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0" r:id="rId4"/>
    <p:sldId id="271" r:id="rId5"/>
    <p:sldId id="261" r:id="rId6"/>
    <p:sldId id="286" r:id="rId7"/>
    <p:sldId id="287" r:id="rId8"/>
    <p:sldId id="288" r:id="rId9"/>
    <p:sldId id="278" r:id="rId10"/>
    <p:sldId id="273" r:id="rId11"/>
    <p:sldId id="274" r:id="rId12"/>
    <p:sldId id="275" r:id="rId13"/>
    <p:sldId id="277" r:id="rId14"/>
    <p:sldId id="276" r:id="rId15"/>
    <p:sldId id="279" r:id="rId16"/>
    <p:sldId id="267" r:id="rId17"/>
    <p:sldId id="268" r:id="rId18"/>
    <p:sldId id="289" r:id="rId19"/>
    <p:sldId id="284" r:id="rId20"/>
    <p:sldId id="283" r:id="rId21"/>
    <p:sldId id="285" r:id="rId2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240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phishing_Detect-master\Docs\featureRa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phishing_Detect-master\Docs\featureRan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Set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cat>
          <c:val>
            <c:numRef>
              <c:f>Sheet1!$G$42:$G$46</c:f>
              <c:numCache>
                <c:formatCode>General</c:formatCode>
                <c:ptCount val="5"/>
                <c:pt idx="0">
                  <c:v>0.42830000000000001</c:v>
                </c:pt>
                <c:pt idx="1">
                  <c:v>0.71479999999999999</c:v>
                </c:pt>
                <c:pt idx="2">
                  <c:v>0.92130000000000001</c:v>
                </c:pt>
                <c:pt idx="3">
                  <c:v>0.95589999999999997</c:v>
                </c:pt>
                <c:pt idx="4">
                  <c:v>0.97109999999999996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3-4E35-A005-6466BB6BB9E5}"/>
            </c:ext>
          </c:extLst>
        </c:ser>
        <c:ser>
          <c:idx val="1"/>
          <c:order val="1"/>
          <c:tx>
            <c:strRef>
              <c:f>Sheet1!$H$41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cat>
          <c:val>
            <c:numRef>
              <c:f>Sheet1!$H$42:$H$46</c:f>
              <c:numCache>
                <c:formatCode>General</c:formatCode>
                <c:ptCount val="5"/>
                <c:pt idx="0">
                  <c:v>0.51190000000000002</c:v>
                </c:pt>
                <c:pt idx="1">
                  <c:v>0.78300000000000003</c:v>
                </c:pt>
                <c:pt idx="2">
                  <c:v>0.91539999999999999</c:v>
                </c:pt>
                <c:pt idx="3">
                  <c:v>0.94140000000000001</c:v>
                </c:pt>
                <c:pt idx="4">
                  <c:v>0.94789999999999996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3-4E35-A005-6466BB6BB9E5}"/>
            </c:ext>
          </c:extLst>
        </c:ser>
        <c:ser>
          <c:idx val="2"/>
          <c:order val="2"/>
          <c:tx>
            <c:strRef>
              <c:f>Sheet1!$I$41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cat>
          <c:val>
            <c:numRef>
              <c:f>Sheet1!$I$42:$I$46</c:f>
              <c:numCache>
                <c:formatCode>General</c:formatCode>
                <c:ptCount val="5"/>
                <c:pt idx="0">
                  <c:v>0.46639999999999998</c:v>
                </c:pt>
                <c:pt idx="1">
                  <c:v>0.74739999999999995</c:v>
                </c:pt>
                <c:pt idx="2">
                  <c:v>0.91830000000000001</c:v>
                </c:pt>
                <c:pt idx="3">
                  <c:v>0.9486</c:v>
                </c:pt>
                <c:pt idx="4">
                  <c:v>0.95930000000000004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3-4E35-A005-6466BB6BB9E5}"/>
            </c:ext>
          </c:extLst>
        </c:ser>
        <c:ser>
          <c:idx val="3"/>
          <c:order val="3"/>
          <c:tx>
            <c:strRef>
              <c:f>Sheet1!$J$41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cat>
          <c:val>
            <c:numRef>
              <c:f>Sheet1!$J$42:$J$46</c:f>
              <c:numCache>
                <c:formatCode>General</c:formatCode>
                <c:ptCount val="5"/>
                <c:pt idx="0">
                  <c:v>0.48809999999999998</c:v>
                </c:pt>
                <c:pt idx="1">
                  <c:v>0.76870000000000005</c:v>
                </c:pt>
                <c:pt idx="2">
                  <c:v>0.92889999999999995</c:v>
                </c:pt>
                <c:pt idx="3">
                  <c:v>0.95540000000000003</c:v>
                </c:pt>
                <c:pt idx="4">
                  <c:v>0.96489999999999998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E3-4E35-A005-6466BB6BB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6819120"/>
        <c:axId val="1255939248"/>
      </c:barChart>
      <c:catAx>
        <c:axId val="11668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939248"/>
        <c:crosses val="autoZero"/>
        <c:auto val="1"/>
        <c:lblAlgn val="ctr"/>
        <c:lblOffset val="100"/>
        <c:noMultiLvlLbl val="0"/>
      </c:catAx>
      <c:valAx>
        <c:axId val="12559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>
                    <a:solidFill>
                      <a:schemeClr val="bg1"/>
                    </a:solidFill>
                  </a:rPr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8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Feature Count</a:t>
            </a:r>
            <a:r>
              <a:rPr lang="en-US" baseline="0">
                <a:solidFill>
                  <a:schemeClr val="bg1"/>
                </a:solidFill>
              </a:rPr>
              <a:t> vs metrics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Sheet1!$G$50</c:f>
              <c:strCache>
                <c:ptCount val="1"/>
                <c:pt idx="0">
                  <c:v>Count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c:spPr>
          <c:marker>
            <c:symbol val="circle"/>
            <c:size val="6"/>
            <c:spPr>
              <a:solidFill>
                <a:schemeClr val="accent6"/>
              </a:solidFill>
              <a:ln w="3810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marker>
          <c:cat>
            <c:strRef>
              <c:f>Sheet1!$F$51:$F$55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cat>
          <c:val>
            <c:numRef>
              <c:f>Sheet1!$G$51:$G$55</c:f>
              <c:numCache>
                <c:formatCode>General</c:formatCode>
                <c:ptCount val="5"/>
                <c:pt idx="0">
                  <c:v>4</c:v>
                </c:pt>
                <c:pt idx="1">
                  <c:v>21</c:v>
                </c:pt>
                <c:pt idx="2">
                  <c:v>8</c:v>
                </c:pt>
                <c:pt idx="3">
                  <c:v>30</c:v>
                </c:pt>
                <c:pt idx="4">
                  <c:v>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1F0-4F07-A2AA-99F9C37AF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244944"/>
        <c:axId val="1334247104"/>
      </c:lineChart>
      <c:scatterChart>
        <c:scatterStyle val="smoothMarker"/>
        <c:varyColors val="0"/>
        <c:ser>
          <c:idx val="1"/>
          <c:order val="1"/>
          <c:tx>
            <c:strRef>
              <c:f>Sheet1!$H$50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38100">
                <a:noFill/>
              </a:ln>
              <a:effectLst/>
            </c:spPr>
          </c:marker>
          <c:xVal>
            <c:strRef>
              <c:f>Sheet1!$F$51:$F$55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xVal>
          <c:yVal>
            <c:numRef>
              <c:f>Sheet1!$H$51:$H$55</c:f>
              <c:numCache>
                <c:formatCode>General</c:formatCode>
                <c:ptCount val="5"/>
                <c:pt idx="0">
                  <c:v>0.48809999999999998</c:v>
                </c:pt>
                <c:pt idx="1">
                  <c:v>0.76870000000000005</c:v>
                </c:pt>
                <c:pt idx="2">
                  <c:v>0.92889999999999995</c:v>
                </c:pt>
                <c:pt idx="3">
                  <c:v>0.95540000000000003</c:v>
                </c:pt>
                <c:pt idx="4">
                  <c:v>0.96489999999999998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1F0-4F07-A2AA-99F9C37AFDD2}"/>
            </c:ext>
          </c:extLst>
        </c:ser>
        <c:ser>
          <c:idx val="2"/>
          <c:order val="2"/>
          <c:tx>
            <c:strRef>
              <c:f>Sheet1!$G$41</c:f>
              <c:strCache>
                <c:ptCount val="1"/>
                <c:pt idx="0">
                  <c:v>Precision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38100">
                <a:noFill/>
              </a:ln>
              <a:effectLst/>
            </c:spPr>
          </c:marker>
          <c:xVal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xVal>
          <c:yVal>
            <c:numRef>
              <c:f>Sheet1!$G$42:$G$46</c:f>
              <c:numCache>
                <c:formatCode>General</c:formatCode>
                <c:ptCount val="5"/>
                <c:pt idx="0">
                  <c:v>0.42830000000000001</c:v>
                </c:pt>
                <c:pt idx="1">
                  <c:v>0.71479999999999999</c:v>
                </c:pt>
                <c:pt idx="2">
                  <c:v>0.92130000000000001</c:v>
                </c:pt>
                <c:pt idx="3">
                  <c:v>0.95589999999999997</c:v>
                </c:pt>
                <c:pt idx="4">
                  <c:v>0.97109999999999996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1F0-4F07-A2AA-99F9C37AFDD2}"/>
            </c:ext>
          </c:extLst>
        </c:ser>
        <c:ser>
          <c:idx val="3"/>
          <c:order val="3"/>
          <c:tx>
            <c:strRef>
              <c:f>Sheet1!$H$41</c:f>
              <c:strCache>
                <c:ptCount val="1"/>
                <c:pt idx="0">
                  <c:v>Recall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60000"/>
                </a:schemeClr>
              </a:solidFill>
              <a:ln w="38100">
                <a:noFill/>
              </a:ln>
              <a:effectLst/>
            </c:spPr>
          </c:marker>
          <c:xVal>
            <c:strRef>
              <c:f>Sheet1!$F$42:$F$46</c:f>
              <c:strCache>
                <c:ptCount val="5"/>
                <c:pt idx="0">
                  <c:v>Set A</c:v>
                </c:pt>
                <c:pt idx="1">
                  <c:v>Set B</c:v>
                </c:pt>
                <c:pt idx="2">
                  <c:v>Set C</c:v>
                </c:pt>
                <c:pt idx="3">
                  <c:v>Set D</c:v>
                </c:pt>
                <c:pt idx="4">
                  <c:v>Set E</c:v>
                </c:pt>
              </c:strCache>
            </c:strRef>
          </c:xVal>
          <c:yVal>
            <c:numRef>
              <c:f>Sheet1!$H$42:$H$46</c:f>
              <c:numCache>
                <c:formatCode>General</c:formatCode>
                <c:ptCount val="5"/>
                <c:pt idx="0">
                  <c:v>0.51190000000000002</c:v>
                </c:pt>
                <c:pt idx="1">
                  <c:v>0.78300000000000003</c:v>
                </c:pt>
                <c:pt idx="2">
                  <c:v>0.91539999999999999</c:v>
                </c:pt>
                <c:pt idx="3">
                  <c:v>0.94140000000000001</c:v>
                </c:pt>
                <c:pt idx="4">
                  <c:v>0.94789999999999996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1F0-4F07-A2AA-99F9C37AF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4264384"/>
        <c:axId val="1334251424"/>
      </c:scatterChart>
      <c:valAx>
        <c:axId val="133424710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Num.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244944"/>
        <c:crosses val="autoZero"/>
        <c:crossBetween val="between"/>
      </c:valAx>
      <c:catAx>
        <c:axId val="13342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247104"/>
        <c:crosses val="autoZero"/>
        <c:auto val="1"/>
        <c:lblAlgn val="ctr"/>
        <c:lblOffset val="100"/>
        <c:noMultiLvlLbl val="0"/>
      </c:catAx>
      <c:valAx>
        <c:axId val="1334251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Metric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264384"/>
        <c:crosses val="max"/>
        <c:crossBetween val="midCat"/>
      </c:valAx>
      <c:valAx>
        <c:axId val="1334264384"/>
        <c:scaling>
          <c:orientation val="minMax"/>
        </c:scaling>
        <c:delete val="1"/>
        <c:axPos val="b"/>
        <c:majorTickMark val="none"/>
        <c:minorTickMark val="none"/>
        <c:tickLblPos val="nextTo"/>
        <c:crossAx val="1334251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7" name="Shape 12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48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6" name="Shape 12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590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80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Shape 13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80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7" name="Shape 12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41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Shape 14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9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4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1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Shape 30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310" name="Shape 3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311" name="Shape 31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6" name="Shape 34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6" name="Shape 36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2" name="Shape 4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461" name="Shape 46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462" name="Shape 46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63" name="Shape 46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0" name="Shape 48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6" name="Shape 48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5" name="Shape 50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6" name="Shape 50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7" name="Shape 50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8" name="Shape 50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9" name="Shape 50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0" name="Shape 5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37" name="Shape 537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0" name="Shape 6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2" name="Shape 6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3" name="Shape 6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3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20" name="Shape 62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8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9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05" name="Shape 70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7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Shape 784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785" name="Shape 78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86" name="Shape 78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9" name="Shape 8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61" name="Shape 86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62" name="Shape 86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937" name="Shape 93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38" name="Shape 9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12" name="Shape 101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013" name="Shape 10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1087" name="Shape 108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Shape 109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5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Shape 109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95" name="Shape 109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9" name="Shape 116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176" name="Shape 117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4" name="Shape 125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4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01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20" name="Shape 62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dirty="0"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0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05" name="Shape 70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2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Shape 109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95" name="Shape 109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9" name="Shape 116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170" name="Shape 117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1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176" name="Shape 117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4" name="Shape 125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2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7" name="Shape 17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0" t="0" r="0" b="0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0" t="0" r="0" b="0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0" t="0" r="0" b="0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0" t="0" r="0" b="0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0" t="0" r="0" b="0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0" t="0" r="0" b="0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0" t="0" r="0" b="0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0" t="0" r="0" b="0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0" t="0" r="0" b="0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0" t="0" r="0" b="0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0" t="0" r="0" b="0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0" t="0" r="0" b="0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0" t="0" r="0" b="0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0" t="0" r="0" b="0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0" t="0" r="0" b="0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0" t="0" r="0" b="0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0" t="0" r="0" b="0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0" t="0" r="0" b="0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0" t="0" r="0" b="0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0" t="0" r="0" b="0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0" t="0" r="0" b="0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0" t="0" r="0" b="0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0" t="0" r="0" b="0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0" t="0" r="0" b="0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0" t="0" r="0" b="0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0" t="0" r="0" b="0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0" t="0" r="0" b="0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0" t="0" r="0" b="0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0" t="0" r="0" b="0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0" t="0" r="0" b="0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0" t="0" r="0" b="0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0" t="0" r="0" b="0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0" t="0" r="0" b="0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0" t="0" r="0" b="0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0" t="0" r="0" b="0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0" t="0" r="0" b="0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8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Shape 14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2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517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5" r:id="rId3"/>
    <p:sldLayoutId id="2147483756" r:id="rId4"/>
    <p:sldLayoutId id="2147483757" r:id="rId5"/>
    <p:sldLayoutId id="2147483759" r:id="rId6"/>
    <p:sldLayoutId id="21474837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210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/>
          <p:nvPr/>
        </p:nvSpPr>
        <p:spPr>
          <a:xfrm>
            <a:off x="1744663" y="4982442"/>
            <a:ext cx="3549649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Shinelle Hutchinson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sdh053@shsu.edu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ctrTitle"/>
          </p:nvPr>
        </p:nvSpPr>
        <p:spPr>
          <a:xfrm>
            <a:off x="1520824" y="419100"/>
            <a:ext cx="9144000" cy="214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Detecting Phishing Websites With Machine Learning.</a:t>
            </a:r>
            <a:endParaRPr sz="5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2" name="Shape 1262"/>
          <p:cNvSpPr txBox="1"/>
          <p:nvPr/>
        </p:nvSpPr>
        <p:spPr>
          <a:xfrm>
            <a:off x="7243762" y="4982442"/>
            <a:ext cx="32004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Zhaohe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Zhang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zxz003@shsu.edu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5294312" y="4303213"/>
            <a:ext cx="1066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0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5DCC2-8A56-41D2-B63D-2C53AE42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1066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measures the number of instances that have been correctly classified and is a measure of the classifier’s exactness. Precision answers the question, “Of all the URLs labeled as phishing, how many are actually phishing?”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44241-5669-4452-A723-0801756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 -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44AE9-DC5D-47E7-A344-432FD86D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4191000"/>
            <a:ext cx="350520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5DCC2-8A56-41D2-B63D-2C53AE42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1066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measures the number of positive instances that the classifier correctly identified from the set of all positive instances. Recall is a measure of the classifier’s completeness. Recall answers the question, “Of all the URLs that are truly phishing, how many did we identify as phishing?”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44241-5669-4452-A723-0801756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 - Recall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5203-CDCB-4641-AF58-934A5CC4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4191000"/>
            <a:ext cx="269239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5DCC2-8A56-41D2-B63D-2C53AE42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1066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score, is the weighted average of precision and recall scores.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44241-5669-4452-A723-0801756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 – F1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26A8D-DE7E-4A00-91A1-EDAA2D23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3429000"/>
            <a:ext cx="3442170" cy="17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5DCC2-8A56-41D2-B63D-2C53AE42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1066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Operating Characteristic (ROC) curve is ideal for representing binary classifications like this one. The curve is plotted with the False Positive Rate (FPR) on the x-axis and the True Positive Rate (TPR) on the y-axis. The Area Under the ROC Curve (AUC) shows how well the classifier is able to discriminate between phishing and legitimate URLs.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44241-5669-4452-A723-0801756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 – ROC and 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5A2AC-1E39-4E23-A7E9-27A31804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4495800"/>
            <a:ext cx="2514600" cy="1529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FFBFD-0EE5-499F-8036-94AD8000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4495799"/>
            <a:ext cx="2514600" cy="15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61F7C-3F43-41C8-8A0F-5E27C32A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E0FC72-DC0B-44AB-B9EB-64ADC7E0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847"/>
              </p:ext>
            </p:extLst>
          </p:nvPr>
        </p:nvGraphicFramePr>
        <p:xfrm>
          <a:off x="1674812" y="2362200"/>
          <a:ext cx="9144000" cy="29718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432625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41034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040032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53686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0126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237888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515954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5826335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F1 Score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AUC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8153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Set 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0.4283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0.5119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0.4664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0.4881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0.488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0.4669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0.4908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7393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Set 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0.7148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0.783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0.7474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0.7687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0.2169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0.7575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0.7703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8365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Set 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0.9213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0.9154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0.9183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0.9289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0.0845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0.9393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0.9273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3237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Set 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0.9559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0.9414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0.9486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0.9554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0.0585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0.9663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0.9538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5596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Set 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0.9711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0.9479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0.9593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0.9649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0.052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0.9781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0.963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4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762000"/>
            <a:ext cx="9220200" cy="639762"/>
          </a:xfrm>
        </p:spPr>
        <p:txBody>
          <a:bodyPr/>
          <a:lstStyle/>
          <a:p>
            <a:r>
              <a:rPr lang="en-US" dirty="0"/>
              <a:t>Set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9ACB29-002D-4DDF-8FFB-F799A5C5F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660938"/>
              </p:ext>
            </p:extLst>
          </p:nvPr>
        </p:nvGraphicFramePr>
        <p:xfrm>
          <a:off x="2074862" y="1579956"/>
          <a:ext cx="7962900" cy="498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838200"/>
            <a:ext cx="9143998" cy="639762"/>
          </a:xfrm>
        </p:spPr>
        <p:txBody>
          <a:bodyPr/>
          <a:lstStyle/>
          <a:p>
            <a:r>
              <a:rPr lang="en-US" dirty="0"/>
              <a:t>Feature Count Against Metric Scores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A42396-0902-42C9-9C1B-4CF9533D6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12046"/>
              </p:ext>
            </p:extLst>
          </p:nvPr>
        </p:nvGraphicFramePr>
        <p:xfrm>
          <a:off x="2132012" y="1676400"/>
          <a:ext cx="7696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6096000" cy="1447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ROC curve and AUC for Set 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4" name="Picture 3" descr="ROC curve and AUC for Set E.&#10;&#10;Description generated with very high confidence">
            <a:extLst>
              <a:ext uri="{FF2B5EF4-FFF2-40B4-BE49-F238E27FC236}">
                <a16:creationId xmlns:a16="http://schemas.microsoft.com/office/drawing/2014/main" id="{4A9DC8D6-F123-493F-8893-0695BF4A9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87" y="1828800"/>
            <a:ext cx="6419850" cy="48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>
            <a:spLocks noGrp="1"/>
          </p:cNvSpPr>
          <p:nvPr>
            <p:ph type="ctrTitle"/>
          </p:nvPr>
        </p:nvSpPr>
        <p:spPr>
          <a:xfrm>
            <a:off x="3540918" y="2986520"/>
            <a:ext cx="5106988" cy="8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Demonstration</a:t>
            </a:r>
            <a:endParaRPr sz="5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78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62000"/>
            <a:ext cx="9143998" cy="6397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7C024-81E9-462E-B0B4-B5C87FE54BAB}"/>
              </a:ext>
            </a:extLst>
          </p:cNvPr>
          <p:cNvSpPr/>
          <p:nvPr/>
        </p:nvSpPr>
        <p:spPr>
          <a:xfrm>
            <a:off x="1979612" y="1752600"/>
            <a:ext cx="8991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performance graph we can see set A have the worst performance compare to other feature sets; the reason behind the low performance are:1. The feature set size are small. 2. All these features have relatively low importance compare to others;</a:t>
            </a:r>
          </a:p>
          <a:p>
            <a:pPr marL="44958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we can see the set E have much better performance compare to other sets. While compare to set D, not only we eliminated half of the total features but also achieved better result;</a:t>
            </a:r>
          </a:p>
          <a:p>
            <a:pPr marL="44958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future, we can increasing our scope of testing feature sets, as well as using forward selection to get more reliable and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42773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>
            <a:spLocks noGrp="1"/>
          </p:cNvSpPr>
          <p:nvPr>
            <p:ph type="body" idx="2"/>
          </p:nvPr>
        </p:nvSpPr>
        <p:spPr>
          <a:xfrm>
            <a:off x="1539002" y="2133600"/>
            <a:ext cx="98297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 [5].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can then be used to access important accounts which can lead to identity theft and financial loss.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Ground :What is Phishing?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9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3998" cy="639762"/>
          </a:xfrm>
        </p:spPr>
        <p:txBody>
          <a:bodyPr/>
          <a:lstStyle/>
          <a:p>
            <a:pPr lvl="0">
              <a:buSzPts val="4400"/>
            </a:pPr>
            <a:r>
              <a:rPr lang="en-US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Shape 1369">
            <a:extLst>
              <a:ext uri="{FF2B5EF4-FFF2-40B4-BE49-F238E27FC236}">
                <a16:creationId xmlns:a16="http://schemas.microsoft.com/office/drawing/2014/main" id="{463574B5-AD69-4806-876C-201F90F0B20B}"/>
              </a:ext>
            </a:extLst>
          </p:cNvPr>
          <p:cNvSpPr txBox="1"/>
          <p:nvPr/>
        </p:nvSpPr>
        <p:spPr>
          <a:xfrm>
            <a:off x="1598612" y="1676400"/>
            <a:ext cx="10210800" cy="481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Z. Dong, A. Kapadia, J. Blythe, and L. J. Camp, “Beyond The Lock Icon: Real-Time Detection Of Phishing Websites Using Public Key Certificates,” in Electronic Crime Research 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eCrime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2015 APWG Symposium on. IEEE, 2015.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R. Rao and S. Ali, "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PhishShield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Desktop Application to Detect Phishing Webpages through Heuristic Approach", Procedia Computer Science, vol. 54, pp. 147-156, 2015.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Rao, R. S., &amp;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R. (2017). Detecting Phishing Websites using Automation of Human Behavior. </a:t>
            </a:r>
            <a:r>
              <a:rPr lang="en-US" sz="2000" b="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3rd ACM Workshop on Cyber-Physical System Security - CPSS 17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doi:10.1145/3055186.3055188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Kumar, B., Kumar, P., Mundra, A., &amp;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Kabra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(2015). DC scanner: Detecting phishing attack. </a:t>
            </a:r>
            <a:r>
              <a:rPr lang="en-US" sz="2000" b="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Third International Conference on Image Information Processing (ICIIP)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doi:10.1109/iciip.2015.7414779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"Phishing | What Is Phishing?", Phishing.org, 2018. [Online]. Available: http://www.phishing.org/what-is-phishing. [Accessed: 19- Mar- 2018].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3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body" idx="3"/>
          </p:nvPr>
        </p:nvSpPr>
        <p:spPr>
          <a:xfrm>
            <a:off x="1522414" y="2667000"/>
            <a:ext cx="9905999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Noto Sans Symbols"/>
              <a:buChar char="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paper focuses on </a:t>
            </a:r>
            <a:r>
              <a:rPr lang="en-US"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web-based phishing detection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and aims to identify the most relevant subset of features that can accurately identify phishing URLs, using the Random Forests classifier.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Shape 1277"/>
          <p:cNvSpPr txBox="1">
            <a:spLocks noGrp="1"/>
          </p:cNvSpPr>
          <p:nvPr>
            <p:ph type="title"/>
          </p:nvPr>
        </p:nvSpPr>
        <p:spPr>
          <a:xfrm>
            <a:off x="1522414" y="609600"/>
            <a:ext cx="914399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1920"/>
            </a:pPr>
            <a:r>
              <a:rPr lang="en-US" dirty="0"/>
              <a:t>Objective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4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87514"/>
            <a:ext cx="9143998" cy="70788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45675-7F73-444E-9386-44D13ABB0DA3}"/>
              </a:ext>
            </a:extLst>
          </p:cNvPr>
          <p:cNvSpPr txBox="1"/>
          <p:nvPr/>
        </p:nvSpPr>
        <p:spPr>
          <a:xfrm>
            <a:off x="1674812" y="198120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detect phishing websites with high precision and recall, we carefully </a:t>
            </a:r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specific features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 each URL. These features are used in training and testing inputs. We divide this input into four different arrays: training input, training output, testing input and testing output. We then use the training input array to train our </a:t>
            </a:r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Once the classifier is trained to accept the specific features and make the appropriate decision, we used the testing input to test the classifier.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49B0E-04C1-4C35-97D3-7D97962DD3AB}"/>
              </a:ext>
            </a:extLst>
          </p:cNvPr>
          <p:cNvSpPr txBox="1"/>
          <p:nvPr/>
        </p:nvSpPr>
        <p:spPr>
          <a:xfrm>
            <a:off x="1674812" y="439054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summarized in Fig. 1. The performance of the classifier is then evaluated based on </a:t>
            </a:r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 and F-score</a:t>
            </a: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D39CF99A-8A31-41FA-9EA7-BA3C3DC5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239645"/>
            <a:ext cx="5029200" cy="43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8279B-4B9A-417A-A5C6-86F453948082}"/>
              </a:ext>
            </a:extLst>
          </p:cNvPr>
          <p:cNvSpPr txBox="1"/>
          <p:nvPr/>
        </p:nvSpPr>
        <p:spPr>
          <a:xfrm>
            <a:off x="3656012" y="5791200"/>
            <a:ext cx="5029200" cy="70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Phishing Detection using URL Features.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543A722-FE0C-42EB-B712-57FA04867C47}"/>
              </a:ext>
            </a:extLst>
          </p:cNvPr>
          <p:cNvSpPr txBox="1">
            <a:spLocks/>
          </p:cNvSpPr>
          <p:nvPr/>
        </p:nvSpPr>
        <p:spPr>
          <a:xfrm>
            <a:off x="1370012" y="1981200"/>
            <a:ext cx="10172700" cy="3124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 dataset with 11,055 URLs of which 6,157 are phishing and 4,898 are legitimate sites.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represented one URL, according to 30 features which could determine whether or not it is used for phishing.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ended with a result that specifies the true nature of the URL, -1 if it is phishing or 1 if it is a legitimate site.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962207-E214-4BF5-B614-C00852F7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87514"/>
            <a:ext cx="9143998" cy="707886"/>
          </a:xfrm>
        </p:spPr>
        <p:txBody>
          <a:bodyPr/>
          <a:lstStyle/>
          <a:p>
            <a:r>
              <a:rPr lang="en-US" dirty="0"/>
              <a:t>Methodology : Dataset</a:t>
            </a:r>
          </a:p>
        </p:txBody>
      </p:sp>
    </p:spTree>
    <p:extLst>
      <p:ext uri="{BB962C8B-B14F-4D97-AF65-F5344CB8AC3E}">
        <p14:creationId xmlns:p14="http://schemas.microsoft.com/office/powerpoint/2010/main" val="23889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ACCA8-9885-4387-AC69-69401DD7711B}"/>
              </a:ext>
            </a:extLst>
          </p:cNvPr>
          <p:cNvSpPr txBox="1"/>
          <p:nvPr/>
        </p:nvSpPr>
        <p:spPr>
          <a:xfrm>
            <a:off x="1217612" y="1447800"/>
            <a:ext cx="104605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30 features, we identified five subsets: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Web-presence related features. We chose these four features to determine if it is practical to determine the nature of a URL simply by looking at its presence on the internet, and not by any structural features of the URL itself.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Features with only two (2) possible outcomes {-1,1}. This makes the data more binary and eliminates the possibility of uncertain URLs.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Features with three (3) possible outcomes {-1,0,1}.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Combination of Sets B and C. This set contains all 30 features.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most important features (those rated 0.01 and up) according to Random Forest’s feature_importances_ attribute.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2BF087-9D78-4652-BA0A-8DF3A4E0F3A3}"/>
              </a:ext>
            </a:extLst>
          </p:cNvPr>
          <p:cNvSpPr txBox="1">
            <a:spLocks/>
          </p:cNvSpPr>
          <p:nvPr/>
        </p:nvSpPr>
        <p:spPr>
          <a:xfrm>
            <a:off x="1522414" y="587514"/>
            <a:ext cx="91439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Methodology :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867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3BE171-8021-436B-ACAC-25259B334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5" t="16642" r="41248" b="9969"/>
          <a:stretch/>
        </p:blipFill>
        <p:spPr>
          <a:xfrm>
            <a:off x="3324367" y="1676400"/>
            <a:ext cx="5540089" cy="46284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F0FBA8-A1BA-4160-B95D-97C5042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60EAA9-47D3-4B44-8B04-EADE91889B35}"/>
              </a:ext>
            </a:extLst>
          </p:cNvPr>
          <p:cNvSpPr/>
          <p:nvPr/>
        </p:nvSpPr>
        <p:spPr>
          <a:xfrm>
            <a:off x="5408611" y="6403217"/>
            <a:ext cx="1371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" indent="0"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dataset</a:t>
            </a:r>
          </a:p>
        </p:txBody>
      </p:sp>
    </p:spTree>
    <p:extLst>
      <p:ext uri="{BB962C8B-B14F-4D97-AF65-F5344CB8AC3E}">
        <p14:creationId xmlns:p14="http://schemas.microsoft.com/office/powerpoint/2010/main" val="20550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5DCC2-8A56-41D2-B63D-2C53AE42C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2.7;</a:t>
            </a:r>
          </a:p>
          <a:p>
            <a:r>
              <a:rPr lang="en-US" dirty="0" err="1"/>
              <a:t>Numpy</a:t>
            </a:r>
            <a:r>
              <a:rPr lang="en-US" dirty="0"/>
              <a:t> – Load data;</a:t>
            </a:r>
          </a:p>
          <a:p>
            <a:r>
              <a:rPr lang="en-US" dirty="0" err="1"/>
              <a:t>Sklearn</a:t>
            </a:r>
            <a:r>
              <a:rPr lang="en-US" dirty="0"/>
              <a:t> – RF classifier; ROC curve; calculate Accuracy, precision, recall and f-score;</a:t>
            </a:r>
          </a:p>
          <a:p>
            <a:r>
              <a:rPr lang="en-US" dirty="0" err="1"/>
              <a:t>Pandas_confusion</a:t>
            </a:r>
            <a:r>
              <a:rPr lang="en-US" dirty="0"/>
              <a:t> – confusion matrix </a:t>
            </a:r>
          </a:p>
          <a:p>
            <a:r>
              <a:rPr lang="en-US" dirty="0" err="1"/>
              <a:t>Pyplot</a:t>
            </a:r>
            <a:r>
              <a:rPr lang="en-US" dirty="0"/>
              <a:t> – Plot ROC curve.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44241-5669-4452-A723-0801756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Environment</a:t>
            </a:r>
          </a:p>
        </p:txBody>
      </p:sp>
    </p:spTree>
    <p:extLst>
      <p:ext uri="{BB962C8B-B14F-4D97-AF65-F5344CB8AC3E}">
        <p14:creationId xmlns:p14="http://schemas.microsoft.com/office/powerpoint/2010/main" val="26752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SResearch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SResearch" id="{AA95DD6B-2E5E-4C5B-BED1-73A6EA240683}" vid="{F95F0804-FE28-42CB-9553-12027D748E4E}"/>
    </a:ext>
  </a:extLst>
</a:theme>
</file>

<file path=ppt/theme/theme2.xml><?xml version="1.0" encoding="utf-8"?>
<a:theme xmlns:a="http://schemas.openxmlformats.org/drawingml/2006/main" name="Student presentatio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OSSResearch</Template>
  <TotalTime>213</TotalTime>
  <Words>1034</Words>
  <Application>Microsoft Office PowerPoint</Application>
  <PresentationFormat>Custom</PresentationFormat>
  <Paragraphs>126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Noto Sans Symbols</vt:lpstr>
      <vt:lpstr>Arial</vt:lpstr>
      <vt:lpstr>Calibri</vt:lpstr>
      <vt:lpstr>Century Gothic</vt:lpstr>
      <vt:lpstr>Corbel</vt:lpstr>
      <vt:lpstr>Times New Roman</vt:lpstr>
      <vt:lpstr>Wingdings</vt:lpstr>
      <vt:lpstr>OSSResearch</vt:lpstr>
      <vt:lpstr>Student presentation</vt:lpstr>
      <vt:lpstr>Detecting Phishing Websites With Machine Learning.</vt:lpstr>
      <vt:lpstr>Back Ground :What is Phishing?</vt:lpstr>
      <vt:lpstr>Objective</vt:lpstr>
      <vt:lpstr>Methodology</vt:lpstr>
      <vt:lpstr>PowerPoint Presentation</vt:lpstr>
      <vt:lpstr>Methodology : Dataset</vt:lpstr>
      <vt:lpstr>PowerPoint Presentation</vt:lpstr>
      <vt:lpstr>The Dataset Structure</vt:lpstr>
      <vt:lpstr>Methodology : Environment</vt:lpstr>
      <vt:lpstr>Evaluation Methods - Precision</vt:lpstr>
      <vt:lpstr>Evaluation Methods - Recall</vt:lpstr>
      <vt:lpstr>Evaluation Methods – F1 Score</vt:lpstr>
      <vt:lpstr>Evaluation Methods – ROC and AUC</vt:lpstr>
      <vt:lpstr>Classifier Performance</vt:lpstr>
      <vt:lpstr>Set Performance</vt:lpstr>
      <vt:lpstr>Feature Count Against Metric Scores</vt:lpstr>
      <vt:lpstr>ROC curve and AUC for Set E </vt:lpstr>
      <vt:lpstr>Demonstration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Phishing Detection Technique.</dc:title>
  <dc:creator>Hutchinson, Shinelle</dc:creator>
  <cp:lastModifiedBy>John zhang</cp:lastModifiedBy>
  <cp:revision>53</cp:revision>
  <dcterms:created xsi:type="dcterms:W3CDTF">2018-04-28T20:05:28Z</dcterms:created>
  <dcterms:modified xsi:type="dcterms:W3CDTF">2018-05-02T23:19:47Z</dcterms:modified>
</cp:coreProperties>
</file>