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72" r:id="rId6"/>
    <p:sldId id="259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88825" cy="6858000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7" name="Shape 125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Shape 1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5" name="Shape 1325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2" name="Shape 133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9" name="Shape 133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6" name="Shape 134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Shape 1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4" name="Shape 135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Shape 1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" name="Shape 136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Shape 1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Shape 13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6" name="Shape 126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hape 1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2" name="Shape 1272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Shape 1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6" name="Shape 128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0" name="Shape 128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3" name="Shape 129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Shape 1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9" name="Shape 129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7" name="Shape 130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Shape 1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6" name="Shape 131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 16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7" name="Shape 17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0" t="0" r="0" b="0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0" t="0" r="0" b="0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0" t="0" r="0" b="0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0" t="0" r="0" b="0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0" t="0" r="0" b="0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0" t="0" r="0" b="0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0" t="0" r="0" b="0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0" t="0" r="0" b="0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0" t="0" r="0" b="0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0" t="0" r="0" b="0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0" t="0" r="0" b="0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0" t="0" r="0" b="0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0" t="0" r="0" b="0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0" t="0" r="0" b="0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0" t="0" r="0" b="0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0" t="0" r="0" b="0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0" t="0" r="0" b="0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0" t="0" r="0" b="0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0" t="0" r="0" b="0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0" t="0" r="0" b="0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0" t="0" r="0" b="0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0" t="0" r="0" b="0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0" t="0" r="0" b="0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0" t="0" r="0" b="0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0" t="0" r="0" b="0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0" t="0" r="0" b="0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0" t="0" r="0" b="0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0" t="0" r="0" b="0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0" t="0" r="0" b="0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0" t="0" r="0" b="0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0" t="0" r="0" b="0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0" t="0" r="0" b="0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0" t="0" r="0" b="0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0" t="0" r="0" b="0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0" t="0" r="0" b="0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0" t="0" r="0" b="0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0" t="0" r="0" b="0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0" t="0" r="0" b="0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0" t="0" r="0" b="0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0" t="0" r="0" b="0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0" t="0" r="0" b="0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0" t="0" r="0" b="0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0" t="0" r="0" b="0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0" t="0" r="0" b="0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0" t="0" r="0" b="0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0" t="0" r="0" b="0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0" t="0" r="0" b="0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0" t="0" r="0" b="0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0" t="0" r="0" b="0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0" t="0" r="0" b="0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0" t="0" r="0" b="0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0" t="0" r="0" b="0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0" t="0" r="0" b="0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0" t="0" r="0" b="0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0" t="0" r="0" b="0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0" t="0" r="0" b="0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0" t="0" r="0" b="0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0" t="0" r="0" b="0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0" t="0" r="0" b="0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0" t="0" r="0" b="0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0" t="0" r="0" b="0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0" t="0" r="0" b="0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0" t="0" r="0" b="0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0" t="0" r="0" b="0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0" t="0" r="0" b="0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0" t="0" r="0" b="0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0" t="0" r="0" b="0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0" t="0" r="0" b="0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0" t="0" r="0" b="0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0" t="0" r="0" b="0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0" t="0" r="0" b="0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0" t="0" r="0" b="0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0" t="0" r="0" b="0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0" t="0" r="0" b="0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0" t="0" r="0" b="0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0" t="0" r="0" b="0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0" t="0" r="0" b="0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0" t="0" r="0" b="0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0" t="0" r="0" b="0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0" t="0" r="0" b="0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0" t="0" r="0" b="0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0" t="0" r="0" b="0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0" t="0" r="0" b="0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0" t="0" r="0" b="0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0" t="0" r="0" b="0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0" t="0" r="0" b="0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0" t="0" r="0" b="0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0" t="0" r="0" b="0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0" t="0" r="0" b="0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0" t="0" r="0" b="0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Shape 1175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176" name="Shape 117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250" name="Shape 125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1" name="Shape 125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2" name="Shape 125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3" name="Shape 1253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4" name="Shape 1254"/>
          <p:cNvSpPr txBox="1">
            <a:spLocks noGrp="1"/>
          </p:cNvSpPr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Shape 143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4" name="Shape 144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18" name="Shape 21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Shape 225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Shape 22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4" name="Shape 304"/>
          <p:cNvSpPr txBox="1">
            <a:spLocks noGrp="1"/>
          </p:cNvSpPr>
          <p:nvPr>
            <p:ph type="body" idx="2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body" idx="3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4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Shape 309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310" name="Shape 31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311" name="Shape 311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312" name="Shape 31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4" name="Shape 31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5" name="Shape 31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6" name="Shape 31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7" name="Shape 317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8" name="Shape 318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0" name="Shape 32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1" name="Shape 32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3" name="Shape 32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7" name="Shape 327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8" name="Shape 328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29" name="Shape 32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0" name="Shape 33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2" name="Shape 33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6" name="Shape 33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39" name="Shape 33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0" name="Shape 3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1" name="Shape 34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2" name="Shape 34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3" name="Shape 34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4" name="Shape 34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6" name="Shape 34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7" name="Shape 347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8" name="Shape 348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49" name="Shape 34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0" name="Shape 35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1" name="Shape 35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2" name="Shape 35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3" name="Shape 35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4" name="Shape 35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5" name="Shape 35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6" name="Shape 35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8" name="Shape 358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59" name="Shape 35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3" name="Shape 36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4" name="Shape 36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5" name="Shape 36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6" name="Shape 36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7" name="Shape 367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8" name="Shape 368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69" name="Shape 36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0" name="Shape 37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1" name="Shape 37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2" name="Shape 37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3" name="Shape 37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5" name="Shape 37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6" name="Shape 37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7" name="Shape 377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8" name="Shape 378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79" name="Shape 37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0" name="Shape 38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1" name="Shape 38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2" name="Shape 38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3" name="Shape 38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4" name="Shape 38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5" name="Shape 38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386" name="Shape 386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387" name="Shape 387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8" name="Shape 388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89" name="Shape 38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0" name="Shape 39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1" name="Shape 39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2" name="Shape 39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3" name="Shape 39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4" name="Shape 39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5" name="Shape 39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6" name="Shape 39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7" name="Shape 397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8" name="Shape 398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99" name="Shape 39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0" name="Shape 40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1" name="Shape 40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2" name="Shape 40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3" name="Shape 40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4" name="Shape 40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5" name="Shape 40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6" name="Shape 40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7" name="Shape 407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8" name="Shape 408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09" name="Shape 40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0" name="Shape 4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1" name="Shape 41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2" name="Shape 41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3" name="Shape 4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4" name="Shape 41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5" name="Shape 41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6" name="Shape 41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7" name="Shape 417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8" name="Shape 418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19" name="Shape 4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0" name="Shape 4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1" name="Shape 42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2" name="Shape 42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3" name="Shape 42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4" name="Shape 42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5" name="Shape 42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6" name="Shape 42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7" name="Shape 427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8" name="Shape 428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9" name="Shape 42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0" name="Shape 43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1" name="Shape 4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2" name="Shape 4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3" name="Shape 4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4" name="Shape 43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5" name="Shape 43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6" name="Shape 43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7" name="Shape 437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8" name="Shape 438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9" name="Shape 43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0" name="Shape 4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1" name="Shape 44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2" name="Shape 44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3" name="Shape 44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4" name="Shape 44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6" name="Shape 44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8" name="Shape 448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49" name="Shape 44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0" name="Shape 45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1" name="Shape 45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2" name="Shape 45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3" name="Shape 45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4" name="Shape 45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5" name="Shape 45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6" name="Shape 45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8" name="Shape 458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59" name="Shape 45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0" name="Shape 46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grpSp>
          <p:nvGrpSpPr>
            <p:cNvPr id="461" name="Shape 461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462" name="Shape 462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463" name="Shape 46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4" name="Shape 46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5" name="Shape 46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6" name="Shape 46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0" name="Shape 47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2" name="Shape 47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3" name="Shape 47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5" name="Shape 47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6" name="Shape 47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7" name="Shape 477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8" name="Shape 478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79" name="Shape 47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0" name="Shape 48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1" name="Shape 48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2" name="Shape 48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3" name="Shape 48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4" name="Shape 48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5" name="Shape 48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6" name="Shape 48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7" name="Shape 487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8" name="Shape 488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89" name="Shape 48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0" name="Shape 49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1" name="Shape 49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2" name="Shape 49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3" name="Shape 49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4" name="Shape 49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5" name="Shape 49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6" name="Shape 49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7" name="Shape 497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99" name="Shape 49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0" name="Shape 50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1" name="Shape 50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2" name="Shape 50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3" name="Shape 50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4" name="Shape 50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5" name="Shape 50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6" name="Shape 50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7" name="Shape 507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8" name="Shape 508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09" name="Shape 50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0" name="Shape 5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1" name="Shape 51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2" name="Shape 51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3" name="Shape 51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4" name="Shape 51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5" name="Shape 51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6" name="Shape 51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7" name="Shape 517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4" name="Shape 52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6" name="Shape 52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7" name="Shape 527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29" name="Shape 52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0" name="Shape 53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1" name="Shape 53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2" name="Shape 53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4" name="Shape 53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6" name="Shape 53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537" name="Shape 537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538" name="Shape 538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1" name="Shape 54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2" name="Shape 54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4" name="Shape 54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5" name="Shape 54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6" name="Shape 54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1" name="Shape 55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2" name="Shape 55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3" name="Shape 55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4" name="Shape 55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5" name="Shape 55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6" name="Shape 55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7" name="Shape 557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59" name="Shape 55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0" name="Shape 56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1" name="Shape 56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2" name="Shape 56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3" name="Shape 56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4" name="Shape 56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5" name="Shape 56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6" name="Shape 56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7" name="Shape 567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8" name="Shape 568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69" name="Shape 56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0" name="Shape 57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1" name="Shape 57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3" name="Shape 57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4" name="Shape 57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5" name="Shape 57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6" name="Shape 57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7" name="Shape 577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8" name="Shape 578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9" name="Shape 57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0" name="Shape 58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1" name="Shape 58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2" name="Shape 58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3" name="Shape 58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4" name="Shape 58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5" name="Shape 58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6" name="Shape 58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7" name="Shape 587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8" name="Shape 588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9" name="Shape 58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0" name="Shape 59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1" name="Shape 59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2" name="Shape 59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3" name="Shape 59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4" name="Shape 59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5" name="Shape 59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6" name="Shape 59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7" name="Shape 597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8" name="Shape 598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99" name="Shape 59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0" name="Shape 60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1" name="Shape 60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2" name="Shape 60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3" name="Shape 60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4" name="Shape 60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5" name="Shape 60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6" name="Shape 60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7" name="Shape 607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8" name="Shape 608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09" name="Shape 60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10" name="Shape 6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11" name="Shape 61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</p:grpSp>
      <p:sp>
        <p:nvSpPr>
          <p:cNvPr id="612" name="Shape 61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6" name="Shape 616"/>
          <p:cNvSpPr txBox="1">
            <a:spLocks noGrp="1"/>
          </p:cNvSpPr>
          <p:nvPr>
            <p:ph type="body" idx="2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Shape 619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620" name="Shape 620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94" name="Shape 69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5" name="Shape 695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6" name="Shape 69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1" name="Shape 70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Shape 70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705" name="Shape 70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79" name="Shape 77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0" name="Shape 78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1" name="Shape 78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2" name="Shape 78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Shape 784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785" name="Shape 785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86" name="Shape 786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87" name="Shape 787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89" name="Shape 78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1" name="Shape 79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2" name="Shape 79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3" name="Shape 79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4" name="Shape 79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5" name="Shape 79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6" name="Shape 79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7" name="Shape 797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8" name="Shape 798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99" name="Shape 79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0" name="Shape 80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1" name="Shape 80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2" name="Shape 80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3" name="Shape 80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4" name="Shape 80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5" name="Shape 80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6" name="Shape 80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7" name="Shape 807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8" name="Shape 808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09" name="Shape 80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0" name="Shape 8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1" name="Shape 81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2" name="Shape 81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3" name="Shape 81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4" name="Shape 81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5" name="Shape 81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6" name="Shape 81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7" name="Shape 817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8" name="Shape 818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19" name="Shape 81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0" name="Shape 82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1" name="Shape 82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2" name="Shape 82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3" name="Shape 82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4" name="Shape 82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5" name="Shape 82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6" name="Shape 82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7" name="Shape 827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8" name="Shape 828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29" name="Shape 82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0" name="Shape 83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1" name="Shape 8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2" name="Shape 8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3" name="Shape 8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4" name="Shape 83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5" name="Shape 83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6" name="Shape 83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7" name="Shape 837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8" name="Shape 838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39" name="Shape 83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0" name="Shape 8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1" name="Shape 84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2" name="Shape 84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3" name="Shape 84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4" name="Shape 84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5" name="Shape 84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6" name="Shape 84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7" name="Shape 847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8" name="Shape 848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49" name="Shape 84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0" name="Shape 85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1" name="Shape 85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2" name="Shape 85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3" name="Shape 85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4" name="Shape 85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5" name="Shape 85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6" name="Shape 85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7" name="Shape 857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8" name="Shape 858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59" name="Shape 85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0" name="Shape 86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861" name="Shape 861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62" name="Shape 86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3" name="Shape 86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4" name="Shape 86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5" name="Shape 86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6" name="Shape 86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7" name="Shape 867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8" name="Shape 868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69" name="Shape 86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0" name="Shape 87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1" name="Shape 87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2" name="Shape 87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3" name="Shape 87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4" name="Shape 87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5" name="Shape 87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6" name="Shape 87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7" name="Shape 877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8" name="Shape 878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79" name="Shape 87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1" name="Shape 88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2" name="Shape 88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3" name="Shape 88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4" name="Shape 88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6" name="Shape 88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7" name="Shape 887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8" name="Shape 888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1" name="Shape 89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2" name="Shape 89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3" name="Shape 89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4" name="Shape 89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5" name="Shape 89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6" name="Shape 89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7" name="Shape 897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8" name="Shape 898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899" name="Shape 89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2" name="Shape 90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3" name="Shape 90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4" name="Shape 90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5" name="Shape 90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6" name="Shape 90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7" name="Shape 907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1" name="Shape 91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2" name="Shape 91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3" name="Shape 91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4" name="Shape 91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5" name="Shape 91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6" name="Shape 91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7" name="Shape 917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8" name="Shape 918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19" name="Shape 91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4" name="Shape 92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5" name="Shape 92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6" name="Shape 92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7" name="Shape 927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8" name="Shape 928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29" name="Shape 92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0" name="Shape 93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2" name="Shape 93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3" name="Shape 9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4" name="Shape 93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grpSp>
          <p:nvGrpSpPr>
            <p:cNvPr id="936" name="Shape 936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937" name="Shape 937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38" name="Shape 938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39" name="Shape 93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0" name="Shape 9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1" name="Shape 94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2" name="Shape 94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3" name="Shape 94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4" name="Shape 94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5" name="Shape 94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6" name="Shape 94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7" name="Shape 947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8" name="Shape 948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49" name="Shape 94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0" name="Shape 95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1" name="Shape 95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2" name="Shape 95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3" name="Shape 95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4" name="Shape 95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5" name="Shape 95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6" name="Shape 95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7" name="Shape 957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8" name="Shape 958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59" name="Shape 95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0" name="Shape 96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1" name="Shape 96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2" name="Shape 96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3" name="Shape 96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4" name="Shape 96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6" name="Shape 96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7" name="Shape 967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69" name="Shape 96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0" name="Shape 97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2" name="Shape 97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3" name="Shape 97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5" name="Shape 97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6" name="Shape 97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7" name="Shape 977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8" name="Shape 978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79" name="Shape 97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0" name="Shape 98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2" name="Shape 98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3" name="Shape 98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5" name="Shape 98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6" name="Shape 98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7" name="Shape 987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8" name="Shape 988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0" name="Shape 99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1" name="Shape 99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2" name="Shape 99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4" name="Shape 99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5" name="Shape 99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6" name="Shape 99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8" name="Shape 998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999" name="Shape 99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0" name="Shape 100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1" name="Shape 100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2" name="Shape 100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3" name="Shape 100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4" name="Shape 100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5" name="Shape 100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6" name="Shape 100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7" name="Shape 1007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8" name="Shape 1008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09" name="Shape 100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0" name="Shape 10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1" name="Shape 101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012" name="Shape 1012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013" name="Shape 101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4" name="Shape 101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5" name="Shape 101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6" name="Shape 101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7" name="Shape 1017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8" name="Shape 1018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19" name="Shape 101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0" name="Shape 102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1" name="Shape 102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2" name="Shape 102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3" name="Shape 102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4" name="Shape 102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5" name="Shape 102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6" name="Shape 102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7" name="Shape 1027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8" name="Shape 1028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29" name="Shape 102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0" name="Shape 103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1" name="Shape 103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2" name="Shape 103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3" name="Shape 10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4" name="Shape 103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5" name="Shape 103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6" name="Shape 103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7" name="Shape 1037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8" name="Shape 1038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39" name="Shape 103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0" name="Shape 10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1" name="Shape 104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2" name="Shape 104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3" name="Shape 104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4" name="Shape 104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5" name="Shape 104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6" name="Shape 104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7" name="Shape 1047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8" name="Shape 1048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49" name="Shape 104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0" name="Shape 105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1" name="Shape 105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2" name="Shape 105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3" name="Shape 105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4" name="Shape 105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5" name="Shape 105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6" name="Shape 105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7" name="Shape 1057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8" name="Shape 1058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59" name="Shape 105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0" name="Shape 106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1" name="Shape 106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2" name="Shape 106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3" name="Shape 106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4" name="Shape 106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5" name="Shape 106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6" name="Shape 106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7" name="Shape 1067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8" name="Shape 1068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69" name="Shape 106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0" name="Shape 107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1" name="Shape 107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2" name="Shape 107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3" name="Shape 107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4" name="Shape 107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5" name="Shape 107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6" name="Shape 107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7" name="Shape 1077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8" name="Shape 1078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9" name="Shape 107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0" name="Shape 108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1" name="Shape 108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2" name="Shape 108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3" name="Shape 108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4" name="Shape 108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5" name="Shape 108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6" name="Shape 108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</p:grpSp>
      <p:sp>
        <p:nvSpPr>
          <p:cNvPr id="1087" name="Shape 108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8" name="Shape 108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9" name="Shape 108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0" name="Shape 1090"/>
          <p:cNvSpPr>
            <a:spLocks noGrp="1"/>
          </p:cNvSpPr>
          <p:nvPr>
            <p:ph type="pic" idx="2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1" name="Shape 1091"/>
          <p:cNvSpPr txBox="1">
            <a:spLocks noGrp="1"/>
          </p:cNvSpPr>
          <p:nvPr>
            <p:ph type="body" idx="1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2" name="Shape 109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Shape 109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095" name="Shape 109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0" t="0" r="0" b="0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0" t="0" r="0" b="0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0" t="0" r="0" b="0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0" t="0" r="0" b="0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0" t="0" r="0" b="0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0" t="0" r="0" b="0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0" t="0" r="0" b="0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0" t="0" r="0" b="0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0" t="0" r="0" b="0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0" t="0" r="0" b="0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0" t="0" r="0" b="0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0" t="0" r="0" b="0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0" t="0" r="0" b="0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0" t="0" r="0" b="0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0" t="0" r="0" b="0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0" t="0" r="0" b="0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0" t="0" r="0" b="0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0" t="0" r="0" b="0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0" t="0" r="0" b="0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0" t="0" r="0" b="0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0" t="0" r="0" b="0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0" t="0" r="0" b="0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0" t="0" r="0" b="0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0" t="0" r="0" b="0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0" t="0" r="0" b="0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0" t="0" r="0" b="0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0" t="0" r="0" b="0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0" t="0" r="0" b="0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0" t="0" r="0" b="0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0" t="0" r="0" b="0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0" t="0" r="0" b="0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0" t="0" r="0" b="0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0" t="0" r="0" b="0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0" t="0" r="0" b="0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0" t="0" r="0" b="0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0" t="0" r="0" b="0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0" t="0" r="0" b="0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0" t="0" r="0" b="0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0" t="0" r="0" b="0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0" t="0" r="0" b="0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0" t="0" r="0" b="0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0" t="0" r="0" b="0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0" t="0" r="0" b="0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0" t="0" r="0" b="0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0" t="0" r="0" b="0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0" t="0" r="0" b="0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0" t="0" r="0" b="0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0" t="0" r="0" b="0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0" t="0" r="0" b="0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0" t="0" r="0" b="0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0" t="0" r="0" b="0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0" t="0" r="0" b="0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0" t="0" r="0" b="0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0" t="0" r="0" b="0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0" t="0" r="0" b="0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0" t="0" r="0" b="0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0" t="0" r="0" b="0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0" t="0" r="0" b="0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0" t="0" r="0" b="0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0" t="0" r="0" b="0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0" t="0" r="0" b="0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69" name="Shape 116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0" name="Shape 117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1" name="Shape 117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2" name="Shape 1172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3" name="Shape 117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 txBox="1"/>
          <p:nvPr/>
        </p:nvSpPr>
        <p:spPr>
          <a:xfrm>
            <a:off x="1744663" y="4982442"/>
            <a:ext cx="3549649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Shinelle Hutchinson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sdh053@shsu.edu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0" name="Shape 1260"/>
          <p:cNvSpPr txBox="1">
            <a:spLocks noGrp="1"/>
          </p:cNvSpPr>
          <p:nvPr>
            <p:ph type="subTitle" idx="1"/>
          </p:nvPr>
        </p:nvSpPr>
        <p:spPr>
          <a:xfrm>
            <a:off x="1538287" y="3238501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of Related Works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1" name="Shape 1261"/>
          <p:cNvSpPr txBox="1">
            <a:spLocks noGrp="1"/>
          </p:cNvSpPr>
          <p:nvPr>
            <p:ph type="ctrTitle"/>
          </p:nvPr>
        </p:nvSpPr>
        <p:spPr>
          <a:xfrm>
            <a:off x="1520824" y="4191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Phishing Attack Detection Techniques</a:t>
            </a:r>
            <a:endParaRPr sz="5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2" name="Shape 1262"/>
          <p:cNvSpPr txBox="1"/>
          <p:nvPr/>
        </p:nvSpPr>
        <p:spPr>
          <a:xfrm>
            <a:off x="7243762" y="4982442"/>
            <a:ext cx="3200400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Zhaohe Zhang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zxz003@shsu.edu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3" name="Shape 1263"/>
          <p:cNvSpPr/>
          <p:nvPr/>
        </p:nvSpPr>
        <p:spPr>
          <a:xfrm>
            <a:off x="5294312" y="4303213"/>
            <a:ext cx="10668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Shape 130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[2]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0" name="Shape 13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726973"/>
            <a:ext cx="5929312" cy="485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Shape 13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101" y="1757453"/>
            <a:ext cx="5929311" cy="8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Shape 13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101" y="2568453"/>
            <a:ext cx="5929311" cy="4045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Shape 13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8714" y="3898582"/>
            <a:ext cx="3402966" cy="213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Shape 1318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42671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technique is based on user behavior when they exposed in fake website;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</a:t>
            </a:r>
            <a:r>
              <a:rPr lang="en-US" sz="222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(Feedphish) </a:t>
            </a:r>
            <a:r>
              <a:rPr lang="en-US" sz="222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feed the fake credentials to the login page and check the website’s response;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login failed, application will continue serval heuristic test;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22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Upon pass all the test, website will be classified as a legitimate website;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9" name="Shape 131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 of Human Behavior [3]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0" name="Shape 13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2012" y="1694819"/>
            <a:ext cx="2590800" cy="482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Shape 13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2812" y="1629671"/>
            <a:ext cx="3286584" cy="4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2" name="Shape 13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60372" y="2536199"/>
            <a:ext cx="3505200" cy="482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Shape 1327"/>
          <p:cNvSpPr txBox="1">
            <a:spLocks noGrp="1"/>
          </p:cNvSpPr>
          <p:nvPr>
            <p:ph type="body" idx="1"/>
          </p:nvPr>
        </p:nvSpPr>
        <p:spPr>
          <a:xfrm>
            <a:off x="1522414" y="1882807"/>
            <a:ext cx="4967163" cy="477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and fast; 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automated;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depend on search engines, WHOIS or page rank; 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need for training data, black list or history; 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Able to detect the phishing site based on compromised domains; 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Able to detect the phishing sites which use captcha verification in login page; Able to detect phishing websites contains embedding HTML text;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</a:t>
            </a:r>
            <a:r>
              <a:rPr lang="en-US" sz="2220" b="0" i="1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220" b="0" i="1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Feedphish</a:t>
            </a:r>
            <a:r>
              <a:rPr lang="en-US" sz="2220" b="0" i="1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22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feed the fake credentials to the login page and check the website’s response;</a:t>
            </a: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8" name="Shape 132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 and Cons [3]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9" name="Shape 1329"/>
          <p:cNvSpPr txBox="1"/>
          <p:nvPr/>
        </p:nvSpPr>
        <p:spPr>
          <a:xfrm>
            <a:off x="6489577" y="1882807"/>
            <a:ext cx="4967163" cy="379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useable on the phishing website; needs login credential;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marR="0" lvl="0" indent="-23012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None/>
            </a:pPr>
            <a:endParaRPr sz="2400" b="0" i="0" u="none" strike="noStrike" cap="none" dirty="0">
              <a:solidFill>
                <a:schemeClr val="accent5">
                  <a:lumMod val="60000"/>
                  <a:lumOff val="4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Failed to handle the anchor text replaced with icon or images;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marR="0" lvl="0" indent="-23012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None/>
            </a:pPr>
            <a:endParaRPr sz="2400" b="0" i="0" u="none" strike="noStrike" cap="none" dirty="0">
              <a:solidFill>
                <a:schemeClr val="accent5">
                  <a:lumMod val="60000"/>
                  <a:lumOff val="4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useable on Single Sign-On (SSO) websites (Failed to handle the login procedure via </a:t>
            </a:r>
            <a:r>
              <a:rPr lang="en-US" sz="2400" b="0" i="0" u="none" strike="noStrike" cap="non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en-US" sz="2400" b="0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marR="0" lvl="0" indent="-23012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None/>
            </a:pPr>
            <a:endParaRPr sz="2400" b="0" i="0" u="none" strike="noStrike" cap="none" dirty="0">
              <a:solidFill>
                <a:schemeClr val="accent5">
                  <a:lumMod val="60000"/>
                  <a:lumOff val="4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attacker does not verify the input login credential; </a:t>
            </a:r>
            <a:endParaRPr sz="2400" b="0" i="0" u="none" strike="noStrike" cap="none" dirty="0">
              <a:solidFill>
                <a:schemeClr val="accent5">
                  <a:lumMod val="60000"/>
                  <a:lumOff val="4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Shape 133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[3]</a:t>
            </a:r>
            <a:endParaRPr sz="3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5" name="Shape 13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75412" y="1828800"/>
            <a:ext cx="5305108" cy="4754562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Shape 1336"/>
          <p:cNvSpPr txBox="1"/>
          <p:nvPr/>
        </p:nvSpPr>
        <p:spPr>
          <a:xfrm>
            <a:off x="1545992" y="1828800"/>
            <a:ext cx="4777020" cy="441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TPR = TP / (TP + FN)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FPR = FP / (FP + TN)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TNR = TN / (TN + FP)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FNR = 1 - TPR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Positive: Correct Classified.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Positive: Missing Classified.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Negative: Correct Classified.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Negative: Incorrect Classified.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Shape 13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99212" y="1676400"/>
            <a:ext cx="5029200" cy="4782903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Shape 134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and Content Scanner [4]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3" name="Shape 1343"/>
          <p:cNvSpPr txBox="1"/>
          <p:nvPr/>
        </p:nvSpPr>
        <p:spPr>
          <a:xfrm>
            <a:off x="1674812" y="1676400"/>
            <a:ext cx="4419600" cy="435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➢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and Content Scanner will detect the email-based phishing attack by mining html contents and verify the source;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➢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phase 2, DC scanner will analyze the web page script to conclude the probability of phishing attacks; 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hape 134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 and cons [4]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9" name="Shape 1349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4691956" cy="378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datamining strategy to mining the malicious URLs in email and html code;</a:t>
            </a:r>
            <a:endParaRPr/>
          </a:p>
          <a:p>
            <a:pPr marL="514350" marR="0" lvl="0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the domain and domain related authority details;</a:t>
            </a:r>
            <a:endParaRPr/>
          </a:p>
          <a:p>
            <a:pPr marL="514350" marR="0" lvl="0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the code associated webpage;</a:t>
            </a:r>
            <a:endParaRPr/>
          </a:p>
        </p:txBody>
      </p:sp>
      <p:sp>
        <p:nvSpPr>
          <p:cNvPr id="1350" name="Shape 1350"/>
          <p:cNvSpPr txBox="1"/>
          <p:nvPr/>
        </p:nvSpPr>
        <p:spPr>
          <a:xfrm>
            <a:off x="6214370" y="1905000"/>
            <a:ext cx="4691956" cy="267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rgbClr val="F78B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1" name="Shape 1351"/>
          <p:cNvSpPr txBox="1"/>
          <p:nvPr/>
        </p:nvSpPr>
        <p:spPr>
          <a:xfrm>
            <a:off x="6214370" y="1905000"/>
            <a:ext cx="4691956" cy="378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 web pages must base on the certain design rules in order to efficient and accurately identify the malicious webpages;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marR="0" lvl="0" indent="-3721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</a:pPr>
            <a:endParaRPr sz="2400" b="0" i="0" u="none" strike="noStrike" cap="none" dirty="0">
              <a:solidFill>
                <a:schemeClr val="accent5">
                  <a:lumMod val="60000"/>
                  <a:lumOff val="4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Unable to detect malware-based phishing attack;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hape 135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[4]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7" name="Shape 1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2824" y="1630681"/>
            <a:ext cx="5413376" cy="4758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Shape 1358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038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Char char="➢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 scanner will open a email in thunderbird and scan all URLs in email for potential phishing sites;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Char char="➢"/>
            </a:pPr>
            <a:r>
              <a:rPr lang="en-US"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phase 2, the scanner will search the html script in the webpage and confirm the result; (Picture missing)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Shape 1363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various proposed ways to detect phishing, some of which return more False Positives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Negatives than others.</a:t>
            </a:r>
            <a:endParaRPr dirty="0"/>
          </a:p>
          <a:p>
            <a:pPr marL="342900" marR="0" lvl="0" indent="-2209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methods target different phishing techniques, in our research we are focusing on Link Manipulation and Spam.</a:t>
            </a:r>
            <a:endParaRPr dirty="0"/>
          </a:p>
          <a:p>
            <a:pPr marL="342900" marR="0" lvl="0" indent="-2209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analyzing their pros and cons, we get better insight on how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we can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on these existing models.</a:t>
            </a:r>
          </a:p>
          <a:p>
            <a:pPr marL="342900" marR="0" lvl="0" indent="-2209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09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09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4" name="Shape 136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hape 1369"/>
          <p:cNvSpPr txBox="1"/>
          <p:nvPr/>
        </p:nvSpPr>
        <p:spPr>
          <a:xfrm>
            <a:off x="817377" y="1451500"/>
            <a:ext cx="11049000" cy="481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Z. Dong, A. Kapadia, J. Blythe, and L. J. Camp, “Beyond The Lock Icon: Real-Time Detection Of Phishing Websites Using Public Key Certificates,” in Electronic Crime Research (eCrime), 2015 APWG Symposium on. IEEE, 2015.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R. Rao and S. Ali, "PhishShield: A Desktop Application to Detect Phishing Webpages through Heuristic Approach", Procedia Computer Science, vol. 54, pp. 147-156, 2015.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Rao, R. S., &amp; Pais, A. R. (2017). Detecting Phishing Websites using Automation of Human Behavior. </a:t>
            </a:r>
            <a:r>
              <a:rPr lang="en-US" sz="2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3rd ACM Workshop on Cyber-Physical System Security - CPSS 17</a:t>
            </a: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doi:10.1145/3055186.3055188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Kumar, B., Kumar, P., Mundra, A., &amp; Kabra, S. (2015). DC scanner: Detecting phishing attack. </a:t>
            </a:r>
            <a:r>
              <a:rPr lang="en-US" sz="20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 Third International Conference on Image Information Processing (ICIIP)</a:t>
            </a: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doi:10.1109/iciip.2015.7414779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"Phishing | What Is Phishing?", Phishing.org, 2018. [Online]. Available: http://www.phishing.org/what-is-phishing. [Accessed: 19- Mar- 2018].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0" name="Shape 1370"/>
          <p:cNvSpPr txBox="1"/>
          <p:nvPr/>
        </p:nvSpPr>
        <p:spPr>
          <a:xfrm>
            <a:off x="817377" y="590365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Shape 1268"/>
          <p:cNvSpPr txBox="1">
            <a:spLocks noGrp="1"/>
          </p:cNvSpPr>
          <p:nvPr>
            <p:ph type="body" idx="2"/>
          </p:nvPr>
        </p:nvSpPr>
        <p:spPr>
          <a:xfrm>
            <a:off x="1522413" y="1905000"/>
            <a:ext cx="982979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 is a cybercrime in which a target or targets are contacted by email, telephone or text message by someone posing as a legitimate institution to lure individuals into providing sensitive data such as personally identifiable information, banking and credit card details, and passwords [5].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information can then be used to access important accounts which can lead to identity theft and financial loss.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9" name="Shape 126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Phishing?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 txBox="1">
            <a:spLocks noGrp="1"/>
          </p:cNvSpPr>
          <p:nvPr>
            <p:ph type="body" idx="1"/>
          </p:nvPr>
        </p:nvSpPr>
        <p:spPr>
          <a:xfrm>
            <a:off x="6094412" y="2362200"/>
            <a:ext cx="5670868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Methods used to detect phishing: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Certificates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Heuristics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 of Human Behavior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(html e-mail content)</a:t>
            </a:r>
            <a:endParaRPr/>
          </a:p>
          <a:p>
            <a:pPr marL="342900" marR="0" lvl="0" indent="-2209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09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09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5" name="Shape 1275"/>
          <p:cNvSpPr txBox="1">
            <a:spLocks noGrp="1"/>
          </p:cNvSpPr>
          <p:nvPr>
            <p:ph type="body" idx="3"/>
          </p:nvPr>
        </p:nvSpPr>
        <p:spPr>
          <a:xfrm>
            <a:off x="1522413" y="2362200"/>
            <a:ext cx="4416552" cy="39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there is no known way to altogether prevent phishing attacks, our focus is to detect phishing.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 attacks can occur via three mediums: e-mail based phishing, website based phishing and malware based phishing.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6" name="Shape 1276"/>
          <p:cNvSpPr txBox="1">
            <a:spLocks noGrp="1"/>
          </p:cNvSpPr>
          <p:nvPr>
            <p:ph type="body" idx="4"/>
          </p:nvPr>
        </p:nvSpPr>
        <p:spPr>
          <a:xfrm>
            <a:off x="1522413" y="16002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7" name="Shape 127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Problem: Phishing Attacks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Shape 1288"/>
          <p:cNvSpPr txBox="1">
            <a:spLocks noGrp="1"/>
          </p:cNvSpPr>
          <p:nvPr>
            <p:ph type="body" idx="2"/>
          </p:nvPr>
        </p:nvSpPr>
        <p:spPr>
          <a:xfrm>
            <a:off x="684212" y="1752600"/>
            <a:ext cx="3733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2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belief that information embedded in public key certificates is far more useful than traditional client-side verification.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72"/>
              <a:buFont typeface="Noto Sans Symbols"/>
              <a:buChar char="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is also able to examine those cases where phishers have sabotaged a legitimate host, leveraging their control to host malicious content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9" name="Shape 1289"/>
          <p:cNvSpPr txBox="1">
            <a:spLocks noGrp="1"/>
          </p:cNvSpPr>
          <p:nvPr>
            <p:ph type="title"/>
          </p:nvPr>
        </p:nvSpPr>
        <p:spPr>
          <a:xfrm>
            <a:off x="1051560" y="274638"/>
            <a:ext cx="9614852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Detection Of Phishing Websites Using Public Key Certificates [1]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0" name="Shape 129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0349"/>
          <a:stretch/>
        </p:blipFill>
        <p:spPr>
          <a:xfrm>
            <a:off x="4710112" y="1905000"/>
            <a:ext cx="5803900" cy="40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64A11-16DC-4650-9011-BFCA68E898B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09054" y="1325880"/>
            <a:ext cx="9831386" cy="2458329"/>
          </a:xfrm>
        </p:spPr>
        <p:txBody>
          <a:bodyPr anchor="t"/>
          <a:lstStyle/>
          <a:p>
            <a:pPr marL="685800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an improved alternative to traditional detection approaches, like blacklisting, as it can be run by end users in real time.</a:t>
            </a:r>
          </a:p>
          <a:p>
            <a:pPr marL="685800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also does not require frequent updates from a central server, thereby eliminating any vulnerabilities users may face if they were using blacklists.</a:t>
            </a:r>
          </a:p>
          <a:p>
            <a:pPr marL="685800" indent="-4572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indicate that this method of anti-phishing can identify phishing websites that use the HTTP protocol as well as HTTPS and classify sites as either phishing or non-phishing.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30155C-4083-44A9-B3AF-7DAA0560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[1]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4574557-E3E1-47E4-BED1-68E035F21FAB}"/>
              </a:ext>
            </a:extLst>
          </p:cNvPr>
          <p:cNvSpPr txBox="1">
            <a:spLocks/>
          </p:cNvSpPr>
          <p:nvPr/>
        </p:nvSpPr>
        <p:spPr>
          <a:xfrm>
            <a:off x="1309054" y="3784209"/>
            <a:ext cx="9143998" cy="7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 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EC7C3-491D-43B5-A2D8-FC0449DC1B9B}"/>
              </a:ext>
            </a:extLst>
          </p:cNvPr>
          <p:cNvSpPr txBox="1"/>
          <p:nvPr/>
        </p:nvSpPr>
        <p:spPr>
          <a:xfrm>
            <a:off x="1309054" y="4584577"/>
            <a:ext cx="9357357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07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one source,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PhishTank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was used to illicit the verified phishing sites used in the dataset.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model is susceptible to sophisticated learning attacks such as evasion and poisoning.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to train data before classification can occur.</a:t>
            </a:r>
          </a:p>
        </p:txBody>
      </p:sp>
    </p:spTree>
    <p:extLst>
      <p:ext uri="{BB962C8B-B14F-4D97-AF65-F5344CB8AC3E}">
        <p14:creationId xmlns:p14="http://schemas.microsoft.com/office/powerpoint/2010/main" val="354255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Shape 1282"/>
          <p:cNvSpPr txBox="1">
            <a:spLocks noGrp="1"/>
          </p:cNvSpPr>
          <p:nvPr>
            <p:ph type="body" idx="2"/>
          </p:nvPr>
        </p:nvSpPr>
        <p:spPr>
          <a:xfrm>
            <a:off x="1522414" y="2411028"/>
            <a:ext cx="9829799" cy="222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 the percentage of instances classified into a category that have been correctly classified.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Precision = (TP) / (TP + FP)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 Measures how many instances have been missed, rather than how many have been incorrectly added, for a given category.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Recall = (TP)/ (TP + FN)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3" name="Shape 128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Evaluation Methods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" name="Shape 12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2414" y="1676400"/>
            <a:ext cx="9557065" cy="5044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Shape 129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[1]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Shape 1301"/>
          <p:cNvSpPr txBox="1">
            <a:spLocks noGrp="1"/>
          </p:cNvSpPr>
          <p:nvPr>
            <p:ph type="body" idx="1"/>
          </p:nvPr>
        </p:nvSpPr>
        <p:spPr>
          <a:xfrm>
            <a:off x="1065212" y="1670052"/>
            <a:ext cx="403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PhishShield takes a URL as input and outputs the classification of the URL as either phishing or legitimate website.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heuristics to determine the URL classification. These include: Footer links with NULL values, Zero links in the body of the HTML, Copyright Content, Title Content and Website Identity.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776"/>
              <a:buFont typeface="Noto Sans Symbols"/>
              <a:buChar char="➢"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PhishShield prides itself on being able to detect zero-day phishing attacks.</a:t>
            </a:r>
            <a:endParaRPr sz="2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2" name="Shape 130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PhishShield: A Desktop Application to Detect Phishing Webpages through Heuristic Approach [2]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3" name="Shape 1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6212" y="1670052"/>
            <a:ext cx="6781799" cy="4502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Shape 1304"/>
          <p:cNvSpPr txBox="1"/>
          <p:nvPr/>
        </p:nvSpPr>
        <p:spPr>
          <a:xfrm>
            <a:off x="5256212" y="6177520"/>
            <a:ext cx="403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 Architecture of PhishShield [2].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EE0595-6388-4B64-88EC-714107A6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10266313" cy="194954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PhishShield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able to detect phishing sites that employ Image Based Phishing Attacks, and it is able to do this with acceptable execution time.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Utilizes a heuristic approach which results in fewer false positives or false negatives.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application design which is easy for users to make use of, as they simply have to copy the suspected URL into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PhishShield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click “Check the URL”.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FEA7B-0424-4C97-9B76-94D8DF7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DBBCF-9DF2-40FF-AC72-2BAD65D9DE30}"/>
              </a:ext>
            </a:extLst>
          </p:cNvPr>
          <p:cNvSpPr txBox="1"/>
          <p:nvPr/>
        </p:nvSpPr>
        <p:spPr>
          <a:xfrm>
            <a:off x="1522413" y="4464148"/>
            <a:ext cx="9759876" cy="171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was only put on examining the logon page of webpages to make a decision on whether or not the URL is legitimate or in fact, phishing.</a:t>
            </a:r>
          </a:p>
          <a:p>
            <a:pPr marL="342900" lvl="0" indent="-342900">
              <a:lnSpc>
                <a:spcPct val="107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PhishShield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unable to detect phishing when all the filters are bypassed. This occurs when some phishing sites fail to use targeted legitimate content to display webpages.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PhishShield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fails when its parser component,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JSoup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fails.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FBD7C-5CB0-48D2-8C22-A8AD2A311F0E}"/>
              </a:ext>
            </a:extLst>
          </p:cNvPr>
          <p:cNvSpPr txBox="1"/>
          <p:nvPr/>
        </p:nvSpPr>
        <p:spPr>
          <a:xfrm>
            <a:off x="1522413" y="3981157"/>
            <a:ext cx="355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 [2]</a:t>
            </a:r>
          </a:p>
        </p:txBody>
      </p:sp>
    </p:spTree>
    <p:extLst>
      <p:ext uri="{BB962C8B-B14F-4D97-AF65-F5344CB8AC3E}">
        <p14:creationId xmlns:p14="http://schemas.microsoft.com/office/powerpoint/2010/main" val="107135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udent presentatio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1231</Words>
  <Application>Microsoft Office PowerPoint</Application>
  <PresentationFormat>Custom</PresentationFormat>
  <Paragraphs>113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Century Gothic</vt:lpstr>
      <vt:lpstr>Times New Roman</vt:lpstr>
      <vt:lpstr>Noto Sans Symbols</vt:lpstr>
      <vt:lpstr>Arial</vt:lpstr>
      <vt:lpstr>Calibri</vt:lpstr>
      <vt:lpstr>Student presentation</vt:lpstr>
      <vt:lpstr>Evaluating Phishing Attack Detection Techniques</vt:lpstr>
      <vt:lpstr>What is Phishing?</vt:lpstr>
      <vt:lpstr>The Problem: Phishing Attacks</vt:lpstr>
      <vt:lpstr>Real-Time Detection Of Phishing Websites Using Public Key Certificates [1]</vt:lpstr>
      <vt:lpstr>Pros [1]</vt:lpstr>
      <vt:lpstr>System Evaluation Methods</vt:lpstr>
      <vt:lpstr>Results [1]</vt:lpstr>
      <vt:lpstr>PhishShield: A Desktop Application to Detect Phishing Webpages through Heuristic Approach [2]</vt:lpstr>
      <vt:lpstr>Pros [2]</vt:lpstr>
      <vt:lpstr>Results [2]</vt:lpstr>
      <vt:lpstr>Automation of Human Behavior [3]</vt:lpstr>
      <vt:lpstr>Pros and Cons [3]</vt:lpstr>
      <vt:lpstr>Results [3]</vt:lpstr>
      <vt:lpstr>Domain and Content Scanner [4]</vt:lpstr>
      <vt:lpstr>Pros and cons [4]</vt:lpstr>
      <vt:lpstr>Results [4]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Phishing Attack Detection Techniques</dc:title>
  <cp:lastModifiedBy>Hutchinson, Shinelle</cp:lastModifiedBy>
  <cp:revision>14</cp:revision>
  <dcterms:modified xsi:type="dcterms:W3CDTF">2018-03-23T04:55:00Z</dcterms:modified>
</cp:coreProperties>
</file>