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9" r:id="rId5"/>
    <p:sldId id="259" r:id="rId6"/>
    <p:sldId id="275" r:id="rId7"/>
    <p:sldId id="270" r:id="rId8"/>
    <p:sldId id="268" r:id="rId9"/>
    <p:sldId id="271" r:id="rId10"/>
    <p:sldId id="260" r:id="rId11"/>
    <p:sldId id="261" r:id="rId12"/>
    <p:sldId id="272" r:id="rId13"/>
    <p:sldId id="262" r:id="rId14"/>
    <p:sldId id="273" r:id="rId15"/>
    <p:sldId id="274" r:id="rId16"/>
    <p:sldId id="263" r:id="rId17"/>
    <p:sldId id="276" r:id="rId18"/>
    <p:sldId id="277" r:id="rId19"/>
    <p:sldId id="264" r:id="rId20"/>
    <p:sldId id="278" r:id="rId21"/>
    <p:sldId id="279" r:id="rId22"/>
    <p:sldId id="265" r:id="rId23"/>
    <p:sldId id="280" r:id="rId24"/>
    <p:sldId id="281" r:id="rId25"/>
    <p:sldId id="266" r:id="rId26"/>
    <p:sldId id="282" r:id="rId27"/>
    <p:sldId id="283" r:id="rId28"/>
    <p:sldId id="267"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76011E-30F8-4E59-BE5C-16A7614DFB4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EAD13-B4D2-4220-933B-7601807B07B1}" type="slidenum">
              <a:rPr lang="en-US" smtClean="0"/>
              <a:t>‹#›</a:t>
            </a:fld>
            <a:endParaRPr lang="en-US"/>
          </a:p>
        </p:txBody>
      </p:sp>
    </p:spTree>
    <p:extLst>
      <p:ext uri="{BB962C8B-B14F-4D97-AF65-F5344CB8AC3E}">
        <p14:creationId xmlns:p14="http://schemas.microsoft.com/office/powerpoint/2010/main" val="78964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6011E-30F8-4E59-BE5C-16A7614DFB4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EAD13-B4D2-4220-933B-7601807B07B1}" type="slidenum">
              <a:rPr lang="en-US" smtClean="0"/>
              <a:t>‹#›</a:t>
            </a:fld>
            <a:endParaRPr lang="en-US"/>
          </a:p>
        </p:txBody>
      </p:sp>
    </p:spTree>
    <p:extLst>
      <p:ext uri="{BB962C8B-B14F-4D97-AF65-F5344CB8AC3E}">
        <p14:creationId xmlns:p14="http://schemas.microsoft.com/office/powerpoint/2010/main" val="235950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6011E-30F8-4E59-BE5C-16A7614DFB4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EAD13-B4D2-4220-933B-7601807B07B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5515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6011E-30F8-4E59-BE5C-16A7614DFB4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EAD13-B4D2-4220-933B-7601807B07B1}" type="slidenum">
              <a:rPr lang="en-US" smtClean="0"/>
              <a:t>‹#›</a:t>
            </a:fld>
            <a:endParaRPr lang="en-US"/>
          </a:p>
        </p:txBody>
      </p:sp>
    </p:spTree>
    <p:extLst>
      <p:ext uri="{BB962C8B-B14F-4D97-AF65-F5344CB8AC3E}">
        <p14:creationId xmlns:p14="http://schemas.microsoft.com/office/powerpoint/2010/main" val="3250165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6011E-30F8-4E59-BE5C-16A7614DFB4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EAD13-B4D2-4220-933B-7601807B07B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6908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6011E-30F8-4E59-BE5C-16A7614DFB4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EAD13-B4D2-4220-933B-7601807B07B1}" type="slidenum">
              <a:rPr lang="en-US" smtClean="0"/>
              <a:t>‹#›</a:t>
            </a:fld>
            <a:endParaRPr lang="en-US"/>
          </a:p>
        </p:txBody>
      </p:sp>
    </p:spTree>
    <p:extLst>
      <p:ext uri="{BB962C8B-B14F-4D97-AF65-F5344CB8AC3E}">
        <p14:creationId xmlns:p14="http://schemas.microsoft.com/office/powerpoint/2010/main" val="413355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6011E-30F8-4E59-BE5C-16A7614DFB4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EAD13-B4D2-4220-933B-7601807B07B1}" type="slidenum">
              <a:rPr lang="en-US" smtClean="0"/>
              <a:t>‹#›</a:t>
            </a:fld>
            <a:endParaRPr lang="en-US"/>
          </a:p>
        </p:txBody>
      </p:sp>
    </p:spTree>
    <p:extLst>
      <p:ext uri="{BB962C8B-B14F-4D97-AF65-F5344CB8AC3E}">
        <p14:creationId xmlns:p14="http://schemas.microsoft.com/office/powerpoint/2010/main" val="2150367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6011E-30F8-4E59-BE5C-16A7614DFB4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EAD13-B4D2-4220-933B-7601807B07B1}" type="slidenum">
              <a:rPr lang="en-US" smtClean="0"/>
              <a:t>‹#›</a:t>
            </a:fld>
            <a:endParaRPr lang="en-US"/>
          </a:p>
        </p:txBody>
      </p:sp>
    </p:spTree>
    <p:extLst>
      <p:ext uri="{BB962C8B-B14F-4D97-AF65-F5344CB8AC3E}">
        <p14:creationId xmlns:p14="http://schemas.microsoft.com/office/powerpoint/2010/main" val="51276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6011E-30F8-4E59-BE5C-16A7614DFB4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EAD13-B4D2-4220-933B-7601807B07B1}" type="slidenum">
              <a:rPr lang="en-US" smtClean="0"/>
              <a:t>‹#›</a:t>
            </a:fld>
            <a:endParaRPr lang="en-US"/>
          </a:p>
        </p:txBody>
      </p:sp>
    </p:spTree>
    <p:extLst>
      <p:ext uri="{BB962C8B-B14F-4D97-AF65-F5344CB8AC3E}">
        <p14:creationId xmlns:p14="http://schemas.microsoft.com/office/powerpoint/2010/main" val="186767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6011E-30F8-4E59-BE5C-16A7614DFB4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EAD13-B4D2-4220-933B-7601807B07B1}" type="slidenum">
              <a:rPr lang="en-US" smtClean="0"/>
              <a:t>‹#›</a:t>
            </a:fld>
            <a:endParaRPr lang="en-US"/>
          </a:p>
        </p:txBody>
      </p:sp>
    </p:spTree>
    <p:extLst>
      <p:ext uri="{BB962C8B-B14F-4D97-AF65-F5344CB8AC3E}">
        <p14:creationId xmlns:p14="http://schemas.microsoft.com/office/powerpoint/2010/main" val="338323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76011E-30F8-4E59-BE5C-16A7614DFB45}"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EAD13-B4D2-4220-933B-7601807B07B1}" type="slidenum">
              <a:rPr lang="en-US" smtClean="0"/>
              <a:t>‹#›</a:t>
            </a:fld>
            <a:endParaRPr lang="en-US"/>
          </a:p>
        </p:txBody>
      </p:sp>
    </p:spTree>
    <p:extLst>
      <p:ext uri="{BB962C8B-B14F-4D97-AF65-F5344CB8AC3E}">
        <p14:creationId xmlns:p14="http://schemas.microsoft.com/office/powerpoint/2010/main" val="50628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76011E-30F8-4E59-BE5C-16A7614DFB45}"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EAD13-B4D2-4220-933B-7601807B07B1}" type="slidenum">
              <a:rPr lang="en-US" smtClean="0"/>
              <a:t>‹#›</a:t>
            </a:fld>
            <a:endParaRPr lang="en-US"/>
          </a:p>
        </p:txBody>
      </p:sp>
    </p:spTree>
    <p:extLst>
      <p:ext uri="{BB962C8B-B14F-4D97-AF65-F5344CB8AC3E}">
        <p14:creationId xmlns:p14="http://schemas.microsoft.com/office/powerpoint/2010/main" val="374266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76011E-30F8-4E59-BE5C-16A7614DFB45}"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EAD13-B4D2-4220-933B-7601807B07B1}" type="slidenum">
              <a:rPr lang="en-US" smtClean="0"/>
              <a:t>‹#›</a:t>
            </a:fld>
            <a:endParaRPr lang="en-US"/>
          </a:p>
        </p:txBody>
      </p:sp>
    </p:spTree>
    <p:extLst>
      <p:ext uri="{BB962C8B-B14F-4D97-AF65-F5344CB8AC3E}">
        <p14:creationId xmlns:p14="http://schemas.microsoft.com/office/powerpoint/2010/main" val="239460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6011E-30F8-4E59-BE5C-16A7614DFB45}"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EAD13-B4D2-4220-933B-7601807B07B1}" type="slidenum">
              <a:rPr lang="en-US" smtClean="0"/>
              <a:t>‹#›</a:t>
            </a:fld>
            <a:endParaRPr lang="en-US"/>
          </a:p>
        </p:txBody>
      </p:sp>
    </p:spTree>
    <p:extLst>
      <p:ext uri="{BB962C8B-B14F-4D97-AF65-F5344CB8AC3E}">
        <p14:creationId xmlns:p14="http://schemas.microsoft.com/office/powerpoint/2010/main" val="107770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76011E-30F8-4E59-BE5C-16A7614DFB45}"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EAD13-B4D2-4220-933B-7601807B07B1}" type="slidenum">
              <a:rPr lang="en-US" smtClean="0"/>
              <a:t>‹#›</a:t>
            </a:fld>
            <a:endParaRPr lang="en-US"/>
          </a:p>
        </p:txBody>
      </p:sp>
    </p:spTree>
    <p:extLst>
      <p:ext uri="{BB962C8B-B14F-4D97-AF65-F5344CB8AC3E}">
        <p14:creationId xmlns:p14="http://schemas.microsoft.com/office/powerpoint/2010/main" val="297875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EAD13-B4D2-4220-933B-7601807B07B1}" type="slidenum">
              <a:rPr lang="en-US" smtClean="0"/>
              <a:t>‹#›</a:t>
            </a:fld>
            <a:endParaRPr lang="en-US"/>
          </a:p>
        </p:txBody>
      </p:sp>
      <p:sp>
        <p:nvSpPr>
          <p:cNvPr id="5" name="Date Placeholder 4"/>
          <p:cNvSpPr>
            <a:spLocks noGrp="1"/>
          </p:cNvSpPr>
          <p:nvPr>
            <p:ph type="dt" sz="half" idx="10"/>
          </p:nvPr>
        </p:nvSpPr>
        <p:spPr/>
        <p:txBody>
          <a:bodyPr/>
          <a:lstStyle/>
          <a:p>
            <a:fld id="{C876011E-30F8-4E59-BE5C-16A7614DFB45}" type="datetimeFigureOut">
              <a:rPr lang="en-US" smtClean="0"/>
              <a:t>11/9/2022</a:t>
            </a:fld>
            <a:endParaRPr lang="en-US"/>
          </a:p>
        </p:txBody>
      </p:sp>
    </p:spTree>
    <p:extLst>
      <p:ext uri="{BB962C8B-B14F-4D97-AF65-F5344CB8AC3E}">
        <p14:creationId xmlns:p14="http://schemas.microsoft.com/office/powerpoint/2010/main" val="251647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76011E-30F8-4E59-BE5C-16A7614DFB45}" type="datetimeFigureOut">
              <a:rPr lang="en-US" smtClean="0"/>
              <a:t>11/9/2022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7EAD13-B4D2-4220-933B-7601807B07B1}" type="slidenum">
              <a:rPr lang="en-US" smtClean="0"/>
              <a:t>‹#›</a:t>
            </a:fld>
            <a:endParaRPr lang="en-US"/>
          </a:p>
        </p:txBody>
      </p:sp>
    </p:spTree>
    <p:extLst>
      <p:ext uri="{BB962C8B-B14F-4D97-AF65-F5344CB8AC3E}">
        <p14:creationId xmlns:p14="http://schemas.microsoft.com/office/powerpoint/2010/main" val="286445669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33E5-8775-1134-51FF-BAD03228C7A1}"/>
              </a:ext>
            </a:extLst>
          </p:cNvPr>
          <p:cNvSpPr>
            <a:spLocks noGrp="1"/>
          </p:cNvSpPr>
          <p:nvPr>
            <p:ph type="ctrTitle"/>
          </p:nvPr>
        </p:nvSpPr>
        <p:spPr/>
        <p:txBody>
          <a:bodyPr/>
          <a:lstStyle/>
          <a:p>
            <a:r>
              <a:rPr lang="en-US" dirty="0"/>
              <a:t>Building a Responsive Smart Home</a:t>
            </a:r>
          </a:p>
        </p:txBody>
      </p:sp>
      <p:sp>
        <p:nvSpPr>
          <p:cNvPr id="3" name="Subtitle 2">
            <a:extLst>
              <a:ext uri="{FF2B5EF4-FFF2-40B4-BE49-F238E27FC236}">
                <a16:creationId xmlns:a16="http://schemas.microsoft.com/office/drawing/2014/main" id="{EA83A4A7-958B-58C1-AF33-3FBFF42BDD09}"/>
              </a:ext>
            </a:extLst>
          </p:cNvPr>
          <p:cNvSpPr>
            <a:spLocks noGrp="1"/>
          </p:cNvSpPr>
          <p:nvPr>
            <p:ph type="subTitle" idx="1"/>
          </p:nvPr>
        </p:nvSpPr>
        <p:spPr/>
        <p:txBody>
          <a:bodyPr/>
          <a:lstStyle/>
          <a:p>
            <a:r>
              <a:rPr lang="en-US" dirty="0"/>
              <a:t>By: Oluwamayowa Owolabi</a:t>
            </a:r>
          </a:p>
        </p:txBody>
      </p:sp>
    </p:spTree>
    <p:extLst>
      <p:ext uri="{BB962C8B-B14F-4D97-AF65-F5344CB8AC3E}">
        <p14:creationId xmlns:p14="http://schemas.microsoft.com/office/powerpoint/2010/main" val="4254929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C724-A362-31F8-0BE9-32090DF51339}"/>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0EF86917-7B76-42B2-BDEC-324F25467E6C}"/>
              </a:ext>
            </a:extLst>
          </p:cNvPr>
          <p:cNvSpPr>
            <a:spLocks noGrp="1"/>
          </p:cNvSpPr>
          <p:nvPr>
            <p:ph idx="1"/>
          </p:nvPr>
        </p:nvSpPr>
        <p:spPr>
          <a:xfrm>
            <a:off x="677334" y="1575373"/>
            <a:ext cx="10002858" cy="3880773"/>
          </a:xfrm>
        </p:spPr>
        <p:txBody>
          <a:bodyPr>
            <a:noAutofit/>
          </a:bodyPr>
          <a:lstStyle/>
          <a:p>
            <a:pPr marL="0" indent="0">
              <a:lnSpc>
                <a:spcPct val="150000"/>
              </a:lnSpc>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When designing a smart home, there are four architectural layers to consider </a:t>
            </a: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physical layer refers to the sensors in the environment and physiologic sensors. </a:t>
            </a: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communications layer is responsible for networks.</a:t>
            </a: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 data processing layer is responsible for data storage and machine learning.</a:t>
            </a: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interface layer is responsible for information display.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sz="2400" dirty="0"/>
          </a:p>
        </p:txBody>
      </p:sp>
    </p:spTree>
    <p:extLst>
      <p:ext uri="{BB962C8B-B14F-4D97-AF65-F5344CB8AC3E}">
        <p14:creationId xmlns:p14="http://schemas.microsoft.com/office/powerpoint/2010/main" val="74259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8DD3-664C-2931-FDEC-7DE70D614A83}"/>
              </a:ext>
            </a:extLst>
          </p:cNvPr>
          <p:cNvSpPr>
            <a:spLocks noGrp="1"/>
          </p:cNvSpPr>
          <p:nvPr>
            <p:ph type="title"/>
          </p:nvPr>
        </p:nvSpPr>
        <p:spPr/>
        <p:txBody>
          <a:bodyPr/>
          <a:lstStyle/>
          <a:p>
            <a:r>
              <a:rPr lang="en-US" dirty="0"/>
              <a:t>The Physical Layer</a:t>
            </a:r>
          </a:p>
        </p:txBody>
      </p:sp>
      <p:sp>
        <p:nvSpPr>
          <p:cNvPr id="3" name="Content Placeholder 2">
            <a:extLst>
              <a:ext uri="{FF2B5EF4-FFF2-40B4-BE49-F238E27FC236}">
                <a16:creationId xmlns:a16="http://schemas.microsoft.com/office/drawing/2014/main" id="{2C487E2B-EE71-651C-E586-F6B240D4FBEF}"/>
              </a:ext>
            </a:extLst>
          </p:cNvPr>
          <p:cNvSpPr>
            <a:spLocks noGrp="1"/>
          </p:cNvSpPr>
          <p:nvPr>
            <p:ph idx="1"/>
          </p:nvPr>
        </p:nvSpPr>
        <p:spPr>
          <a:xfrm>
            <a:off x="677334" y="1310197"/>
            <a:ext cx="9609666" cy="3880773"/>
          </a:xfrm>
        </p:spPr>
        <p:txBody>
          <a:bodyPr>
            <a:noAutofit/>
          </a:bodyPr>
          <a:lstStyle/>
          <a:p>
            <a:pPr marL="0" indent="0">
              <a:lnSpc>
                <a:spcPct val="200000"/>
              </a:lnSpc>
              <a:buNone/>
            </a:pPr>
            <a:r>
              <a:rPr lang="en-US" sz="2400" dirty="0">
                <a:effectLst/>
                <a:latin typeface="Times New Roman" panose="02020603050405020304" pitchFamily="18" charset="0"/>
                <a:ea typeface="Calibri" panose="020F0502020204030204" pitchFamily="34" charset="0"/>
              </a:rPr>
              <a:t>In the physical layer, smart home sensors collect data from the environment and transfer the data to the communications layer for activity analysis. Within the physical layer, there are two important categories of sensors. These include </a:t>
            </a:r>
          </a:p>
          <a:p>
            <a:pPr>
              <a:lnSpc>
                <a:spcPct val="200000"/>
              </a:lnSpc>
            </a:pPr>
            <a:r>
              <a:rPr lang="en-US" sz="2400" dirty="0">
                <a:latin typeface="Times New Roman" panose="02020603050405020304" pitchFamily="18" charset="0"/>
                <a:ea typeface="Calibri" panose="020F0502020204030204" pitchFamily="34" charset="0"/>
              </a:rPr>
              <a:t>D</a:t>
            </a:r>
            <a:r>
              <a:rPr lang="en-US" sz="2400" dirty="0">
                <a:effectLst/>
                <a:latin typeface="Times New Roman" panose="02020603050405020304" pitchFamily="18" charset="0"/>
                <a:ea typeface="Calibri" panose="020F0502020204030204" pitchFamily="34" charset="0"/>
              </a:rPr>
              <a:t>iscrete state sensors </a:t>
            </a:r>
            <a:endParaRPr lang="en-US" sz="2400" dirty="0">
              <a:latin typeface="Times New Roman" panose="02020603050405020304" pitchFamily="18" charset="0"/>
              <a:ea typeface="Calibri" panose="020F0502020204030204" pitchFamily="34" charset="0"/>
            </a:endParaRPr>
          </a:p>
          <a:p>
            <a:pPr>
              <a:lnSpc>
                <a:spcPct val="200000"/>
              </a:lnSpc>
            </a:pPr>
            <a:r>
              <a:rPr lang="en-US" sz="2400" dirty="0">
                <a:latin typeface="Times New Roman" panose="02020603050405020304" pitchFamily="18" charset="0"/>
                <a:ea typeface="Calibri" panose="020F0502020204030204" pitchFamily="34" charset="0"/>
              </a:rPr>
              <a:t>C</a:t>
            </a:r>
            <a:r>
              <a:rPr lang="en-US" sz="2400" dirty="0">
                <a:effectLst/>
                <a:latin typeface="Times New Roman" panose="02020603050405020304" pitchFamily="18" charset="0"/>
                <a:ea typeface="Calibri" panose="020F0502020204030204" pitchFamily="34" charset="0"/>
              </a:rPr>
              <a:t>ontinuous state sensors</a:t>
            </a:r>
            <a:endParaRPr lang="en-US" sz="2400" dirty="0"/>
          </a:p>
        </p:txBody>
      </p:sp>
    </p:spTree>
    <p:extLst>
      <p:ext uri="{BB962C8B-B14F-4D97-AF65-F5344CB8AC3E}">
        <p14:creationId xmlns:p14="http://schemas.microsoft.com/office/powerpoint/2010/main" val="2237705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8DD3-664C-2931-FDEC-7DE70D614A83}"/>
              </a:ext>
            </a:extLst>
          </p:cNvPr>
          <p:cNvSpPr>
            <a:spLocks noGrp="1"/>
          </p:cNvSpPr>
          <p:nvPr>
            <p:ph type="title"/>
          </p:nvPr>
        </p:nvSpPr>
        <p:spPr/>
        <p:txBody>
          <a:bodyPr/>
          <a:lstStyle/>
          <a:p>
            <a:r>
              <a:rPr lang="en-US" dirty="0"/>
              <a:t>The Physical Layer</a:t>
            </a:r>
          </a:p>
        </p:txBody>
      </p:sp>
      <p:sp>
        <p:nvSpPr>
          <p:cNvPr id="3" name="Content Placeholder 2">
            <a:extLst>
              <a:ext uri="{FF2B5EF4-FFF2-40B4-BE49-F238E27FC236}">
                <a16:creationId xmlns:a16="http://schemas.microsoft.com/office/drawing/2014/main" id="{2C487E2B-EE71-651C-E586-F6B240D4FBEF}"/>
              </a:ext>
            </a:extLst>
          </p:cNvPr>
          <p:cNvSpPr>
            <a:spLocks noGrp="1"/>
          </p:cNvSpPr>
          <p:nvPr>
            <p:ph idx="1"/>
          </p:nvPr>
        </p:nvSpPr>
        <p:spPr>
          <a:xfrm>
            <a:off x="677334" y="1630237"/>
            <a:ext cx="9609666" cy="3880773"/>
          </a:xfrm>
        </p:spPr>
        <p:txBody>
          <a:bodyPr>
            <a:noAutofit/>
          </a:bodyPr>
          <a:lstStyle/>
          <a:p>
            <a:pPr marL="0" indent="0">
              <a:lnSpc>
                <a:spcPct val="200000"/>
              </a:lnSpc>
              <a:buNone/>
            </a:pPr>
            <a:r>
              <a:rPr lang="en-US" sz="2400" dirty="0">
                <a:effectLst/>
                <a:latin typeface="Times New Roman" panose="02020603050405020304" pitchFamily="18" charset="0"/>
                <a:ea typeface="Calibri" panose="020F0502020204030204" pitchFamily="34" charset="0"/>
              </a:rPr>
              <a:t>Discrete state sensors have only two kinds of output – on and off. They are used to collect data from appliances that usually only have two states. Continuous state sensors which have outputs in form of images, numbers, or sounds.  Data from these sensors are generally more complex. An example of this is a temperature sensor or a camera.</a:t>
            </a:r>
            <a:endParaRPr lang="en-US" sz="2400" dirty="0"/>
          </a:p>
        </p:txBody>
      </p:sp>
    </p:spTree>
    <p:extLst>
      <p:ext uri="{BB962C8B-B14F-4D97-AF65-F5344CB8AC3E}">
        <p14:creationId xmlns:p14="http://schemas.microsoft.com/office/powerpoint/2010/main" val="2146743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5BE5-C609-D3EC-EFB6-625AA9192FE2}"/>
              </a:ext>
            </a:extLst>
          </p:cNvPr>
          <p:cNvSpPr>
            <a:spLocks noGrp="1"/>
          </p:cNvSpPr>
          <p:nvPr>
            <p:ph type="title"/>
          </p:nvPr>
        </p:nvSpPr>
        <p:spPr>
          <a:xfrm>
            <a:off x="838200" y="310261"/>
            <a:ext cx="10515600" cy="1325563"/>
          </a:xfrm>
        </p:spPr>
        <p:txBody>
          <a:bodyPr/>
          <a:lstStyle/>
          <a:p>
            <a:r>
              <a:rPr lang="en-US" dirty="0"/>
              <a:t>The Communications Layer</a:t>
            </a:r>
          </a:p>
        </p:txBody>
      </p:sp>
      <p:sp>
        <p:nvSpPr>
          <p:cNvPr id="3" name="Content Placeholder 2">
            <a:extLst>
              <a:ext uri="{FF2B5EF4-FFF2-40B4-BE49-F238E27FC236}">
                <a16:creationId xmlns:a16="http://schemas.microsoft.com/office/drawing/2014/main" id="{41EA0FCF-29AE-ABA6-DB9D-197277928103}"/>
              </a:ext>
            </a:extLst>
          </p:cNvPr>
          <p:cNvSpPr>
            <a:spLocks noGrp="1"/>
          </p:cNvSpPr>
          <p:nvPr>
            <p:ph idx="1"/>
          </p:nvPr>
        </p:nvSpPr>
        <p:spPr>
          <a:xfrm>
            <a:off x="838200" y="1673352"/>
            <a:ext cx="8799576" cy="4613339"/>
          </a:xfrm>
        </p:spPr>
        <p:txBody>
          <a:bodyPr>
            <a:noAutofit/>
          </a:bodyPr>
          <a:lstStyle/>
          <a:p>
            <a:pPr marL="0" indent="0">
              <a:lnSpc>
                <a:spcPct val="150000"/>
              </a:lnSpc>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the communication layer, components are in constant contact with each other over a network. Smart homes usually take advantage of cloud computing, but there are significant deficiencies in cloud computing including latency and response time. Because of this, several researchers have proposed a technique known as fog computing to overcome the limitations of cloud computing. </a:t>
            </a:r>
            <a:endParaRPr lang="en-US" sz="2400" dirty="0"/>
          </a:p>
        </p:txBody>
      </p:sp>
    </p:spTree>
    <p:extLst>
      <p:ext uri="{BB962C8B-B14F-4D97-AF65-F5344CB8AC3E}">
        <p14:creationId xmlns:p14="http://schemas.microsoft.com/office/powerpoint/2010/main" val="3265364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5BE5-C609-D3EC-EFB6-625AA9192FE2}"/>
              </a:ext>
            </a:extLst>
          </p:cNvPr>
          <p:cNvSpPr>
            <a:spLocks noGrp="1"/>
          </p:cNvSpPr>
          <p:nvPr>
            <p:ph type="title"/>
          </p:nvPr>
        </p:nvSpPr>
        <p:spPr>
          <a:xfrm>
            <a:off x="838200" y="310261"/>
            <a:ext cx="10515600" cy="1325563"/>
          </a:xfrm>
        </p:spPr>
        <p:txBody>
          <a:bodyPr/>
          <a:lstStyle/>
          <a:p>
            <a:r>
              <a:rPr lang="en-US" dirty="0"/>
              <a:t>The Communications Layer</a:t>
            </a:r>
          </a:p>
        </p:txBody>
      </p:sp>
      <p:sp>
        <p:nvSpPr>
          <p:cNvPr id="3" name="Content Placeholder 2">
            <a:extLst>
              <a:ext uri="{FF2B5EF4-FFF2-40B4-BE49-F238E27FC236}">
                <a16:creationId xmlns:a16="http://schemas.microsoft.com/office/drawing/2014/main" id="{41EA0FCF-29AE-ABA6-DB9D-197277928103}"/>
              </a:ext>
            </a:extLst>
          </p:cNvPr>
          <p:cNvSpPr>
            <a:spLocks noGrp="1"/>
          </p:cNvSpPr>
          <p:nvPr>
            <p:ph idx="1"/>
          </p:nvPr>
        </p:nvSpPr>
        <p:spPr>
          <a:xfrm>
            <a:off x="838200" y="2075688"/>
            <a:ext cx="8799576" cy="4613339"/>
          </a:xfrm>
        </p:spPr>
        <p:txBody>
          <a:bodyPr>
            <a:noAutofit/>
          </a:bodyPr>
          <a:lstStyle/>
          <a:p>
            <a:pPr marL="0" indent="0">
              <a:lnSpc>
                <a:spcPct val="150000"/>
              </a:lnSpc>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Fog computing is an architecture that uses edge devices to carry out a considerable amount of computation.  </a:t>
            </a:r>
            <a:r>
              <a:rPr lang="en-US" sz="24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Fog computing, also called edge computing, is intended for distributed computing where numerous devices are connected to a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cloud</a:t>
            </a:r>
            <a:r>
              <a:rPr lang="en-US" sz="24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7610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5BE5-C609-D3EC-EFB6-625AA9192FE2}"/>
              </a:ext>
            </a:extLst>
          </p:cNvPr>
          <p:cNvSpPr>
            <a:spLocks noGrp="1"/>
          </p:cNvSpPr>
          <p:nvPr>
            <p:ph type="title"/>
          </p:nvPr>
        </p:nvSpPr>
        <p:spPr>
          <a:xfrm>
            <a:off x="838200" y="310261"/>
            <a:ext cx="10515600" cy="1325563"/>
          </a:xfrm>
        </p:spPr>
        <p:txBody>
          <a:bodyPr/>
          <a:lstStyle/>
          <a:p>
            <a:r>
              <a:rPr lang="en-US" dirty="0"/>
              <a:t>The Communications Layer</a:t>
            </a:r>
          </a:p>
        </p:txBody>
      </p:sp>
      <p:sp>
        <p:nvSpPr>
          <p:cNvPr id="3" name="Content Placeholder 2">
            <a:extLst>
              <a:ext uri="{FF2B5EF4-FFF2-40B4-BE49-F238E27FC236}">
                <a16:creationId xmlns:a16="http://schemas.microsoft.com/office/drawing/2014/main" id="{41EA0FCF-29AE-ABA6-DB9D-197277928103}"/>
              </a:ext>
            </a:extLst>
          </p:cNvPr>
          <p:cNvSpPr>
            <a:spLocks noGrp="1"/>
          </p:cNvSpPr>
          <p:nvPr>
            <p:ph idx="1"/>
          </p:nvPr>
        </p:nvSpPr>
        <p:spPr>
          <a:xfrm>
            <a:off x="838200" y="1563624"/>
            <a:ext cx="8799576" cy="4613339"/>
          </a:xfrm>
        </p:spPr>
        <p:txBody>
          <a:bodyPr>
            <a:noAutofit/>
          </a:bodyPr>
          <a:lstStyle/>
          <a:p>
            <a:pPr marL="0" indent="0">
              <a:lnSpc>
                <a:spcPct val="150000"/>
              </a:lnSpc>
              <a:buNone/>
            </a:pPr>
            <a:r>
              <a:rPr lang="en-US" sz="24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In fog computing, IoT devices will generate voluminous raw data, and rather than forward all this data to cloud-based servers to be processed, a lot of the processing is completed using computing units located in places same as the data-generating devices, so that processed rather than raw data is forwarded, and bandwidth requirements are reduced.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enables real time interactions between smart objects overcoming latency and data volume issues.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7414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3AE4-3DE8-855F-89CF-4320742F8F77}"/>
              </a:ext>
            </a:extLst>
          </p:cNvPr>
          <p:cNvSpPr>
            <a:spLocks noGrp="1"/>
          </p:cNvSpPr>
          <p:nvPr>
            <p:ph type="title"/>
          </p:nvPr>
        </p:nvSpPr>
        <p:spPr/>
        <p:txBody>
          <a:bodyPr/>
          <a:lstStyle/>
          <a:p>
            <a:r>
              <a:rPr lang="en-US" dirty="0"/>
              <a:t>The Data-Processing Layer</a:t>
            </a:r>
          </a:p>
        </p:txBody>
      </p:sp>
      <p:sp>
        <p:nvSpPr>
          <p:cNvPr id="3" name="Content Placeholder 2">
            <a:extLst>
              <a:ext uri="{FF2B5EF4-FFF2-40B4-BE49-F238E27FC236}">
                <a16:creationId xmlns:a16="http://schemas.microsoft.com/office/drawing/2014/main" id="{F58784E2-7FBB-0BFB-E75B-38065508BBB9}"/>
              </a:ext>
            </a:extLst>
          </p:cNvPr>
          <p:cNvSpPr>
            <a:spLocks noGrp="1"/>
          </p:cNvSpPr>
          <p:nvPr>
            <p:ph idx="1"/>
          </p:nvPr>
        </p:nvSpPr>
        <p:spPr>
          <a:xfrm>
            <a:off x="838200" y="2304288"/>
            <a:ext cx="8596668" cy="4640771"/>
          </a:xfrm>
        </p:spPr>
        <p:txBody>
          <a:bodyPr>
            <a:noAutofit/>
          </a:bodyPr>
          <a:lstStyle/>
          <a:p>
            <a:pPr marL="0" indent="0">
              <a:lnSpc>
                <a:spcPct val="150000"/>
              </a:lnSpc>
              <a:buNone/>
            </a:pPr>
            <a:r>
              <a:rPr lang="en-US" sz="2400" dirty="0">
                <a:effectLst/>
                <a:latin typeface="Times New Roman" panose="02020603050405020304" pitchFamily="18" charset="0"/>
                <a:ea typeface="Calibri" panose="020F0502020204030204" pitchFamily="34" charset="0"/>
              </a:rPr>
              <a:t>The data processing layer refers to the action layer. It is the part of a smart home that inherently makes it smart. Basically, it uses the data collected by the physical layer to perform actions based on said data. Possible implementations of the data processing layer are as follows. </a:t>
            </a:r>
            <a:endParaRPr lang="en-US" sz="2400" dirty="0"/>
          </a:p>
        </p:txBody>
      </p:sp>
    </p:spTree>
    <p:extLst>
      <p:ext uri="{BB962C8B-B14F-4D97-AF65-F5344CB8AC3E}">
        <p14:creationId xmlns:p14="http://schemas.microsoft.com/office/powerpoint/2010/main" val="2353862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3AE4-3DE8-855F-89CF-4320742F8F77}"/>
              </a:ext>
            </a:extLst>
          </p:cNvPr>
          <p:cNvSpPr>
            <a:spLocks noGrp="1"/>
          </p:cNvSpPr>
          <p:nvPr>
            <p:ph type="title"/>
          </p:nvPr>
        </p:nvSpPr>
        <p:spPr/>
        <p:txBody>
          <a:bodyPr/>
          <a:lstStyle/>
          <a:p>
            <a:r>
              <a:rPr lang="en-US" dirty="0"/>
              <a:t>The Data-Processing Layer</a:t>
            </a:r>
          </a:p>
        </p:txBody>
      </p:sp>
      <p:sp>
        <p:nvSpPr>
          <p:cNvPr id="3" name="Content Placeholder 2">
            <a:extLst>
              <a:ext uri="{FF2B5EF4-FFF2-40B4-BE49-F238E27FC236}">
                <a16:creationId xmlns:a16="http://schemas.microsoft.com/office/drawing/2014/main" id="{F58784E2-7FBB-0BFB-E75B-38065508BBB9}"/>
              </a:ext>
            </a:extLst>
          </p:cNvPr>
          <p:cNvSpPr>
            <a:spLocks noGrp="1"/>
          </p:cNvSpPr>
          <p:nvPr>
            <p:ph idx="1"/>
          </p:nvPr>
        </p:nvSpPr>
        <p:spPr>
          <a:xfrm>
            <a:off x="838200" y="1627632"/>
            <a:ext cx="8596668" cy="4640771"/>
          </a:xfrm>
        </p:spPr>
        <p:txBody>
          <a:bodyPr>
            <a:noAutofit/>
          </a:bodyPr>
          <a:lstStyle/>
          <a:p>
            <a:pPr marL="0" indent="0">
              <a:lnSpc>
                <a:spcPct val="150000"/>
              </a:lnSpc>
              <a:buNone/>
            </a:pPr>
            <a:r>
              <a:rPr lang="en-US" sz="2400" dirty="0">
                <a:solidFill>
                  <a:srgbClr val="222222"/>
                </a:solidFill>
                <a:effectLst/>
                <a:latin typeface="Times New Roman" panose="02020603050405020304" pitchFamily="18" charset="0"/>
                <a:ea typeface="Times New Roman" panose="02020603050405020304" pitchFamily="18" charset="0"/>
              </a:rPr>
              <a:t>The thermostat sensor measures the room’s temperature to control the heating and air condition system. If the temperature of the room is higher than a specified threshold degree and motion is also true, the AC turns on automatically; otherwise, the AC will turn off. Photoresistor sensors are used to measure sunlight intensity. If the sunlight is lower than a specific threshold, this will automatically turn on the outdoor lighting system of the house and vice-versa. </a:t>
            </a:r>
            <a:endParaRPr lang="en-US" sz="2400" dirty="0"/>
          </a:p>
        </p:txBody>
      </p:sp>
    </p:spTree>
    <p:extLst>
      <p:ext uri="{BB962C8B-B14F-4D97-AF65-F5344CB8AC3E}">
        <p14:creationId xmlns:p14="http://schemas.microsoft.com/office/powerpoint/2010/main" val="3603850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3AE4-3DE8-855F-89CF-4320742F8F77}"/>
              </a:ext>
            </a:extLst>
          </p:cNvPr>
          <p:cNvSpPr>
            <a:spLocks noGrp="1"/>
          </p:cNvSpPr>
          <p:nvPr>
            <p:ph type="title"/>
          </p:nvPr>
        </p:nvSpPr>
        <p:spPr/>
        <p:txBody>
          <a:bodyPr/>
          <a:lstStyle/>
          <a:p>
            <a:r>
              <a:rPr lang="en-US" dirty="0"/>
              <a:t>The Data-Processing Layer</a:t>
            </a:r>
          </a:p>
        </p:txBody>
      </p:sp>
      <p:sp>
        <p:nvSpPr>
          <p:cNvPr id="3" name="Content Placeholder 2">
            <a:extLst>
              <a:ext uri="{FF2B5EF4-FFF2-40B4-BE49-F238E27FC236}">
                <a16:creationId xmlns:a16="http://schemas.microsoft.com/office/drawing/2014/main" id="{F58784E2-7FBB-0BFB-E75B-38065508BBB9}"/>
              </a:ext>
            </a:extLst>
          </p:cNvPr>
          <p:cNvSpPr>
            <a:spLocks noGrp="1"/>
          </p:cNvSpPr>
          <p:nvPr>
            <p:ph idx="1"/>
          </p:nvPr>
        </p:nvSpPr>
        <p:spPr>
          <a:xfrm>
            <a:off x="838200" y="2194560"/>
            <a:ext cx="8596668" cy="4640771"/>
          </a:xfrm>
        </p:spPr>
        <p:txBody>
          <a:bodyPr>
            <a:noAutofit/>
          </a:bodyPr>
          <a:lstStyle/>
          <a:p>
            <a:pPr marL="0" indent="0">
              <a:lnSpc>
                <a:spcPct val="150000"/>
              </a:lnSpc>
              <a:buNone/>
            </a:pPr>
            <a:r>
              <a:rPr lang="en-US" sz="2400" dirty="0">
                <a:solidFill>
                  <a:srgbClr val="222222"/>
                </a:solidFill>
                <a:effectLst/>
                <a:latin typeface="Times New Roman" panose="02020603050405020304" pitchFamily="18" charset="0"/>
                <a:ea typeface="Times New Roman" panose="02020603050405020304" pitchFamily="18" charset="0"/>
              </a:rPr>
              <a:t>Besides this, gas and smoke detection sensors could detect smoke leakage in rooms and the kitchen. In contrast, flame sensors are used to detect fire in the room. If gas, smoke, or fire is detected, the siren will automatically turn on, and an SMS alert is sent to the authorized person.</a:t>
            </a:r>
            <a:endParaRPr lang="en-US" sz="2400" dirty="0"/>
          </a:p>
        </p:txBody>
      </p:sp>
    </p:spTree>
    <p:extLst>
      <p:ext uri="{BB962C8B-B14F-4D97-AF65-F5344CB8AC3E}">
        <p14:creationId xmlns:p14="http://schemas.microsoft.com/office/powerpoint/2010/main" val="1362290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D831-D959-566F-B1F7-670092D383B8}"/>
              </a:ext>
            </a:extLst>
          </p:cNvPr>
          <p:cNvSpPr>
            <a:spLocks noGrp="1"/>
          </p:cNvSpPr>
          <p:nvPr>
            <p:ph type="title"/>
          </p:nvPr>
        </p:nvSpPr>
        <p:spPr/>
        <p:txBody>
          <a:bodyPr/>
          <a:lstStyle/>
          <a:p>
            <a:r>
              <a:rPr lang="en-US" dirty="0"/>
              <a:t>The Interface Layer</a:t>
            </a:r>
          </a:p>
        </p:txBody>
      </p:sp>
      <p:sp>
        <p:nvSpPr>
          <p:cNvPr id="3" name="Content Placeholder 2">
            <a:extLst>
              <a:ext uri="{FF2B5EF4-FFF2-40B4-BE49-F238E27FC236}">
                <a16:creationId xmlns:a16="http://schemas.microsoft.com/office/drawing/2014/main" id="{8A13D0A5-A7AE-4DC3-C462-8F9BB149C09D}"/>
              </a:ext>
            </a:extLst>
          </p:cNvPr>
          <p:cNvSpPr>
            <a:spLocks noGrp="1"/>
          </p:cNvSpPr>
          <p:nvPr>
            <p:ph idx="1"/>
          </p:nvPr>
        </p:nvSpPr>
        <p:spPr>
          <a:xfrm>
            <a:off x="677334" y="1904557"/>
            <a:ext cx="8596668" cy="3880773"/>
          </a:xfrm>
        </p:spPr>
        <p:txBody>
          <a:bodyPr>
            <a:normAutofit/>
          </a:bodyPr>
          <a:lstStyle/>
          <a:p>
            <a:pPr marL="0" indent="0">
              <a:lnSpc>
                <a:spcPct val="150000"/>
              </a:lnSpc>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interface layer, which is the final layer, reports data and actions back to the smart home user or authorized personnel. Visual sensors are used to provide live streaming to the homeowner on smartphones/PC to enhance home security, and the live data will be protected from unauthorized access using a proper authentication mechanism to ensure system privacy. </a:t>
            </a:r>
            <a:endParaRPr lang="en-US" sz="2400" dirty="0"/>
          </a:p>
        </p:txBody>
      </p:sp>
    </p:spTree>
    <p:extLst>
      <p:ext uri="{BB962C8B-B14F-4D97-AF65-F5344CB8AC3E}">
        <p14:creationId xmlns:p14="http://schemas.microsoft.com/office/powerpoint/2010/main" val="275178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CEC20-1974-4436-46EF-B6B7A128ED0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A8CE3131-A99D-8EE1-D102-FC24D7FC7B8A}"/>
              </a:ext>
            </a:extLst>
          </p:cNvPr>
          <p:cNvSpPr>
            <a:spLocks noGrp="1"/>
          </p:cNvSpPr>
          <p:nvPr>
            <p:ph idx="1"/>
          </p:nvPr>
        </p:nvSpPr>
        <p:spPr>
          <a:xfrm>
            <a:off x="677334" y="1365061"/>
            <a:ext cx="9408498" cy="3880773"/>
          </a:xfrm>
        </p:spPr>
        <p:txBody>
          <a:bodyPr>
            <a:noAutofit/>
          </a:bodyPr>
          <a:lstStyle/>
          <a:p>
            <a:pPr>
              <a:lnSpc>
                <a:spcPct val="300000"/>
              </a:lnSpc>
            </a:pPr>
            <a:r>
              <a:rPr lang="en-US" sz="2400" dirty="0">
                <a:latin typeface="Times New Roman" panose="02020603050405020304" pitchFamily="18" charset="0"/>
                <a:cs typeface="Times New Roman" panose="02020603050405020304" pitchFamily="18" charset="0"/>
              </a:rPr>
              <a:t>Discuss the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different layers to be considered in building a smart home </a:t>
            </a:r>
          </a:p>
          <a:p>
            <a:pPr>
              <a:lnSpc>
                <a:spcPct val="300000"/>
              </a:lnSpc>
            </a:pPr>
            <a:r>
              <a:rPr lang="en-US" sz="2400" dirty="0">
                <a:latin typeface="Times New Roman" panose="02020603050405020304" pitchFamily="18" charset="0"/>
                <a:cs typeface="Times New Roman" panose="02020603050405020304" pitchFamily="18" charset="0"/>
              </a:rPr>
              <a:t>Advantages of a smart home over the conventional homes</a:t>
            </a:r>
          </a:p>
          <a:p>
            <a:pPr>
              <a:lnSpc>
                <a:spcPct val="300000"/>
              </a:lnSpc>
            </a:pPr>
            <a:r>
              <a:rPr lang="en-US" sz="2400" dirty="0">
                <a:latin typeface="Times New Roman" panose="02020603050405020304" pitchFamily="18" charset="0"/>
                <a:cs typeface="Times New Roman" panose="02020603050405020304" pitchFamily="18" charset="0"/>
              </a:rPr>
              <a:t>Challenges faced with building responsive smart homes</a:t>
            </a:r>
          </a:p>
        </p:txBody>
      </p:sp>
    </p:spTree>
    <p:extLst>
      <p:ext uri="{BB962C8B-B14F-4D97-AF65-F5344CB8AC3E}">
        <p14:creationId xmlns:p14="http://schemas.microsoft.com/office/powerpoint/2010/main" val="357233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D831-D959-566F-B1F7-670092D383B8}"/>
              </a:ext>
            </a:extLst>
          </p:cNvPr>
          <p:cNvSpPr>
            <a:spLocks noGrp="1"/>
          </p:cNvSpPr>
          <p:nvPr>
            <p:ph type="title"/>
          </p:nvPr>
        </p:nvSpPr>
        <p:spPr/>
        <p:txBody>
          <a:bodyPr/>
          <a:lstStyle/>
          <a:p>
            <a:r>
              <a:rPr lang="en-US" dirty="0"/>
              <a:t>The Interface Layer</a:t>
            </a:r>
          </a:p>
        </p:txBody>
      </p:sp>
      <p:sp>
        <p:nvSpPr>
          <p:cNvPr id="3" name="Content Placeholder 2">
            <a:extLst>
              <a:ext uri="{FF2B5EF4-FFF2-40B4-BE49-F238E27FC236}">
                <a16:creationId xmlns:a16="http://schemas.microsoft.com/office/drawing/2014/main" id="{8A13D0A5-A7AE-4DC3-C462-8F9BB149C09D}"/>
              </a:ext>
            </a:extLst>
          </p:cNvPr>
          <p:cNvSpPr>
            <a:spLocks noGrp="1"/>
          </p:cNvSpPr>
          <p:nvPr>
            <p:ph idx="1"/>
          </p:nvPr>
        </p:nvSpPr>
        <p:spPr>
          <a:xfrm>
            <a:off x="677334" y="1730821"/>
            <a:ext cx="8596668" cy="3880773"/>
          </a:xfrm>
        </p:spPr>
        <p:txBody>
          <a:bodyPr>
            <a:normAutofit/>
          </a:bodyPr>
          <a:lstStyle/>
          <a:p>
            <a:pPr marL="0" indent="0">
              <a:lnSpc>
                <a:spcPct val="150000"/>
              </a:lnSpc>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 large section of smart home users are patients, elderly, or disabled residents. If an accident is ever faced within the home, details of the accident could be automatically reported to their primary care givers or the assigned health centers. The design of the interface should be as user friendly as possible considering the consumer might not be tech savvy. The interface also allows for human control of the smart objects incase the user is unsatisfied with the automation.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8123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FAF9-C3D8-8FC8-C80C-7696ACCC7AAE}"/>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F26E28D2-8A51-6D18-FA0B-26D88E41DB58}"/>
              </a:ext>
            </a:extLst>
          </p:cNvPr>
          <p:cNvSpPr>
            <a:spLocks noGrp="1"/>
          </p:cNvSpPr>
          <p:nvPr>
            <p:ph idx="1"/>
          </p:nvPr>
        </p:nvSpPr>
        <p:spPr>
          <a:xfrm>
            <a:off x="838200" y="2048256"/>
            <a:ext cx="8122920" cy="4128707"/>
          </a:xfrm>
        </p:spPr>
        <p:txBody>
          <a:bodyPr>
            <a:noAutofit/>
          </a:bodyPr>
          <a:lstStyle/>
          <a:p>
            <a:pPr marL="0" indent="0">
              <a:lnSpc>
                <a:spcPct val="150000"/>
              </a:lnSpc>
              <a:buNone/>
            </a:pPr>
            <a:r>
              <a:rPr lang="en-US" sz="2400" dirty="0">
                <a:solidFill>
                  <a:srgbClr val="222222"/>
                </a:solidFill>
                <a:latin typeface="Times New Roman" panose="02020603050405020304" pitchFamily="18" charset="0"/>
                <a:ea typeface="Times New Roman" panose="02020603050405020304" pitchFamily="18" charset="0"/>
              </a:rPr>
              <a:t>S</a:t>
            </a:r>
            <a:r>
              <a:rPr lang="en-US" sz="2400" dirty="0">
                <a:solidFill>
                  <a:srgbClr val="222222"/>
                </a:solidFill>
                <a:effectLst/>
                <a:latin typeface="Times New Roman" panose="02020603050405020304" pitchFamily="18" charset="0"/>
                <a:ea typeface="Times New Roman" panose="02020603050405020304" pitchFamily="18" charset="0"/>
              </a:rPr>
              <a:t>mart homes contribute to the support of people in the elderly and disabled community. It serves as a method for improving the basic quality of life of patient while also serving as a data collection point for clinics</a:t>
            </a:r>
          </a:p>
        </p:txBody>
      </p:sp>
    </p:spTree>
    <p:extLst>
      <p:ext uri="{BB962C8B-B14F-4D97-AF65-F5344CB8AC3E}">
        <p14:creationId xmlns:p14="http://schemas.microsoft.com/office/powerpoint/2010/main" val="1134185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FAF9-C3D8-8FC8-C80C-7696ACCC7AAE}"/>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F26E28D2-8A51-6D18-FA0B-26D88E41DB58}"/>
              </a:ext>
            </a:extLst>
          </p:cNvPr>
          <p:cNvSpPr>
            <a:spLocks noGrp="1"/>
          </p:cNvSpPr>
          <p:nvPr>
            <p:ph idx="1"/>
          </p:nvPr>
        </p:nvSpPr>
        <p:spPr>
          <a:xfrm>
            <a:off x="838200" y="1930400"/>
            <a:ext cx="8435802" cy="4246563"/>
          </a:xfrm>
        </p:spPr>
        <p:txBody>
          <a:bodyPr>
            <a:noAutofit/>
          </a:bodyPr>
          <a:lstStyle/>
          <a:p>
            <a:pPr marL="0" indent="0">
              <a:lnSpc>
                <a:spcPct val="150000"/>
              </a:lnSpc>
              <a:buNone/>
            </a:pPr>
            <a:r>
              <a:rPr lang="en-US" sz="2400" dirty="0">
                <a:solidFill>
                  <a:srgbClr val="000000"/>
                </a:solidFill>
                <a:effectLst/>
                <a:latin typeface="Times New Roman" panose="02020603050405020304" pitchFamily="18" charset="0"/>
                <a:ea typeface="Calibri" panose="020F0502020204030204" pitchFamily="34" charset="0"/>
              </a:rPr>
              <a:t>The University of Colorado, Boulder in one of the earliest smart home projects, explored the concept of a self-automated home. The researchers developed a prototype that can monitor and control several different aspects of the home such as ventilation and lighting. This automation allows for proper subsidization of energy consumption. </a:t>
            </a:r>
            <a:endParaRPr lang="en-US" sz="2400" dirty="0">
              <a:solidFill>
                <a:srgbClr val="222222"/>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863389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FAF9-C3D8-8FC8-C80C-7696ACCC7AAE}"/>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F26E28D2-8A51-6D18-FA0B-26D88E41DB58}"/>
              </a:ext>
            </a:extLst>
          </p:cNvPr>
          <p:cNvSpPr>
            <a:spLocks noGrp="1"/>
          </p:cNvSpPr>
          <p:nvPr>
            <p:ph idx="1"/>
          </p:nvPr>
        </p:nvSpPr>
        <p:spPr>
          <a:xfrm>
            <a:off x="838200" y="1930400"/>
            <a:ext cx="8435802" cy="4246563"/>
          </a:xfrm>
        </p:spPr>
        <p:txBody>
          <a:bodyPr>
            <a:noAutofit/>
          </a:bodyPr>
          <a:lstStyle/>
          <a:p>
            <a:pPr marL="0" indent="0">
              <a:lnSpc>
                <a:spcPct val="150000"/>
              </a:lnSpc>
              <a:buNone/>
            </a:pPr>
            <a:r>
              <a:rPr lang="en-US" sz="2400" dirty="0">
                <a:solidFill>
                  <a:srgbClr val="000000"/>
                </a:solidFill>
                <a:latin typeface="Times New Roman" panose="02020603050405020304" pitchFamily="18" charset="0"/>
                <a:ea typeface="Calibri" panose="020F0502020204030204" pitchFamily="34" charset="0"/>
              </a:rPr>
              <a:t>Smart homes</a:t>
            </a:r>
            <a:r>
              <a:rPr lang="en-US" sz="2400" dirty="0">
                <a:solidFill>
                  <a:srgbClr val="000000"/>
                </a:solidFill>
                <a:effectLst/>
                <a:latin typeface="Times New Roman" panose="02020603050405020304" pitchFamily="18" charset="0"/>
                <a:ea typeface="Calibri" panose="020F0502020204030204" pitchFamily="34" charset="0"/>
              </a:rPr>
              <a:t> also ease the residents as the role for completion of routine tasks becomes redundant as these tasks could easily be performed automatically and more efficiently by systems put in place. E.g., Automatic irrigation systems for home gardens that come on at a set time everyday.</a:t>
            </a:r>
            <a:endParaRPr lang="en-US" sz="2400" dirty="0">
              <a:solidFill>
                <a:srgbClr val="22222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459509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FAF9-C3D8-8FC8-C80C-7696ACCC7AAE}"/>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F26E28D2-8A51-6D18-FA0B-26D88E41DB58}"/>
              </a:ext>
            </a:extLst>
          </p:cNvPr>
          <p:cNvSpPr>
            <a:spLocks noGrp="1"/>
          </p:cNvSpPr>
          <p:nvPr>
            <p:ph idx="1"/>
          </p:nvPr>
        </p:nvSpPr>
        <p:spPr>
          <a:xfrm>
            <a:off x="838200" y="1930400"/>
            <a:ext cx="8435802" cy="4246563"/>
          </a:xfrm>
        </p:spPr>
        <p:txBody>
          <a:bodyPr>
            <a:noAutofit/>
          </a:bodyPr>
          <a:lstStyle/>
          <a:p>
            <a:pPr marL="0" indent="0">
              <a:lnSpc>
                <a:spcPct val="150000"/>
              </a:lnSpc>
              <a:buNone/>
            </a:pPr>
            <a:r>
              <a:rPr lang="en-US" sz="2400" dirty="0">
                <a:solidFill>
                  <a:srgbClr val="000000"/>
                </a:solidFill>
                <a:effectLst/>
                <a:latin typeface="Times New Roman" panose="02020603050405020304" pitchFamily="18" charset="0"/>
                <a:ea typeface="Calibri" panose="020F0502020204030204" pitchFamily="34" charset="0"/>
              </a:rPr>
              <a:t>Higher levels of safety and security of residents is also another essential advantage of smart homes. Because these homes can report discrepancies to physical quantities, things like gas leaks could easily be spotted and resolved as soon as possible</a:t>
            </a:r>
            <a:endParaRPr lang="en-US" sz="2400" dirty="0"/>
          </a:p>
        </p:txBody>
      </p:sp>
    </p:spTree>
    <p:extLst>
      <p:ext uri="{BB962C8B-B14F-4D97-AF65-F5344CB8AC3E}">
        <p14:creationId xmlns:p14="http://schemas.microsoft.com/office/powerpoint/2010/main" val="2527472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B49D-72B4-520F-806E-06966D8B616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6BFD748F-ADA1-7AD2-67BB-939359CF6DE0}"/>
              </a:ext>
            </a:extLst>
          </p:cNvPr>
          <p:cNvSpPr>
            <a:spLocks noGrp="1"/>
          </p:cNvSpPr>
          <p:nvPr>
            <p:ph idx="1"/>
          </p:nvPr>
        </p:nvSpPr>
        <p:spPr>
          <a:xfrm>
            <a:off x="838200" y="1928432"/>
            <a:ext cx="8689848" cy="4486275"/>
          </a:xfrm>
        </p:spPr>
        <p:txBody>
          <a:bodyPr>
            <a:normAutofit/>
          </a:bodyPr>
          <a:lstStyle/>
          <a:p>
            <a:pPr marL="0" indent="0">
              <a:lnSpc>
                <a:spcPct val="150000"/>
              </a:lnSpc>
              <a:buNone/>
            </a:pPr>
            <a:r>
              <a:rPr lang="en-US" sz="2400" dirty="0">
                <a:latin typeface="Times New Roman" panose="02020603050405020304" pitchFamily="18" charset="0"/>
              </a:rPr>
              <a:t>Systems must be developed to prevent data breach as smart homes transmit private and sometimes sensitive data. Data which includes health history and conditions of residents or even live feeds from the home are kept by the homes so rigorous security measures must be put in place to prevent anything of the sort of a data breach.</a:t>
            </a:r>
          </a:p>
          <a:p>
            <a:pPr marL="0" indent="0">
              <a:lnSpc>
                <a:spcPct val="150000"/>
              </a:lnSpc>
              <a:buNone/>
            </a:pPr>
            <a:endParaRPr lang="en-US" sz="2400" dirty="0"/>
          </a:p>
        </p:txBody>
      </p:sp>
    </p:spTree>
    <p:extLst>
      <p:ext uri="{BB962C8B-B14F-4D97-AF65-F5344CB8AC3E}">
        <p14:creationId xmlns:p14="http://schemas.microsoft.com/office/powerpoint/2010/main" val="3794335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B49D-72B4-520F-806E-06966D8B616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6BFD748F-ADA1-7AD2-67BB-939359CF6DE0}"/>
              </a:ext>
            </a:extLst>
          </p:cNvPr>
          <p:cNvSpPr>
            <a:spLocks noGrp="1"/>
          </p:cNvSpPr>
          <p:nvPr>
            <p:ph idx="1"/>
          </p:nvPr>
        </p:nvSpPr>
        <p:spPr>
          <a:xfrm>
            <a:off x="838200" y="1883664"/>
            <a:ext cx="8435802" cy="4146995"/>
          </a:xfrm>
        </p:spPr>
        <p:txBody>
          <a:bodyPr>
            <a:normAutofit/>
          </a:bodyPr>
          <a:lstStyle/>
          <a:p>
            <a:pPr marL="0" indent="0">
              <a:lnSpc>
                <a:spcPct val="150000"/>
              </a:lnSpc>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smart home is a complex system with many devices and systems connected in a common platform. The system needs to be carefully designed to deal with integration issues among different devices and have an optimum number of sensors to avoid redundant data, minimize infrastructure and maintenance cost as well as energy consumption without losing key information.</a:t>
            </a:r>
          </a:p>
          <a:p>
            <a:pPr>
              <a:lnSpc>
                <a:spcPct val="150000"/>
              </a:lnSpc>
            </a:pPr>
            <a:endParaRPr lang="en-US" sz="2400" dirty="0"/>
          </a:p>
        </p:txBody>
      </p:sp>
    </p:spTree>
    <p:extLst>
      <p:ext uri="{BB962C8B-B14F-4D97-AF65-F5344CB8AC3E}">
        <p14:creationId xmlns:p14="http://schemas.microsoft.com/office/powerpoint/2010/main" val="803994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B49D-72B4-520F-806E-06966D8B616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6BFD748F-ADA1-7AD2-67BB-939359CF6DE0}"/>
              </a:ext>
            </a:extLst>
          </p:cNvPr>
          <p:cNvSpPr>
            <a:spLocks noGrp="1"/>
          </p:cNvSpPr>
          <p:nvPr>
            <p:ph idx="1"/>
          </p:nvPr>
        </p:nvSpPr>
        <p:spPr>
          <a:xfrm>
            <a:off x="838200" y="1763840"/>
            <a:ext cx="8698992" cy="4486275"/>
          </a:xfrm>
        </p:spPr>
        <p:txBody>
          <a:bodyPr>
            <a:normAutofit/>
          </a:bodyPr>
          <a:lstStyle/>
          <a:p>
            <a:pPr marL="0" indent="0">
              <a:lnSpc>
                <a:spcPct val="150000"/>
              </a:lnSpc>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 sensing systems of the smart homes, particularly the portable and wearable physiological parameter measurement systems, are aimed for long-term monitoring purposes. Therefore, these systems need to be energy efficient, which can be achieved by using low power components and efficient batteries. Researchers may also exploit energy harvesting techniques to fulfill the energy requirements of the devices.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2400" dirty="0"/>
          </a:p>
        </p:txBody>
      </p:sp>
    </p:spTree>
    <p:extLst>
      <p:ext uri="{BB962C8B-B14F-4D97-AF65-F5344CB8AC3E}">
        <p14:creationId xmlns:p14="http://schemas.microsoft.com/office/powerpoint/2010/main" val="2907486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27E2-3214-960B-6A3E-AFE6B57D03A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6C0119C-A4AE-CEF2-4358-E7E1C1C91C31}"/>
              </a:ext>
            </a:extLst>
          </p:cNvPr>
          <p:cNvSpPr>
            <a:spLocks noGrp="1"/>
          </p:cNvSpPr>
          <p:nvPr>
            <p:ph idx="1"/>
          </p:nvPr>
        </p:nvSpPr>
        <p:spPr>
          <a:xfrm>
            <a:off x="838200" y="1655064"/>
            <a:ext cx="8095488" cy="4595051"/>
          </a:xfrm>
        </p:spPr>
        <p:txBody>
          <a:bodyPr>
            <a:noAutofit/>
          </a:bodyPr>
          <a:lstStyle/>
          <a:p>
            <a:pPr marL="0" indent="0">
              <a:lnSpc>
                <a:spcPct val="150000"/>
              </a:lnSpc>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technology advances and data collection methods mature, it is inevitable that the current healthcare system will undergo a paradigm shift to keep up with the changing needs of the population. There are both benefits and challenges in the use of Smart Homes, with the main benefit being an increased awareness of one’s health status, and the main challenge being privacy issues.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sz="2400" dirty="0"/>
          </a:p>
        </p:txBody>
      </p:sp>
    </p:spTree>
    <p:extLst>
      <p:ext uri="{BB962C8B-B14F-4D97-AF65-F5344CB8AC3E}">
        <p14:creationId xmlns:p14="http://schemas.microsoft.com/office/powerpoint/2010/main" val="2523255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27E2-3214-960B-6A3E-AFE6B57D03A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6C0119C-A4AE-CEF2-4358-E7E1C1C91C31}"/>
              </a:ext>
            </a:extLst>
          </p:cNvPr>
          <p:cNvSpPr>
            <a:spLocks noGrp="1"/>
          </p:cNvSpPr>
          <p:nvPr>
            <p:ph idx="1"/>
          </p:nvPr>
        </p:nvSpPr>
        <p:spPr>
          <a:xfrm>
            <a:off x="838200" y="1792224"/>
            <a:ext cx="8596668" cy="4595051"/>
          </a:xfrm>
        </p:spPr>
        <p:txBody>
          <a:bodyPr>
            <a:noAutofit/>
          </a:bodyPr>
          <a:lstStyle/>
          <a:p>
            <a:pPr marL="0" indent="0">
              <a:lnSpc>
                <a:spcPct val="150000"/>
              </a:lnSpc>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mentioned earlier, the biggest groups that benefit from Smart Homes are – but not limited to – seniors, disabled patients, and dementia patients who are not able to be accompanied by caregivers daily. Smart Homes can assist them to live more independently and comfortably by reducing the amount of travel to see physician offices</a:t>
            </a:r>
            <a:endParaRPr lang="en-US" sz="2400" dirty="0"/>
          </a:p>
        </p:txBody>
      </p:sp>
    </p:spTree>
    <p:extLst>
      <p:ext uri="{BB962C8B-B14F-4D97-AF65-F5344CB8AC3E}">
        <p14:creationId xmlns:p14="http://schemas.microsoft.com/office/powerpoint/2010/main" val="312118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A519-F161-AD49-C39C-8B030727A0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00B61E1-6E25-ED99-8795-31B684893209}"/>
              </a:ext>
            </a:extLst>
          </p:cNvPr>
          <p:cNvSpPr>
            <a:spLocks noGrp="1"/>
          </p:cNvSpPr>
          <p:nvPr>
            <p:ph idx="1"/>
          </p:nvPr>
        </p:nvSpPr>
        <p:spPr>
          <a:xfrm>
            <a:off x="677334" y="1831405"/>
            <a:ext cx="8596668" cy="3880773"/>
          </a:xfrm>
        </p:spPr>
        <p:txBody>
          <a:bodyPr>
            <a:noAutofit/>
          </a:bodyPr>
          <a:lstStyle/>
          <a:p>
            <a:pPr marL="0" indent="0">
              <a:lnSpc>
                <a:spcPct val="150000"/>
              </a:lnSpc>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Smart home design and implementation has become a trend in our society today. In as much as smart phones are considered a must have tool for everyday living, the trend towards establishing smart homes as the recommended housing system has also led to the rise of a global societal phenomenon. </a:t>
            </a:r>
            <a:endParaRPr lang="en-US" sz="2400" dirty="0"/>
          </a:p>
        </p:txBody>
      </p:sp>
    </p:spTree>
    <p:extLst>
      <p:ext uri="{BB962C8B-B14F-4D97-AF65-F5344CB8AC3E}">
        <p14:creationId xmlns:p14="http://schemas.microsoft.com/office/powerpoint/2010/main" val="3117719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27E2-3214-960B-6A3E-AFE6B57D03A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6C0119C-A4AE-CEF2-4358-E7E1C1C91C31}"/>
              </a:ext>
            </a:extLst>
          </p:cNvPr>
          <p:cNvSpPr>
            <a:spLocks noGrp="1"/>
          </p:cNvSpPr>
          <p:nvPr>
            <p:ph idx="1"/>
          </p:nvPr>
        </p:nvSpPr>
        <p:spPr>
          <a:xfrm>
            <a:off x="838200" y="2221992"/>
            <a:ext cx="8596668" cy="4595051"/>
          </a:xfrm>
        </p:spPr>
        <p:txBody>
          <a:bodyPr>
            <a:noAutofit/>
          </a:bodyPr>
          <a:lstStyle/>
          <a:p>
            <a:pPr marL="0" indent="0">
              <a:lnSpc>
                <a:spcPct val="150000"/>
              </a:lnSpc>
              <a:buNone/>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 residents must, however, be aware of where the sensors are located, and which information will be collected about them so that the issue of privacy can be fully addressed as well as understand their interactions with these technologies. </a:t>
            </a:r>
            <a:endParaRPr lang="en-US" sz="2400" dirty="0"/>
          </a:p>
        </p:txBody>
      </p:sp>
    </p:spTree>
    <p:extLst>
      <p:ext uri="{BB962C8B-B14F-4D97-AF65-F5344CB8AC3E}">
        <p14:creationId xmlns:p14="http://schemas.microsoft.com/office/powerpoint/2010/main" val="331538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A519-F161-AD49-C39C-8B030727A0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00B61E1-6E25-ED99-8795-31B684893209}"/>
              </a:ext>
            </a:extLst>
          </p:cNvPr>
          <p:cNvSpPr>
            <a:spLocks noGrp="1"/>
          </p:cNvSpPr>
          <p:nvPr>
            <p:ph idx="1"/>
          </p:nvPr>
        </p:nvSpPr>
        <p:spPr>
          <a:xfrm>
            <a:off x="677334" y="1831405"/>
            <a:ext cx="8596668" cy="3880773"/>
          </a:xfrm>
        </p:spPr>
        <p:txBody>
          <a:bodyPr>
            <a:noAutofit/>
          </a:bodyPr>
          <a:lstStyle/>
          <a:p>
            <a:pPr marL="0" indent="0">
              <a:lnSpc>
                <a:spcPct val="150000"/>
              </a:lnSpc>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lot of homes in today’s world already implement aspects of what would be termed a smart home, such as Bluetooth powered light bulbs, security cameras, wireless doorbells, smart TVs, and Amazon Alexa, which is a cloud-based voice service that offers customers the capability to build natural voices for a more intuitive way to interact with their technology.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p>
        </p:txBody>
      </p:sp>
    </p:spTree>
    <p:extLst>
      <p:ext uri="{BB962C8B-B14F-4D97-AF65-F5344CB8AC3E}">
        <p14:creationId xmlns:p14="http://schemas.microsoft.com/office/powerpoint/2010/main" val="36472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7332-E061-BA1E-9BD7-250BEA9DDB4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CA7AB0-5BB2-6D47-8418-A3D814AD6695}"/>
              </a:ext>
            </a:extLst>
          </p:cNvPr>
          <p:cNvSpPr>
            <a:spLocks noGrp="1"/>
          </p:cNvSpPr>
          <p:nvPr>
            <p:ph idx="1"/>
          </p:nvPr>
        </p:nvSpPr>
        <p:spPr>
          <a:xfrm>
            <a:off x="838200" y="2002536"/>
            <a:ext cx="8435802" cy="4668203"/>
          </a:xfrm>
        </p:spPr>
        <p:txBody>
          <a:bodyPr>
            <a:noAutofit/>
          </a:bodyPr>
          <a:lstStyle/>
          <a:p>
            <a:pPr marL="0" marR="0" indent="0">
              <a:lnSpc>
                <a:spcPct val="150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Over the past couple of years, studies have been conducted towards connecting several appliances and everyday objects which led to the development of the term Internet of things (IoT). Internet of things is a system of devices with the ability to transfer data over a network.</a:t>
            </a:r>
            <a:endParaRPr lang="en-US" sz="2400" dirty="0"/>
          </a:p>
        </p:txBody>
      </p:sp>
    </p:spTree>
    <p:extLst>
      <p:ext uri="{BB962C8B-B14F-4D97-AF65-F5344CB8AC3E}">
        <p14:creationId xmlns:p14="http://schemas.microsoft.com/office/powerpoint/2010/main" val="181741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7332-E061-BA1E-9BD7-250BEA9DDB4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CA7AB0-5BB2-6D47-8418-A3D814AD6695}"/>
              </a:ext>
            </a:extLst>
          </p:cNvPr>
          <p:cNvSpPr>
            <a:spLocks noGrp="1"/>
          </p:cNvSpPr>
          <p:nvPr>
            <p:ph idx="1"/>
          </p:nvPr>
        </p:nvSpPr>
        <p:spPr>
          <a:xfrm>
            <a:off x="838200" y="2121408"/>
            <a:ext cx="8435802" cy="4668203"/>
          </a:xfrm>
        </p:spPr>
        <p:txBody>
          <a:bodyPr>
            <a:noAutofit/>
          </a:bodyPr>
          <a:lstStyle/>
          <a:p>
            <a:pPr marL="0" marR="0" indent="0">
              <a:lnSpc>
                <a:spcPct val="150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IoT is the basic system of communication between devices in a smart home. The uniqueness of a smart home is in the ability of the devices to be able to gather information from one another and act based on said information.</a:t>
            </a:r>
            <a:endParaRPr lang="en-US" sz="2400" dirty="0"/>
          </a:p>
        </p:txBody>
      </p:sp>
    </p:spTree>
    <p:extLst>
      <p:ext uri="{BB962C8B-B14F-4D97-AF65-F5344CB8AC3E}">
        <p14:creationId xmlns:p14="http://schemas.microsoft.com/office/powerpoint/2010/main" val="281532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7332-E061-BA1E-9BD7-250BEA9DDB4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CA7AB0-5BB2-6D47-8418-A3D814AD6695}"/>
              </a:ext>
            </a:extLst>
          </p:cNvPr>
          <p:cNvSpPr>
            <a:spLocks noGrp="1"/>
          </p:cNvSpPr>
          <p:nvPr>
            <p:ph idx="1"/>
          </p:nvPr>
        </p:nvSpPr>
        <p:spPr>
          <a:xfrm>
            <a:off x="838200" y="1719072"/>
            <a:ext cx="8891016" cy="4668203"/>
          </a:xfrm>
        </p:spPr>
        <p:txBody>
          <a:bodyPr>
            <a:noAutofit/>
          </a:bodyPr>
          <a:lstStyle/>
          <a:p>
            <a:pPr marL="0" marR="0" indent="0">
              <a:lnSpc>
                <a:spcPct val="150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Smart home automation is the process of automatically controlling different home appliances and programming them to replace several human interactions for handling essential home functions. These devices are operated via IoT supported platforms­ providing connectivity and control to them from anywhere.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technology can be extended to wearable or implantable devices to always monitor residents.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692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7332-E061-BA1E-9BD7-250BEA9DDB4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CA7AB0-5BB2-6D47-8418-A3D814AD6695}"/>
              </a:ext>
            </a:extLst>
          </p:cNvPr>
          <p:cNvSpPr>
            <a:spLocks noGrp="1"/>
          </p:cNvSpPr>
          <p:nvPr>
            <p:ph idx="1"/>
          </p:nvPr>
        </p:nvSpPr>
        <p:spPr>
          <a:xfrm>
            <a:off x="819912" y="1664208"/>
            <a:ext cx="8900160" cy="4668203"/>
          </a:xfrm>
        </p:spPr>
        <p:txBody>
          <a:bodyPr>
            <a:noAutofit/>
          </a:bodyPr>
          <a:lstStyle/>
          <a:p>
            <a:pPr marL="0" marR="0" indent="0">
              <a:lnSpc>
                <a:spcPct val="200000"/>
              </a:lnSpc>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Many organizations have developed smart home systems, but majority are costly and do not allow for easy integration of sensors and actuators. There are many areas in a smart home to which different kinds of devices can be applied such as security, automation, and energy management. </a:t>
            </a:r>
            <a:endParaRPr lang="en-US" sz="2400" dirty="0"/>
          </a:p>
        </p:txBody>
      </p:sp>
    </p:spTree>
    <p:extLst>
      <p:ext uri="{BB962C8B-B14F-4D97-AF65-F5344CB8AC3E}">
        <p14:creationId xmlns:p14="http://schemas.microsoft.com/office/powerpoint/2010/main" val="30978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7332-E061-BA1E-9BD7-250BEA9DDB4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CA7AB0-5BB2-6D47-8418-A3D814AD6695}"/>
              </a:ext>
            </a:extLst>
          </p:cNvPr>
          <p:cNvSpPr>
            <a:spLocks noGrp="1"/>
          </p:cNvSpPr>
          <p:nvPr>
            <p:ph idx="1"/>
          </p:nvPr>
        </p:nvSpPr>
        <p:spPr>
          <a:xfrm>
            <a:off x="819912" y="1664208"/>
            <a:ext cx="8900160" cy="4668203"/>
          </a:xfrm>
        </p:spPr>
        <p:txBody>
          <a:bodyPr>
            <a:noAutofit/>
          </a:bodyPr>
          <a:lstStyle/>
          <a:p>
            <a:pPr marL="0" marR="0" indent="0">
              <a:lnSpc>
                <a:spcPct val="200000"/>
              </a:lnSpc>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lot of the developed systems are usually aimed towards a single area and do not provide a solution to manage all the smart home needs within a single framework hence, many of the devices usually work alone rather than with each other. The rapid growth of IoT however makes it more possible for devices to collaborate with each other.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02130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50</TotalTime>
  <Words>1705</Words>
  <Application>Microsoft Office PowerPoint</Application>
  <PresentationFormat>Widescreen</PresentationFormat>
  <Paragraphs>69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Times New Roman</vt:lpstr>
      <vt:lpstr>Trebuchet MS</vt:lpstr>
      <vt:lpstr>Wingdings 3</vt:lpstr>
      <vt:lpstr>Facet</vt:lpstr>
      <vt:lpstr>Building a Responsive Smart Home</vt:lpstr>
      <vt:lpstr>Objectives</vt:lpstr>
      <vt:lpstr>Introduction</vt:lpstr>
      <vt:lpstr>Introduction</vt:lpstr>
      <vt:lpstr>Introduction</vt:lpstr>
      <vt:lpstr>Introduction</vt:lpstr>
      <vt:lpstr>Introduction</vt:lpstr>
      <vt:lpstr>Introduction</vt:lpstr>
      <vt:lpstr>Introduction</vt:lpstr>
      <vt:lpstr>Design</vt:lpstr>
      <vt:lpstr>The Physical Layer</vt:lpstr>
      <vt:lpstr>The Physical Layer</vt:lpstr>
      <vt:lpstr>The Communications Layer</vt:lpstr>
      <vt:lpstr>The Communications Layer</vt:lpstr>
      <vt:lpstr>The Communications Layer</vt:lpstr>
      <vt:lpstr>The Data-Processing Layer</vt:lpstr>
      <vt:lpstr>The Data-Processing Layer</vt:lpstr>
      <vt:lpstr>The Data-Processing Layer</vt:lpstr>
      <vt:lpstr>The Interface Layer</vt:lpstr>
      <vt:lpstr>The Interface Layer</vt:lpstr>
      <vt:lpstr>Advantages</vt:lpstr>
      <vt:lpstr>Advantages</vt:lpstr>
      <vt:lpstr>Advantages</vt:lpstr>
      <vt:lpstr>Advantages</vt:lpstr>
      <vt:lpstr>Challenges</vt:lpstr>
      <vt:lpstr>Challenges</vt:lpstr>
      <vt:lpstr>Challenges</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Responsive Smart Home</dc:title>
  <dc:creator>Oluwamayowa</dc:creator>
  <cp:lastModifiedBy>Oluwamayowa</cp:lastModifiedBy>
  <cp:revision>34</cp:revision>
  <dcterms:created xsi:type="dcterms:W3CDTF">2022-11-03T16:54:04Z</dcterms:created>
  <dcterms:modified xsi:type="dcterms:W3CDTF">2022-11-09T17:42:52Z</dcterms:modified>
</cp:coreProperties>
</file>