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c4525b1c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c4525b1c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c4525b1c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c4525b1c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c4525b1c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c4525b1c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c4525b1c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c4525b1c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c4525b1c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c4525b1c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c4525b1c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c4525b1c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c4525b1c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c4525b1c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c4525b1c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c4525b1c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4525b1c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c4525b1c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c4525b1c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c4525b1c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c4525b1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c4525b1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c4525b1c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c4525b1c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c4525b1c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c4525b1c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c4525b1c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c4525b1c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c4525b1c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c4525b1c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c4525b1c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c4525b1c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c4525b1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c4525b1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c4525b1c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c4525b1c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8c4525b1c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8c4525b1c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c4525b1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c4525b1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c4525b1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c4525b1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c4525b1c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c4525b1c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c4525b1c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c4525b1c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c4525b1c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c4525b1c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c4525b1c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c4525b1c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c4525b1c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c4525b1c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c4525b1c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c4525b1c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c4525b1c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c4525b1c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c4525b1c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c4525b1c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he.osu.edu/educational-studies/directory/?id=graves.3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dtechmagazine.com/k12/article/2020/08/how-set-virtual-classroom" TargetMode="External"/><Relationship Id="rId4" Type="http://schemas.openxmlformats.org/officeDocument/2006/relationships/hyperlink" Target="https://www.edutopia.org/article/creating-inclusive-virtual-classroom" TargetMode="External"/><Relationship Id="rId5" Type="http://schemas.openxmlformats.org/officeDocument/2006/relationships/hyperlink" Target="https://elearningindustry.com/virtual-classroom-why-future-online-learning" TargetMode="External"/><Relationship Id="rId6" Type="http://schemas.openxmlformats.org/officeDocument/2006/relationships/hyperlink" Target="https://www.apa.org/monitor/2021/09/cover-remot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mpact"/>
                <a:ea typeface="Impact"/>
                <a:cs typeface="Impact"/>
                <a:sym typeface="Impact"/>
              </a:rPr>
              <a:t>Establishing a Virtual Classroom</a:t>
            </a:r>
            <a:endParaRPr>
              <a:latin typeface="Impact"/>
              <a:ea typeface="Impact"/>
              <a:cs typeface="Impact"/>
              <a:sym typeface="Impact"/>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Alote Jones</a:t>
            </a:r>
            <a:endParaRPr/>
          </a:p>
          <a:p>
            <a:pPr indent="0" lvl="0" marL="0" rtl="0" algn="l">
              <a:spcBef>
                <a:spcPts val="0"/>
              </a:spcBef>
              <a:spcAft>
                <a:spcPts val="0"/>
              </a:spcAft>
              <a:buNone/>
            </a:pPr>
            <a:r>
              <a:rPr lang="en"/>
              <a:t>11/13/2022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a:t>
            </a:r>
            <a:endParaRPr/>
          </a:p>
        </p:txBody>
      </p:sp>
      <p:sp>
        <p:nvSpPr>
          <p:cNvPr id="115" name="Google Shape;115;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311700" y="1171600"/>
            <a:ext cx="8520600" cy="339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Free Time</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9406" lvl="0" marL="4572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Because your schedule isn’t dictated by classes, you can spend more time doing the things you want.</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Traveling to different places</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Learn how to start your own </a:t>
            </a:r>
            <a:r>
              <a:rPr lang="en" sz="1587">
                <a:solidFill>
                  <a:srgbClr val="000000"/>
                </a:solidFill>
                <a:latin typeface="Roboto"/>
                <a:ea typeface="Roboto"/>
                <a:cs typeface="Roboto"/>
                <a:sym typeface="Roboto"/>
              </a:rPr>
              <a:t>company/brand</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Shopping</a:t>
            </a:r>
            <a:endParaRPr sz="1587">
              <a:solidFill>
                <a:srgbClr val="000000"/>
              </a:solidFill>
              <a:latin typeface="Roboto"/>
              <a:ea typeface="Roboto"/>
              <a:cs typeface="Roboto"/>
              <a:sym typeface="Roboto"/>
            </a:endParaRPr>
          </a:p>
          <a:p>
            <a:pPr indent="-329406" lvl="0" marL="4572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Not having to commute also means saving time because you don’t need to travel to-and-from campus.</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This has a part to play in my next subtopic reduced cost.</a:t>
            </a:r>
            <a:endParaRPr sz="1587">
              <a:solidFill>
                <a:srgbClr val="000000"/>
              </a:solidFill>
              <a:latin typeface="Roboto"/>
              <a:ea typeface="Roboto"/>
              <a:cs typeface="Roboto"/>
              <a:sym typeface="Roboto"/>
            </a:endParaRPr>
          </a:p>
          <a:p>
            <a:pPr indent="-329406" lvl="0" marL="4572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All you need is a digital device and an internet connection, and you have access to the necessary tools to further your education and earn your degree on your own time.</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Smartphone</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Tablet</a:t>
            </a:r>
            <a:endParaRPr sz="1587">
              <a:solidFill>
                <a:srgbClr val="000000"/>
              </a:solidFill>
              <a:latin typeface="Roboto"/>
              <a:ea typeface="Roboto"/>
              <a:cs typeface="Roboto"/>
              <a:sym typeface="Roboto"/>
            </a:endParaRPr>
          </a:p>
          <a:p>
            <a:pPr indent="-329406" lvl="1" marL="914400" rtl="0" algn="l">
              <a:lnSpc>
                <a:spcPct val="105000"/>
              </a:lnSpc>
              <a:spcBef>
                <a:spcPts val="0"/>
              </a:spcBef>
              <a:spcAft>
                <a:spcPts val="0"/>
              </a:spcAft>
              <a:buClr>
                <a:srgbClr val="000000"/>
              </a:buClr>
              <a:buSzPts val="1588"/>
              <a:buFont typeface="Roboto"/>
              <a:buChar char="○"/>
            </a:pPr>
            <a:r>
              <a:rPr lang="en" sz="1587">
                <a:solidFill>
                  <a:srgbClr val="000000"/>
                </a:solidFill>
                <a:latin typeface="Roboto"/>
                <a:ea typeface="Roboto"/>
                <a:cs typeface="Roboto"/>
                <a:sym typeface="Roboto"/>
              </a:rPr>
              <a:t>computer</a:t>
            </a:r>
            <a:endParaRPr sz="1587">
              <a:solidFill>
                <a:srgbClr val="000000"/>
              </a:solidFill>
              <a:latin typeface="Roboto"/>
              <a:ea typeface="Roboto"/>
              <a:cs typeface="Roboto"/>
              <a:sym typeface="Roboto"/>
            </a:endParaRPr>
          </a:p>
          <a:p>
            <a:pPr indent="0" lvl="0" marL="457200" rtl="0" algn="l">
              <a:lnSpc>
                <a:spcPct val="105000"/>
              </a:lnSpc>
              <a:spcBef>
                <a:spcPts val="1500"/>
              </a:spcBef>
              <a:spcAft>
                <a:spcPts val="0"/>
              </a:spcAft>
              <a:buSzPts val="1018"/>
              <a:buNone/>
            </a:pPr>
            <a:r>
              <a:t/>
            </a:r>
            <a:endParaRPr sz="1587">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a:t>
            </a:r>
            <a:endParaRPr/>
          </a:p>
        </p:txBody>
      </p:sp>
      <p:sp>
        <p:nvSpPr>
          <p:cNvPr id="128" name="Google Shape;128;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311700" y="1171600"/>
            <a:ext cx="8520600" cy="3721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rPr>
              <a:t>Establishing a Virtual Classroom during Covid 19 Pandemic</a:t>
            </a:r>
            <a:endParaRPr sz="2400">
              <a:solidFill>
                <a:srgbClr val="000000"/>
              </a:solidFill>
            </a:endParaRPr>
          </a:p>
        </p:txBody>
      </p:sp>
      <p:sp>
        <p:nvSpPr>
          <p:cNvPr id="135" name="Google Shape;135;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instructors were compelled to reconsider how to keep kids interested throughout the covid pandemic. Because many school districts shared virtual curriculum during the remote learning time, older students may take more rigorous or intriguing courses than they could in person, according to Rossen. </a:t>
            </a:r>
            <a:endParaRPr/>
          </a:p>
          <a:p>
            <a:pPr indent="-342900" lvl="0" marL="457200" rtl="0" algn="l">
              <a:spcBef>
                <a:spcPts val="0"/>
              </a:spcBef>
              <a:spcAft>
                <a:spcPts val="0"/>
              </a:spcAft>
              <a:buSzPts val="1800"/>
              <a:buChar char="●"/>
            </a:pPr>
            <a:r>
              <a:rPr lang="en"/>
              <a:t>The same may be said for younger students: Megan Hibbard, a fifth-grade teacher in White Bear Lake, Minnesota, said many of her students preferred internet learning over in-person learning because they could work on projects that matched their interests.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virtual classroom </a:t>
            </a:r>
            <a:endParaRPr/>
          </a:p>
        </p:txBody>
      </p:sp>
      <p:sp>
        <p:nvSpPr>
          <p:cNvPr id="141" name="Google Shape;141;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311700" y="1171600"/>
            <a:ext cx="8520600" cy="3397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 Facts</a:t>
            </a:r>
            <a:endParaRPr/>
          </a:p>
        </p:txBody>
      </p:sp>
      <p:sp>
        <p:nvSpPr>
          <p:cNvPr id="148" name="Google Shape;148;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81000" lvl="0" marL="749300" rtl="0" algn="l">
              <a:spcBef>
                <a:spcPts val="0"/>
              </a:spcBef>
              <a:spcAft>
                <a:spcPts val="0"/>
              </a:spcAft>
              <a:buClr>
                <a:srgbClr val="000000"/>
              </a:buClr>
              <a:buSzPts val="2400"/>
              <a:buFont typeface="Old Standard TT"/>
              <a:buChar char="●"/>
            </a:pPr>
            <a:r>
              <a:rPr lang="en" sz="2400">
                <a:solidFill>
                  <a:srgbClr val="000000"/>
                </a:solidFill>
              </a:rPr>
              <a:t>In 2020, people downloaded the video meeting platform about 485 million times.</a:t>
            </a:r>
            <a:endParaRPr sz="2400">
              <a:solidFill>
                <a:srgbClr val="000000"/>
              </a:solidFill>
            </a:endParaRPr>
          </a:p>
          <a:p>
            <a:pPr indent="-381000" lvl="0" marL="749300" rtl="0" algn="l">
              <a:spcBef>
                <a:spcPts val="0"/>
              </a:spcBef>
              <a:spcAft>
                <a:spcPts val="0"/>
              </a:spcAft>
              <a:buClr>
                <a:srgbClr val="000000"/>
              </a:buClr>
              <a:buSzPts val="2400"/>
              <a:buFont typeface="Old Standard TT"/>
              <a:buChar char="●"/>
            </a:pPr>
            <a:r>
              <a:rPr lang="en" sz="2400">
                <a:solidFill>
                  <a:srgbClr val="000000"/>
                </a:solidFill>
              </a:rPr>
              <a:t>Zoom hosted a bit over 3.3 trillion annual minutes in 2020.</a:t>
            </a:r>
            <a:endParaRPr sz="2400">
              <a:solidFill>
                <a:srgbClr val="000000"/>
              </a:solidFill>
            </a:endParaRPr>
          </a:p>
          <a:p>
            <a:pPr indent="-381000" lvl="0" marL="749300" rtl="0" algn="l">
              <a:spcBef>
                <a:spcPts val="0"/>
              </a:spcBef>
              <a:spcAft>
                <a:spcPts val="0"/>
              </a:spcAft>
              <a:buClr>
                <a:srgbClr val="000000"/>
              </a:buClr>
              <a:buSzPts val="2400"/>
              <a:buFont typeface="Old Standard TT"/>
              <a:buChar char="●"/>
            </a:pPr>
            <a:r>
              <a:rPr lang="en" sz="2400">
                <a:solidFill>
                  <a:srgbClr val="000000"/>
                </a:solidFill>
              </a:rPr>
              <a:t>In 2020, there were around 350 million daily active participants.</a:t>
            </a:r>
            <a:endParaRPr sz="2400">
              <a:solidFill>
                <a:srgbClr val="000000"/>
              </a:solidFill>
            </a:endParaRPr>
          </a:p>
          <a:p>
            <a:pPr indent="-381000" lvl="0" marL="749300" rtl="0" algn="l">
              <a:spcBef>
                <a:spcPts val="0"/>
              </a:spcBef>
              <a:spcAft>
                <a:spcPts val="0"/>
              </a:spcAft>
              <a:buClr>
                <a:srgbClr val="000000"/>
              </a:buClr>
              <a:buSzPts val="2400"/>
              <a:buFont typeface="Old Standard TT"/>
              <a:buChar char="●"/>
            </a:pPr>
            <a:r>
              <a:rPr lang="en" sz="2400">
                <a:solidFill>
                  <a:srgbClr val="000000"/>
                </a:solidFill>
              </a:rPr>
              <a:t>36.59% of all Zoom users are from the US.</a:t>
            </a:r>
            <a:endParaRPr sz="2400">
              <a:solidFill>
                <a:srgbClr val="000000"/>
              </a:solidFill>
            </a:endParaRPr>
          </a:p>
          <a:p>
            <a:pPr indent="0" lvl="0" marL="457200" rtl="0" algn="l">
              <a:spcBef>
                <a:spcPts val="600"/>
              </a:spcBef>
              <a:spcAft>
                <a:spcPts val="0"/>
              </a:spcAft>
              <a:buNone/>
            </a:pPr>
            <a:r>
              <a:t/>
            </a:r>
            <a:endParaRPr sz="1200">
              <a:solidFill>
                <a:srgbClr val="313131"/>
              </a:solidFill>
              <a:highlight>
                <a:srgbClr val="F5F5F5"/>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 Revenue</a:t>
            </a:r>
            <a:endParaRPr/>
          </a:p>
        </p:txBody>
      </p:sp>
      <p:sp>
        <p:nvSpPr>
          <p:cNvPr id="154" name="Google Shape;154;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311700" y="1171600"/>
            <a:ext cx="8520602" cy="3397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 to Establish a Virtual Classroom</a:t>
            </a:r>
            <a:endParaRPr/>
          </a:p>
        </p:txBody>
      </p:sp>
      <p:sp>
        <p:nvSpPr>
          <p:cNvPr id="161" name="Google Shape;161;p29"/>
          <p:cNvSpPr txBox="1"/>
          <p:nvPr>
            <p:ph idx="1" type="body"/>
          </p:nvPr>
        </p:nvSpPr>
        <p:spPr>
          <a:xfrm>
            <a:off x="311700" y="11880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Stephen Becker</a:t>
            </a:r>
            <a:r>
              <a:rPr lang="en" sz="2200">
                <a:solidFill>
                  <a:srgbClr val="000000"/>
                </a:solidFill>
              </a:rPr>
              <a:t>, PhD, a pediatric psychologist at Cincinnati Children’s Hospital Medical Center, said some parents have observed their children’s behavior or learning needs for the first time, which could prompt them to consider assessment and Individualized Education Program (IEP) services. Across the board, Gehlbach said parents are realizing how they can better partner with schools to ensure their kids’ well-being and academic success.</a:t>
            </a:r>
            <a:endParaRPr sz="2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0" y="0"/>
            <a:ext cx="9144000" cy="503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Reasons to Establish a Virtual Classroom</a:t>
            </a:r>
            <a:endParaRPr/>
          </a:p>
          <a:p>
            <a:pPr indent="0" lvl="0" marL="0" rtl="0" algn="l">
              <a:spcBef>
                <a:spcPts val="0"/>
              </a:spcBef>
              <a:spcAft>
                <a:spcPts val="0"/>
              </a:spcAft>
              <a:buNone/>
            </a:pPr>
            <a:r>
              <a:t/>
            </a:r>
            <a:endParaRPr/>
          </a:p>
        </p:txBody>
      </p:sp>
      <p:sp>
        <p:nvSpPr>
          <p:cNvPr id="174" name="Google Shape;174;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uFill>
                  <a:noFill/>
                </a:uFill>
                <a:hlinkClick r:id="rId3">
                  <a:extLst>
                    <a:ext uri="{A12FA001-AC4F-418D-AE19-62706E023703}">
                      <ahyp:hlinkClr val="tx"/>
                    </a:ext>
                  </a:extLst>
                </a:hlinkClick>
              </a:rPr>
              <a:t>Scott Graves</a:t>
            </a:r>
            <a:r>
              <a:rPr lang="en" sz="2400">
                <a:solidFill>
                  <a:srgbClr val="000000"/>
                </a:solidFill>
              </a:rPr>
              <a:t>, PhD, an associate professor of educational studies at The Ohio State University and a member of APA’s Coalition for Psychology in Schools and Education, said the supervision by parents and teachers in remote learning likely played a part in reducing bullying. As a result, he’s less worried his Black sons will be victims of microaggressions and racist behavior during online learning.</a:t>
            </a:r>
            <a:endParaRPr sz="2400">
              <a:solidFill>
                <a:srgbClr val="000000"/>
              </a:solidFill>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Education has seen considerable technological developments in the recent several decades, including computer-aided learning, which promises to dramatically alter the ways of teaching and learning. The Internet has played a significant role in the storing and diffusion of information in the educational sector. Traditional classroom-based education entails the speaker delivering course materials in a certain location at a specific time. As a result, both the teacher and the learner are constrained in terms of time and location. Because of the human aspect inherent in the conventional classroom technique, the professor might not always be able to exert maximum effort in planning and coordinating course contents.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2"/>
          <p:cNvPicPr preferRelativeResize="0"/>
          <p:nvPr/>
        </p:nvPicPr>
        <p:blipFill>
          <a:blip r:embed="rId3">
            <a:alphaModFix/>
          </a:blip>
          <a:stretch>
            <a:fillRect/>
          </a:stretch>
        </p:blipFill>
        <p:spPr>
          <a:xfrm>
            <a:off x="0" y="0"/>
            <a:ext cx="9143997"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8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Bullying graph from remote learning after the pandemic</a:t>
            </a:r>
            <a:endParaRPr/>
          </a:p>
        </p:txBody>
      </p:sp>
      <p:sp>
        <p:nvSpPr>
          <p:cNvPr id="187" name="Google Shape;187;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3"/>
          <p:cNvPicPr preferRelativeResize="0"/>
          <p:nvPr/>
        </p:nvPicPr>
        <p:blipFill>
          <a:blip r:embed="rId3">
            <a:alphaModFix/>
          </a:blip>
          <a:stretch>
            <a:fillRect/>
          </a:stretch>
        </p:blipFill>
        <p:spPr>
          <a:xfrm>
            <a:off x="311700" y="1171600"/>
            <a:ext cx="8520601" cy="3397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 time management</a:t>
            </a:r>
            <a:endParaRPr/>
          </a:p>
        </p:txBody>
      </p:sp>
      <p:sp>
        <p:nvSpPr>
          <p:cNvPr id="194" name="Google Shape;194;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Clr>
                <a:srgbClr val="000000"/>
              </a:buClr>
              <a:buSzPct val="100000"/>
              <a:buFont typeface="Roboto"/>
              <a:buChar char="●"/>
            </a:pPr>
            <a:r>
              <a:rPr lang="en" sz="1400">
                <a:solidFill>
                  <a:srgbClr val="000000"/>
                </a:solidFill>
                <a:latin typeface="Roboto"/>
                <a:ea typeface="Roboto"/>
                <a:cs typeface="Roboto"/>
                <a:sym typeface="Roboto"/>
              </a:rPr>
              <a:t>Students need to manage their time wisely to ensure they complete their assignments by the deadlines set by the professor.</a:t>
            </a:r>
            <a:endParaRPr sz="1400">
              <a:solidFill>
                <a:srgbClr val="000000"/>
              </a:solidFill>
              <a:latin typeface="Roboto"/>
              <a:ea typeface="Roboto"/>
              <a:cs typeface="Roboto"/>
              <a:sym typeface="Roboto"/>
            </a:endParaRPr>
          </a:p>
          <a:p>
            <a:pPr indent="0" lvl="0" marL="457200" rtl="0" algn="l">
              <a:spcBef>
                <a:spcPts val="1200"/>
              </a:spcBef>
              <a:spcAft>
                <a:spcPts val="0"/>
              </a:spcAft>
              <a:buNone/>
            </a:pPr>
            <a:r>
              <a:t/>
            </a:r>
            <a:endParaRPr sz="1400">
              <a:solidFill>
                <a:srgbClr val="000000"/>
              </a:solidFill>
              <a:latin typeface="Roboto"/>
              <a:ea typeface="Roboto"/>
              <a:cs typeface="Roboto"/>
              <a:sym typeface="Roboto"/>
            </a:endParaRPr>
          </a:p>
          <a:p>
            <a:pPr indent="-304165" lvl="0" marL="457200" rtl="0" algn="l">
              <a:spcBef>
                <a:spcPts val="1200"/>
              </a:spcBef>
              <a:spcAft>
                <a:spcPts val="0"/>
              </a:spcAft>
              <a:buClr>
                <a:srgbClr val="000000"/>
              </a:buClr>
              <a:buSzPct val="100000"/>
              <a:buFont typeface="Roboto"/>
              <a:buChar char="●"/>
            </a:pPr>
            <a:r>
              <a:rPr lang="en" sz="1400">
                <a:solidFill>
                  <a:srgbClr val="000000"/>
                </a:solidFill>
                <a:latin typeface="Roboto"/>
                <a:ea typeface="Roboto"/>
                <a:cs typeface="Roboto"/>
                <a:sym typeface="Roboto"/>
              </a:rPr>
              <a:t>Deadlines enable us to cooperate toward a common objective and keep complicated, multilevel projects on track. </a:t>
            </a:r>
            <a:endParaRPr sz="1400">
              <a:solidFill>
                <a:srgbClr val="000000"/>
              </a:solidFill>
              <a:latin typeface="Roboto"/>
              <a:ea typeface="Roboto"/>
              <a:cs typeface="Roboto"/>
              <a:sym typeface="Roboto"/>
            </a:endParaRPr>
          </a:p>
          <a:p>
            <a:pPr indent="0" lvl="0" marL="457200" rtl="0" algn="l">
              <a:spcBef>
                <a:spcPts val="1200"/>
              </a:spcBef>
              <a:spcAft>
                <a:spcPts val="0"/>
              </a:spcAft>
              <a:buNone/>
            </a:pPr>
            <a:r>
              <a:t/>
            </a:r>
            <a:endParaRPr sz="1400">
              <a:solidFill>
                <a:srgbClr val="000000"/>
              </a:solidFill>
              <a:latin typeface="Roboto"/>
              <a:ea typeface="Roboto"/>
              <a:cs typeface="Roboto"/>
              <a:sym typeface="Roboto"/>
            </a:endParaRPr>
          </a:p>
          <a:p>
            <a:pPr indent="-304165" lvl="0" marL="457200" rtl="0" algn="l">
              <a:spcBef>
                <a:spcPts val="1200"/>
              </a:spcBef>
              <a:spcAft>
                <a:spcPts val="0"/>
              </a:spcAft>
              <a:buClr>
                <a:srgbClr val="000000"/>
              </a:buClr>
              <a:buSzPct val="100000"/>
              <a:buFont typeface="Roboto"/>
              <a:buChar char="●"/>
            </a:pPr>
            <a:r>
              <a:rPr lang="en" sz="1400">
                <a:solidFill>
                  <a:srgbClr val="000000"/>
                </a:solidFill>
                <a:latin typeface="Roboto"/>
                <a:ea typeface="Roboto"/>
                <a:cs typeface="Roboto"/>
                <a:sym typeface="Roboto"/>
              </a:rPr>
              <a:t>To establish expectations.</a:t>
            </a:r>
            <a:endParaRPr sz="1400">
              <a:solidFill>
                <a:srgbClr val="000000"/>
              </a:solidFill>
              <a:latin typeface="Roboto"/>
              <a:ea typeface="Roboto"/>
              <a:cs typeface="Roboto"/>
              <a:sym typeface="Roboto"/>
            </a:endParaRPr>
          </a:p>
          <a:p>
            <a:pPr indent="0" lvl="0" marL="457200" rtl="0" algn="l">
              <a:spcBef>
                <a:spcPts val="1200"/>
              </a:spcBef>
              <a:spcAft>
                <a:spcPts val="0"/>
              </a:spcAft>
              <a:buNone/>
            </a:pPr>
            <a:r>
              <a:rPr lang="en" sz="1400">
                <a:solidFill>
                  <a:srgbClr val="000000"/>
                </a:solidFill>
                <a:latin typeface="Roboto"/>
                <a:ea typeface="Roboto"/>
                <a:cs typeface="Roboto"/>
                <a:sym typeface="Roboto"/>
              </a:rPr>
              <a:t> </a:t>
            </a:r>
            <a:endParaRPr sz="1400">
              <a:solidFill>
                <a:srgbClr val="000000"/>
              </a:solidFill>
              <a:latin typeface="Roboto"/>
              <a:ea typeface="Roboto"/>
              <a:cs typeface="Roboto"/>
              <a:sym typeface="Roboto"/>
            </a:endParaRPr>
          </a:p>
          <a:p>
            <a:pPr indent="-304165" lvl="0" marL="457200" rtl="0" algn="l">
              <a:spcBef>
                <a:spcPts val="1200"/>
              </a:spcBef>
              <a:spcAft>
                <a:spcPts val="0"/>
              </a:spcAft>
              <a:buClr>
                <a:srgbClr val="000000"/>
              </a:buClr>
              <a:buSzPct val="100000"/>
              <a:buFont typeface="Roboto"/>
              <a:buChar char="●"/>
            </a:pPr>
            <a:r>
              <a:rPr lang="en" sz="1400">
                <a:solidFill>
                  <a:srgbClr val="000000"/>
                </a:solidFill>
                <a:latin typeface="Roboto"/>
                <a:ea typeface="Roboto"/>
                <a:cs typeface="Roboto"/>
                <a:sym typeface="Roboto"/>
              </a:rPr>
              <a:t>Deadlines specify what and when we are expected to deliver. </a:t>
            </a:r>
            <a:endParaRPr sz="1400">
              <a:solidFill>
                <a:srgbClr val="000000"/>
              </a:solidFill>
              <a:latin typeface="Roboto"/>
              <a:ea typeface="Roboto"/>
              <a:cs typeface="Roboto"/>
              <a:sym typeface="Roboto"/>
            </a:endParaRPr>
          </a:p>
          <a:p>
            <a:pPr indent="0" lvl="0" marL="457200" rtl="0" algn="l">
              <a:spcBef>
                <a:spcPts val="1200"/>
              </a:spcBef>
              <a:spcAft>
                <a:spcPts val="0"/>
              </a:spcAft>
              <a:buNone/>
            </a:pPr>
            <a:r>
              <a:t/>
            </a:r>
            <a:endParaRPr sz="1400">
              <a:solidFill>
                <a:srgbClr val="000000"/>
              </a:solidFill>
              <a:latin typeface="Roboto"/>
              <a:ea typeface="Roboto"/>
              <a:cs typeface="Roboto"/>
              <a:sym typeface="Roboto"/>
            </a:endParaRPr>
          </a:p>
          <a:p>
            <a:pPr indent="-304165" lvl="0" marL="457200" rtl="0" algn="l">
              <a:spcBef>
                <a:spcPts val="1200"/>
              </a:spcBef>
              <a:spcAft>
                <a:spcPts val="0"/>
              </a:spcAft>
              <a:buClr>
                <a:srgbClr val="000000"/>
              </a:buClr>
              <a:buSzPct val="100000"/>
              <a:buFont typeface="Roboto"/>
              <a:buChar char="●"/>
            </a:pPr>
            <a:r>
              <a:rPr lang="en" sz="1400">
                <a:solidFill>
                  <a:srgbClr val="000000"/>
                </a:solidFill>
                <a:latin typeface="Roboto"/>
                <a:ea typeface="Roboto"/>
                <a:cs typeface="Roboto"/>
                <a:sym typeface="Roboto"/>
              </a:rPr>
              <a:t>This implies that we take charge of our task without being confused.</a:t>
            </a:r>
            <a:endParaRPr sz="1400">
              <a:solidFill>
                <a:srgbClr val="000000"/>
              </a:solidFill>
              <a:latin typeface="Roboto"/>
              <a:ea typeface="Roboto"/>
              <a:cs typeface="Roboto"/>
              <a:sym typeface="Roboto"/>
            </a:endParaRPr>
          </a:p>
        </p:txBody>
      </p:sp>
      <p:pic>
        <p:nvPicPr>
          <p:cNvPr id="195" name="Google Shape;195;p34"/>
          <p:cNvPicPr preferRelativeResize="0"/>
          <p:nvPr/>
        </p:nvPicPr>
        <p:blipFill>
          <a:blip r:embed="rId3">
            <a:alphaModFix/>
          </a:blip>
          <a:stretch>
            <a:fillRect/>
          </a:stretch>
        </p:blipFill>
        <p:spPr>
          <a:xfrm>
            <a:off x="5503850" y="2405275"/>
            <a:ext cx="3328450" cy="2496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feedback</a:t>
            </a:r>
            <a:endParaRPr/>
          </a:p>
        </p:txBody>
      </p:sp>
      <p:sp>
        <p:nvSpPr>
          <p:cNvPr id="201" name="Google Shape;201;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Immediate feedback is when information is delivered contextually and on-demand, it is in direct reaction to a learner's behavior and in the flow of learning.</a:t>
            </a:r>
            <a:endParaRPr/>
          </a:p>
          <a:p>
            <a:pPr indent="-342900" lvl="0" marL="457200" rtl="0" algn="l">
              <a:spcBef>
                <a:spcPts val="0"/>
              </a:spcBef>
              <a:spcAft>
                <a:spcPts val="0"/>
              </a:spcAft>
              <a:buSzPts val="1800"/>
              <a:buChar char="●"/>
            </a:pPr>
            <a:r>
              <a:rPr lang="en"/>
              <a:t>Instead of waiting days or weeks following examinations, you may frequently obtain rapid feedback.</a:t>
            </a:r>
            <a:endParaRPr/>
          </a:p>
          <a:p>
            <a:pPr indent="-342900" lvl="0" marL="457200" rtl="0" algn="l">
              <a:spcBef>
                <a:spcPts val="0"/>
              </a:spcBef>
              <a:spcAft>
                <a:spcPts val="0"/>
              </a:spcAft>
              <a:buSzPts val="1800"/>
              <a:buChar char="●"/>
            </a:pPr>
            <a:r>
              <a:rPr lang="en"/>
              <a:t>Allows you to address a problem straight away</a:t>
            </a:r>
            <a:endParaRPr/>
          </a:p>
          <a:p>
            <a:pPr indent="-342900" lvl="0" marL="457200" rtl="0" algn="l">
              <a:spcBef>
                <a:spcPts val="0"/>
              </a:spcBef>
              <a:spcAft>
                <a:spcPts val="0"/>
              </a:spcAft>
              <a:buSzPts val="1800"/>
              <a:buChar char="●"/>
            </a:pPr>
            <a:r>
              <a:rPr lang="en">
                <a:solidFill>
                  <a:srgbClr val="2D2C2B"/>
                </a:solidFill>
              </a:rPr>
              <a:t>You can quickly see where you did well and where you need improvement.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 showing students signing up for virtual classroom</a:t>
            </a:r>
            <a:endParaRPr/>
          </a:p>
        </p:txBody>
      </p:sp>
      <p:sp>
        <p:nvSpPr>
          <p:cNvPr id="207" name="Google Shape;207;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6"/>
          <p:cNvPicPr preferRelativeResize="0"/>
          <p:nvPr/>
        </p:nvPicPr>
        <p:blipFill>
          <a:blip r:embed="rId3">
            <a:alphaModFix/>
          </a:blip>
          <a:stretch>
            <a:fillRect/>
          </a:stretch>
        </p:blipFill>
        <p:spPr>
          <a:xfrm>
            <a:off x="311700" y="1171600"/>
            <a:ext cx="8520598" cy="339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14" name="Google Shape;214;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If you want to enroll in an online program, you should be aware that these virtual courses demand more self-motivation and self-discipline. You must be self-motivated because your lecturers will not intervene or push you to complete your daily class on time. Every day, you must discover efficient strategies to keep the drive alive. As a result, you must be a self-directed learner. This internal transformation, however, takes time to occur, which is completely natural. All you need to do is be willing to change.</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 showing parental comfort levels</a:t>
            </a:r>
            <a:endParaRPr/>
          </a:p>
        </p:txBody>
      </p:sp>
      <p:sp>
        <p:nvSpPr>
          <p:cNvPr id="220" name="Google Shape;220;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8"/>
          <p:cNvPicPr preferRelativeResize="0"/>
          <p:nvPr/>
        </p:nvPicPr>
        <p:blipFill>
          <a:blip r:embed="rId3">
            <a:alphaModFix/>
          </a:blip>
          <a:stretch>
            <a:fillRect/>
          </a:stretch>
        </p:blipFill>
        <p:spPr>
          <a:xfrm>
            <a:off x="311700" y="1171600"/>
            <a:ext cx="8520601" cy="339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 showing virtual learning increases</a:t>
            </a:r>
            <a:endParaRPr/>
          </a:p>
        </p:txBody>
      </p:sp>
      <p:sp>
        <p:nvSpPr>
          <p:cNvPr id="227" name="Google Shape;227;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9"/>
          <p:cNvPicPr preferRelativeResize="0"/>
          <p:nvPr/>
        </p:nvPicPr>
        <p:blipFill>
          <a:blip r:embed="rId3">
            <a:alphaModFix/>
          </a:blip>
          <a:stretch>
            <a:fillRect/>
          </a:stretch>
        </p:blipFill>
        <p:spPr>
          <a:xfrm>
            <a:off x="311700" y="1171600"/>
            <a:ext cx="8520600" cy="339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4" name="Google Shape;234;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both students and educators benefit greatly from online learning. Students can readily locate textbooks and school resources, as well as employ multimedia to make their learning experience more enjoyable and appealing. Instructors, on the other hand, may distribute assignments and reading materials with a single click utilizing various online platforms that are specifically created to make the teaching and learning process easier and more enjoyable.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0" name="Google Shape;240;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Char char="●"/>
            </a:pPr>
            <a:r>
              <a:rPr lang="en" sz="1400" u="sng">
                <a:solidFill>
                  <a:srgbClr val="1155CC"/>
                </a:solidFill>
                <a:latin typeface="Roboto"/>
                <a:ea typeface="Roboto"/>
                <a:cs typeface="Roboto"/>
                <a:sym typeface="Roboto"/>
                <a:hlinkClick r:id="rId3">
                  <a:extLst>
                    <a:ext uri="{A12FA001-AC4F-418D-AE19-62706E023703}">
                      <ahyp:hlinkClr val="tx"/>
                    </a:ext>
                  </a:extLst>
                </a:hlinkClick>
              </a:rPr>
              <a:t>https://edtechmagazine.com/k12/article/2020/08/how-set-virtual-classroom</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u="sng">
                <a:solidFill>
                  <a:srgbClr val="1155CC"/>
                </a:solidFill>
                <a:latin typeface="Roboto"/>
                <a:ea typeface="Roboto"/>
                <a:cs typeface="Roboto"/>
                <a:sym typeface="Roboto"/>
                <a:hlinkClick r:id="rId4">
                  <a:extLst>
                    <a:ext uri="{A12FA001-AC4F-418D-AE19-62706E023703}">
                      <ahyp:hlinkClr val="tx"/>
                    </a:ext>
                  </a:extLst>
                </a:hlinkClick>
              </a:rPr>
              <a:t>https://www.edutopia.org/article/creating-inclusive-virtual-classroom</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u="sng">
                <a:solidFill>
                  <a:srgbClr val="1155CC"/>
                </a:solidFill>
                <a:latin typeface="Roboto"/>
                <a:ea typeface="Roboto"/>
                <a:cs typeface="Roboto"/>
                <a:sym typeface="Roboto"/>
                <a:hlinkClick r:id="rId5">
                  <a:extLst>
                    <a:ext uri="{A12FA001-AC4F-418D-AE19-62706E023703}">
                      <ahyp:hlinkClr val="tx"/>
                    </a:ext>
                  </a:extLst>
                </a:hlinkClick>
              </a:rPr>
              <a:t>https://elearningindustry.com/virtual-classroom-why-future-online-learning</a:t>
            </a:r>
            <a:endParaRPr/>
          </a:p>
          <a:p>
            <a:pPr indent="-317500" lvl="0" marL="457200" rtl="0" algn="l">
              <a:spcBef>
                <a:spcPts val="0"/>
              </a:spcBef>
              <a:spcAft>
                <a:spcPts val="0"/>
              </a:spcAft>
              <a:buSzPts val="1400"/>
              <a:buFont typeface="Roboto"/>
              <a:buChar char="●"/>
            </a:pPr>
            <a:r>
              <a:rPr lang="en" sz="1400" u="sng">
                <a:solidFill>
                  <a:srgbClr val="1155CC"/>
                </a:solidFill>
                <a:latin typeface="Roboto"/>
                <a:ea typeface="Roboto"/>
                <a:cs typeface="Roboto"/>
                <a:sym typeface="Roboto"/>
                <a:hlinkClick r:id="rId6">
                  <a:extLst>
                    <a:ext uri="{A12FA001-AC4F-418D-AE19-62706E023703}">
                      <ahyp:hlinkClr val="tx"/>
                    </a:ext>
                  </a:extLst>
                </a:hlinkClick>
              </a:rPr>
              <a:t>https://www.apa.org/monitor/2021/09/cover-remote-learning</a:t>
            </a:r>
            <a:endParaRPr sz="1400">
              <a:solidFill>
                <a:srgbClr val="1155CC"/>
              </a:solidFill>
              <a:latin typeface="Roboto"/>
              <a:ea typeface="Roboto"/>
              <a:cs typeface="Roboto"/>
              <a:sym typeface="Roboto"/>
            </a:endParaRPr>
          </a:p>
          <a:p>
            <a:pPr indent="0" lvl="0" marL="457200" rtl="0" algn="l">
              <a:spcBef>
                <a:spcPts val="0"/>
              </a:spcBef>
              <a:spcAft>
                <a:spcPts val="0"/>
              </a:spcAft>
              <a:buNone/>
            </a:pPr>
            <a:r>
              <a:t/>
            </a:r>
            <a:endParaRPr sz="1400">
              <a:solidFill>
                <a:srgbClr val="201F1E"/>
              </a:solidFill>
              <a:latin typeface="Roboto"/>
              <a:ea typeface="Roboto"/>
              <a:cs typeface="Roboto"/>
              <a:sym typeface="Roboto"/>
            </a:endParaRPr>
          </a:p>
          <a:p>
            <a:pPr indent="0" lvl="0" marL="457200" rtl="0" algn="l">
              <a:spcBef>
                <a:spcPts val="0"/>
              </a:spcBef>
              <a:spcAft>
                <a:spcPts val="0"/>
              </a:spcAft>
              <a:buNone/>
            </a:pPr>
            <a:r>
              <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benefits of establishing a virtual classroom.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Flexibility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Reduced cost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More Free time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Enhanced Time Management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Immediate feedback</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46" name="Google Shape;246;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2"/>
          <p:cNvPicPr preferRelativeResize="0"/>
          <p:nvPr/>
        </p:nvPicPr>
        <p:blipFill>
          <a:blip r:embed="rId3">
            <a:alphaModFix/>
          </a:blip>
          <a:stretch>
            <a:fillRect/>
          </a:stretch>
        </p:blipFill>
        <p:spPr>
          <a:xfrm>
            <a:off x="311700" y="1171600"/>
            <a:ext cx="8520600" cy="339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research method I will choose is a focus group. I will gather a small number of individuals to discuss things in a controlled environment about the benefits of establishing a virtual classroom. </a:t>
            </a:r>
            <a:r>
              <a:rPr lang="en">
                <a:solidFill>
                  <a:srgbClr val="000000"/>
                </a:solidFill>
              </a:rPr>
              <a:t>I selected this method because I want genuine, uncensored comments to the issue at hand. The questions on the subject are based on thoughts or experiences and therefore cannot be quickly answered with yeah or no.</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Flexibility</a:t>
            </a:r>
            <a:endParaRPr/>
          </a:p>
        </p:txBody>
      </p:sp>
      <p:sp>
        <p:nvSpPr>
          <p:cNvPr id="84" name="Google Shape;84;p17"/>
          <p:cNvSpPr txBox="1"/>
          <p:nvPr>
            <p:ph idx="1" type="body"/>
          </p:nvPr>
        </p:nvSpPr>
        <p:spPr>
          <a:xfrm>
            <a:off x="311700" y="1229875"/>
            <a:ext cx="8520600" cy="3600000"/>
          </a:xfrm>
          <a:prstGeom prst="rect">
            <a:avLst/>
          </a:prstGeom>
        </p:spPr>
        <p:txBody>
          <a:bodyPr anchorCtr="0" anchor="t" bIns="91425" lIns="91425" spcFirstLastPara="1" rIns="91425" wrap="square" tIns="91425">
            <a:normAutofit fontScale="77500" lnSpcReduction="20000"/>
          </a:bodyPr>
          <a:lstStyle/>
          <a:p>
            <a:pPr indent="-297497" lvl="0" marL="457200" rtl="0" algn="l">
              <a:spcBef>
                <a:spcPts val="0"/>
              </a:spcBef>
              <a:spcAft>
                <a:spcPts val="0"/>
              </a:spcAft>
              <a:buClr>
                <a:srgbClr val="000000"/>
              </a:buClr>
              <a:buSzPct val="100000"/>
              <a:buChar char="●"/>
            </a:pPr>
            <a:r>
              <a:rPr lang="en" sz="1400">
                <a:solidFill>
                  <a:srgbClr val="000000"/>
                </a:solidFill>
              </a:rPr>
              <a:t>Lectures will be scheduled at a specific time of day and your schedule will be formed around the availability of classes.</a:t>
            </a:r>
            <a:endParaRPr sz="1400">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For example, if a student has to watch their siblings throughout the day he could prosper in the class by working longer at night.</a:t>
            </a:r>
            <a:endParaRPr>
              <a:solidFill>
                <a:srgbClr val="000000"/>
              </a:solidFill>
            </a:endParaRPr>
          </a:p>
          <a:p>
            <a:pPr indent="0" lvl="0" marL="914400" rtl="0" algn="l">
              <a:spcBef>
                <a:spcPts val="1200"/>
              </a:spcBef>
              <a:spcAft>
                <a:spcPts val="0"/>
              </a:spcAft>
              <a:buNone/>
            </a:pPr>
            <a:r>
              <a:t/>
            </a:r>
            <a:endParaRPr>
              <a:solidFill>
                <a:srgbClr val="000000"/>
              </a:solidFill>
            </a:endParaRPr>
          </a:p>
          <a:p>
            <a:pPr indent="-297497" lvl="0" marL="457200" rtl="0" algn="l">
              <a:spcBef>
                <a:spcPts val="1200"/>
              </a:spcBef>
              <a:spcAft>
                <a:spcPts val="0"/>
              </a:spcAft>
              <a:buClr>
                <a:srgbClr val="000000"/>
              </a:buClr>
              <a:buSzPct val="100000"/>
              <a:buChar char="●"/>
            </a:pPr>
            <a:r>
              <a:rPr lang="en" sz="1400">
                <a:solidFill>
                  <a:srgbClr val="000000"/>
                </a:solidFill>
              </a:rPr>
              <a:t>If you’re currently employed and courses aren’t available after your working hours, it can be difficult to juggle a course load in addition to your work duties.</a:t>
            </a:r>
            <a:endParaRPr sz="1400">
              <a:solidFill>
                <a:srgbClr val="000000"/>
              </a:solidFill>
            </a:endParaRPr>
          </a:p>
          <a:p>
            <a:pPr indent="0" lvl="0" marL="457200" rtl="0" algn="l">
              <a:spcBef>
                <a:spcPts val="1200"/>
              </a:spcBef>
              <a:spcAft>
                <a:spcPts val="0"/>
              </a:spcAft>
              <a:buNone/>
            </a:pPr>
            <a:r>
              <a:t/>
            </a:r>
            <a:endParaRPr sz="1400">
              <a:solidFill>
                <a:srgbClr val="000000"/>
              </a:solidFill>
            </a:endParaRPr>
          </a:p>
          <a:p>
            <a:pPr indent="-297497" lvl="0" marL="457200" rtl="0" algn="l">
              <a:spcBef>
                <a:spcPts val="1200"/>
              </a:spcBef>
              <a:spcAft>
                <a:spcPts val="0"/>
              </a:spcAft>
              <a:buClr>
                <a:srgbClr val="000000"/>
              </a:buClr>
              <a:buSzPct val="100000"/>
              <a:buChar char="●"/>
            </a:pPr>
            <a:r>
              <a:rPr lang="en" sz="1400">
                <a:solidFill>
                  <a:srgbClr val="000000"/>
                </a:solidFill>
              </a:rPr>
              <a:t>Having more control over your schedule also means you can avoid distractions easier.</a:t>
            </a:r>
            <a:endParaRPr sz="1400">
              <a:solidFill>
                <a:srgbClr val="000000"/>
              </a:solidFill>
            </a:endParaRPr>
          </a:p>
          <a:p>
            <a:pPr indent="0" lvl="0" marL="457200" rtl="0" algn="l">
              <a:spcBef>
                <a:spcPts val="1200"/>
              </a:spcBef>
              <a:spcAft>
                <a:spcPts val="0"/>
              </a:spcAft>
              <a:buNone/>
            </a:pPr>
            <a:r>
              <a:t/>
            </a:r>
            <a:endParaRPr sz="1400">
              <a:solidFill>
                <a:srgbClr val="000000"/>
              </a:solidFill>
            </a:endParaRPr>
          </a:p>
          <a:p>
            <a:pPr indent="-297497" lvl="0" marL="457200" rtl="0" algn="l">
              <a:spcBef>
                <a:spcPts val="1200"/>
              </a:spcBef>
              <a:spcAft>
                <a:spcPts val="0"/>
              </a:spcAft>
              <a:buClr>
                <a:srgbClr val="000000"/>
              </a:buClr>
              <a:buSzPct val="100000"/>
              <a:buChar char="●"/>
            </a:pPr>
            <a:r>
              <a:rPr lang="en" sz="1400">
                <a:solidFill>
                  <a:srgbClr val="000000"/>
                </a:solidFill>
              </a:rPr>
              <a:t>Online study gives you significantly more freedom in determining your own schedule. Which implies you can study anytime it suits you.</a:t>
            </a:r>
            <a:endParaRPr sz="1400">
              <a:solidFill>
                <a:srgbClr val="000000"/>
              </a:solidFill>
            </a:endParaRPr>
          </a:p>
          <a:p>
            <a:pPr indent="-302418" lvl="1" marL="914400" rtl="0" algn="l">
              <a:spcBef>
                <a:spcPts val="0"/>
              </a:spcBef>
              <a:spcAft>
                <a:spcPts val="0"/>
              </a:spcAft>
              <a:buClr>
                <a:srgbClr val="000000"/>
              </a:buClr>
              <a:buSzPct val="100000"/>
              <a:buChar char="○"/>
            </a:pPr>
            <a:r>
              <a:rPr lang="en" sz="1500">
                <a:solidFill>
                  <a:srgbClr val="000000"/>
                </a:solidFill>
              </a:rPr>
              <a:t>A teacher, for example, may offer assignments online on Sundays so that students may work at their own speed during the week.</a:t>
            </a:r>
            <a:endParaRPr sz="1500">
              <a:solidFill>
                <a:srgbClr val="000000"/>
              </a:solidFill>
            </a:endParaRPr>
          </a:p>
          <a:p>
            <a:pPr indent="0" lvl="0" marL="457200" rtl="0" algn="l">
              <a:spcBef>
                <a:spcPts val="1200"/>
              </a:spcBef>
              <a:spcAft>
                <a:spcPts val="1200"/>
              </a:spcAft>
              <a:buNone/>
            </a:pPr>
            <a:r>
              <a:rPr lang="en" sz="1400">
                <a:solidFill>
                  <a:srgbClr val="000000"/>
                </a:solidFill>
              </a:rPr>
              <a:t>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Flexibility Examples </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example, if a student has to watch their siblings throughout the day he could prosper in the class by working longer at night.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 teacher, for example, may offer assignments online on Sundays so that students may work at their own speed during the week.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046475" y="4391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a:t>
            </a:r>
            <a:endParaRPr/>
          </a:p>
        </p:txBody>
      </p:sp>
      <p:sp>
        <p:nvSpPr>
          <p:cNvPr id="96" name="Google Shape;96;p19"/>
          <p:cNvSpPr txBox="1"/>
          <p:nvPr>
            <p:ph idx="1" type="body"/>
          </p:nvPr>
        </p:nvSpPr>
        <p:spPr>
          <a:xfrm>
            <a:off x="311700" y="1389600"/>
            <a:ext cx="2808000" cy="33972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Clr>
                <a:srgbClr val="000000"/>
              </a:buClr>
              <a:buSzPct val="100000"/>
              <a:buChar char="●"/>
            </a:pPr>
            <a:r>
              <a:rPr lang="en" sz="4800">
                <a:solidFill>
                  <a:srgbClr val="000000"/>
                </a:solidFill>
              </a:rPr>
              <a:t>Management of responsibilities.</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Career/Job</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Bill Paying</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House chores</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Children…if any</a:t>
            </a:r>
            <a:endParaRPr sz="4800">
              <a:solidFill>
                <a:srgbClr val="000000"/>
              </a:solidFill>
            </a:endParaRPr>
          </a:p>
          <a:p>
            <a:pPr indent="0" lvl="0" marL="457200" rtl="0" algn="l">
              <a:spcBef>
                <a:spcPts val="1200"/>
              </a:spcBef>
              <a:spcAft>
                <a:spcPts val="0"/>
              </a:spcAft>
              <a:buNone/>
            </a:pPr>
            <a:r>
              <a:t/>
            </a:r>
            <a:endParaRPr sz="4800">
              <a:solidFill>
                <a:srgbClr val="000000"/>
              </a:solidFill>
            </a:endParaRPr>
          </a:p>
          <a:p>
            <a:pPr indent="-304800" lvl="0" marL="457200" rtl="0" algn="l">
              <a:spcBef>
                <a:spcPts val="1200"/>
              </a:spcBef>
              <a:spcAft>
                <a:spcPts val="0"/>
              </a:spcAft>
              <a:buClr>
                <a:srgbClr val="000000"/>
              </a:buClr>
              <a:buSzPct val="100000"/>
              <a:buChar char="●"/>
            </a:pPr>
            <a:r>
              <a:rPr lang="en" sz="4800">
                <a:solidFill>
                  <a:srgbClr val="000000"/>
                </a:solidFill>
              </a:rPr>
              <a:t>Can Learn in any </a:t>
            </a:r>
            <a:r>
              <a:rPr lang="en" sz="4800">
                <a:solidFill>
                  <a:srgbClr val="000000"/>
                </a:solidFill>
              </a:rPr>
              <a:t>environment you choose.</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Gym</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Coffee shop</a:t>
            </a:r>
            <a:endParaRPr sz="4800">
              <a:solidFill>
                <a:srgbClr val="000000"/>
              </a:solidFill>
            </a:endParaRPr>
          </a:p>
          <a:p>
            <a:pPr indent="-304800" lvl="1" marL="914400" rtl="0" algn="l">
              <a:spcBef>
                <a:spcPts val="0"/>
              </a:spcBef>
              <a:spcAft>
                <a:spcPts val="0"/>
              </a:spcAft>
              <a:buClr>
                <a:srgbClr val="000000"/>
              </a:buClr>
              <a:buSzPct val="100000"/>
              <a:buChar char="○"/>
            </a:pPr>
            <a:r>
              <a:rPr lang="en" sz="4800">
                <a:solidFill>
                  <a:srgbClr val="000000"/>
                </a:solidFill>
              </a:rPr>
              <a:t>Library</a:t>
            </a:r>
            <a:endParaRPr sz="4800">
              <a:solidFill>
                <a:srgbClr val="000000"/>
              </a:solidFill>
            </a:endParaRPr>
          </a:p>
          <a:p>
            <a:pPr indent="0" lvl="0" marL="457200" rtl="0" algn="l">
              <a:spcBef>
                <a:spcPts val="1200"/>
              </a:spcBef>
              <a:spcAft>
                <a:spcPts val="0"/>
              </a:spcAft>
              <a:buNone/>
            </a:pPr>
            <a:r>
              <a:t/>
            </a:r>
            <a:endParaRPr sz="4800">
              <a:solidFill>
                <a:srgbClr val="000000"/>
              </a:solidFill>
            </a:endParaRPr>
          </a:p>
          <a:p>
            <a:pPr indent="-304800" lvl="0" marL="457200" rtl="0" algn="l">
              <a:spcBef>
                <a:spcPts val="1200"/>
              </a:spcBef>
              <a:spcAft>
                <a:spcPts val="0"/>
              </a:spcAft>
              <a:buClr>
                <a:srgbClr val="000000"/>
              </a:buClr>
              <a:buSzPct val="100000"/>
              <a:buChar char="●"/>
            </a:pPr>
            <a:r>
              <a:rPr lang="en" sz="4800">
                <a:solidFill>
                  <a:srgbClr val="000000"/>
                </a:solidFill>
              </a:rPr>
              <a:t>Respects students who love routines. Such as working out, practices , or etc.. as long as it isn’t harmful.</a:t>
            </a:r>
            <a:endParaRPr sz="48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97" name="Google Shape;97;p19"/>
          <p:cNvPicPr preferRelativeResize="0"/>
          <p:nvPr/>
        </p:nvPicPr>
        <p:blipFill>
          <a:blip r:embed="rId3">
            <a:alphaModFix/>
          </a:blip>
          <a:stretch>
            <a:fillRect/>
          </a:stretch>
        </p:blipFill>
        <p:spPr>
          <a:xfrm>
            <a:off x="3702800" y="1389600"/>
            <a:ext cx="5204225" cy="339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Reduce Cost</a:t>
            </a:r>
            <a:endParaRPr/>
          </a:p>
        </p:txBody>
      </p:sp>
      <p:sp>
        <p:nvSpPr>
          <p:cNvPr id="103" name="Google Shape;103;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rgbClr val="000000"/>
              </a:buClr>
              <a:buSzPts val="1500"/>
              <a:buChar char="●"/>
            </a:pPr>
            <a:r>
              <a:rPr lang="en" sz="1500">
                <a:solidFill>
                  <a:srgbClr val="000000"/>
                </a:solidFill>
              </a:rPr>
              <a:t>Education can be costly, but virtual learning can help students save money in a variety of ways. Students can save money on commuting by not having to drive to school.</a:t>
            </a:r>
            <a:endParaRPr sz="1500">
              <a:solidFill>
                <a:srgbClr val="000000"/>
              </a:solidFill>
            </a:endParaRPr>
          </a:p>
          <a:p>
            <a:pPr indent="0" lvl="0" marL="457200" rtl="0" algn="l">
              <a:lnSpc>
                <a:spcPct val="105000"/>
              </a:lnSpc>
              <a:spcBef>
                <a:spcPts val="1200"/>
              </a:spcBef>
              <a:spcAft>
                <a:spcPts val="0"/>
              </a:spcAft>
              <a:buNone/>
            </a:pPr>
            <a:r>
              <a:t/>
            </a:r>
            <a:endParaRPr sz="1500">
              <a:solidFill>
                <a:srgbClr val="000000"/>
              </a:solidFill>
            </a:endParaRPr>
          </a:p>
          <a:p>
            <a:pPr indent="-323850" lvl="0" marL="457200" rtl="0" algn="l">
              <a:lnSpc>
                <a:spcPct val="105000"/>
              </a:lnSpc>
              <a:spcBef>
                <a:spcPts val="1200"/>
              </a:spcBef>
              <a:spcAft>
                <a:spcPts val="0"/>
              </a:spcAft>
              <a:buClr>
                <a:srgbClr val="000000"/>
              </a:buClr>
              <a:buSzPts val="1500"/>
              <a:buChar char="●"/>
            </a:pPr>
            <a:r>
              <a:rPr lang="en" sz="1500">
                <a:solidFill>
                  <a:srgbClr val="000000"/>
                </a:solidFill>
              </a:rPr>
              <a:t>The typical student spends over $1,000 annually on textbooks and course content. Because virtual resources are frequently used in courses, less money is spent on textbooks.</a:t>
            </a:r>
            <a:endParaRPr sz="1500">
              <a:solidFill>
                <a:srgbClr val="000000"/>
              </a:solidFill>
            </a:endParaRPr>
          </a:p>
          <a:p>
            <a:pPr indent="0" lvl="0" marL="457200" rtl="0" algn="l">
              <a:lnSpc>
                <a:spcPct val="105000"/>
              </a:lnSpc>
              <a:spcBef>
                <a:spcPts val="1200"/>
              </a:spcBef>
              <a:spcAft>
                <a:spcPts val="0"/>
              </a:spcAft>
              <a:buNone/>
            </a:pPr>
            <a:r>
              <a:t/>
            </a:r>
            <a:endParaRPr sz="1500">
              <a:solidFill>
                <a:srgbClr val="000000"/>
              </a:solidFill>
            </a:endParaRPr>
          </a:p>
          <a:p>
            <a:pPr indent="-323850" lvl="0" marL="457200" rtl="0" algn="l">
              <a:lnSpc>
                <a:spcPct val="105000"/>
              </a:lnSpc>
              <a:spcBef>
                <a:spcPts val="1200"/>
              </a:spcBef>
              <a:spcAft>
                <a:spcPts val="0"/>
              </a:spcAft>
              <a:buClr>
                <a:srgbClr val="000000"/>
              </a:buClr>
              <a:buSzPts val="1500"/>
              <a:buChar char="●"/>
            </a:pPr>
            <a:r>
              <a:rPr lang="en" sz="1500">
                <a:solidFill>
                  <a:srgbClr val="000000"/>
                </a:solidFill>
              </a:rPr>
              <a:t>Instructional strategies are maintained online in a single database where they are immediately available for download, allowing for quick updates to accommodate any changes.</a:t>
            </a:r>
            <a:endParaRPr sz="1500">
              <a:solidFill>
                <a:srgbClr val="000000"/>
              </a:solidFill>
            </a:endParaRPr>
          </a:p>
          <a:p>
            <a:pPr indent="0" lvl="0" marL="457200" rtl="0" algn="l">
              <a:lnSpc>
                <a:spcPct val="105000"/>
              </a:lnSpc>
              <a:spcBef>
                <a:spcPts val="1200"/>
              </a:spcBef>
              <a:spcAft>
                <a:spcPts val="0"/>
              </a:spcAft>
              <a:buNone/>
            </a:pPr>
            <a:r>
              <a:t/>
            </a:r>
            <a:endParaRPr sz="1500">
              <a:solidFill>
                <a:srgbClr val="000000"/>
              </a:solidFill>
            </a:endParaRPr>
          </a:p>
          <a:p>
            <a:pPr indent="-323850" lvl="0" marL="457200" rtl="0" algn="l">
              <a:lnSpc>
                <a:spcPct val="105000"/>
              </a:lnSpc>
              <a:spcBef>
                <a:spcPts val="1200"/>
              </a:spcBef>
              <a:spcAft>
                <a:spcPts val="0"/>
              </a:spcAft>
              <a:buClr>
                <a:srgbClr val="000000"/>
              </a:buClr>
              <a:buSzPts val="1500"/>
              <a:buChar char="●"/>
            </a:pPr>
            <a:r>
              <a:rPr lang="en" sz="1500">
                <a:solidFill>
                  <a:srgbClr val="000000"/>
                </a:solidFill>
              </a:rPr>
              <a:t>Room and board fees average around 8,000 to 10,000 a year for off campus and on campus students.</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Chart</a:t>
            </a:r>
            <a:endParaRPr/>
          </a:p>
        </p:txBody>
      </p:sp>
      <p:pic>
        <p:nvPicPr>
          <p:cNvPr id="109" name="Google Shape;109;p21"/>
          <p:cNvPicPr preferRelativeResize="0"/>
          <p:nvPr/>
        </p:nvPicPr>
        <p:blipFill>
          <a:blip r:embed="rId3">
            <a:alphaModFix/>
          </a:blip>
          <a:stretch>
            <a:fillRect/>
          </a:stretch>
        </p:blipFill>
        <p:spPr>
          <a:xfrm>
            <a:off x="349475" y="1017800"/>
            <a:ext cx="7674948" cy="3856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