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7" r:id="rId4"/>
    <p:sldId id="258" r:id="rId5"/>
    <p:sldId id="259" r:id="rId6"/>
    <p:sldId id="260" r:id="rId7"/>
    <p:sldId id="261" r:id="rId8"/>
    <p:sldId id="267" r:id="rId9"/>
    <p:sldId id="271" r:id="rId10"/>
    <p:sldId id="269" r:id="rId11"/>
    <p:sldId id="263" r:id="rId12"/>
    <p:sldId id="264" r:id="rId13"/>
    <p:sldId id="270"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87AFF1-FAE6-4513-95D1-71186FC942D4}" type="datetimeFigureOut">
              <a:rPr lang="en-US" smtClean="0"/>
              <a:t>4/19/2022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CBC283C6-5199-4871-9AA2-9FAB4C687EA3}" type="slidenum">
              <a:rPr lang="en-US" smtClean="0"/>
              <a:t>‹#›</a:t>
            </a:fld>
            <a:endParaRPr lang="en-US" dirty="0"/>
          </a:p>
        </p:txBody>
      </p:sp>
    </p:spTree>
    <p:extLst>
      <p:ext uri="{BB962C8B-B14F-4D97-AF65-F5344CB8AC3E}">
        <p14:creationId xmlns:p14="http://schemas.microsoft.com/office/powerpoint/2010/main" val="633574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87AFF1-FAE6-4513-95D1-71186FC942D4}" type="datetimeFigureOut">
              <a:rPr lang="en-US" smtClean="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C283C6-5199-4871-9AA2-9FAB4C687EA3}" type="slidenum">
              <a:rPr lang="en-US" smtClean="0"/>
              <a:t>‹#›</a:t>
            </a:fld>
            <a:endParaRPr lang="en-US" dirty="0"/>
          </a:p>
        </p:txBody>
      </p:sp>
    </p:spTree>
    <p:extLst>
      <p:ext uri="{BB962C8B-B14F-4D97-AF65-F5344CB8AC3E}">
        <p14:creationId xmlns:p14="http://schemas.microsoft.com/office/powerpoint/2010/main" val="363228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87AFF1-FAE6-4513-95D1-71186FC942D4}" type="datetimeFigureOut">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C283C6-5199-4871-9AA2-9FAB4C687EA3}" type="slidenum">
              <a:rPr lang="en-US" smtClean="0"/>
              <a:t>‹#›</a:t>
            </a:fld>
            <a:endParaRPr lang="en-US" dirty="0"/>
          </a:p>
        </p:txBody>
      </p:sp>
    </p:spTree>
    <p:extLst>
      <p:ext uri="{BB962C8B-B14F-4D97-AF65-F5344CB8AC3E}">
        <p14:creationId xmlns:p14="http://schemas.microsoft.com/office/powerpoint/2010/main" val="114177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87AFF1-FAE6-4513-95D1-71186FC942D4}" type="datetimeFigureOut">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C283C6-5199-4871-9AA2-9FAB4C687EA3}" type="slidenum">
              <a:rPr lang="en-US" smtClean="0"/>
              <a:t>‹#›</a:t>
            </a:fld>
            <a:endParaRPr lang="en-US" dirty="0"/>
          </a:p>
        </p:txBody>
      </p:sp>
    </p:spTree>
    <p:extLst>
      <p:ext uri="{BB962C8B-B14F-4D97-AF65-F5344CB8AC3E}">
        <p14:creationId xmlns:p14="http://schemas.microsoft.com/office/powerpoint/2010/main" val="1365531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87AFF1-FAE6-4513-95D1-71186FC942D4}" type="datetimeFigureOut">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C283C6-5199-4871-9AA2-9FAB4C687EA3}" type="slidenum">
              <a:rPr lang="en-US" smtClean="0"/>
              <a:t>‹#›</a:t>
            </a:fld>
            <a:endParaRPr lang="en-US" dirty="0"/>
          </a:p>
        </p:txBody>
      </p:sp>
    </p:spTree>
    <p:extLst>
      <p:ext uri="{BB962C8B-B14F-4D97-AF65-F5344CB8AC3E}">
        <p14:creationId xmlns:p14="http://schemas.microsoft.com/office/powerpoint/2010/main" val="2479988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87AFF1-FAE6-4513-95D1-71186FC942D4}" type="datetimeFigureOut">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C283C6-5199-4871-9AA2-9FAB4C687EA3}" type="slidenum">
              <a:rPr lang="en-US" smtClean="0"/>
              <a:t>‹#›</a:t>
            </a:fld>
            <a:endParaRPr lang="en-US" dirty="0"/>
          </a:p>
        </p:txBody>
      </p:sp>
    </p:spTree>
    <p:extLst>
      <p:ext uri="{BB962C8B-B14F-4D97-AF65-F5344CB8AC3E}">
        <p14:creationId xmlns:p14="http://schemas.microsoft.com/office/powerpoint/2010/main" val="206264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87AFF1-FAE6-4513-95D1-71186FC942D4}" type="datetimeFigureOut">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C283C6-5199-4871-9AA2-9FAB4C687EA3}" type="slidenum">
              <a:rPr lang="en-US" smtClean="0"/>
              <a:t>‹#›</a:t>
            </a:fld>
            <a:endParaRPr lang="en-US" dirty="0"/>
          </a:p>
        </p:txBody>
      </p:sp>
    </p:spTree>
    <p:extLst>
      <p:ext uri="{BB962C8B-B14F-4D97-AF65-F5344CB8AC3E}">
        <p14:creationId xmlns:p14="http://schemas.microsoft.com/office/powerpoint/2010/main" val="3473174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7AFF1-FAE6-4513-95D1-71186FC942D4}" type="datetimeFigureOut">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C283C6-5199-4871-9AA2-9FAB4C687EA3}" type="slidenum">
              <a:rPr lang="en-US" smtClean="0"/>
              <a:t>‹#›</a:t>
            </a:fld>
            <a:endParaRPr lang="en-US" dirty="0"/>
          </a:p>
        </p:txBody>
      </p:sp>
    </p:spTree>
    <p:extLst>
      <p:ext uri="{BB962C8B-B14F-4D97-AF65-F5344CB8AC3E}">
        <p14:creationId xmlns:p14="http://schemas.microsoft.com/office/powerpoint/2010/main" val="1236901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7AFF1-FAE6-4513-95D1-71186FC942D4}" type="datetimeFigureOut">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C283C6-5199-4871-9AA2-9FAB4C687EA3}" type="slidenum">
              <a:rPr lang="en-US" smtClean="0"/>
              <a:t>‹#›</a:t>
            </a:fld>
            <a:endParaRPr lang="en-US" dirty="0"/>
          </a:p>
        </p:txBody>
      </p:sp>
    </p:spTree>
    <p:extLst>
      <p:ext uri="{BB962C8B-B14F-4D97-AF65-F5344CB8AC3E}">
        <p14:creationId xmlns:p14="http://schemas.microsoft.com/office/powerpoint/2010/main" val="3961359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7AFF1-FAE6-4513-95D1-71186FC942D4}" type="datetimeFigureOut">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CBC283C6-5199-4871-9AA2-9FAB4C687EA3}" type="slidenum">
              <a:rPr lang="en-US" smtClean="0"/>
              <a:t>‹#›</a:t>
            </a:fld>
            <a:endParaRPr lang="en-US" dirty="0"/>
          </a:p>
        </p:txBody>
      </p:sp>
    </p:spTree>
    <p:extLst>
      <p:ext uri="{BB962C8B-B14F-4D97-AF65-F5344CB8AC3E}">
        <p14:creationId xmlns:p14="http://schemas.microsoft.com/office/powerpoint/2010/main" val="2984412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87AFF1-FAE6-4513-95D1-71186FC942D4}" type="datetimeFigureOut">
              <a:rPr lang="en-US" smtClean="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C283C6-5199-4871-9AA2-9FAB4C687EA3}" type="slidenum">
              <a:rPr lang="en-US" smtClean="0"/>
              <a:t>‹#›</a:t>
            </a:fld>
            <a:endParaRPr lang="en-US" dirty="0"/>
          </a:p>
        </p:txBody>
      </p:sp>
    </p:spTree>
    <p:extLst>
      <p:ext uri="{BB962C8B-B14F-4D97-AF65-F5344CB8AC3E}">
        <p14:creationId xmlns:p14="http://schemas.microsoft.com/office/powerpoint/2010/main" val="1810113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87AFF1-FAE6-4513-95D1-71186FC942D4}" type="datetimeFigureOut">
              <a:rPr lang="en-US" smtClean="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C283C6-5199-4871-9AA2-9FAB4C687EA3}" type="slidenum">
              <a:rPr lang="en-US" smtClean="0"/>
              <a:t>‹#›</a:t>
            </a:fld>
            <a:endParaRPr lang="en-US" dirty="0"/>
          </a:p>
        </p:txBody>
      </p:sp>
    </p:spTree>
    <p:extLst>
      <p:ext uri="{BB962C8B-B14F-4D97-AF65-F5344CB8AC3E}">
        <p14:creationId xmlns:p14="http://schemas.microsoft.com/office/powerpoint/2010/main" val="1131504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87AFF1-FAE6-4513-95D1-71186FC942D4}" type="datetimeFigureOut">
              <a:rPr lang="en-US" smtClean="0"/>
              <a:t>4/19/2022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BC283C6-5199-4871-9AA2-9FAB4C687EA3}" type="slidenum">
              <a:rPr lang="en-US" smtClean="0"/>
              <a:t>‹#›</a:t>
            </a:fld>
            <a:endParaRPr lang="en-US" dirty="0"/>
          </a:p>
        </p:txBody>
      </p:sp>
    </p:spTree>
    <p:extLst>
      <p:ext uri="{BB962C8B-B14F-4D97-AF65-F5344CB8AC3E}">
        <p14:creationId xmlns:p14="http://schemas.microsoft.com/office/powerpoint/2010/main" val="3237315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87AFF1-FAE6-4513-95D1-71186FC942D4}" type="datetimeFigureOut">
              <a:rPr lang="en-US" smtClean="0"/>
              <a:t>4/19/2022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BC283C6-5199-4871-9AA2-9FAB4C687EA3}" type="slidenum">
              <a:rPr lang="en-US" smtClean="0"/>
              <a:t>‹#›</a:t>
            </a:fld>
            <a:endParaRPr lang="en-US" dirty="0"/>
          </a:p>
        </p:txBody>
      </p:sp>
    </p:spTree>
    <p:extLst>
      <p:ext uri="{BB962C8B-B14F-4D97-AF65-F5344CB8AC3E}">
        <p14:creationId xmlns:p14="http://schemas.microsoft.com/office/powerpoint/2010/main" val="901318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7AFF1-FAE6-4513-95D1-71186FC942D4}" type="datetimeFigureOut">
              <a:rPr lang="en-US" smtClean="0"/>
              <a:t>4/19/2022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BC283C6-5199-4871-9AA2-9FAB4C687EA3}" type="slidenum">
              <a:rPr lang="en-US" smtClean="0"/>
              <a:t>‹#›</a:t>
            </a:fld>
            <a:endParaRPr lang="en-US" dirty="0"/>
          </a:p>
        </p:txBody>
      </p:sp>
    </p:spTree>
    <p:extLst>
      <p:ext uri="{BB962C8B-B14F-4D97-AF65-F5344CB8AC3E}">
        <p14:creationId xmlns:p14="http://schemas.microsoft.com/office/powerpoint/2010/main" val="703241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87AFF1-FAE6-4513-95D1-71186FC942D4}" type="datetimeFigureOut">
              <a:rPr lang="en-US" smtClean="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C283C6-5199-4871-9AA2-9FAB4C687EA3}" type="slidenum">
              <a:rPr lang="en-US" smtClean="0"/>
              <a:t>‹#›</a:t>
            </a:fld>
            <a:endParaRPr lang="en-US" dirty="0"/>
          </a:p>
        </p:txBody>
      </p:sp>
    </p:spTree>
    <p:extLst>
      <p:ext uri="{BB962C8B-B14F-4D97-AF65-F5344CB8AC3E}">
        <p14:creationId xmlns:p14="http://schemas.microsoft.com/office/powerpoint/2010/main" val="695650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87AFF1-FAE6-4513-95D1-71186FC942D4}" type="datetimeFigureOut">
              <a:rPr lang="en-US" smtClean="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C283C6-5199-4871-9AA2-9FAB4C687EA3}" type="slidenum">
              <a:rPr lang="en-US" smtClean="0"/>
              <a:t>‹#›</a:t>
            </a:fld>
            <a:endParaRPr lang="en-US" dirty="0"/>
          </a:p>
        </p:txBody>
      </p:sp>
    </p:spTree>
    <p:extLst>
      <p:ext uri="{BB962C8B-B14F-4D97-AF65-F5344CB8AC3E}">
        <p14:creationId xmlns:p14="http://schemas.microsoft.com/office/powerpoint/2010/main" val="1893798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87AFF1-FAE6-4513-95D1-71186FC942D4}" type="datetimeFigureOut">
              <a:rPr lang="en-US" smtClean="0"/>
              <a:t>4/19/2022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C283C6-5199-4871-9AA2-9FAB4C687EA3}" type="slidenum">
              <a:rPr lang="en-US" smtClean="0"/>
              <a:t>‹#›</a:t>
            </a:fld>
            <a:endParaRPr lang="en-US" dirty="0"/>
          </a:p>
        </p:txBody>
      </p:sp>
    </p:spTree>
    <p:extLst>
      <p:ext uri="{BB962C8B-B14F-4D97-AF65-F5344CB8AC3E}">
        <p14:creationId xmlns:p14="http://schemas.microsoft.com/office/powerpoint/2010/main" val="3686632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sciencedirect.com/science/article/abs/pii/S030691921000059X" TargetMode="External"/><Relationship Id="rId3" Type="http://schemas.openxmlformats.org/officeDocument/2006/relationships/hyperlink" Target="https://www.worldwildlife.org/threats/water-scarcity" TargetMode="External"/><Relationship Id="rId7" Type="http://schemas.openxmlformats.org/officeDocument/2006/relationships/hyperlink" Target="https://www.jstor.org/stable/26476158?seq=6#metadata_info_tab_contents" TargetMode="External"/><Relationship Id="rId2" Type="http://schemas.openxmlformats.org/officeDocument/2006/relationships/hyperlink" Target="https://www.worldvision.org/clean-water-news-stories/global-water-crisis-facts" TargetMode="External"/><Relationship Id="rId1" Type="http://schemas.openxmlformats.org/officeDocument/2006/relationships/slideLayout" Target="../slideLayouts/slideLayout2.xml"/><Relationship Id="rId6" Type="http://schemas.openxmlformats.org/officeDocument/2006/relationships/hyperlink" Target="https://heinonline.org/HOL/LandingPage?handle=hein.journals/gjicl42&amp;div=17&amp;id=&amp;page=" TargetMode="External"/><Relationship Id="rId11" Type="http://schemas.openxmlformats.org/officeDocument/2006/relationships/hyperlink" Target="https://www.knowyourh2o.com/indoor-3/drinking-water-self-diagnostic-tool" TargetMode="External"/><Relationship Id="rId5" Type="http://schemas.openxmlformats.org/officeDocument/2006/relationships/hyperlink" Target="https://www.circleofblue.org/2010/world/experts-name-the-top-19-solutions-to-the-global-freshwater-crisis/" TargetMode="External"/><Relationship Id="rId10" Type="http://schemas.openxmlformats.org/officeDocument/2006/relationships/hyperlink" Target="https://pubmed.ncbi.nlm.nih.gov/12448404/" TargetMode="External"/><Relationship Id="rId4" Type="http://schemas.openxmlformats.org/officeDocument/2006/relationships/hyperlink" Target="https://www.nrdc.org/stories/water-pollution-everything-you-need-know" TargetMode="External"/><Relationship Id="rId9" Type="http://schemas.openxmlformats.org/officeDocument/2006/relationships/hyperlink" Target="https://pubmed.ncbi.nlm.nih.gov/1229137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B7516-2004-4E78-AA3B-79ECB5839B76}"/>
              </a:ext>
            </a:extLst>
          </p:cNvPr>
          <p:cNvSpPr>
            <a:spLocks noGrp="1"/>
          </p:cNvSpPr>
          <p:nvPr>
            <p:ph type="ctrTitle"/>
          </p:nvPr>
        </p:nvSpPr>
        <p:spPr/>
        <p:txBody>
          <a:bodyPr/>
          <a:lstStyle/>
          <a:p>
            <a:r>
              <a:rPr lang="en-US" dirty="0"/>
              <a:t>Global Water Crisis</a:t>
            </a:r>
          </a:p>
        </p:txBody>
      </p:sp>
      <p:sp>
        <p:nvSpPr>
          <p:cNvPr id="3" name="Subtitle 2">
            <a:extLst>
              <a:ext uri="{FF2B5EF4-FFF2-40B4-BE49-F238E27FC236}">
                <a16:creationId xmlns:a16="http://schemas.microsoft.com/office/drawing/2014/main" id="{1085D33D-E873-4B37-88AA-FEDAA6E38536}"/>
              </a:ext>
            </a:extLst>
          </p:cNvPr>
          <p:cNvSpPr>
            <a:spLocks noGrp="1"/>
          </p:cNvSpPr>
          <p:nvPr>
            <p:ph type="subTitle" idx="1"/>
          </p:nvPr>
        </p:nvSpPr>
        <p:spPr/>
        <p:txBody>
          <a:bodyPr/>
          <a:lstStyle/>
          <a:p>
            <a:r>
              <a:rPr lang="en-US" dirty="0"/>
              <a:t>By: Reth Abraham</a:t>
            </a:r>
          </a:p>
        </p:txBody>
      </p:sp>
    </p:spTree>
    <p:extLst>
      <p:ext uri="{BB962C8B-B14F-4D97-AF65-F5344CB8AC3E}">
        <p14:creationId xmlns:p14="http://schemas.microsoft.com/office/powerpoint/2010/main" val="2062684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6C635-18C0-4325-842F-88E4F6FEE84B}"/>
              </a:ext>
            </a:extLst>
          </p:cNvPr>
          <p:cNvSpPr>
            <a:spLocks noGrp="1"/>
          </p:cNvSpPr>
          <p:nvPr>
            <p:ph type="title"/>
          </p:nvPr>
        </p:nvSpPr>
        <p:spPr/>
        <p:txBody>
          <a:bodyPr/>
          <a:lstStyle/>
          <a:p>
            <a:r>
              <a:rPr lang="en-US" dirty="0"/>
              <a:t>Anticipated Results</a:t>
            </a:r>
          </a:p>
        </p:txBody>
      </p:sp>
      <p:sp>
        <p:nvSpPr>
          <p:cNvPr id="3" name="Content Placeholder 2">
            <a:extLst>
              <a:ext uri="{FF2B5EF4-FFF2-40B4-BE49-F238E27FC236}">
                <a16:creationId xmlns:a16="http://schemas.microsoft.com/office/drawing/2014/main" id="{705D44CB-3C27-41C0-ABBE-D8DC03D49393}"/>
              </a:ext>
            </a:extLst>
          </p:cNvPr>
          <p:cNvSpPr>
            <a:spLocks noGrp="1"/>
          </p:cNvSpPr>
          <p:nvPr>
            <p:ph idx="1"/>
          </p:nvPr>
        </p:nvSpPr>
        <p:spPr/>
        <p:txBody>
          <a:bodyPr/>
          <a:lstStyle/>
          <a:p>
            <a:r>
              <a:rPr lang="en-US" dirty="0"/>
              <a:t>Creating a program to determine solvents in the water</a:t>
            </a:r>
          </a:p>
          <a:p>
            <a:r>
              <a:rPr lang="en-US" dirty="0"/>
              <a:t>Determine if water is consumable based on risk and contaminants in the water</a:t>
            </a:r>
          </a:p>
          <a:p>
            <a:r>
              <a:rPr lang="en-US" dirty="0"/>
              <a:t>Accurately read the percentage of a solvent in the water</a:t>
            </a:r>
          </a:p>
        </p:txBody>
      </p:sp>
    </p:spTree>
    <p:extLst>
      <p:ext uri="{BB962C8B-B14F-4D97-AF65-F5344CB8AC3E}">
        <p14:creationId xmlns:p14="http://schemas.microsoft.com/office/powerpoint/2010/main" val="1005189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32690-A026-4208-B5D4-25A7FDA64771}"/>
              </a:ext>
            </a:extLst>
          </p:cNvPr>
          <p:cNvSpPr>
            <a:spLocks noGrp="1"/>
          </p:cNvSpPr>
          <p:nvPr>
            <p:ph type="title"/>
          </p:nvPr>
        </p:nvSpPr>
        <p:spPr/>
        <p:txBody>
          <a:bodyPr/>
          <a:lstStyle/>
          <a:p>
            <a:r>
              <a:rPr lang="en-US" dirty="0"/>
              <a:t>The Response from other Countries</a:t>
            </a:r>
          </a:p>
        </p:txBody>
      </p:sp>
      <p:sp>
        <p:nvSpPr>
          <p:cNvPr id="3" name="Content Placeholder 2">
            <a:extLst>
              <a:ext uri="{FF2B5EF4-FFF2-40B4-BE49-F238E27FC236}">
                <a16:creationId xmlns:a16="http://schemas.microsoft.com/office/drawing/2014/main" id="{E39ABF61-813E-4A9E-8E33-683A84650204}"/>
              </a:ext>
            </a:extLst>
          </p:cNvPr>
          <p:cNvSpPr>
            <a:spLocks noGrp="1"/>
          </p:cNvSpPr>
          <p:nvPr>
            <p:ph idx="1"/>
          </p:nvPr>
        </p:nvSpPr>
        <p:spPr>
          <a:xfrm>
            <a:off x="1484310" y="1992087"/>
            <a:ext cx="10018713" cy="4441370"/>
          </a:xfrm>
        </p:spPr>
        <p:txBody>
          <a:bodyPr/>
          <a:lstStyle/>
          <a:p>
            <a:r>
              <a:rPr lang="en-US" dirty="0"/>
              <a:t>Asia and pacific – 1 of 3 people lack access to drinking water, 500,000 infant deaths</a:t>
            </a:r>
          </a:p>
          <a:p>
            <a:r>
              <a:rPr lang="en-US" dirty="0"/>
              <a:t>Africa – over 300 million people lack access to clean water,  agriculture accounts for 88% of all groundwater consumption</a:t>
            </a:r>
          </a:p>
          <a:p>
            <a:r>
              <a:rPr lang="en-US" dirty="0"/>
              <a:t>Europe and Central Asia – Lack of access to clean water in East Europe and Central Asia. Declining water quality.</a:t>
            </a:r>
          </a:p>
          <a:p>
            <a:r>
              <a:rPr lang="en-US" dirty="0"/>
              <a:t>Latin America and the Caribbean – ground water contamination and poor sanitation.</a:t>
            </a:r>
          </a:p>
          <a:p>
            <a:r>
              <a:rPr lang="en-US" dirty="0"/>
              <a:t>North America – agricultural runoff and  depletion.</a:t>
            </a:r>
          </a:p>
          <a:p>
            <a:endParaRPr lang="en-US" dirty="0"/>
          </a:p>
        </p:txBody>
      </p:sp>
    </p:spTree>
    <p:extLst>
      <p:ext uri="{BB962C8B-B14F-4D97-AF65-F5344CB8AC3E}">
        <p14:creationId xmlns:p14="http://schemas.microsoft.com/office/powerpoint/2010/main" val="1979132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AED75-7A2E-4E19-A834-2902D4F2A1F0}"/>
              </a:ext>
            </a:extLst>
          </p:cNvPr>
          <p:cNvSpPr>
            <a:spLocks noGrp="1"/>
          </p:cNvSpPr>
          <p:nvPr>
            <p:ph type="title"/>
          </p:nvPr>
        </p:nvSpPr>
        <p:spPr/>
        <p:txBody>
          <a:bodyPr/>
          <a:lstStyle/>
          <a:p>
            <a:r>
              <a:rPr lang="en-US" dirty="0"/>
              <a:t>Ways to Solve/Prevent</a:t>
            </a:r>
          </a:p>
        </p:txBody>
      </p:sp>
      <p:sp>
        <p:nvSpPr>
          <p:cNvPr id="3" name="Content Placeholder 2">
            <a:extLst>
              <a:ext uri="{FF2B5EF4-FFF2-40B4-BE49-F238E27FC236}">
                <a16:creationId xmlns:a16="http://schemas.microsoft.com/office/drawing/2014/main" id="{217B122C-9A8B-4FF6-A97C-A218F89BE85A}"/>
              </a:ext>
            </a:extLst>
          </p:cNvPr>
          <p:cNvSpPr>
            <a:spLocks noGrp="1"/>
          </p:cNvSpPr>
          <p:nvPr>
            <p:ph idx="1"/>
          </p:nvPr>
        </p:nvSpPr>
        <p:spPr>
          <a:xfrm>
            <a:off x="1484310" y="1959429"/>
            <a:ext cx="10018713" cy="4637314"/>
          </a:xfrm>
        </p:spPr>
        <p:txBody>
          <a:bodyPr>
            <a:normAutofit/>
          </a:bodyPr>
          <a:lstStyle/>
          <a:p>
            <a:r>
              <a:rPr lang="en-US" dirty="0"/>
              <a:t>Educate on the consumption and lifestyle</a:t>
            </a:r>
          </a:p>
          <a:p>
            <a:r>
              <a:rPr lang="en-US" dirty="0"/>
              <a:t>Invent new water conservation technology</a:t>
            </a:r>
          </a:p>
          <a:p>
            <a:r>
              <a:rPr lang="en-US" dirty="0"/>
              <a:t>Recycle wastewater</a:t>
            </a:r>
          </a:p>
          <a:p>
            <a:r>
              <a:rPr lang="en-US" dirty="0"/>
              <a:t>Improve water catchment and harvesting</a:t>
            </a:r>
          </a:p>
          <a:p>
            <a:r>
              <a:rPr lang="en-US" dirty="0"/>
              <a:t>Develop and enact better policies and regulations</a:t>
            </a:r>
          </a:p>
          <a:p>
            <a:r>
              <a:rPr lang="en-US" dirty="0"/>
              <a:t>Eliminate pollution</a:t>
            </a:r>
          </a:p>
          <a:p>
            <a:r>
              <a:rPr lang="en-US" dirty="0"/>
              <a:t>Population growth control</a:t>
            </a:r>
          </a:p>
          <a:p>
            <a:pPr lvl="2"/>
            <a:r>
              <a:rPr lang="en-US" dirty="0"/>
              <a:t>Citation: J.Carl Ganter/Circleofblue.org 2010</a:t>
            </a:r>
          </a:p>
        </p:txBody>
      </p:sp>
      <p:pic>
        <p:nvPicPr>
          <p:cNvPr id="5" name="Picture 4" descr="A picture containing sky, outdoor, ground, nature&#10;&#10;Description automatically generated">
            <a:extLst>
              <a:ext uri="{FF2B5EF4-FFF2-40B4-BE49-F238E27FC236}">
                <a16:creationId xmlns:a16="http://schemas.microsoft.com/office/drawing/2014/main" id="{A0A5989B-5F91-42E2-88E3-585D2EB6DA1D}"/>
              </a:ext>
            </a:extLst>
          </p:cNvPr>
          <p:cNvPicPr>
            <a:picLocks noChangeAspect="1"/>
          </p:cNvPicPr>
          <p:nvPr/>
        </p:nvPicPr>
        <p:blipFill rotWithShape="1">
          <a:blip r:embed="rId2">
            <a:extLst>
              <a:ext uri="{28A0092B-C50C-407E-A947-70E740481C1C}">
                <a14:useLocalDpi xmlns:a14="http://schemas.microsoft.com/office/drawing/2010/main" val="0"/>
              </a:ext>
            </a:extLst>
          </a:blip>
          <a:srcRect l="18630" t="20665" r="15238"/>
          <a:stretch/>
        </p:blipFill>
        <p:spPr>
          <a:xfrm>
            <a:off x="8305800" y="2438399"/>
            <a:ext cx="3886200" cy="3109571"/>
          </a:xfrm>
          <a:prstGeom prst="rect">
            <a:avLst/>
          </a:prstGeom>
        </p:spPr>
      </p:pic>
    </p:spTree>
    <p:extLst>
      <p:ext uri="{BB962C8B-B14F-4D97-AF65-F5344CB8AC3E}">
        <p14:creationId xmlns:p14="http://schemas.microsoft.com/office/powerpoint/2010/main" val="3605953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2907-04D4-4200-A96D-1891F46D570C}"/>
              </a:ext>
            </a:extLst>
          </p:cNvPr>
          <p:cNvSpPr>
            <a:spLocks noGrp="1"/>
          </p:cNvSpPr>
          <p:nvPr>
            <p:ph type="title"/>
          </p:nvPr>
        </p:nvSpPr>
        <p:spPr/>
        <p:txBody>
          <a:bodyPr/>
          <a:lstStyle/>
          <a:p>
            <a:r>
              <a:rPr lang="en-US" dirty="0"/>
              <a:t>Current Implementations</a:t>
            </a:r>
          </a:p>
        </p:txBody>
      </p:sp>
      <p:sp>
        <p:nvSpPr>
          <p:cNvPr id="3" name="Content Placeholder 2">
            <a:extLst>
              <a:ext uri="{FF2B5EF4-FFF2-40B4-BE49-F238E27FC236}">
                <a16:creationId xmlns:a16="http://schemas.microsoft.com/office/drawing/2014/main" id="{B3AB7840-BA4C-4A07-A7A9-489B46E3B6DD}"/>
              </a:ext>
            </a:extLst>
          </p:cNvPr>
          <p:cNvSpPr>
            <a:spLocks noGrp="1"/>
          </p:cNvSpPr>
          <p:nvPr>
            <p:ph idx="1"/>
          </p:nvPr>
        </p:nvSpPr>
        <p:spPr/>
        <p:txBody>
          <a:bodyPr/>
          <a:lstStyle/>
          <a:p>
            <a:pPr marL="0" indent="0">
              <a:buNone/>
            </a:pPr>
            <a:r>
              <a:rPr lang="en-US" sz="2800" dirty="0"/>
              <a:t>Knowyourh20.com provides readers with history, and relevant information on the global water crisis. They also provide readers with a self-diagnostic questionnaire, recommended testing kit, expert advice, and treatment solution.</a:t>
            </a:r>
          </a:p>
          <a:p>
            <a:endParaRPr lang="en-US" dirty="0"/>
          </a:p>
        </p:txBody>
      </p:sp>
    </p:spTree>
    <p:extLst>
      <p:ext uri="{BB962C8B-B14F-4D97-AF65-F5344CB8AC3E}">
        <p14:creationId xmlns:p14="http://schemas.microsoft.com/office/powerpoint/2010/main" val="2529782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3510-A71D-4D49-B8E1-A8F23D29EF4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C832B91-F641-4702-B320-5BB7B2C557CF}"/>
              </a:ext>
            </a:extLst>
          </p:cNvPr>
          <p:cNvSpPr>
            <a:spLocks noGrp="1"/>
          </p:cNvSpPr>
          <p:nvPr>
            <p:ph idx="1"/>
          </p:nvPr>
        </p:nvSpPr>
        <p:spPr>
          <a:xfrm>
            <a:off x="1484310" y="2024743"/>
            <a:ext cx="10018713" cy="3766457"/>
          </a:xfrm>
        </p:spPr>
        <p:txBody>
          <a:bodyPr/>
          <a:lstStyle/>
          <a:p>
            <a:r>
              <a:rPr lang="en-US" dirty="0"/>
              <a:t>Water is precious and should be taken care of</a:t>
            </a:r>
          </a:p>
          <a:p>
            <a:r>
              <a:rPr lang="en-US" dirty="0"/>
              <a:t>Many people are impacted why the Global water crisis</a:t>
            </a:r>
          </a:p>
          <a:p>
            <a:r>
              <a:rPr lang="en-US" dirty="0"/>
              <a:t>The crisis is a problem that needs to be addressed</a:t>
            </a:r>
          </a:p>
          <a:p>
            <a:r>
              <a:rPr lang="en-US" dirty="0"/>
              <a:t>There are ways to solve it and increase the amount of clean water available</a:t>
            </a:r>
          </a:p>
        </p:txBody>
      </p:sp>
    </p:spTree>
    <p:extLst>
      <p:ext uri="{BB962C8B-B14F-4D97-AF65-F5344CB8AC3E}">
        <p14:creationId xmlns:p14="http://schemas.microsoft.com/office/powerpoint/2010/main" val="1605865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64FA9-94EE-4380-81A0-DCD0FAEF9A1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85E43FB-7D17-4C66-A537-4241A1B8C166}"/>
              </a:ext>
            </a:extLst>
          </p:cNvPr>
          <p:cNvSpPr>
            <a:spLocks noGrp="1"/>
          </p:cNvSpPr>
          <p:nvPr>
            <p:ph idx="1"/>
          </p:nvPr>
        </p:nvSpPr>
        <p:spPr>
          <a:xfrm>
            <a:off x="1484310" y="1894115"/>
            <a:ext cx="10018713" cy="4278086"/>
          </a:xfrm>
        </p:spPr>
        <p:txBody>
          <a:bodyPr>
            <a:normAutofit fontScale="85000" lnSpcReduction="20000"/>
          </a:bodyPr>
          <a:lstStyle/>
          <a:p>
            <a:r>
              <a:rPr lang="en-US" dirty="0">
                <a:hlinkClick r:id="rId2"/>
              </a:rPr>
              <a:t>https://www.worldvision.org/clean-water-news-stories/global-water-crisis-facts</a:t>
            </a:r>
            <a:endParaRPr lang="en-US" dirty="0"/>
          </a:p>
          <a:p>
            <a:r>
              <a:rPr lang="en-US" dirty="0">
                <a:hlinkClick r:id="rId3"/>
              </a:rPr>
              <a:t>https://www.worldwildlife.org/threats/water-scarcity</a:t>
            </a:r>
            <a:endParaRPr lang="en-US" dirty="0"/>
          </a:p>
          <a:p>
            <a:r>
              <a:rPr lang="en-US" dirty="0">
                <a:hlinkClick r:id="rId4"/>
              </a:rPr>
              <a:t>https://www.nrdc.org/stories/water-pollution-everything-you-need-know</a:t>
            </a:r>
            <a:endParaRPr lang="en-US" dirty="0"/>
          </a:p>
          <a:p>
            <a:r>
              <a:rPr lang="en-US" dirty="0">
                <a:hlinkClick r:id="rId5"/>
              </a:rPr>
              <a:t>https://www.circleofblue.org/2010/world/experts-name-the-top-19-solutions-to-the-global-freshwater-crisis/</a:t>
            </a:r>
            <a:endParaRPr lang="en-US" dirty="0"/>
          </a:p>
          <a:p>
            <a:r>
              <a:rPr lang="en-US" dirty="0">
                <a:hlinkClick r:id="rId6"/>
              </a:rPr>
              <a:t>https://heinonline.org/HOL/LandingPage?handle=hein.journals/gjicl42&amp;div=17&amp;id=&amp;page=</a:t>
            </a:r>
            <a:endParaRPr lang="en-US" dirty="0"/>
          </a:p>
          <a:p>
            <a:r>
              <a:rPr lang="en-US" dirty="0">
                <a:hlinkClick r:id="rId7"/>
              </a:rPr>
              <a:t>https://www.jstor.org/stable/26476158?seq=6#metadata_info_tab_contents</a:t>
            </a:r>
            <a:endParaRPr lang="en-US" dirty="0"/>
          </a:p>
          <a:p>
            <a:r>
              <a:rPr lang="en-US" dirty="0">
                <a:hlinkClick r:id="rId8"/>
              </a:rPr>
              <a:t>https://www.sciencedirect.com/science/article/abs/pii/S030691921000059X</a:t>
            </a:r>
            <a:endParaRPr lang="en-US" dirty="0"/>
          </a:p>
          <a:p>
            <a:r>
              <a:rPr lang="en-US" dirty="0">
                <a:hlinkClick r:id="rId9"/>
              </a:rPr>
              <a:t>https://pubmed.ncbi.nlm.nih.gov/12291371/</a:t>
            </a:r>
            <a:endParaRPr lang="en-US" dirty="0"/>
          </a:p>
          <a:p>
            <a:r>
              <a:rPr lang="en-US" dirty="0">
                <a:hlinkClick r:id="rId10"/>
              </a:rPr>
              <a:t>https://pubmed.ncbi.nlm.nih.gov/12448404/</a:t>
            </a:r>
            <a:endParaRPr lang="en-US" dirty="0"/>
          </a:p>
          <a:p>
            <a:r>
              <a:rPr lang="en-US" dirty="0">
                <a:hlinkClick r:id="rId11"/>
              </a:rPr>
              <a:t>https://www.knowyourh2o.com/indoor-3/drinking-water-self-diagnostic-tool</a:t>
            </a:r>
            <a:endParaRPr lang="en-US" dirty="0"/>
          </a:p>
          <a:p>
            <a:endParaRPr lang="en-US" dirty="0"/>
          </a:p>
          <a:p>
            <a:endParaRPr lang="en-US" dirty="0"/>
          </a:p>
        </p:txBody>
      </p:sp>
    </p:spTree>
    <p:extLst>
      <p:ext uri="{BB962C8B-B14F-4D97-AF65-F5344CB8AC3E}">
        <p14:creationId xmlns:p14="http://schemas.microsoft.com/office/powerpoint/2010/main" val="4142029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DBBAB-A462-40BC-BC77-B0AA9638DB10}"/>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E904EC0B-E8BF-4F9A-889F-C759F7F8941F}"/>
              </a:ext>
            </a:extLst>
          </p:cNvPr>
          <p:cNvSpPr>
            <a:spLocks noGrp="1"/>
          </p:cNvSpPr>
          <p:nvPr>
            <p:ph idx="1"/>
          </p:nvPr>
        </p:nvSpPr>
        <p:spPr/>
        <p:txBody>
          <a:bodyPr/>
          <a:lstStyle/>
          <a:p>
            <a:pPr marL="0" indent="0">
              <a:buNone/>
            </a:pPr>
            <a:r>
              <a:rPr lang="en-US" dirty="0"/>
              <a:t>I decided to tackle a global problem. Millions of people are without clean water. Some have access to water, but it is not consumer friendly. I am attempting to create a device/program to determine the safety of water and what it contains. </a:t>
            </a:r>
          </a:p>
        </p:txBody>
      </p:sp>
    </p:spTree>
    <p:extLst>
      <p:ext uri="{BB962C8B-B14F-4D97-AF65-F5344CB8AC3E}">
        <p14:creationId xmlns:p14="http://schemas.microsoft.com/office/powerpoint/2010/main" val="4151175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15DD7-E829-4A26-A4CE-A1306320663B}"/>
              </a:ext>
            </a:extLst>
          </p:cNvPr>
          <p:cNvSpPr>
            <a:spLocks noGrp="1"/>
          </p:cNvSpPr>
          <p:nvPr>
            <p:ph type="title"/>
          </p:nvPr>
        </p:nvSpPr>
        <p:spPr/>
        <p:txBody>
          <a:bodyPr/>
          <a:lstStyle/>
          <a:p>
            <a:r>
              <a:rPr lang="en-US" dirty="0"/>
              <a:t>The Global Water Crisis</a:t>
            </a:r>
          </a:p>
        </p:txBody>
      </p:sp>
      <p:sp>
        <p:nvSpPr>
          <p:cNvPr id="3" name="Content Placeholder 2">
            <a:extLst>
              <a:ext uri="{FF2B5EF4-FFF2-40B4-BE49-F238E27FC236}">
                <a16:creationId xmlns:a16="http://schemas.microsoft.com/office/drawing/2014/main" id="{8A170A6D-F01A-4729-B7F2-914129C4EAE7}"/>
              </a:ext>
            </a:extLst>
          </p:cNvPr>
          <p:cNvSpPr>
            <a:spLocks noGrp="1"/>
          </p:cNvSpPr>
          <p:nvPr>
            <p:ph idx="1"/>
          </p:nvPr>
        </p:nvSpPr>
        <p:spPr>
          <a:xfrm>
            <a:off x="1484310" y="1894115"/>
            <a:ext cx="10018713" cy="3897086"/>
          </a:xfrm>
        </p:spPr>
        <p:txBody>
          <a:bodyPr/>
          <a:lstStyle/>
          <a:p>
            <a:r>
              <a:rPr lang="en-US" dirty="0"/>
              <a:t>Pollution of water</a:t>
            </a:r>
          </a:p>
          <a:p>
            <a:r>
              <a:rPr lang="en-US" dirty="0"/>
              <a:t>Over 785 million people without access to clean water</a:t>
            </a:r>
          </a:p>
          <a:p>
            <a:r>
              <a:rPr lang="en-US" dirty="0"/>
              <a:t>1 out of every 10 people are without clean water</a:t>
            </a:r>
          </a:p>
          <a:p>
            <a:r>
              <a:rPr lang="en-US" dirty="0"/>
              <a:t>800 children, under the age of 5, die due to contaminated water</a:t>
            </a:r>
          </a:p>
          <a:p>
            <a:r>
              <a:rPr lang="en-US" dirty="0"/>
              <a:t>Over 2 billion people living without access to adequate sanitation</a:t>
            </a:r>
          </a:p>
          <a:p>
            <a:r>
              <a:rPr lang="en-US" dirty="0"/>
              <a:t>Current solutions are electric cars, solar panels, recycling, and chemical compound changes.</a:t>
            </a:r>
          </a:p>
        </p:txBody>
      </p:sp>
    </p:spTree>
    <p:extLst>
      <p:ext uri="{BB962C8B-B14F-4D97-AF65-F5344CB8AC3E}">
        <p14:creationId xmlns:p14="http://schemas.microsoft.com/office/powerpoint/2010/main" val="272609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12614-543C-4704-BAF0-5A87679442FB}"/>
              </a:ext>
            </a:extLst>
          </p:cNvPr>
          <p:cNvSpPr>
            <a:spLocks noGrp="1"/>
          </p:cNvSpPr>
          <p:nvPr>
            <p:ph type="title"/>
          </p:nvPr>
        </p:nvSpPr>
        <p:spPr/>
        <p:txBody>
          <a:bodyPr/>
          <a:lstStyle/>
          <a:p>
            <a:r>
              <a:rPr lang="en-US" dirty="0"/>
              <a:t>What is the Global Water Crisis</a:t>
            </a:r>
          </a:p>
        </p:txBody>
      </p:sp>
      <p:sp>
        <p:nvSpPr>
          <p:cNvPr id="3" name="Content Placeholder 2">
            <a:extLst>
              <a:ext uri="{FF2B5EF4-FFF2-40B4-BE49-F238E27FC236}">
                <a16:creationId xmlns:a16="http://schemas.microsoft.com/office/drawing/2014/main" id="{F0545E97-B811-43C8-994F-D2BD01EF3332}"/>
              </a:ext>
            </a:extLst>
          </p:cNvPr>
          <p:cNvSpPr>
            <a:spLocks noGrp="1"/>
          </p:cNvSpPr>
          <p:nvPr>
            <p:ph idx="1"/>
          </p:nvPr>
        </p:nvSpPr>
        <p:spPr>
          <a:xfrm>
            <a:off x="1484310" y="1861457"/>
            <a:ext cx="10018713" cy="3929743"/>
          </a:xfrm>
        </p:spPr>
        <p:txBody>
          <a:bodyPr/>
          <a:lstStyle/>
          <a:p>
            <a:r>
              <a:rPr lang="en-US" dirty="0"/>
              <a:t>Water covers 70% of the planet</a:t>
            </a:r>
          </a:p>
          <a:p>
            <a:r>
              <a:rPr lang="en-US" dirty="0"/>
              <a:t>Only 3% of the water is fresh water</a:t>
            </a:r>
          </a:p>
          <a:p>
            <a:r>
              <a:rPr lang="en-US" dirty="0"/>
              <a:t>2 thirds of that 3% is frozen in glaciers</a:t>
            </a:r>
          </a:p>
          <a:p>
            <a:r>
              <a:rPr lang="en-US" dirty="0"/>
              <a:t>Many fresh water sources are drying up or polluted.</a:t>
            </a:r>
          </a:p>
          <a:p>
            <a:r>
              <a:rPr lang="en-US" dirty="0"/>
              <a:t>More than half  the wetlands have disappeared.</a:t>
            </a:r>
          </a:p>
          <a:p>
            <a:r>
              <a:rPr lang="en-US" dirty="0"/>
              <a:t>2/3 of the population may face water shortages by 2025</a:t>
            </a:r>
          </a:p>
        </p:txBody>
      </p:sp>
      <p:pic>
        <p:nvPicPr>
          <p:cNvPr id="5" name="Picture 4" descr="A picture containing pie chart&#10;&#10;Description automatically generated">
            <a:extLst>
              <a:ext uri="{FF2B5EF4-FFF2-40B4-BE49-F238E27FC236}">
                <a16:creationId xmlns:a16="http://schemas.microsoft.com/office/drawing/2014/main" id="{2FD9633D-C66E-4E52-BBC9-56E267F3F047}"/>
              </a:ext>
            </a:extLst>
          </p:cNvPr>
          <p:cNvPicPr>
            <a:picLocks noChangeAspect="1"/>
          </p:cNvPicPr>
          <p:nvPr/>
        </p:nvPicPr>
        <p:blipFill rotWithShape="1">
          <a:blip r:embed="rId2">
            <a:extLst>
              <a:ext uri="{28A0092B-C50C-407E-A947-70E740481C1C}">
                <a14:useLocalDpi xmlns:a14="http://schemas.microsoft.com/office/drawing/2010/main" val="0"/>
              </a:ext>
            </a:extLst>
          </a:blip>
          <a:srcRect l="5733" t="2363" r="4620" b="3774"/>
          <a:stretch/>
        </p:blipFill>
        <p:spPr>
          <a:xfrm>
            <a:off x="8848725" y="1861457"/>
            <a:ext cx="3276600" cy="4000500"/>
          </a:xfrm>
          <a:prstGeom prst="rect">
            <a:avLst/>
          </a:prstGeom>
        </p:spPr>
      </p:pic>
    </p:spTree>
    <p:extLst>
      <p:ext uri="{BB962C8B-B14F-4D97-AF65-F5344CB8AC3E}">
        <p14:creationId xmlns:p14="http://schemas.microsoft.com/office/powerpoint/2010/main" val="472408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54F7B-F95B-41E0-9223-A6BD6B640E92}"/>
              </a:ext>
            </a:extLst>
          </p:cNvPr>
          <p:cNvSpPr>
            <a:spLocks noGrp="1"/>
          </p:cNvSpPr>
          <p:nvPr>
            <p:ph type="title"/>
          </p:nvPr>
        </p:nvSpPr>
        <p:spPr/>
        <p:txBody>
          <a:bodyPr/>
          <a:lstStyle/>
          <a:p>
            <a:r>
              <a:rPr lang="en-US" dirty="0"/>
              <a:t>Water Pollution</a:t>
            </a:r>
          </a:p>
        </p:txBody>
      </p:sp>
      <p:sp>
        <p:nvSpPr>
          <p:cNvPr id="3" name="Content Placeholder 2">
            <a:extLst>
              <a:ext uri="{FF2B5EF4-FFF2-40B4-BE49-F238E27FC236}">
                <a16:creationId xmlns:a16="http://schemas.microsoft.com/office/drawing/2014/main" id="{2E940628-7155-412B-ADDF-E16752854F28}"/>
              </a:ext>
            </a:extLst>
          </p:cNvPr>
          <p:cNvSpPr>
            <a:spLocks noGrp="1"/>
          </p:cNvSpPr>
          <p:nvPr>
            <p:ph idx="1"/>
          </p:nvPr>
        </p:nvSpPr>
        <p:spPr>
          <a:xfrm>
            <a:off x="1484310" y="1926771"/>
            <a:ext cx="10018713" cy="4669972"/>
          </a:xfrm>
        </p:spPr>
        <p:txBody>
          <a:bodyPr/>
          <a:lstStyle/>
          <a:p>
            <a:r>
              <a:rPr lang="en-US" dirty="0"/>
              <a:t>Water pollution occurs when harmful substances such as chemicals or microorganisms contaminate a body of water. Degrading the quality and rendering it toxic to the environment.</a:t>
            </a:r>
          </a:p>
          <a:p>
            <a:r>
              <a:rPr lang="en-US" dirty="0"/>
              <a:t>Toxic substances come from sources such as farms, towns, and factories.</a:t>
            </a:r>
          </a:p>
          <a:p>
            <a:r>
              <a:rPr lang="en-US" dirty="0"/>
              <a:t>Ground water is polluted by pesticides and fertilizers from landfills and septic systems</a:t>
            </a:r>
          </a:p>
          <a:p>
            <a:r>
              <a:rPr lang="en-US" dirty="0"/>
              <a:t>Surface water is polluted by farm waste and fertilizer runoff.</a:t>
            </a:r>
          </a:p>
          <a:p>
            <a:r>
              <a:rPr lang="en-US" dirty="0"/>
              <a:t>Ocean water is polluted by chemicals, metals, plastic, oil, and carbon emissions</a:t>
            </a:r>
          </a:p>
          <a:p>
            <a:pPr lvl="2"/>
            <a:r>
              <a:rPr lang="en-US" dirty="0"/>
              <a:t>Citation: Melissa Denchak, nrdc.org, 2018</a:t>
            </a:r>
          </a:p>
        </p:txBody>
      </p:sp>
    </p:spTree>
    <p:extLst>
      <p:ext uri="{BB962C8B-B14F-4D97-AF65-F5344CB8AC3E}">
        <p14:creationId xmlns:p14="http://schemas.microsoft.com/office/powerpoint/2010/main" val="277313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EC761-1BEF-4C34-82A1-FEB2A0EC59A6}"/>
              </a:ext>
            </a:extLst>
          </p:cNvPr>
          <p:cNvSpPr>
            <a:spLocks noGrp="1"/>
          </p:cNvSpPr>
          <p:nvPr>
            <p:ph type="title"/>
          </p:nvPr>
        </p:nvSpPr>
        <p:spPr/>
        <p:txBody>
          <a:bodyPr/>
          <a:lstStyle/>
          <a:p>
            <a:r>
              <a:rPr lang="en-US" dirty="0"/>
              <a:t>Global Effect</a:t>
            </a:r>
          </a:p>
        </p:txBody>
      </p:sp>
      <p:sp>
        <p:nvSpPr>
          <p:cNvPr id="3" name="Content Placeholder 2">
            <a:extLst>
              <a:ext uri="{FF2B5EF4-FFF2-40B4-BE49-F238E27FC236}">
                <a16:creationId xmlns:a16="http://schemas.microsoft.com/office/drawing/2014/main" id="{3429A0A6-5EAD-4D9E-BCF2-907DDD80CD84}"/>
              </a:ext>
            </a:extLst>
          </p:cNvPr>
          <p:cNvSpPr>
            <a:spLocks noGrp="1"/>
          </p:cNvSpPr>
          <p:nvPr>
            <p:ph idx="1"/>
          </p:nvPr>
        </p:nvSpPr>
        <p:spPr>
          <a:xfrm>
            <a:off x="1484310" y="2024743"/>
            <a:ext cx="10018713" cy="4833257"/>
          </a:xfrm>
        </p:spPr>
        <p:txBody>
          <a:bodyPr/>
          <a:lstStyle/>
          <a:p>
            <a:r>
              <a:rPr lang="en-US" dirty="0"/>
              <a:t>People all around the world struggle to access quality water for their needs</a:t>
            </a:r>
          </a:p>
          <a:p>
            <a:r>
              <a:rPr lang="en-US" dirty="0"/>
              <a:t>Over the past years clean water has become more available</a:t>
            </a:r>
          </a:p>
          <a:p>
            <a:r>
              <a:rPr lang="en-US" dirty="0"/>
              <a:t>The United Nations recognizes the importance of this issue each year on World Water Day, March 22.</a:t>
            </a:r>
          </a:p>
          <a:p>
            <a:r>
              <a:rPr lang="en-US" dirty="0"/>
              <a:t>Women and children are the most affected</a:t>
            </a:r>
          </a:p>
          <a:p>
            <a:r>
              <a:rPr lang="en-US" dirty="0"/>
              <a:t>Access to clean water is a stepping-stone for development</a:t>
            </a:r>
          </a:p>
          <a:p>
            <a:r>
              <a:rPr lang="en-US" dirty="0"/>
              <a:t>World Vision reaches 1 new person with clean water every 10 seconds and a new person with handwashing behavior change programming as well.</a:t>
            </a:r>
          </a:p>
        </p:txBody>
      </p:sp>
    </p:spTree>
    <p:extLst>
      <p:ext uri="{BB962C8B-B14F-4D97-AF65-F5344CB8AC3E}">
        <p14:creationId xmlns:p14="http://schemas.microsoft.com/office/powerpoint/2010/main" val="1520883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BF7-BFF4-4D17-A472-33C97CDB3E45}"/>
              </a:ext>
            </a:extLst>
          </p:cNvPr>
          <p:cNvSpPr>
            <a:spLocks noGrp="1"/>
          </p:cNvSpPr>
          <p:nvPr>
            <p:ph type="title"/>
          </p:nvPr>
        </p:nvSpPr>
        <p:spPr/>
        <p:txBody>
          <a:bodyPr/>
          <a:lstStyle/>
          <a:p>
            <a:r>
              <a:rPr lang="en-US" dirty="0"/>
              <a:t>Growing problems in the 21</a:t>
            </a:r>
            <a:r>
              <a:rPr lang="en-US" baseline="30000" dirty="0"/>
              <a:t>st</a:t>
            </a:r>
            <a:r>
              <a:rPr lang="en-US" dirty="0"/>
              <a:t> century</a:t>
            </a:r>
          </a:p>
        </p:txBody>
      </p:sp>
      <p:sp>
        <p:nvSpPr>
          <p:cNvPr id="3" name="Content Placeholder 2">
            <a:extLst>
              <a:ext uri="{FF2B5EF4-FFF2-40B4-BE49-F238E27FC236}">
                <a16:creationId xmlns:a16="http://schemas.microsoft.com/office/drawing/2014/main" id="{CC56F200-1182-44A3-9869-3684DE68C23D}"/>
              </a:ext>
            </a:extLst>
          </p:cNvPr>
          <p:cNvSpPr>
            <a:spLocks noGrp="1"/>
          </p:cNvSpPr>
          <p:nvPr>
            <p:ph idx="1"/>
          </p:nvPr>
        </p:nvSpPr>
        <p:spPr/>
        <p:txBody>
          <a:bodyPr>
            <a:normAutofit lnSpcReduction="10000"/>
          </a:bodyPr>
          <a:lstStyle/>
          <a:p>
            <a:r>
              <a:rPr lang="en-US" dirty="0"/>
              <a:t>With the shortage in water, parts of the world are left in vulnerable positions.</a:t>
            </a:r>
          </a:p>
          <a:p>
            <a:r>
              <a:rPr lang="en-US" dirty="0"/>
              <a:t>There is a shortage of renewable supplies</a:t>
            </a:r>
          </a:p>
          <a:p>
            <a:r>
              <a:rPr lang="en-US" dirty="0"/>
              <a:t>Unequal distribution of supplies</a:t>
            </a:r>
          </a:p>
          <a:p>
            <a:r>
              <a:rPr lang="en-US" dirty="0"/>
              <a:t>Problems of water quality and health</a:t>
            </a:r>
          </a:p>
          <a:p>
            <a:r>
              <a:rPr lang="en-US" dirty="0"/>
              <a:t>Disastrous effects of unrestrained construction of dams and reservoirs.</a:t>
            </a:r>
          </a:p>
          <a:p>
            <a:pPr lvl="2"/>
            <a:r>
              <a:rPr lang="en-US" dirty="0"/>
              <a:t>Nicholas L. Cain, Columbia University, 2014</a:t>
            </a:r>
          </a:p>
        </p:txBody>
      </p:sp>
    </p:spTree>
    <p:extLst>
      <p:ext uri="{BB962C8B-B14F-4D97-AF65-F5344CB8AC3E}">
        <p14:creationId xmlns:p14="http://schemas.microsoft.com/office/powerpoint/2010/main" val="3625884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4DD4-4AA4-493F-8FBE-48C4126A9D27}"/>
              </a:ext>
            </a:extLst>
          </p:cNvPr>
          <p:cNvSpPr>
            <a:spLocks noGrp="1"/>
          </p:cNvSpPr>
          <p:nvPr>
            <p:ph type="title"/>
          </p:nvPr>
        </p:nvSpPr>
        <p:spPr>
          <a:xfrm>
            <a:off x="1484311" y="142875"/>
            <a:ext cx="10018713" cy="1752599"/>
          </a:xfrm>
        </p:spPr>
        <p:txBody>
          <a:bodyPr/>
          <a:lstStyle/>
          <a:p>
            <a:r>
              <a:rPr lang="en-US" dirty="0"/>
              <a:t>Timeline of Global Water Crisis</a:t>
            </a:r>
          </a:p>
        </p:txBody>
      </p:sp>
      <p:cxnSp>
        <p:nvCxnSpPr>
          <p:cNvPr id="5" name="Straight Connector 4">
            <a:extLst>
              <a:ext uri="{FF2B5EF4-FFF2-40B4-BE49-F238E27FC236}">
                <a16:creationId xmlns:a16="http://schemas.microsoft.com/office/drawing/2014/main" id="{641B6066-5A3E-4267-B2C0-EC3A5090CF05}"/>
              </a:ext>
            </a:extLst>
          </p:cNvPr>
          <p:cNvCxnSpPr>
            <a:cxnSpLocks/>
          </p:cNvCxnSpPr>
          <p:nvPr/>
        </p:nvCxnSpPr>
        <p:spPr>
          <a:xfrm>
            <a:off x="1304925" y="3638550"/>
            <a:ext cx="10058400" cy="0"/>
          </a:xfrm>
          <a:prstGeom prst="line">
            <a:avLst/>
          </a:prstGeom>
          <a:ln w="41275">
            <a:solidFill>
              <a:schemeClr val="tx1"/>
            </a:solidFill>
          </a:ln>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99EEA03E-D694-4AF0-B08D-F003034B905A}"/>
              </a:ext>
            </a:extLst>
          </p:cNvPr>
          <p:cNvCxnSpPr>
            <a:cxnSpLocks/>
          </p:cNvCxnSpPr>
          <p:nvPr/>
        </p:nvCxnSpPr>
        <p:spPr>
          <a:xfrm flipV="1">
            <a:off x="1484311" y="2657475"/>
            <a:ext cx="573089" cy="981075"/>
          </a:xfrm>
          <a:prstGeom prst="line">
            <a:avLst/>
          </a:prstGeom>
          <a:ln w="41275">
            <a:solidFill>
              <a:schemeClr val="tx1"/>
            </a:solidFill>
          </a:ln>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C71F473C-0DB7-4FCF-8005-6431CB19C6D2}"/>
              </a:ext>
            </a:extLst>
          </p:cNvPr>
          <p:cNvCxnSpPr>
            <a:cxnSpLocks/>
          </p:cNvCxnSpPr>
          <p:nvPr/>
        </p:nvCxnSpPr>
        <p:spPr>
          <a:xfrm>
            <a:off x="2813048" y="3652839"/>
            <a:ext cx="447675" cy="914400"/>
          </a:xfrm>
          <a:prstGeom prst="line">
            <a:avLst/>
          </a:prstGeom>
          <a:ln w="41275">
            <a:solidFill>
              <a:schemeClr val="tx1"/>
            </a:solidFill>
          </a:ln>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480597FC-E0F3-4288-B80B-2A5605016148}"/>
              </a:ext>
            </a:extLst>
          </p:cNvPr>
          <p:cNvCxnSpPr>
            <a:cxnSpLocks/>
          </p:cNvCxnSpPr>
          <p:nvPr/>
        </p:nvCxnSpPr>
        <p:spPr>
          <a:xfrm flipV="1">
            <a:off x="4189411" y="2633663"/>
            <a:ext cx="573089" cy="981075"/>
          </a:xfrm>
          <a:prstGeom prst="line">
            <a:avLst/>
          </a:prstGeom>
          <a:ln w="41275">
            <a:solidFill>
              <a:schemeClr val="tx1"/>
            </a:solidFill>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89A06D1D-53C9-4EE7-A37D-8222F4C5CDCA}"/>
              </a:ext>
            </a:extLst>
          </p:cNvPr>
          <p:cNvCxnSpPr>
            <a:cxnSpLocks/>
          </p:cNvCxnSpPr>
          <p:nvPr/>
        </p:nvCxnSpPr>
        <p:spPr>
          <a:xfrm flipV="1">
            <a:off x="9266236" y="2657475"/>
            <a:ext cx="573089" cy="981075"/>
          </a:xfrm>
          <a:prstGeom prst="line">
            <a:avLst/>
          </a:prstGeom>
          <a:ln w="41275">
            <a:solidFill>
              <a:schemeClr val="tx1"/>
            </a:solidFill>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DCD905A0-31F4-4B44-9C14-306B9D52F38B}"/>
              </a:ext>
            </a:extLst>
          </p:cNvPr>
          <p:cNvCxnSpPr>
            <a:cxnSpLocks/>
          </p:cNvCxnSpPr>
          <p:nvPr/>
        </p:nvCxnSpPr>
        <p:spPr>
          <a:xfrm flipV="1">
            <a:off x="6894511" y="2643187"/>
            <a:ext cx="573089" cy="981075"/>
          </a:xfrm>
          <a:prstGeom prst="line">
            <a:avLst/>
          </a:prstGeom>
          <a:ln w="41275">
            <a:solidFill>
              <a:schemeClr val="tx1"/>
            </a:solidFill>
          </a:ln>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7AC0081F-7A27-4527-B2FC-C74CF5F8605D}"/>
              </a:ext>
            </a:extLst>
          </p:cNvPr>
          <p:cNvCxnSpPr>
            <a:cxnSpLocks/>
          </p:cNvCxnSpPr>
          <p:nvPr/>
        </p:nvCxnSpPr>
        <p:spPr>
          <a:xfrm>
            <a:off x="5586412" y="3652839"/>
            <a:ext cx="447675" cy="914400"/>
          </a:xfrm>
          <a:prstGeom prst="line">
            <a:avLst/>
          </a:prstGeom>
          <a:ln w="41275">
            <a:solidFill>
              <a:schemeClr val="tx1"/>
            </a:solidFill>
          </a:ln>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B183719B-F534-4832-B4AB-58692CA3153A}"/>
              </a:ext>
            </a:extLst>
          </p:cNvPr>
          <p:cNvCxnSpPr>
            <a:cxnSpLocks/>
          </p:cNvCxnSpPr>
          <p:nvPr/>
        </p:nvCxnSpPr>
        <p:spPr>
          <a:xfrm>
            <a:off x="10575923" y="3662363"/>
            <a:ext cx="447675" cy="914400"/>
          </a:xfrm>
          <a:prstGeom prst="line">
            <a:avLst/>
          </a:prstGeom>
          <a:ln w="41275">
            <a:solidFill>
              <a:schemeClr val="tx1"/>
            </a:solidFill>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187FF2CA-C6E7-4F29-8D25-A7FA584C9A98}"/>
              </a:ext>
            </a:extLst>
          </p:cNvPr>
          <p:cNvCxnSpPr>
            <a:cxnSpLocks/>
          </p:cNvCxnSpPr>
          <p:nvPr/>
        </p:nvCxnSpPr>
        <p:spPr>
          <a:xfrm>
            <a:off x="8160541" y="3614738"/>
            <a:ext cx="447675" cy="914400"/>
          </a:xfrm>
          <a:prstGeom prst="line">
            <a:avLst/>
          </a:prstGeom>
          <a:ln w="41275">
            <a:solidFill>
              <a:schemeClr val="tx1"/>
            </a:solidFill>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80D19171-3034-4466-B21E-F0E3D510D6DA}"/>
              </a:ext>
            </a:extLst>
          </p:cNvPr>
          <p:cNvSpPr txBox="1"/>
          <p:nvPr/>
        </p:nvSpPr>
        <p:spPr>
          <a:xfrm>
            <a:off x="1484311" y="1895474"/>
            <a:ext cx="2133600" cy="923330"/>
          </a:xfrm>
          <a:prstGeom prst="rect">
            <a:avLst/>
          </a:prstGeom>
          <a:noFill/>
        </p:spPr>
        <p:txBody>
          <a:bodyPr wrap="square" rtlCol="0">
            <a:spAutoFit/>
          </a:bodyPr>
          <a:lstStyle/>
          <a:p>
            <a:pPr algn="ctr"/>
            <a:r>
              <a:rPr lang="en-US" dirty="0"/>
              <a:t>1700s – 1800:</a:t>
            </a:r>
          </a:p>
          <a:p>
            <a:pPr algn="ctr"/>
            <a:r>
              <a:rPr lang="en-US" dirty="0"/>
              <a:t>urbanization in England</a:t>
            </a:r>
          </a:p>
        </p:txBody>
      </p:sp>
      <p:sp>
        <p:nvSpPr>
          <p:cNvPr id="20" name="TextBox 19">
            <a:extLst>
              <a:ext uri="{FF2B5EF4-FFF2-40B4-BE49-F238E27FC236}">
                <a16:creationId xmlns:a16="http://schemas.microsoft.com/office/drawing/2014/main" id="{146369AD-6918-4E8F-8D58-D293B283ED53}"/>
              </a:ext>
            </a:extLst>
          </p:cNvPr>
          <p:cNvSpPr txBox="1"/>
          <p:nvPr/>
        </p:nvSpPr>
        <p:spPr>
          <a:xfrm>
            <a:off x="2647950" y="4561880"/>
            <a:ext cx="1828005" cy="1200329"/>
          </a:xfrm>
          <a:prstGeom prst="rect">
            <a:avLst/>
          </a:prstGeom>
          <a:noFill/>
        </p:spPr>
        <p:txBody>
          <a:bodyPr wrap="square" rtlCol="0">
            <a:spAutoFit/>
          </a:bodyPr>
          <a:lstStyle/>
          <a:p>
            <a:pPr algn="ctr"/>
            <a:r>
              <a:rPr lang="en-US" dirty="0"/>
              <a:t>1800s:</a:t>
            </a:r>
          </a:p>
          <a:p>
            <a:pPr algn="ctr"/>
            <a:r>
              <a:rPr lang="en-US" dirty="0"/>
              <a:t>First water shortage historical records</a:t>
            </a:r>
          </a:p>
        </p:txBody>
      </p:sp>
      <p:sp>
        <p:nvSpPr>
          <p:cNvPr id="21" name="TextBox 20">
            <a:extLst>
              <a:ext uri="{FF2B5EF4-FFF2-40B4-BE49-F238E27FC236}">
                <a16:creationId xmlns:a16="http://schemas.microsoft.com/office/drawing/2014/main" id="{DFD70BB6-3D42-4864-A47A-EFC08485D851}"/>
              </a:ext>
            </a:extLst>
          </p:cNvPr>
          <p:cNvSpPr txBox="1"/>
          <p:nvPr/>
        </p:nvSpPr>
        <p:spPr>
          <a:xfrm>
            <a:off x="4546202" y="1899460"/>
            <a:ext cx="2006999" cy="1200329"/>
          </a:xfrm>
          <a:prstGeom prst="rect">
            <a:avLst/>
          </a:prstGeom>
          <a:noFill/>
        </p:spPr>
        <p:txBody>
          <a:bodyPr wrap="square" rtlCol="0">
            <a:spAutoFit/>
          </a:bodyPr>
          <a:lstStyle/>
          <a:p>
            <a:pPr algn="ctr"/>
            <a:r>
              <a:rPr lang="en-US" dirty="0"/>
              <a:t>1866:</a:t>
            </a:r>
          </a:p>
          <a:p>
            <a:pPr algn="ctr"/>
            <a:r>
              <a:rPr lang="en-US" dirty="0"/>
              <a:t>The united states had 136 public water systems</a:t>
            </a:r>
          </a:p>
        </p:txBody>
      </p:sp>
      <p:sp>
        <p:nvSpPr>
          <p:cNvPr id="23" name="TextBox 22">
            <a:extLst>
              <a:ext uri="{FF2B5EF4-FFF2-40B4-BE49-F238E27FC236}">
                <a16:creationId xmlns:a16="http://schemas.microsoft.com/office/drawing/2014/main" id="{357DC496-8C90-491B-96E6-E89CFBF94F98}"/>
              </a:ext>
            </a:extLst>
          </p:cNvPr>
          <p:cNvSpPr txBox="1"/>
          <p:nvPr/>
        </p:nvSpPr>
        <p:spPr>
          <a:xfrm>
            <a:off x="5660229" y="4294404"/>
            <a:ext cx="1666875" cy="1754326"/>
          </a:xfrm>
          <a:prstGeom prst="rect">
            <a:avLst/>
          </a:prstGeom>
          <a:noFill/>
        </p:spPr>
        <p:txBody>
          <a:bodyPr wrap="square" rtlCol="0">
            <a:spAutoFit/>
          </a:bodyPr>
          <a:lstStyle/>
          <a:p>
            <a:pPr algn="ctr"/>
            <a:r>
              <a:rPr lang="en-US" dirty="0"/>
              <a:t>1900s:</a:t>
            </a:r>
          </a:p>
          <a:p>
            <a:pPr algn="ctr"/>
            <a:r>
              <a:rPr lang="en-US" dirty="0"/>
              <a:t>11 billion people died from drought and 2 billion more affected</a:t>
            </a:r>
          </a:p>
        </p:txBody>
      </p:sp>
      <p:sp>
        <p:nvSpPr>
          <p:cNvPr id="24" name="TextBox 23">
            <a:extLst>
              <a:ext uri="{FF2B5EF4-FFF2-40B4-BE49-F238E27FC236}">
                <a16:creationId xmlns:a16="http://schemas.microsoft.com/office/drawing/2014/main" id="{61E0D496-1B2B-4B2D-8A1B-3266658307B5}"/>
              </a:ext>
            </a:extLst>
          </p:cNvPr>
          <p:cNvSpPr txBox="1"/>
          <p:nvPr/>
        </p:nvSpPr>
        <p:spPr>
          <a:xfrm>
            <a:off x="7400132" y="1802339"/>
            <a:ext cx="1281113" cy="1200329"/>
          </a:xfrm>
          <a:prstGeom prst="rect">
            <a:avLst/>
          </a:prstGeom>
          <a:noFill/>
        </p:spPr>
        <p:txBody>
          <a:bodyPr wrap="square" rtlCol="0">
            <a:spAutoFit/>
          </a:bodyPr>
          <a:lstStyle/>
          <a:p>
            <a:pPr algn="ctr"/>
            <a:r>
              <a:rPr lang="en-US" dirty="0"/>
              <a:t>1972:</a:t>
            </a:r>
          </a:p>
          <a:p>
            <a:pPr algn="ctr"/>
            <a:r>
              <a:rPr lang="en-US" dirty="0"/>
              <a:t>The U.S. Clean Water Act</a:t>
            </a:r>
          </a:p>
        </p:txBody>
      </p:sp>
      <p:sp>
        <p:nvSpPr>
          <p:cNvPr id="25" name="TextBox 24">
            <a:extLst>
              <a:ext uri="{FF2B5EF4-FFF2-40B4-BE49-F238E27FC236}">
                <a16:creationId xmlns:a16="http://schemas.microsoft.com/office/drawing/2014/main" id="{B746D482-B873-4935-B385-2C1168EE4AD2}"/>
              </a:ext>
            </a:extLst>
          </p:cNvPr>
          <p:cNvSpPr txBox="1"/>
          <p:nvPr/>
        </p:nvSpPr>
        <p:spPr>
          <a:xfrm>
            <a:off x="8283571" y="4294404"/>
            <a:ext cx="1335884" cy="923330"/>
          </a:xfrm>
          <a:prstGeom prst="rect">
            <a:avLst/>
          </a:prstGeom>
          <a:noFill/>
        </p:spPr>
        <p:txBody>
          <a:bodyPr wrap="square" rtlCol="0">
            <a:spAutoFit/>
          </a:bodyPr>
          <a:lstStyle/>
          <a:p>
            <a:pPr algn="ctr"/>
            <a:r>
              <a:rPr lang="en-US" dirty="0"/>
              <a:t>1993:</a:t>
            </a:r>
          </a:p>
          <a:p>
            <a:pPr algn="ctr"/>
            <a:r>
              <a:rPr lang="en-US" dirty="0"/>
              <a:t>World Water Day</a:t>
            </a:r>
          </a:p>
        </p:txBody>
      </p:sp>
      <p:sp>
        <p:nvSpPr>
          <p:cNvPr id="26" name="TextBox 25">
            <a:extLst>
              <a:ext uri="{FF2B5EF4-FFF2-40B4-BE49-F238E27FC236}">
                <a16:creationId xmlns:a16="http://schemas.microsoft.com/office/drawing/2014/main" id="{FDE686A8-783B-4C77-91E4-75043E81DDDF}"/>
              </a:ext>
            </a:extLst>
          </p:cNvPr>
          <p:cNvSpPr txBox="1"/>
          <p:nvPr/>
        </p:nvSpPr>
        <p:spPr>
          <a:xfrm>
            <a:off x="9686925" y="1807101"/>
            <a:ext cx="1336673" cy="1477328"/>
          </a:xfrm>
          <a:prstGeom prst="rect">
            <a:avLst/>
          </a:prstGeom>
          <a:noFill/>
        </p:spPr>
        <p:txBody>
          <a:bodyPr wrap="square" rtlCol="0">
            <a:spAutoFit/>
          </a:bodyPr>
          <a:lstStyle/>
          <a:p>
            <a:pPr algn="ctr"/>
            <a:r>
              <a:rPr lang="en-US" dirty="0"/>
              <a:t>2005:</a:t>
            </a:r>
          </a:p>
          <a:p>
            <a:pPr algn="ctr"/>
            <a:r>
              <a:rPr lang="en-US" dirty="0"/>
              <a:t>Global chronic water shortage</a:t>
            </a:r>
          </a:p>
        </p:txBody>
      </p:sp>
      <p:sp>
        <p:nvSpPr>
          <p:cNvPr id="27" name="TextBox 26">
            <a:extLst>
              <a:ext uri="{FF2B5EF4-FFF2-40B4-BE49-F238E27FC236}">
                <a16:creationId xmlns:a16="http://schemas.microsoft.com/office/drawing/2014/main" id="{B7FD2F81-CE09-4EEC-B587-807565EF4087}"/>
              </a:ext>
            </a:extLst>
          </p:cNvPr>
          <p:cNvSpPr txBox="1"/>
          <p:nvPr/>
        </p:nvSpPr>
        <p:spPr>
          <a:xfrm>
            <a:off x="10962480" y="4294404"/>
            <a:ext cx="1200150" cy="2031325"/>
          </a:xfrm>
          <a:prstGeom prst="rect">
            <a:avLst/>
          </a:prstGeom>
          <a:noFill/>
        </p:spPr>
        <p:txBody>
          <a:bodyPr wrap="square" rtlCol="0">
            <a:spAutoFit/>
          </a:bodyPr>
          <a:lstStyle/>
          <a:p>
            <a:pPr algn="ctr"/>
            <a:r>
              <a:rPr lang="en-US" dirty="0"/>
              <a:t>2015:</a:t>
            </a:r>
          </a:p>
          <a:p>
            <a:pPr algn="ctr"/>
            <a:r>
              <a:rPr lang="en-US" dirty="0"/>
              <a:t>2.6 billion people gained access to clean water</a:t>
            </a:r>
          </a:p>
        </p:txBody>
      </p:sp>
      <p:sp>
        <p:nvSpPr>
          <p:cNvPr id="28" name="TextBox 27">
            <a:extLst>
              <a:ext uri="{FF2B5EF4-FFF2-40B4-BE49-F238E27FC236}">
                <a16:creationId xmlns:a16="http://schemas.microsoft.com/office/drawing/2014/main" id="{7BB0BB84-D427-42C7-A66E-3B4F37FE0011}"/>
              </a:ext>
            </a:extLst>
          </p:cNvPr>
          <p:cNvSpPr txBox="1"/>
          <p:nvPr/>
        </p:nvSpPr>
        <p:spPr>
          <a:xfrm>
            <a:off x="4189411" y="6048730"/>
            <a:ext cx="5820003" cy="369332"/>
          </a:xfrm>
          <a:prstGeom prst="rect">
            <a:avLst/>
          </a:prstGeom>
          <a:noFill/>
        </p:spPr>
        <p:txBody>
          <a:bodyPr wrap="square" rtlCol="0">
            <a:spAutoFit/>
          </a:bodyPr>
          <a:lstStyle/>
          <a:p>
            <a:r>
              <a:rPr lang="en-US" dirty="0"/>
              <a:t>Citation: Kathryn Reid, worldvision.org 2021</a:t>
            </a:r>
          </a:p>
        </p:txBody>
      </p:sp>
    </p:spTree>
    <p:extLst>
      <p:ext uri="{BB962C8B-B14F-4D97-AF65-F5344CB8AC3E}">
        <p14:creationId xmlns:p14="http://schemas.microsoft.com/office/powerpoint/2010/main" val="1387310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BBA8-BBDF-4CB9-81D2-593C26219126}"/>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01F8C8C8-2DEB-41E3-8281-B9C4CCA9AE44}"/>
              </a:ext>
            </a:extLst>
          </p:cNvPr>
          <p:cNvSpPr>
            <a:spLocks noGrp="1"/>
          </p:cNvSpPr>
          <p:nvPr>
            <p:ph idx="1"/>
          </p:nvPr>
        </p:nvSpPr>
        <p:spPr/>
        <p:txBody>
          <a:bodyPr/>
          <a:lstStyle/>
          <a:p>
            <a:pPr marL="0" indent="0">
              <a:buNone/>
            </a:pPr>
            <a:r>
              <a:rPr lang="en-US" dirty="0"/>
              <a:t>When entering data based on water, my program should compare those results to other tested results and determine if the water is consumer friendly or not. Based on the information entered, my program should determine the largest contaminant and possibly provide a solution to removing that contaminant.  The program should be run multiple times to test for accuracy and consistent results.</a:t>
            </a:r>
          </a:p>
        </p:txBody>
      </p:sp>
    </p:spTree>
    <p:extLst>
      <p:ext uri="{BB962C8B-B14F-4D97-AF65-F5344CB8AC3E}">
        <p14:creationId xmlns:p14="http://schemas.microsoft.com/office/powerpoint/2010/main" val="2751418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6891</TotalTime>
  <Words>969</Words>
  <Application>Microsoft Office PowerPoint</Application>
  <PresentationFormat>Widescreen</PresentationFormat>
  <Paragraphs>96</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Corbel</vt:lpstr>
      <vt:lpstr>Parallax</vt:lpstr>
      <vt:lpstr>Global Water Crisis</vt:lpstr>
      <vt:lpstr>Purpose</vt:lpstr>
      <vt:lpstr>The Global Water Crisis</vt:lpstr>
      <vt:lpstr>What is the Global Water Crisis</vt:lpstr>
      <vt:lpstr>Water Pollution</vt:lpstr>
      <vt:lpstr>Global Effect</vt:lpstr>
      <vt:lpstr>Growing problems in the 21st century</vt:lpstr>
      <vt:lpstr>Timeline of Global Water Crisis</vt:lpstr>
      <vt:lpstr>Method</vt:lpstr>
      <vt:lpstr>Anticipated Results</vt:lpstr>
      <vt:lpstr>The Response from other Countries</vt:lpstr>
      <vt:lpstr>Ways to Solve/Prevent</vt:lpstr>
      <vt:lpstr>Current Implementations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Water Crisis</dc:title>
  <dc:creator>Reth W. Abraham</dc:creator>
  <cp:lastModifiedBy>Reth W. Abraham</cp:lastModifiedBy>
  <cp:revision>9</cp:revision>
  <dcterms:created xsi:type="dcterms:W3CDTF">2021-10-31T02:13:25Z</dcterms:created>
  <dcterms:modified xsi:type="dcterms:W3CDTF">2022-04-20T17:13:20Z</dcterms:modified>
</cp:coreProperties>
</file>