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77" r:id="rId2"/>
    <p:sldId id="371" r:id="rId3"/>
    <p:sldId id="372" r:id="rId4"/>
    <p:sldId id="366" r:id="rId5"/>
    <p:sldId id="376" r:id="rId6"/>
    <p:sldId id="375" r:id="rId7"/>
    <p:sldId id="377" r:id="rId8"/>
    <p:sldId id="384" r:id="rId9"/>
    <p:sldId id="365" r:id="rId10"/>
    <p:sldId id="27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89" r:id="rId31"/>
    <p:sldId id="390" r:id="rId32"/>
    <p:sldId id="391" r:id="rId33"/>
    <p:sldId id="392" r:id="rId34"/>
    <p:sldId id="393" r:id="rId35"/>
    <p:sldId id="394" r:id="rId36"/>
    <p:sldId id="395" r:id="rId37"/>
    <p:sldId id="396" r:id="rId38"/>
    <p:sldId id="397" r:id="rId39"/>
    <p:sldId id="398" r:id="rId40"/>
    <p:sldId id="399" r:id="rId41"/>
    <p:sldId id="400" r:id="rId42"/>
    <p:sldId id="401" r:id="rId43"/>
    <p:sldId id="402" r:id="rId44"/>
    <p:sldId id="403" r:id="rId45"/>
    <p:sldId id="404" r:id="rId46"/>
    <p:sldId id="40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962E8-6958-F044-9C44-890D2008CB74}" type="datetimeFigureOut">
              <a:rPr lang="en-US" smtClean="0"/>
              <a:t>4/5/22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A4232-0EF3-BB4D-B868-93A40CFFD05B}" type="slidenum">
              <a:rPr lang="en-US" smtClean="0"/>
              <a:t>‹#›</a:t>
            </a:fld>
            <a:endParaRPr lang="en-US"/>
          </a:p>
        </p:txBody>
      </p:sp>
    </p:spTree>
    <p:extLst>
      <p:ext uri="{BB962C8B-B14F-4D97-AF65-F5344CB8AC3E}">
        <p14:creationId xmlns:p14="http://schemas.microsoft.com/office/powerpoint/2010/main" val="1424843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E5F2C2BE-1FA6-1440-AD5F-ECD13896E34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A366965-C614-5040-BE32-41FB5AF54A7A}" type="slidenum">
              <a:rPr lang="nl-NL" altLang="en-US" smtClean="0"/>
              <a:pPr fontAlgn="base">
                <a:spcBef>
                  <a:spcPct val="0"/>
                </a:spcBef>
                <a:spcAft>
                  <a:spcPct val="0"/>
                </a:spcAft>
              </a:pPr>
              <a:t>1</a:t>
            </a:fld>
            <a:endParaRPr lang="nl-NL" altLang="en-US"/>
          </a:p>
        </p:txBody>
      </p:sp>
      <p:sp>
        <p:nvSpPr>
          <p:cNvPr id="126978" name="Rectangle 2">
            <a:extLst>
              <a:ext uri="{FF2B5EF4-FFF2-40B4-BE49-F238E27FC236}">
                <a16:creationId xmlns:a16="http://schemas.microsoft.com/office/drawing/2014/main" id="{623E5A87-3A3D-1A41-B9B8-4B9E9A9B8FD9}"/>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3FBC595D-F59E-2642-BC9C-C339887BCBE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a:extLst>
              <a:ext uri="{FF2B5EF4-FFF2-40B4-BE49-F238E27FC236}">
                <a16:creationId xmlns:a16="http://schemas.microsoft.com/office/drawing/2014/main" id="{9A96E9E4-918F-3C4C-A2B4-97796314B1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8282519-9A71-2247-B515-AA85CD3CB9CD}" type="slidenum">
              <a:rPr lang="nl-NL" altLang="en-US" smtClean="0"/>
              <a:pPr fontAlgn="base">
                <a:spcBef>
                  <a:spcPct val="0"/>
                </a:spcBef>
                <a:spcAft>
                  <a:spcPct val="0"/>
                </a:spcAft>
              </a:pPr>
              <a:t>10</a:t>
            </a:fld>
            <a:endParaRPr lang="nl-NL" altLang="en-US"/>
          </a:p>
        </p:txBody>
      </p:sp>
      <p:sp>
        <p:nvSpPr>
          <p:cNvPr id="145410" name="Rectangle 2">
            <a:extLst>
              <a:ext uri="{FF2B5EF4-FFF2-40B4-BE49-F238E27FC236}">
                <a16:creationId xmlns:a16="http://schemas.microsoft.com/office/drawing/2014/main" id="{FD3CAE8F-433B-0B40-94B3-7BEDDAE752BB}"/>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3F9E2149-87BF-E24D-9D27-6296883A5DA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a:extLst>
              <a:ext uri="{FF2B5EF4-FFF2-40B4-BE49-F238E27FC236}">
                <a16:creationId xmlns:a16="http://schemas.microsoft.com/office/drawing/2014/main" id="{05448203-7C04-2E41-AA32-882BCE3930A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E7AF33A-79AA-7A4F-83A0-FEBF3A8E0FC8}" type="slidenum">
              <a:rPr lang="nl-NL" altLang="en-US" smtClean="0"/>
              <a:pPr fontAlgn="base">
                <a:spcBef>
                  <a:spcPct val="0"/>
                </a:spcBef>
                <a:spcAft>
                  <a:spcPct val="0"/>
                </a:spcAft>
              </a:pPr>
              <a:t>11</a:t>
            </a:fld>
            <a:endParaRPr lang="nl-NL" altLang="en-US"/>
          </a:p>
        </p:txBody>
      </p:sp>
      <p:sp>
        <p:nvSpPr>
          <p:cNvPr id="147458" name="Rectangle 2">
            <a:extLst>
              <a:ext uri="{FF2B5EF4-FFF2-40B4-BE49-F238E27FC236}">
                <a16:creationId xmlns:a16="http://schemas.microsoft.com/office/drawing/2014/main" id="{3B787684-FE9C-5844-8B3D-9DC8E99239E3}"/>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84E9479-45DE-D342-A5A3-387BDCE9B3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a:extLst>
              <a:ext uri="{FF2B5EF4-FFF2-40B4-BE49-F238E27FC236}">
                <a16:creationId xmlns:a16="http://schemas.microsoft.com/office/drawing/2014/main" id="{C47A851C-8ED2-4E4D-B74F-81862A6721B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9CE65D4-F78B-0E40-A0D4-D8842A47E931}" type="slidenum">
              <a:rPr lang="nl-NL" altLang="en-US" smtClean="0"/>
              <a:pPr fontAlgn="base">
                <a:spcBef>
                  <a:spcPct val="0"/>
                </a:spcBef>
                <a:spcAft>
                  <a:spcPct val="0"/>
                </a:spcAft>
              </a:pPr>
              <a:t>12</a:t>
            </a:fld>
            <a:endParaRPr lang="nl-NL" altLang="en-US"/>
          </a:p>
        </p:txBody>
      </p:sp>
      <p:sp>
        <p:nvSpPr>
          <p:cNvPr id="149506" name="Rectangle 2">
            <a:extLst>
              <a:ext uri="{FF2B5EF4-FFF2-40B4-BE49-F238E27FC236}">
                <a16:creationId xmlns:a16="http://schemas.microsoft.com/office/drawing/2014/main" id="{C9D8C76D-C85E-C442-AF75-A38D2889F34A}"/>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DEF1A710-ECE2-C84F-A56C-CCA167C2A68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a:extLst>
              <a:ext uri="{FF2B5EF4-FFF2-40B4-BE49-F238E27FC236}">
                <a16:creationId xmlns:a16="http://schemas.microsoft.com/office/drawing/2014/main" id="{3550C6E7-A7FB-2C41-B42D-551B7BD0DF6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6D8250E-CCFE-A74E-A73D-E66D4856695B}" type="slidenum">
              <a:rPr lang="nl-NL" altLang="en-US" smtClean="0"/>
              <a:pPr fontAlgn="base">
                <a:spcBef>
                  <a:spcPct val="0"/>
                </a:spcBef>
                <a:spcAft>
                  <a:spcPct val="0"/>
                </a:spcAft>
              </a:pPr>
              <a:t>13</a:t>
            </a:fld>
            <a:endParaRPr lang="nl-NL" altLang="en-US"/>
          </a:p>
        </p:txBody>
      </p:sp>
      <p:sp>
        <p:nvSpPr>
          <p:cNvPr id="151554" name="Rectangle 2">
            <a:extLst>
              <a:ext uri="{FF2B5EF4-FFF2-40B4-BE49-F238E27FC236}">
                <a16:creationId xmlns:a16="http://schemas.microsoft.com/office/drawing/2014/main" id="{92F0DAE7-4ACF-9F49-A666-54F2D8868539}"/>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6E0B18BC-F76E-4D46-9B11-C9A2C36900B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a:extLst>
              <a:ext uri="{FF2B5EF4-FFF2-40B4-BE49-F238E27FC236}">
                <a16:creationId xmlns:a16="http://schemas.microsoft.com/office/drawing/2014/main" id="{BC38088D-6AEE-174B-876F-E2619600D1B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2A1A804-3CA7-244E-89B8-B450A1BDB5BA}" type="slidenum">
              <a:rPr lang="nl-NL" altLang="en-US" smtClean="0"/>
              <a:pPr fontAlgn="base">
                <a:spcBef>
                  <a:spcPct val="0"/>
                </a:spcBef>
                <a:spcAft>
                  <a:spcPct val="0"/>
                </a:spcAft>
              </a:pPr>
              <a:t>14</a:t>
            </a:fld>
            <a:endParaRPr lang="nl-NL" altLang="en-US"/>
          </a:p>
        </p:txBody>
      </p:sp>
      <p:sp>
        <p:nvSpPr>
          <p:cNvPr id="153602" name="Rectangle 2">
            <a:extLst>
              <a:ext uri="{FF2B5EF4-FFF2-40B4-BE49-F238E27FC236}">
                <a16:creationId xmlns:a16="http://schemas.microsoft.com/office/drawing/2014/main" id="{81CA7016-3997-5E4C-AECF-11145412256D}"/>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A5C3E7B6-F95D-5B4D-ADF8-E834714BB77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a:extLst>
              <a:ext uri="{FF2B5EF4-FFF2-40B4-BE49-F238E27FC236}">
                <a16:creationId xmlns:a16="http://schemas.microsoft.com/office/drawing/2014/main" id="{B37A5DF1-3741-A643-98FB-EC852455FB6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FF68E55-23D4-3546-9E0D-787D402FAA6F}" type="slidenum">
              <a:rPr lang="nl-NL" altLang="en-US" smtClean="0"/>
              <a:pPr fontAlgn="base">
                <a:spcBef>
                  <a:spcPct val="0"/>
                </a:spcBef>
                <a:spcAft>
                  <a:spcPct val="0"/>
                </a:spcAft>
              </a:pPr>
              <a:t>15</a:t>
            </a:fld>
            <a:endParaRPr lang="nl-NL" altLang="en-US"/>
          </a:p>
        </p:txBody>
      </p:sp>
      <p:sp>
        <p:nvSpPr>
          <p:cNvPr id="155650" name="Rectangle 2">
            <a:extLst>
              <a:ext uri="{FF2B5EF4-FFF2-40B4-BE49-F238E27FC236}">
                <a16:creationId xmlns:a16="http://schemas.microsoft.com/office/drawing/2014/main" id="{079BD401-2E2B-8449-9ED5-F3A401691F15}"/>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E0F08D3D-B89B-6645-B9D3-54E2D2C68FE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a:extLst>
              <a:ext uri="{FF2B5EF4-FFF2-40B4-BE49-F238E27FC236}">
                <a16:creationId xmlns:a16="http://schemas.microsoft.com/office/drawing/2014/main" id="{515D9C47-973C-C74E-95C8-2EB3251EF91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085C320-35C5-374E-9035-1CDB33C3AABC}" type="slidenum">
              <a:rPr lang="nl-NL" altLang="en-US" smtClean="0"/>
              <a:pPr fontAlgn="base">
                <a:spcBef>
                  <a:spcPct val="0"/>
                </a:spcBef>
                <a:spcAft>
                  <a:spcPct val="0"/>
                </a:spcAft>
              </a:pPr>
              <a:t>16</a:t>
            </a:fld>
            <a:endParaRPr lang="nl-NL" altLang="en-US"/>
          </a:p>
        </p:txBody>
      </p:sp>
      <p:sp>
        <p:nvSpPr>
          <p:cNvPr id="157698" name="Rectangle 2">
            <a:extLst>
              <a:ext uri="{FF2B5EF4-FFF2-40B4-BE49-F238E27FC236}">
                <a16:creationId xmlns:a16="http://schemas.microsoft.com/office/drawing/2014/main" id="{121ACE32-32CD-D54F-94CE-0CA947CC44E5}"/>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47A96C9B-3969-E645-899C-9B65A43ECAD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a:extLst>
              <a:ext uri="{FF2B5EF4-FFF2-40B4-BE49-F238E27FC236}">
                <a16:creationId xmlns:a16="http://schemas.microsoft.com/office/drawing/2014/main" id="{0847F9B5-6F8D-0F47-8EAA-3C963766422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6E0380E-04B0-D54F-948A-D53107A9D661}" type="slidenum">
              <a:rPr lang="nl-NL" altLang="en-US" smtClean="0"/>
              <a:pPr fontAlgn="base">
                <a:spcBef>
                  <a:spcPct val="0"/>
                </a:spcBef>
                <a:spcAft>
                  <a:spcPct val="0"/>
                </a:spcAft>
              </a:pPr>
              <a:t>17</a:t>
            </a:fld>
            <a:endParaRPr lang="nl-NL" altLang="en-US"/>
          </a:p>
        </p:txBody>
      </p:sp>
      <p:sp>
        <p:nvSpPr>
          <p:cNvPr id="159746" name="Rectangle 2">
            <a:extLst>
              <a:ext uri="{FF2B5EF4-FFF2-40B4-BE49-F238E27FC236}">
                <a16:creationId xmlns:a16="http://schemas.microsoft.com/office/drawing/2014/main" id="{7A174BC3-52A2-E24B-95F6-0AD490FC32FD}"/>
              </a:ext>
            </a:extLst>
          </p:cNvPr>
          <p:cNvSpPr>
            <a:spLocks noGrp="1" noRot="1" noChangeAspect="1" noChangeArrowheads="1" noTextEdit="1"/>
          </p:cNvSpPr>
          <p:nvPr>
            <p:ph type="sldImg"/>
          </p:nvPr>
        </p:nvSpPr>
        <p:spPr>
          <a:ln/>
        </p:spPr>
      </p:sp>
      <p:sp>
        <p:nvSpPr>
          <p:cNvPr id="159747" name="Rectangle 3">
            <a:extLst>
              <a:ext uri="{FF2B5EF4-FFF2-40B4-BE49-F238E27FC236}">
                <a16:creationId xmlns:a16="http://schemas.microsoft.com/office/drawing/2014/main" id="{2754F9DA-4DE0-7042-8105-03F9BEA2B83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a:extLst>
              <a:ext uri="{FF2B5EF4-FFF2-40B4-BE49-F238E27FC236}">
                <a16:creationId xmlns:a16="http://schemas.microsoft.com/office/drawing/2014/main" id="{96D8F7DE-3EDB-494F-B798-099094F129C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DB9854E-D4C4-1B42-BF12-85CFCA2C3262}" type="slidenum">
              <a:rPr lang="nl-NL" altLang="en-US" smtClean="0"/>
              <a:pPr fontAlgn="base">
                <a:spcBef>
                  <a:spcPct val="0"/>
                </a:spcBef>
                <a:spcAft>
                  <a:spcPct val="0"/>
                </a:spcAft>
              </a:pPr>
              <a:t>18</a:t>
            </a:fld>
            <a:endParaRPr lang="nl-NL" altLang="en-US"/>
          </a:p>
        </p:txBody>
      </p:sp>
      <p:sp>
        <p:nvSpPr>
          <p:cNvPr id="161794" name="Rectangle 2">
            <a:extLst>
              <a:ext uri="{FF2B5EF4-FFF2-40B4-BE49-F238E27FC236}">
                <a16:creationId xmlns:a16="http://schemas.microsoft.com/office/drawing/2014/main" id="{B39A000A-1F0A-3943-9718-98049EBF73CC}"/>
              </a:ext>
            </a:extLst>
          </p:cNvPr>
          <p:cNvSpPr>
            <a:spLocks noGrp="1" noRot="1" noChangeAspect="1" noChangeArrowheads="1" noTextEdit="1"/>
          </p:cNvSpPr>
          <p:nvPr>
            <p:ph type="sldImg"/>
          </p:nvPr>
        </p:nvSpPr>
        <p:spPr>
          <a:ln/>
        </p:spPr>
      </p:sp>
      <p:sp>
        <p:nvSpPr>
          <p:cNvPr id="161795" name="Rectangle 3">
            <a:extLst>
              <a:ext uri="{FF2B5EF4-FFF2-40B4-BE49-F238E27FC236}">
                <a16:creationId xmlns:a16="http://schemas.microsoft.com/office/drawing/2014/main" id="{8BFA7666-54FA-9A48-A9D5-564558BE3BB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a:extLst>
              <a:ext uri="{FF2B5EF4-FFF2-40B4-BE49-F238E27FC236}">
                <a16:creationId xmlns:a16="http://schemas.microsoft.com/office/drawing/2014/main" id="{D2E4C5CE-8A1B-9C49-8988-66CED462309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5B88D1-77F7-1B4B-B787-53861AB293A6}" type="slidenum">
              <a:rPr lang="nl-NL" altLang="en-US" smtClean="0"/>
              <a:pPr fontAlgn="base">
                <a:spcBef>
                  <a:spcPct val="0"/>
                </a:spcBef>
                <a:spcAft>
                  <a:spcPct val="0"/>
                </a:spcAft>
              </a:pPr>
              <a:t>19</a:t>
            </a:fld>
            <a:endParaRPr lang="nl-NL" altLang="en-US"/>
          </a:p>
        </p:txBody>
      </p:sp>
      <p:sp>
        <p:nvSpPr>
          <p:cNvPr id="163842" name="Rectangle 2">
            <a:extLst>
              <a:ext uri="{FF2B5EF4-FFF2-40B4-BE49-F238E27FC236}">
                <a16:creationId xmlns:a16="http://schemas.microsoft.com/office/drawing/2014/main" id="{A65CE2A2-3921-7C45-BD75-F89E6536AF7F}"/>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8A1C115C-4FA5-6B40-96A4-DEE6723E6B3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BA8E9219-C63C-D040-889E-241F7D5F0C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347E9B1-CEC6-0942-AB77-6066E0D23DBF}" type="slidenum">
              <a:rPr lang="nl-NL" altLang="en-US" smtClean="0"/>
              <a:pPr fontAlgn="base">
                <a:spcBef>
                  <a:spcPct val="0"/>
                </a:spcBef>
                <a:spcAft>
                  <a:spcPct val="0"/>
                </a:spcAft>
              </a:pPr>
              <a:t>2</a:t>
            </a:fld>
            <a:endParaRPr lang="nl-NL" altLang="en-US"/>
          </a:p>
        </p:txBody>
      </p:sp>
      <p:sp>
        <p:nvSpPr>
          <p:cNvPr id="129026" name="Rectangle 2">
            <a:extLst>
              <a:ext uri="{FF2B5EF4-FFF2-40B4-BE49-F238E27FC236}">
                <a16:creationId xmlns:a16="http://schemas.microsoft.com/office/drawing/2014/main" id="{4796B4D0-07C5-6F44-BCAE-19009BB2F80F}"/>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4CD525B0-F87D-8642-B60F-CD90546E548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a:extLst>
              <a:ext uri="{FF2B5EF4-FFF2-40B4-BE49-F238E27FC236}">
                <a16:creationId xmlns:a16="http://schemas.microsoft.com/office/drawing/2014/main" id="{89E7A553-9383-7640-935A-C6CC752269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3898032-C1EE-FD40-B3EA-A36C6C8620D7}" type="slidenum">
              <a:rPr lang="nl-NL" altLang="en-US" smtClean="0"/>
              <a:pPr fontAlgn="base">
                <a:spcBef>
                  <a:spcPct val="0"/>
                </a:spcBef>
                <a:spcAft>
                  <a:spcPct val="0"/>
                </a:spcAft>
              </a:pPr>
              <a:t>20</a:t>
            </a:fld>
            <a:endParaRPr lang="nl-NL" altLang="en-US"/>
          </a:p>
        </p:txBody>
      </p:sp>
      <p:sp>
        <p:nvSpPr>
          <p:cNvPr id="165890" name="Rectangle 2">
            <a:extLst>
              <a:ext uri="{FF2B5EF4-FFF2-40B4-BE49-F238E27FC236}">
                <a16:creationId xmlns:a16="http://schemas.microsoft.com/office/drawing/2014/main" id="{369AC281-649C-EC4D-B6A4-574070C2E3B5}"/>
              </a:ext>
            </a:extLst>
          </p:cNvPr>
          <p:cNvSpPr>
            <a:spLocks noGrp="1" noRot="1" noChangeAspect="1" noChangeArrowheads="1" noTextEdit="1"/>
          </p:cNvSpPr>
          <p:nvPr>
            <p:ph type="sldImg"/>
          </p:nvPr>
        </p:nvSpPr>
        <p:spPr>
          <a:ln/>
        </p:spPr>
      </p:sp>
      <p:sp>
        <p:nvSpPr>
          <p:cNvPr id="165891" name="Rectangle 3">
            <a:extLst>
              <a:ext uri="{FF2B5EF4-FFF2-40B4-BE49-F238E27FC236}">
                <a16:creationId xmlns:a16="http://schemas.microsoft.com/office/drawing/2014/main" id="{B5C72818-795E-E748-AC2E-EDF7B2FDB84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a:extLst>
              <a:ext uri="{FF2B5EF4-FFF2-40B4-BE49-F238E27FC236}">
                <a16:creationId xmlns:a16="http://schemas.microsoft.com/office/drawing/2014/main" id="{39A7D274-53C5-6E41-A920-42D16D43F52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AAD765D-8755-B94E-B4DE-AF2374050B04}" type="slidenum">
              <a:rPr lang="nl-NL" altLang="en-US" smtClean="0"/>
              <a:pPr fontAlgn="base">
                <a:spcBef>
                  <a:spcPct val="0"/>
                </a:spcBef>
                <a:spcAft>
                  <a:spcPct val="0"/>
                </a:spcAft>
              </a:pPr>
              <a:t>21</a:t>
            </a:fld>
            <a:endParaRPr lang="nl-NL" altLang="en-US"/>
          </a:p>
        </p:txBody>
      </p:sp>
      <p:sp>
        <p:nvSpPr>
          <p:cNvPr id="167938" name="Rectangle 2">
            <a:extLst>
              <a:ext uri="{FF2B5EF4-FFF2-40B4-BE49-F238E27FC236}">
                <a16:creationId xmlns:a16="http://schemas.microsoft.com/office/drawing/2014/main" id="{044BEE20-FC7A-8043-B030-5306907C1BC3}"/>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2116BAF4-528D-C348-83F7-2F82B565663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a:extLst>
              <a:ext uri="{FF2B5EF4-FFF2-40B4-BE49-F238E27FC236}">
                <a16:creationId xmlns:a16="http://schemas.microsoft.com/office/drawing/2014/main" id="{3CBB439A-39E7-8E47-AC06-6526F35CC83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9BDE0B7-B96C-6440-95C7-AA59A84E5F7A}" type="slidenum">
              <a:rPr lang="nl-NL" altLang="en-US" smtClean="0"/>
              <a:pPr fontAlgn="base">
                <a:spcBef>
                  <a:spcPct val="0"/>
                </a:spcBef>
                <a:spcAft>
                  <a:spcPct val="0"/>
                </a:spcAft>
              </a:pPr>
              <a:t>22</a:t>
            </a:fld>
            <a:endParaRPr lang="nl-NL" altLang="en-US"/>
          </a:p>
        </p:txBody>
      </p:sp>
      <p:sp>
        <p:nvSpPr>
          <p:cNvPr id="169986" name="Rectangle 2">
            <a:extLst>
              <a:ext uri="{FF2B5EF4-FFF2-40B4-BE49-F238E27FC236}">
                <a16:creationId xmlns:a16="http://schemas.microsoft.com/office/drawing/2014/main" id="{615D00EB-7967-8540-B0C0-0496FC5712EE}"/>
              </a:ext>
            </a:extLst>
          </p:cNvPr>
          <p:cNvSpPr>
            <a:spLocks noGrp="1" noRot="1" noChangeAspect="1" noChangeArrowheads="1" noTextEdit="1"/>
          </p:cNvSpPr>
          <p:nvPr>
            <p:ph type="sldImg"/>
          </p:nvPr>
        </p:nvSpPr>
        <p:spPr>
          <a:ln/>
        </p:spPr>
      </p:sp>
      <p:sp>
        <p:nvSpPr>
          <p:cNvPr id="169987" name="Rectangle 3">
            <a:extLst>
              <a:ext uri="{FF2B5EF4-FFF2-40B4-BE49-F238E27FC236}">
                <a16:creationId xmlns:a16="http://schemas.microsoft.com/office/drawing/2014/main" id="{20C648E4-95E1-424D-9D6D-D0E2EBC8F89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7">
            <a:extLst>
              <a:ext uri="{FF2B5EF4-FFF2-40B4-BE49-F238E27FC236}">
                <a16:creationId xmlns:a16="http://schemas.microsoft.com/office/drawing/2014/main" id="{69D77340-EF02-2541-9A09-DF18934187B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43F273B-13CA-294A-BDEE-76823916DE8F}" type="slidenum">
              <a:rPr lang="nl-NL" altLang="en-US" smtClean="0"/>
              <a:pPr fontAlgn="base">
                <a:spcBef>
                  <a:spcPct val="0"/>
                </a:spcBef>
                <a:spcAft>
                  <a:spcPct val="0"/>
                </a:spcAft>
              </a:pPr>
              <a:t>23</a:t>
            </a:fld>
            <a:endParaRPr lang="nl-NL" altLang="en-US"/>
          </a:p>
        </p:txBody>
      </p:sp>
      <p:sp>
        <p:nvSpPr>
          <p:cNvPr id="172034" name="Rectangle 2">
            <a:extLst>
              <a:ext uri="{FF2B5EF4-FFF2-40B4-BE49-F238E27FC236}">
                <a16:creationId xmlns:a16="http://schemas.microsoft.com/office/drawing/2014/main" id="{398AB622-66C3-5B4B-9B95-B72DC78AA189}"/>
              </a:ext>
            </a:extLst>
          </p:cNvPr>
          <p:cNvSpPr>
            <a:spLocks noGrp="1" noRot="1" noChangeAspect="1" noChangeArrowheads="1" noTextEdit="1"/>
          </p:cNvSpPr>
          <p:nvPr>
            <p:ph type="sldImg"/>
          </p:nvPr>
        </p:nvSpPr>
        <p:spPr>
          <a:ln/>
        </p:spPr>
      </p:sp>
      <p:sp>
        <p:nvSpPr>
          <p:cNvPr id="172035" name="Rectangle 3">
            <a:extLst>
              <a:ext uri="{FF2B5EF4-FFF2-40B4-BE49-F238E27FC236}">
                <a16:creationId xmlns:a16="http://schemas.microsoft.com/office/drawing/2014/main" id="{9599F06B-638F-0A42-8228-4B77EF2E5C2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a:extLst>
              <a:ext uri="{FF2B5EF4-FFF2-40B4-BE49-F238E27FC236}">
                <a16:creationId xmlns:a16="http://schemas.microsoft.com/office/drawing/2014/main" id="{D0A07579-B6B5-934E-8E7A-F7BF584028B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8437A04-657F-0842-A238-FE26A6434D52}" type="slidenum">
              <a:rPr lang="nl-NL" altLang="en-US" smtClean="0"/>
              <a:pPr fontAlgn="base">
                <a:spcBef>
                  <a:spcPct val="0"/>
                </a:spcBef>
                <a:spcAft>
                  <a:spcPct val="0"/>
                </a:spcAft>
              </a:pPr>
              <a:t>24</a:t>
            </a:fld>
            <a:endParaRPr lang="nl-NL" altLang="en-US"/>
          </a:p>
        </p:txBody>
      </p:sp>
      <p:sp>
        <p:nvSpPr>
          <p:cNvPr id="174082" name="Rectangle 2">
            <a:extLst>
              <a:ext uri="{FF2B5EF4-FFF2-40B4-BE49-F238E27FC236}">
                <a16:creationId xmlns:a16="http://schemas.microsoft.com/office/drawing/2014/main" id="{F04A1C9F-37DC-1845-8ACE-22A38FCEED57}"/>
              </a:ext>
            </a:extLst>
          </p:cNvPr>
          <p:cNvSpPr>
            <a:spLocks noGrp="1" noRot="1" noChangeAspect="1" noChangeArrowheads="1" noTextEdit="1"/>
          </p:cNvSpPr>
          <p:nvPr>
            <p:ph type="sldImg"/>
          </p:nvPr>
        </p:nvSpPr>
        <p:spPr>
          <a:ln/>
        </p:spPr>
      </p:sp>
      <p:sp>
        <p:nvSpPr>
          <p:cNvPr id="174083" name="Rectangle 3">
            <a:extLst>
              <a:ext uri="{FF2B5EF4-FFF2-40B4-BE49-F238E27FC236}">
                <a16:creationId xmlns:a16="http://schemas.microsoft.com/office/drawing/2014/main" id="{127EF845-F38D-8244-8D68-663C0230B17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a:extLst>
              <a:ext uri="{FF2B5EF4-FFF2-40B4-BE49-F238E27FC236}">
                <a16:creationId xmlns:a16="http://schemas.microsoft.com/office/drawing/2014/main" id="{182B17C0-030C-1347-989B-F8795537F10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D21DACE-689E-1744-AE68-8F4F10F589FF}" type="slidenum">
              <a:rPr lang="nl-NL" altLang="en-US" smtClean="0"/>
              <a:pPr fontAlgn="base">
                <a:spcBef>
                  <a:spcPct val="0"/>
                </a:spcBef>
                <a:spcAft>
                  <a:spcPct val="0"/>
                </a:spcAft>
              </a:pPr>
              <a:t>25</a:t>
            </a:fld>
            <a:endParaRPr lang="nl-NL" altLang="en-US"/>
          </a:p>
        </p:txBody>
      </p:sp>
      <p:sp>
        <p:nvSpPr>
          <p:cNvPr id="176130" name="Rectangle 2">
            <a:extLst>
              <a:ext uri="{FF2B5EF4-FFF2-40B4-BE49-F238E27FC236}">
                <a16:creationId xmlns:a16="http://schemas.microsoft.com/office/drawing/2014/main" id="{F54ACE2A-7668-814C-9647-1EB2BD4B5E94}"/>
              </a:ext>
            </a:extLst>
          </p:cNvPr>
          <p:cNvSpPr>
            <a:spLocks noGrp="1" noRot="1" noChangeAspect="1" noChangeArrowheads="1" noTextEdit="1"/>
          </p:cNvSpPr>
          <p:nvPr>
            <p:ph type="sldImg"/>
          </p:nvPr>
        </p:nvSpPr>
        <p:spPr>
          <a:ln/>
        </p:spPr>
      </p:sp>
      <p:sp>
        <p:nvSpPr>
          <p:cNvPr id="176131" name="Rectangle 3">
            <a:extLst>
              <a:ext uri="{FF2B5EF4-FFF2-40B4-BE49-F238E27FC236}">
                <a16:creationId xmlns:a16="http://schemas.microsoft.com/office/drawing/2014/main" id="{868B71DF-5709-F84E-8663-9AD34F5A927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a:extLst>
              <a:ext uri="{FF2B5EF4-FFF2-40B4-BE49-F238E27FC236}">
                <a16:creationId xmlns:a16="http://schemas.microsoft.com/office/drawing/2014/main" id="{104355B9-6F25-8141-8614-1E808755E99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24C01F4-AD18-E943-B7FB-6300BE38AC04}" type="slidenum">
              <a:rPr lang="nl-NL" altLang="en-US" smtClean="0"/>
              <a:pPr fontAlgn="base">
                <a:spcBef>
                  <a:spcPct val="0"/>
                </a:spcBef>
                <a:spcAft>
                  <a:spcPct val="0"/>
                </a:spcAft>
              </a:pPr>
              <a:t>26</a:t>
            </a:fld>
            <a:endParaRPr lang="nl-NL" altLang="en-US"/>
          </a:p>
        </p:txBody>
      </p:sp>
      <p:sp>
        <p:nvSpPr>
          <p:cNvPr id="178178" name="Rectangle 2">
            <a:extLst>
              <a:ext uri="{FF2B5EF4-FFF2-40B4-BE49-F238E27FC236}">
                <a16:creationId xmlns:a16="http://schemas.microsoft.com/office/drawing/2014/main" id="{B2EF1FC0-5C69-ED4D-9E3C-F22FFFC946B1}"/>
              </a:ext>
            </a:extLst>
          </p:cNvPr>
          <p:cNvSpPr>
            <a:spLocks noGrp="1" noRot="1" noChangeAspect="1" noChangeArrowheads="1" noTextEdit="1"/>
          </p:cNvSpPr>
          <p:nvPr>
            <p:ph type="sldImg"/>
          </p:nvPr>
        </p:nvSpPr>
        <p:spPr>
          <a:ln/>
        </p:spPr>
      </p:sp>
      <p:sp>
        <p:nvSpPr>
          <p:cNvPr id="178179" name="Rectangle 3">
            <a:extLst>
              <a:ext uri="{FF2B5EF4-FFF2-40B4-BE49-F238E27FC236}">
                <a16:creationId xmlns:a16="http://schemas.microsoft.com/office/drawing/2014/main" id="{48173096-DD06-424E-84B4-99DABC25D3D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a:extLst>
              <a:ext uri="{FF2B5EF4-FFF2-40B4-BE49-F238E27FC236}">
                <a16:creationId xmlns:a16="http://schemas.microsoft.com/office/drawing/2014/main" id="{B52F98AD-964A-1D45-8DAE-7680D4A7164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0A7EA26-93C2-3B4C-9A57-DB4A5F31301F}" type="slidenum">
              <a:rPr lang="nl-NL" altLang="en-US" smtClean="0"/>
              <a:pPr fontAlgn="base">
                <a:spcBef>
                  <a:spcPct val="0"/>
                </a:spcBef>
                <a:spcAft>
                  <a:spcPct val="0"/>
                </a:spcAft>
              </a:pPr>
              <a:t>27</a:t>
            </a:fld>
            <a:endParaRPr lang="nl-NL" altLang="en-US"/>
          </a:p>
        </p:txBody>
      </p:sp>
      <p:sp>
        <p:nvSpPr>
          <p:cNvPr id="180226" name="Rectangle 2">
            <a:extLst>
              <a:ext uri="{FF2B5EF4-FFF2-40B4-BE49-F238E27FC236}">
                <a16:creationId xmlns:a16="http://schemas.microsoft.com/office/drawing/2014/main" id="{6DFA3701-BCE5-254A-A5D9-B115B43CEA73}"/>
              </a:ext>
            </a:extLst>
          </p:cNvPr>
          <p:cNvSpPr>
            <a:spLocks noGrp="1" noRot="1" noChangeAspect="1" noChangeArrowheads="1" noTextEdit="1"/>
          </p:cNvSpPr>
          <p:nvPr>
            <p:ph type="sldImg"/>
          </p:nvPr>
        </p:nvSpPr>
        <p:spPr>
          <a:ln/>
        </p:spPr>
      </p:sp>
      <p:sp>
        <p:nvSpPr>
          <p:cNvPr id="180227" name="Rectangle 3">
            <a:extLst>
              <a:ext uri="{FF2B5EF4-FFF2-40B4-BE49-F238E27FC236}">
                <a16:creationId xmlns:a16="http://schemas.microsoft.com/office/drawing/2014/main" id="{31C54B78-893C-B644-8210-E579511FFDB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7">
            <a:extLst>
              <a:ext uri="{FF2B5EF4-FFF2-40B4-BE49-F238E27FC236}">
                <a16:creationId xmlns:a16="http://schemas.microsoft.com/office/drawing/2014/main" id="{308766AC-8151-964D-B19E-CAB2817EF72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A9D120D-A7BA-5840-8FD3-6FD1D8DA9E61}" type="slidenum">
              <a:rPr lang="nl-NL" altLang="en-US" smtClean="0"/>
              <a:pPr fontAlgn="base">
                <a:spcBef>
                  <a:spcPct val="0"/>
                </a:spcBef>
                <a:spcAft>
                  <a:spcPct val="0"/>
                </a:spcAft>
              </a:pPr>
              <a:t>28</a:t>
            </a:fld>
            <a:endParaRPr lang="nl-NL" altLang="en-US"/>
          </a:p>
        </p:txBody>
      </p:sp>
      <p:sp>
        <p:nvSpPr>
          <p:cNvPr id="182274" name="Rectangle 2">
            <a:extLst>
              <a:ext uri="{FF2B5EF4-FFF2-40B4-BE49-F238E27FC236}">
                <a16:creationId xmlns:a16="http://schemas.microsoft.com/office/drawing/2014/main" id="{1C83F102-1FC6-C44F-9B7E-B1DF6B367F64}"/>
              </a:ext>
            </a:extLst>
          </p:cNvPr>
          <p:cNvSpPr>
            <a:spLocks noGrp="1" noRot="1" noChangeAspect="1" noChangeArrowheads="1" noTextEdit="1"/>
          </p:cNvSpPr>
          <p:nvPr>
            <p:ph type="sldImg"/>
          </p:nvPr>
        </p:nvSpPr>
        <p:spPr>
          <a:ln/>
        </p:spPr>
      </p:sp>
      <p:sp>
        <p:nvSpPr>
          <p:cNvPr id="182275" name="Rectangle 3">
            <a:extLst>
              <a:ext uri="{FF2B5EF4-FFF2-40B4-BE49-F238E27FC236}">
                <a16:creationId xmlns:a16="http://schemas.microsoft.com/office/drawing/2014/main" id="{05758CFF-1334-444A-B374-4AC56F63290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7">
            <a:extLst>
              <a:ext uri="{FF2B5EF4-FFF2-40B4-BE49-F238E27FC236}">
                <a16:creationId xmlns:a16="http://schemas.microsoft.com/office/drawing/2014/main" id="{8F25AE54-DF04-2848-948C-2DCE69DAAB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6ACE7E1-4291-8946-A49E-1405A7012909}" type="slidenum">
              <a:rPr lang="nl-NL" altLang="en-US" smtClean="0"/>
              <a:pPr fontAlgn="base">
                <a:spcBef>
                  <a:spcPct val="0"/>
                </a:spcBef>
                <a:spcAft>
                  <a:spcPct val="0"/>
                </a:spcAft>
              </a:pPr>
              <a:t>29</a:t>
            </a:fld>
            <a:endParaRPr lang="nl-NL" altLang="en-US"/>
          </a:p>
        </p:txBody>
      </p:sp>
      <p:sp>
        <p:nvSpPr>
          <p:cNvPr id="184322" name="Rectangle 2">
            <a:extLst>
              <a:ext uri="{FF2B5EF4-FFF2-40B4-BE49-F238E27FC236}">
                <a16:creationId xmlns:a16="http://schemas.microsoft.com/office/drawing/2014/main" id="{FE1DB7DD-7ACF-2546-A20F-7BF17673DDB9}"/>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8A2FF5BA-5897-8C4A-B4F4-B3875E88BB2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E3272F10-29BA-5A45-93D7-8F5260B3CB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3635A11-F071-7A42-8416-BBE5D82A19F2}" type="slidenum">
              <a:rPr lang="nl-NL" altLang="en-US" smtClean="0"/>
              <a:pPr fontAlgn="base">
                <a:spcBef>
                  <a:spcPct val="0"/>
                </a:spcBef>
                <a:spcAft>
                  <a:spcPct val="0"/>
                </a:spcAft>
              </a:pPr>
              <a:t>3</a:t>
            </a:fld>
            <a:endParaRPr lang="nl-NL" altLang="en-US"/>
          </a:p>
        </p:txBody>
      </p:sp>
      <p:sp>
        <p:nvSpPr>
          <p:cNvPr id="131074" name="Rectangle 2">
            <a:extLst>
              <a:ext uri="{FF2B5EF4-FFF2-40B4-BE49-F238E27FC236}">
                <a16:creationId xmlns:a16="http://schemas.microsoft.com/office/drawing/2014/main" id="{3443C41F-2AC1-7E4D-955A-7C859AECFA63}"/>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B387C88A-2693-8D4F-89C5-3DAE141DAF8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a:extLst>
              <a:ext uri="{FF2B5EF4-FFF2-40B4-BE49-F238E27FC236}">
                <a16:creationId xmlns:a16="http://schemas.microsoft.com/office/drawing/2014/main" id="{DB054E20-1BC1-7540-8499-35E0ECB2E36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CE4A08F-5FA9-EE40-9F94-067C85519414}" type="slidenum">
              <a:rPr lang="nl-NL" altLang="en-US" smtClean="0"/>
              <a:pPr fontAlgn="base">
                <a:spcBef>
                  <a:spcPct val="0"/>
                </a:spcBef>
                <a:spcAft>
                  <a:spcPct val="0"/>
                </a:spcAft>
              </a:pPr>
              <a:t>4</a:t>
            </a:fld>
            <a:endParaRPr lang="nl-NL" altLang="en-US"/>
          </a:p>
        </p:txBody>
      </p:sp>
      <p:sp>
        <p:nvSpPr>
          <p:cNvPr id="133122" name="Rectangle 2">
            <a:extLst>
              <a:ext uri="{FF2B5EF4-FFF2-40B4-BE49-F238E27FC236}">
                <a16:creationId xmlns:a16="http://schemas.microsoft.com/office/drawing/2014/main" id="{267611C5-C8B9-2346-9E0F-527F888C6396}"/>
              </a:ext>
            </a:extLst>
          </p:cNvPr>
          <p:cNvSpPr>
            <a:spLocks noGrp="1" noRot="1" noChangeAspect="1" noChangeArrowheads="1" noTextEdit="1"/>
          </p:cNvSpPr>
          <p:nvPr>
            <p:ph type="sldImg"/>
          </p:nvPr>
        </p:nvSpPr>
        <p:spPr>
          <a:ln/>
        </p:spPr>
      </p:sp>
      <p:sp>
        <p:nvSpPr>
          <p:cNvPr id="133123" name="Rectangle 3">
            <a:extLst>
              <a:ext uri="{FF2B5EF4-FFF2-40B4-BE49-F238E27FC236}">
                <a16:creationId xmlns:a16="http://schemas.microsoft.com/office/drawing/2014/main" id="{D557F2CD-5BFF-054B-89A0-3AF36059F9F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a:extLst>
              <a:ext uri="{FF2B5EF4-FFF2-40B4-BE49-F238E27FC236}">
                <a16:creationId xmlns:a16="http://schemas.microsoft.com/office/drawing/2014/main" id="{25869365-1F47-A34E-B66D-B0702FAA70B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3AC07B4-3211-2043-B725-66B1CD3088F8}" type="slidenum">
              <a:rPr lang="nl-NL" altLang="en-US" smtClean="0"/>
              <a:pPr fontAlgn="base">
                <a:spcBef>
                  <a:spcPct val="0"/>
                </a:spcBef>
                <a:spcAft>
                  <a:spcPct val="0"/>
                </a:spcAft>
              </a:pPr>
              <a:t>5</a:t>
            </a:fld>
            <a:endParaRPr lang="nl-NL" altLang="en-US"/>
          </a:p>
        </p:txBody>
      </p:sp>
      <p:sp>
        <p:nvSpPr>
          <p:cNvPr id="135170" name="Rectangle 2">
            <a:extLst>
              <a:ext uri="{FF2B5EF4-FFF2-40B4-BE49-F238E27FC236}">
                <a16:creationId xmlns:a16="http://schemas.microsoft.com/office/drawing/2014/main" id="{1C8EBC4E-921F-5344-B790-021242DA34A1}"/>
              </a:ext>
            </a:extLst>
          </p:cNvPr>
          <p:cNvSpPr>
            <a:spLocks noGrp="1" noRot="1" noChangeAspect="1" noChangeArrowheads="1" noTextEdit="1"/>
          </p:cNvSpPr>
          <p:nvPr>
            <p:ph type="sldImg"/>
          </p:nvPr>
        </p:nvSpPr>
        <p:spPr>
          <a:ln/>
        </p:spPr>
      </p:sp>
      <p:sp>
        <p:nvSpPr>
          <p:cNvPr id="135171" name="Rectangle 3">
            <a:extLst>
              <a:ext uri="{FF2B5EF4-FFF2-40B4-BE49-F238E27FC236}">
                <a16:creationId xmlns:a16="http://schemas.microsoft.com/office/drawing/2014/main" id="{35548681-0934-6547-8F76-0B271C8C8A4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a:extLst>
              <a:ext uri="{FF2B5EF4-FFF2-40B4-BE49-F238E27FC236}">
                <a16:creationId xmlns:a16="http://schemas.microsoft.com/office/drawing/2014/main" id="{2F658E75-E771-864A-A0B5-A9E2952D0B8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93740CA-C526-714B-A855-7151F4B3D021}" type="slidenum">
              <a:rPr lang="nl-NL" altLang="en-US" smtClean="0"/>
              <a:pPr fontAlgn="base">
                <a:spcBef>
                  <a:spcPct val="0"/>
                </a:spcBef>
                <a:spcAft>
                  <a:spcPct val="0"/>
                </a:spcAft>
              </a:pPr>
              <a:t>6</a:t>
            </a:fld>
            <a:endParaRPr lang="nl-NL" altLang="en-US"/>
          </a:p>
        </p:txBody>
      </p:sp>
      <p:sp>
        <p:nvSpPr>
          <p:cNvPr id="137218" name="Rectangle 2">
            <a:extLst>
              <a:ext uri="{FF2B5EF4-FFF2-40B4-BE49-F238E27FC236}">
                <a16:creationId xmlns:a16="http://schemas.microsoft.com/office/drawing/2014/main" id="{4DFB2C27-EDEE-C44F-A1D1-E404E48E6087}"/>
              </a:ext>
            </a:extLst>
          </p:cNvPr>
          <p:cNvSpPr>
            <a:spLocks noGrp="1" noRot="1" noChangeAspect="1" noChangeArrowheads="1" noTextEdit="1"/>
          </p:cNvSpPr>
          <p:nvPr>
            <p:ph type="sldImg"/>
          </p:nvPr>
        </p:nvSpPr>
        <p:spPr>
          <a:ln/>
        </p:spPr>
      </p:sp>
      <p:sp>
        <p:nvSpPr>
          <p:cNvPr id="137219" name="Rectangle 3">
            <a:extLst>
              <a:ext uri="{FF2B5EF4-FFF2-40B4-BE49-F238E27FC236}">
                <a16:creationId xmlns:a16="http://schemas.microsoft.com/office/drawing/2014/main" id="{EAD598CA-0688-4A4C-8608-8DCB2E64445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a:extLst>
              <a:ext uri="{FF2B5EF4-FFF2-40B4-BE49-F238E27FC236}">
                <a16:creationId xmlns:a16="http://schemas.microsoft.com/office/drawing/2014/main" id="{B199C0A7-C0BF-6C42-9677-E216CDCCAD8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0A84AB2-17ED-C649-83A8-26B6E68E30BF}" type="slidenum">
              <a:rPr lang="nl-NL" altLang="en-US" smtClean="0"/>
              <a:pPr fontAlgn="base">
                <a:spcBef>
                  <a:spcPct val="0"/>
                </a:spcBef>
                <a:spcAft>
                  <a:spcPct val="0"/>
                </a:spcAft>
              </a:pPr>
              <a:t>7</a:t>
            </a:fld>
            <a:endParaRPr lang="nl-NL" altLang="en-US"/>
          </a:p>
        </p:txBody>
      </p:sp>
      <p:sp>
        <p:nvSpPr>
          <p:cNvPr id="139266" name="Rectangle 2">
            <a:extLst>
              <a:ext uri="{FF2B5EF4-FFF2-40B4-BE49-F238E27FC236}">
                <a16:creationId xmlns:a16="http://schemas.microsoft.com/office/drawing/2014/main" id="{7D625255-C2B7-F340-A407-92F86ECADE09}"/>
              </a:ext>
            </a:extLst>
          </p:cNvPr>
          <p:cNvSpPr>
            <a:spLocks noGrp="1" noRot="1" noChangeAspect="1" noChangeArrowheads="1" noTextEdit="1"/>
          </p:cNvSpPr>
          <p:nvPr>
            <p:ph type="sldImg"/>
          </p:nvPr>
        </p:nvSpPr>
        <p:spPr>
          <a:ln/>
        </p:spPr>
      </p:sp>
      <p:sp>
        <p:nvSpPr>
          <p:cNvPr id="139267" name="Rectangle 3">
            <a:extLst>
              <a:ext uri="{FF2B5EF4-FFF2-40B4-BE49-F238E27FC236}">
                <a16:creationId xmlns:a16="http://schemas.microsoft.com/office/drawing/2014/main" id="{ED8215D3-8434-1D4A-B99A-7ADA3E7E774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a16="http://schemas.microsoft.com/office/drawing/2014/main" id="{4F9C584E-0987-3B4B-84D1-BDD84774B3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D4CD735-8760-0842-8BD6-D001CAB91E24}" type="slidenum">
              <a:rPr lang="nl-NL" altLang="en-US" smtClean="0"/>
              <a:pPr fontAlgn="base">
                <a:spcBef>
                  <a:spcPct val="0"/>
                </a:spcBef>
                <a:spcAft>
                  <a:spcPct val="0"/>
                </a:spcAft>
              </a:pPr>
              <a:t>8</a:t>
            </a:fld>
            <a:endParaRPr lang="nl-NL" altLang="en-US"/>
          </a:p>
        </p:txBody>
      </p:sp>
      <p:sp>
        <p:nvSpPr>
          <p:cNvPr id="141314" name="Rectangle 2">
            <a:extLst>
              <a:ext uri="{FF2B5EF4-FFF2-40B4-BE49-F238E27FC236}">
                <a16:creationId xmlns:a16="http://schemas.microsoft.com/office/drawing/2014/main" id="{F1390A12-B4EE-C747-8C37-7DD902144340}"/>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2055E2B0-4333-4B4D-8CC0-889386CCA2D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a:extLst>
              <a:ext uri="{FF2B5EF4-FFF2-40B4-BE49-F238E27FC236}">
                <a16:creationId xmlns:a16="http://schemas.microsoft.com/office/drawing/2014/main" id="{A7CB7C09-2402-994B-8AED-33A800789A4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A1C73F9-8F97-6049-816E-754B422D8B46}" type="slidenum">
              <a:rPr lang="nl-NL" altLang="en-US" smtClean="0"/>
              <a:pPr fontAlgn="base">
                <a:spcBef>
                  <a:spcPct val="0"/>
                </a:spcBef>
                <a:spcAft>
                  <a:spcPct val="0"/>
                </a:spcAft>
              </a:pPr>
              <a:t>9</a:t>
            </a:fld>
            <a:endParaRPr lang="nl-NL" altLang="en-US"/>
          </a:p>
        </p:txBody>
      </p:sp>
      <p:sp>
        <p:nvSpPr>
          <p:cNvPr id="143362" name="Rectangle 2">
            <a:extLst>
              <a:ext uri="{FF2B5EF4-FFF2-40B4-BE49-F238E27FC236}">
                <a16:creationId xmlns:a16="http://schemas.microsoft.com/office/drawing/2014/main" id="{702229F5-39F5-7043-B8D1-3BDE1D0F9FD9}"/>
              </a:ext>
            </a:extLst>
          </p:cNvPr>
          <p:cNvSpPr>
            <a:spLocks noGrp="1" noRot="1" noChangeAspect="1" noChangeArrowheads="1" noTextEdit="1"/>
          </p:cNvSpPr>
          <p:nvPr>
            <p:ph type="sldImg"/>
          </p:nvPr>
        </p:nvSpPr>
        <p:spPr>
          <a:ln/>
        </p:spPr>
      </p:sp>
      <p:sp>
        <p:nvSpPr>
          <p:cNvPr id="143363" name="Rectangle 3">
            <a:extLst>
              <a:ext uri="{FF2B5EF4-FFF2-40B4-BE49-F238E27FC236}">
                <a16:creationId xmlns:a16="http://schemas.microsoft.com/office/drawing/2014/main" id="{39D8593C-3B80-9D4A-B604-649582BF49F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C195-A574-BF42-8366-81B5229F83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9AA58E-4FEE-AE44-9CD7-CDBB5B82A9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F16512-A770-2946-B472-DE6E8E4B0FC4}"/>
              </a:ext>
            </a:extLst>
          </p:cNvPr>
          <p:cNvSpPr>
            <a:spLocks noGrp="1"/>
          </p:cNvSpPr>
          <p:nvPr>
            <p:ph type="dt" sz="half" idx="10"/>
          </p:nvPr>
        </p:nvSpPr>
        <p:spPr/>
        <p:txBody>
          <a:bodyPr/>
          <a:lstStyle/>
          <a:p>
            <a:fld id="{B67D4B1B-CCAC-FA4E-87BB-982FC3D84425}" type="datetimeFigureOut">
              <a:rPr lang="en-US" smtClean="0"/>
              <a:t>4/5/22</a:t>
            </a:fld>
            <a:endParaRPr lang="en-US"/>
          </a:p>
        </p:txBody>
      </p:sp>
      <p:sp>
        <p:nvSpPr>
          <p:cNvPr id="5" name="Footer Placeholder 4">
            <a:extLst>
              <a:ext uri="{FF2B5EF4-FFF2-40B4-BE49-F238E27FC236}">
                <a16:creationId xmlns:a16="http://schemas.microsoft.com/office/drawing/2014/main" id="{7040569A-F465-9240-A321-B7501EECE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AF730-3E9B-6341-8B03-B03ED65E1D46}"/>
              </a:ext>
            </a:extLst>
          </p:cNvPr>
          <p:cNvSpPr>
            <a:spLocks noGrp="1"/>
          </p:cNvSpPr>
          <p:nvPr>
            <p:ph type="sldNum" sz="quarter" idx="12"/>
          </p:nvPr>
        </p:nvSpPr>
        <p:spPr/>
        <p:txBody>
          <a:bodyPr/>
          <a:lstStyle/>
          <a:p>
            <a:fld id="{5FAF906B-0E56-FA41-92D6-FFCFAEB91D33}" type="slidenum">
              <a:rPr lang="en-US" smtClean="0"/>
              <a:t>‹#›</a:t>
            </a:fld>
            <a:endParaRPr lang="en-US"/>
          </a:p>
        </p:txBody>
      </p:sp>
    </p:spTree>
    <p:extLst>
      <p:ext uri="{BB962C8B-B14F-4D97-AF65-F5344CB8AC3E}">
        <p14:creationId xmlns:p14="http://schemas.microsoft.com/office/powerpoint/2010/main" val="3823566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A1EA-F7ED-6A44-B4BD-729113449C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276B19-D695-2A4F-9634-8062DB37C3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77EE0-F8D0-0447-8E67-8F10CB90CCC2}"/>
              </a:ext>
            </a:extLst>
          </p:cNvPr>
          <p:cNvSpPr>
            <a:spLocks noGrp="1"/>
          </p:cNvSpPr>
          <p:nvPr>
            <p:ph type="dt" sz="half" idx="10"/>
          </p:nvPr>
        </p:nvSpPr>
        <p:spPr/>
        <p:txBody>
          <a:bodyPr/>
          <a:lstStyle/>
          <a:p>
            <a:fld id="{B67D4B1B-CCAC-FA4E-87BB-982FC3D84425}" type="datetimeFigureOut">
              <a:rPr lang="en-US" smtClean="0"/>
              <a:t>4/5/22</a:t>
            </a:fld>
            <a:endParaRPr lang="en-US"/>
          </a:p>
        </p:txBody>
      </p:sp>
      <p:sp>
        <p:nvSpPr>
          <p:cNvPr id="5" name="Footer Placeholder 4">
            <a:extLst>
              <a:ext uri="{FF2B5EF4-FFF2-40B4-BE49-F238E27FC236}">
                <a16:creationId xmlns:a16="http://schemas.microsoft.com/office/drawing/2014/main" id="{C1161B2B-91ED-2F42-B6CA-FE955DFB3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3F21D-0404-6A4B-8B4A-563F11F83F4D}"/>
              </a:ext>
            </a:extLst>
          </p:cNvPr>
          <p:cNvSpPr>
            <a:spLocks noGrp="1"/>
          </p:cNvSpPr>
          <p:nvPr>
            <p:ph type="sldNum" sz="quarter" idx="12"/>
          </p:nvPr>
        </p:nvSpPr>
        <p:spPr/>
        <p:txBody>
          <a:bodyPr/>
          <a:lstStyle/>
          <a:p>
            <a:fld id="{5FAF906B-0E56-FA41-92D6-FFCFAEB91D33}" type="slidenum">
              <a:rPr lang="en-US" smtClean="0"/>
              <a:t>‹#›</a:t>
            </a:fld>
            <a:endParaRPr lang="en-US"/>
          </a:p>
        </p:txBody>
      </p:sp>
    </p:spTree>
    <p:extLst>
      <p:ext uri="{BB962C8B-B14F-4D97-AF65-F5344CB8AC3E}">
        <p14:creationId xmlns:p14="http://schemas.microsoft.com/office/powerpoint/2010/main" val="1165420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02000-CA82-5D44-AE59-26BAF8D0E9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52A68E-0280-9E4B-9897-2555C6B59B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C21A0-6243-DB44-9C1C-8D2910DD0C76}"/>
              </a:ext>
            </a:extLst>
          </p:cNvPr>
          <p:cNvSpPr>
            <a:spLocks noGrp="1"/>
          </p:cNvSpPr>
          <p:nvPr>
            <p:ph type="dt" sz="half" idx="10"/>
          </p:nvPr>
        </p:nvSpPr>
        <p:spPr/>
        <p:txBody>
          <a:bodyPr/>
          <a:lstStyle/>
          <a:p>
            <a:fld id="{B67D4B1B-CCAC-FA4E-87BB-982FC3D84425}" type="datetimeFigureOut">
              <a:rPr lang="en-US" smtClean="0"/>
              <a:t>4/5/22</a:t>
            </a:fld>
            <a:endParaRPr lang="en-US"/>
          </a:p>
        </p:txBody>
      </p:sp>
      <p:sp>
        <p:nvSpPr>
          <p:cNvPr id="5" name="Footer Placeholder 4">
            <a:extLst>
              <a:ext uri="{FF2B5EF4-FFF2-40B4-BE49-F238E27FC236}">
                <a16:creationId xmlns:a16="http://schemas.microsoft.com/office/drawing/2014/main" id="{70A09932-1DD4-A941-B001-FC8D0D905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53C3C5-E196-C743-A708-F825C8BF0CEF}"/>
              </a:ext>
            </a:extLst>
          </p:cNvPr>
          <p:cNvSpPr>
            <a:spLocks noGrp="1"/>
          </p:cNvSpPr>
          <p:nvPr>
            <p:ph type="sldNum" sz="quarter" idx="12"/>
          </p:nvPr>
        </p:nvSpPr>
        <p:spPr/>
        <p:txBody>
          <a:bodyPr/>
          <a:lstStyle/>
          <a:p>
            <a:fld id="{5FAF906B-0E56-FA41-92D6-FFCFAEB91D33}" type="slidenum">
              <a:rPr lang="en-US" smtClean="0"/>
              <a:t>‹#›</a:t>
            </a:fld>
            <a:endParaRPr lang="en-US"/>
          </a:p>
        </p:txBody>
      </p:sp>
    </p:spTree>
    <p:extLst>
      <p:ext uri="{BB962C8B-B14F-4D97-AF65-F5344CB8AC3E}">
        <p14:creationId xmlns:p14="http://schemas.microsoft.com/office/powerpoint/2010/main" val="62026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1931-6365-634B-A351-D5901B72F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2CA782-0185-044A-93AF-BD2F5F058A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B4F7B-7F6F-E042-8D82-1DA0A7E29530}"/>
              </a:ext>
            </a:extLst>
          </p:cNvPr>
          <p:cNvSpPr>
            <a:spLocks noGrp="1"/>
          </p:cNvSpPr>
          <p:nvPr>
            <p:ph type="dt" sz="half" idx="10"/>
          </p:nvPr>
        </p:nvSpPr>
        <p:spPr/>
        <p:txBody>
          <a:bodyPr/>
          <a:lstStyle/>
          <a:p>
            <a:fld id="{B67D4B1B-CCAC-FA4E-87BB-982FC3D84425}" type="datetimeFigureOut">
              <a:rPr lang="en-US" smtClean="0"/>
              <a:t>4/5/22</a:t>
            </a:fld>
            <a:endParaRPr lang="en-US"/>
          </a:p>
        </p:txBody>
      </p:sp>
      <p:sp>
        <p:nvSpPr>
          <p:cNvPr id="5" name="Footer Placeholder 4">
            <a:extLst>
              <a:ext uri="{FF2B5EF4-FFF2-40B4-BE49-F238E27FC236}">
                <a16:creationId xmlns:a16="http://schemas.microsoft.com/office/drawing/2014/main" id="{5DB1D668-4FF3-D24D-8D2D-5219224BA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1B6B2-D94A-1C4B-8632-88D4DC121A41}"/>
              </a:ext>
            </a:extLst>
          </p:cNvPr>
          <p:cNvSpPr>
            <a:spLocks noGrp="1"/>
          </p:cNvSpPr>
          <p:nvPr>
            <p:ph type="sldNum" sz="quarter" idx="12"/>
          </p:nvPr>
        </p:nvSpPr>
        <p:spPr/>
        <p:txBody>
          <a:bodyPr/>
          <a:lstStyle/>
          <a:p>
            <a:fld id="{5FAF906B-0E56-FA41-92D6-FFCFAEB91D33}" type="slidenum">
              <a:rPr lang="en-US" smtClean="0"/>
              <a:t>‹#›</a:t>
            </a:fld>
            <a:endParaRPr lang="en-US"/>
          </a:p>
        </p:txBody>
      </p:sp>
    </p:spTree>
    <p:extLst>
      <p:ext uri="{BB962C8B-B14F-4D97-AF65-F5344CB8AC3E}">
        <p14:creationId xmlns:p14="http://schemas.microsoft.com/office/powerpoint/2010/main" val="58071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69471-629F-B345-A0CD-D87FC8A06B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E9541F-345F-4546-90FC-1945EC2C9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EF99DC-B1C2-004A-AF18-59D32ED583A5}"/>
              </a:ext>
            </a:extLst>
          </p:cNvPr>
          <p:cNvSpPr>
            <a:spLocks noGrp="1"/>
          </p:cNvSpPr>
          <p:nvPr>
            <p:ph type="dt" sz="half" idx="10"/>
          </p:nvPr>
        </p:nvSpPr>
        <p:spPr/>
        <p:txBody>
          <a:bodyPr/>
          <a:lstStyle/>
          <a:p>
            <a:fld id="{B67D4B1B-CCAC-FA4E-87BB-982FC3D84425}" type="datetimeFigureOut">
              <a:rPr lang="en-US" smtClean="0"/>
              <a:t>4/5/22</a:t>
            </a:fld>
            <a:endParaRPr lang="en-US"/>
          </a:p>
        </p:txBody>
      </p:sp>
      <p:sp>
        <p:nvSpPr>
          <p:cNvPr id="5" name="Footer Placeholder 4">
            <a:extLst>
              <a:ext uri="{FF2B5EF4-FFF2-40B4-BE49-F238E27FC236}">
                <a16:creationId xmlns:a16="http://schemas.microsoft.com/office/drawing/2014/main" id="{2AD95545-4148-BB44-90EC-D6A4AB78C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28C94-1ADC-0A46-A3AA-D486767E365D}"/>
              </a:ext>
            </a:extLst>
          </p:cNvPr>
          <p:cNvSpPr>
            <a:spLocks noGrp="1"/>
          </p:cNvSpPr>
          <p:nvPr>
            <p:ph type="sldNum" sz="quarter" idx="12"/>
          </p:nvPr>
        </p:nvSpPr>
        <p:spPr/>
        <p:txBody>
          <a:bodyPr/>
          <a:lstStyle/>
          <a:p>
            <a:fld id="{5FAF906B-0E56-FA41-92D6-FFCFAEB91D33}" type="slidenum">
              <a:rPr lang="en-US" smtClean="0"/>
              <a:t>‹#›</a:t>
            </a:fld>
            <a:endParaRPr lang="en-US"/>
          </a:p>
        </p:txBody>
      </p:sp>
    </p:spTree>
    <p:extLst>
      <p:ext uri="{BB962C8B-B14F-4D97-AF65-F5344CB8AC3E}">
        <p14:creationId xmlns:p14="http://schemas.microsoft.com/office/powerpoint/2010/main" val="87944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872B4-6C49-D049-8437-A1FA2A5976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433206-C413-B44E-BD30-F33CA6AFC6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4C052B-8DB7-0B47-8AF2-7FE85AF181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D052F0-A878-5549-90AB-542CF022E4CE}"/>
              </a:ext>
            </a:extLst>
          </p:cNvPr>
          <p:cNvSpPr>
            <a:spLocks noGrp="1"/>
          </p:cNvSpPr>
          <p:nvPr>
            <p:ph type="dt" sz="half" idx="10"/>
          </p:nvPr>
        </p:nvSpPr>
        <p:spPr/>
        <p:txBody>
          <a:bodyPr/>
          <a:lstStyle/>
          <a:p>
            <a:fld id="{B67D4B1B-CCAC-FA4E-87BB-982FC3D84425}" type="datetimeFigureOut">
              <a:rPr lang="en-US" smtClean="0"/>
              <a:t>4/5/22</a:t>
            </a:fld>
            <a:endParaRPr lang="en-US"/>
          </a:p>
        </p:txBody>
      </p:sp>
      <p:sp>
        <p:nvSpPr>
          <p:cNvPr id="6" name="Footer Placeholder 5">
            <a:extLst>
              <a:ext uri="{FF2B5EF4-FFF2-40B4-BE49-F238E27FC236}">
                <a16:creationId xmlns:a16="http://schemas.microsoft.com/office/drawing/2014/main" id="{C4889040-2EF7-BF44-B784-0D16A15C7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C5333-4A80-E146-9849-AA7C9C3B301E}"/>
              </a:ext>
            </a:extLst>
          </p:cNvPr>
          <p:cNvSpPr>
            <a:spLocks noGrp="1"/>
          </p:cNvSpPr>
          <p:nvPr>
            <p:ph type="sldNum" sz="quarter" idx="12"/>
          </p:nvPr>
        </p:nvSpPr>
        <p:spPr/>
        <p:txBody>
          <a:bodyPr/>
          <a:lstStyle/>
          <a:p>
            <a:fld id="{5FAF906B-0E56-FA41-92D6-FFCFAEB91D33}" type="slidenum">
              <a:rPr lang="en-US" smtClean="0"/>
              <a:t>‹#›</a:t>
            </a:fld>
            <a:endParaRPr lang="en-US"/>
          </a:p>
        </p:txBody>
      </p:sp>
    </p:spTree>
    <p:extLst>
      <p:ext uri="{BB962C8B-B14F-4D97-AF65-F5344CB8AC3E}">
        <p14:creationId xmlns:p14="http://schemas.microsoft.com/office/powerpoint/2010/main" val="131665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B029-09F0-004F-897B-7FCA90F37F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501A8D-2D7E-CC41-93B0-1B1F03005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F70927-354C-7149-841D-DACDDAAA94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8C1FDE-4C2B-C54C-BF73-1337ACEBD7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31F7AF-3E38-F242-8BBA-D761EE866D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807758-DD40-6D47-B941-90510175340B}"/>
              </a:ext>
            </a:extLst>
          </p:cNvPr>
          <p:cNvSpPr>
            <a:spLocks noGrp="1"/>
          </p:cNvSpPr>
          <p:nvPr>
            <p:ph type="dt" sz="half" idx="10"/>
          </p:nvPr>
        </p:nvSpPr>
        <p:spPr/>
        <p:txBody>
          <a:bodyPr/>
          <a:lstStyle/>
          <a:p>
            <a:fld id="{B67D4B1B-CCAC-FA4E-87BB-982FC3D84425}" type="datetimeFigureOut">
              <a:rPr lang="en-US" smtClean="0"/>
              <a:t>4/5/22</a:t>
            </a:fld>
            <a:endParaRPr lang="en-US"/>
          </a:p>
        </p:txBody>
      </p:sp>
      <p:sp>
        <p:nvSpPr>
          <p:cNvPr id="8" name="Footer Placeholder 7">
            <a:extLst>
              <a:ext uri="{FF2B5EF4-FFF2-40B4-BE49-F238E27FC236}">
                <a16:creationId xmlns:a16="http://schemas.microsoft.com/office/drawing/2014/main" id="{ED674E9F-8E28-1940-B596-DDFB9EC03F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C768AA-B7F7-CD46-AC53-8C2AA8678DF3}"/>
              </a:ext>
            </a:extLst>
          </p:cNvPr>
          <p:cNvSpPr>
            <a:spLocks noGrp="1"/>
          </p:cNvSpPr>
          <p:nvPr>
            <p:ph type="sldNum" sz="quarter" idx="12"/>
          </p:nvPr>
        </p:nvSpPr>
        <p:spPr/>
        <p:txBody>
          <a:bodyPr/>
          <a:lstStyle/>
          <a:p>
            <a:fld id="{5FAF906B-0E56-FA41-92D6-FFCFAEB91D33}" type="slidenum">
              <a:rPr lang="en-US" smtClean="0"/>
              <a:t>‹#›</a:t>
            </a:fld>
            <a:endParaRPr lang="en-US"/>
          </a:p>
        </p:txBody>
      </p:sp>
    </p:spTree>
    <p:extLst>
      <p:ext uri="{BB962C8B-B14F-4D97-AF65-F5344CB8AC3E}">
        <p14:creationId xmlns:p14="http://schemas.microsoft.com/office/powerpoint/2010/main" val="367018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010F-9068-0A44-8818-86B83D0E83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2D5C50-C3B4-7C44-88CF-CDB89A108860}"/>
              </a:ext>
            </a:extLst>
          </p:cNvPr>
          <p:cNvSpPr>
            <a:spLocks noGrp="1"/>
          </p:cNvSpPr>
          <p:nvPr>
            <p:ph type="dt" sz="half" idx="10"/>
          </p:nvPr>
        </p:nvSpPr>
        <p:spPr/>
        <p:txBody>
          <a:bodyPr/>
          <a:lstStyle/>
          <a:p>
            <a:fld id="{B67D4B1B-CCAC-FA4E-87BB-982FC3D84425}" type="datetimeFigureOut">
              <a:rPr lang="en-US" smtClean="0"/>
              <a:t>4/5/22</a:t>
            </a:fld>
            <a:endParaRPr lang="en-US"/>
          </a:p>
        </p:txBody>
      </p:sp>
      <p:sp>
        <p:nvSpPr>
          <p:cNvPr id="4" name="Footer Placeholder 3">
            <a:extLst>
              <a:ext uri="{FF2B5EF4-FFF2-40B4-BE49-F238E27FC236}">
                <a16:creationId xmlns:a16="http://schemas.microsoft.com/office/drawing/2014/main" id="{F6FFD76E-E75A-DD47-9801-BC625C8DFA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85ABF5-E86C-BE40-B16A-57F80A98B262}"/>
              </a:ext>
            </a:extLst>
          </p:cNvPr>
          <p:cNvSpPr>
            <a:spLocks noGrp="1"/>
          </p:cNvSpPr>
          <p:nvPr>
            <p:ph type="sldNum" sz="quarter" idx="12"/>
          </p:nvPr>
        </p:nvSpPr>
        <p:spPr/>
        <p:txBody>
          <a:bodyPr/>
          <a:lstStyle/>
          <a:p>
            <a:fld id="{5FAF906B-0E56-FA41-92D6-FFCFAEB91D33}" type="slidenum">
              <a:rPr lang="en-US" smtClean="0"/>
              <a:t>‹#›</a:t>
            </a:fld>
            <a:endParaRPr lang="en-US"/>
          </a:p>
        </p:txBody>
      </p:sp>
    </p:spTree>
    <p:extLst>
      <p:ext uri="{BB962C8B-B14F-4D97-AF65-F5344CB8AC3E}">
        <p14:creationId xmlns:p14="http://schemas.microsoft.com/office/powerpoint/2010/main" val="1214130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E2234D-96D7-554B-9A77-77E88361E7C4}"/>
              </a:ext>
            </a:extLst>
          </p:cNvPr>
          <p:cNvSpPr>
            <a:spLocks noGrp="1"/>
          </p:cNvSpPr>
          <p:nvPr>
            <p:ph type="dt" sz="half" idx="10"/>
          </p:nvPr>
        </p:nvSpPr>
        <p:spPr/>
        <p:txBody>
          <a:bodyPr/>
          <a:lstStyle/>
          <a:p>
            <a:fld id="{B67D4B1B-CCAC-FA4E-87BB-982FC3D84425}" type="datetimeFigureOut">
              <a:rPr lang="en-US" smtClean="0"/>
              <a:t>4/5/22</a:t>
            </a:fld>
            <a:endParaRPr lang="en-US"/>
          </a:p>
        </p:txBody>
      </p:sp>
      <p:sp>
        <p:nvSpPr>
          <p:cNvPr id="3" name="Footer Placeholder 2">
            <a:extLst>
              <a:ext uri="{FF2B5EF4-FFF2-40B4-BE49-F238E27FC236}">
                <a16:creationId xmlns:a16="http://schemas.microsoft.com/office/drawing/2014/main" id="{97A6366F-1796-4040-812A-FB9223F8E1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F7949C-7D48-E34A-87F3-1BF434FF029F}"/>
              </a:ext>
            </a:extLst>
          </p:cNvPr>
          <p:cNvSpPr>
            <a:spLocks noGrp="1"/>
          </p:cNvSpPr>
          <p:nvPr>
            <p:ph type="sldNum" sz="quarter" idx="12"/>
          </p:nvPr>
        </p:nvSpPr>
        <p:spPr/>
        <p:txBody>
          <a:bodyPr/>
          <a:lstStyle/>
          <a:p>
            <a:fld id="{5FAF906B-0E56-FA41-92D6-FFCFAEB91D33}" type="slidenum">
              <a:rPr lang="en-US" smtClean="0"/>
              <a:t>‹#›</a:t>
            </a:fld>
            <a:endParaRPr lang="en-US"/>
          </a:p>
        </p:txBody>
      </p:sp>
    </p:spTree>
    <p:extLst>
      <p:ext uri="{BB962C8B-B14F-4D97-AF65-F5344CB8AC3E}">
        <p14:creationId xmlns:p14="http://schemas.microsoft.com/office/powerpoint/2010/main" val="194658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63C06-4191-644F-93E8-ABB450E7DA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ECF91B-8217-234F-B6B7-6373614B9D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4A785C-5760-094F-987E-DDC607EAA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9739B8-25CC-DA4A-8160-E1128CB22525}"/>
              </a:ext>
            </a:extLst>
          </p:cNvPr>
          <p:cNvSpPr>
            <a:spLocks noGrp="1"/>
          </p:cNvSpPr>
          <p:nvPr>
            <p:ph type="dt" sz="half" idx="10"/>
          </p:nvPr>
        </p:nvSpPr>
        <p:spPr/>
        <p:txBody>
          <a:bodyPr/>
          <a:lstStyle/>
          <a:p>
            <a:fld id="{B67D4B1B-CCAC-FA4E-87BB-982FC3D84425}" type="datetimeFigureOut">
              <a:rPr lang="en-US" smtClean="0"/>
              <a:t>4/5/22</a:t>
            </a:fld>
            <a:endParaRPr lang="en-US"/>
          </a:p>
        </p:txBody>
      </p:sp>
      <p:sp>
        <p:nvSpPr>
          <p:cNvPr id="6" name="Footer Placeholder 5">
            <a:extLst>
              <a:ext uri="{FF2B5EF4-FFF2-40B4-BE49-F238E27FC236}">
                <a16:creationId xmlns:a16="http://schemas.microsoft.com/office/drawing/2014/main" id="{42EBC140-EB93-1B43-97B2-B0BE0A8D6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13B57E-90B8-4E44-8E26-F36E2610845E}"/>
              </a:ext>
            </a:extLst>
          </p:cNvPr>
          <p:cNvSpPr>
            <a:spLocks noGrp="1"/>
          </p:cNvSpPr>
          <p:nvPr>
            <p:ph type="sldNum" sz="quarter" idx="12"/>
          </p:nvPr>
        </p:nvSpPr>
        <p:spPr/>
        <p:txBody>
          <a:bodyPr/>
          <a:lstStyle/>
          <a:p>
            <a:fld id="{5FAF906B-0E56-FA41-92D6-FFCFAEB91D33}" type="slidenum">
              <a:rPr lang="en-US" smtClean="0"/>
              <a:t>‹#›</a:t>
            </a:fld>
            <a:endParaRPr lang="en-US"/>
          </a:p>
        </p:txBody>
      </p:sp>
    </p:spTree>
    <p:extLst>
      <p:ext uri="{BB962C8B-B14F-4D97-AF65-F5344CB8AC3E}">
        <p14:creationId xmlns:p14="http://schemas.microsoft.com/office/powerpoint/2010/main" val="145059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6927-2E71-5446-B28B-6223FF024C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F50FCC-F2E9-2547-A39C-9C2403D9C5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E0B275-0819-B84C-99A3-D47281BEF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CD19D-1E13-7641-ADB1-2F27D1117AAC}"/>
              </a:ext>
            </a:extLst>
          </p:cNvPr>
          <p:cNvSpPr>
            <a:spLocks noGrp="1"/>
          </p:cNvSpPr>
          <p:nvPr>
            <p:ph type="dt" sz="half" idx="10"/>
          </p:nvPr>
        </p:nvSpPr>
        <p:spPr/>
        <p:txBody>
          <a:bodyPr/>
          <a:lstStyle/>
          <a:p>
            <a:fld id="{B67D4B1B-CCAC-FA4E-87BB-982FC3D84425}" type="datetimeFigureOut">
              <a:rPr lang="en-US" smtClean="0"/>
              <a:t>4/5/22</a:t>
            </a:fld>
            <a:endParaRPr lang="en-US"/>
          </a:p>
        </p:txBody>
      </p:sp>
      <p:sp>
        <p:nvSpPr>
          <p:cNvPr id="6" name="Footer Placeholder 5">
            <a:extLst>
              <a:ext uri="{FF2B5EF4-FFF2-40B4-BE49-F238E27FC236}">
                <a16:creationId xmlns:a16="http://schemas.microsoft.com/office/drawing/2014/main" id="{5D7F1D34-09D8-4F4B-BF50-116E3E5337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48E7D-2C70-194C-B639-E76F6F4E0C02}"/>
              </a:ext>
            </a:extLst>
          </p:cNvPr>
          <p:cNvSpPr>
            <a:spLocks noGrp="1"/>
          </p:cNvSpPr>
          <p:nvPr>
            <p:ph type="sldNum" sz="quarter" idx="12"/>
          </p:nvPr>
        </p:nvSpPr>
        <p:spPr/>
        <p:txBody>
          <a:bodyPr/>
          <a:lstStyle/>
          <a:p>
            <a:fld id="{5FAF906B-0E56-FA41-92D6-FFCFAEB91D33}" type="slidenum">
              <a:rPr lang="en-US" smtClean="0"/>
              <a:t>‹#›</a:t>
            </a:fld>
            <a:endParaRPr lang="en-US"/>
          </a:p>
        </p:txBody>
      </p:sp>
    </p:spTree>
    <p:extLst>
      <p:ext uri="{BB962C8B-B14F-4D97-AF65-F5344CB8AC3E}">
        <p14:creationId xmlns:p14="http://schemas.microsoft.com/office/powerpoint/2010/main" val="246383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F97AAC-2304-5A4A-906B-4FD0AF8B08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6DB2C7-22C4-DC48-AEDB-E9AACE6DED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ECB77-2218-A848-BF65-323A5C579B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D4B1B-CCAC-FA4E-87BB-982FC3D84425}" type="datetimeFigureOut">
              <a:rPr lang="en-US" smtClean="0"/>
              <a:t>4/5/22</a:t>
            </a:fld>
            <a:endParaRPr lang="en-US"/>
          </a:p>
        </p:txBody>
      </p:sp>
      <p:sp>
        <p:nvSpPr>
          <p:cNvPr id="5" name="Footer Placeholder 4">
            <a:extLst>
              <a:ext uri="{FF2B5EF4-FFF2-40B4-BE49-F238E27FC236}">
                <a16:creationId xmlns:a16="http://schemas.microsoft.com/office/drawing/2014/main" id="{9076C9F2-7020-5640-ACFE-8E2410942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B5B940-5B03-7447-8C56-5B7938A5C6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F906B-0E56-FA41-92D6-FFCFAEB91D33}" type="slidenum">
              <a:rPr lang="en-US" smtClean="0"/>
              <a:t>‹#›</a:t>
            </a:fld>
            <a:endParaRPr lang="en-US"/>
          </a:p>
        </p:txBody>
      </p:sp>
    </p:spTree>
    <p:extLst>
      <p:ext uri="{BB962C8B-B14F-4D97-AF65-F5344CB8AC3E}">
        <p14:creationId xmlns:p14="http://schemas.microsoft.com/office/powerpoint/2010/main" val="3577347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www.cib.nig.ac.jp/Welcome.html" TargetMode="External"/><Relationship Id="rId3" Type="http://schemas.openxmlformats.org/officeDocument/2006/relationships/hyperlink" Target="http://www.ebi.ac.uk/embl/" TargetMode="External"/><Relationship Id="rId7" Type="http://schemas.openxmlformats.org/officeDocument/2006/relationships/hyperlink" Target="http://www.ddbj.nig.ac.jp/"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www.ncbi.nlm.nih.gov/" TargetMode="External"/><Relationship Id="rId5" Type="http://schemas.openxmlformats.org/officeDocument/2006/relationships/hyperlink" Target="http://www.ncbi.nlm.nih.gov/Genbank/index.html" TargetMode="External"/><Relationship Id="rId4" Type="http://schemas.openxmlformats.org/officeDocument/2006/relationships/hyperlink" Target="http://www.ebi.ac.uk/index.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ncbi.nlm.nih.gov/"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www.ncbi.nlm.nih.gov/"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www.ebi.ac.uk/embl/Submission/index.htm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hyperlink" Target="http://www.ebi.ac.uk/"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embl.org/"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usegalaxy.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Proteomics"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us.expasy.org/people/personal/nguex/ExPASy_LogoPage.html" TargetMode="External"/><Relationship Id="rId4" Type="http://schemas.openxmlformats.org/officeDocument/2006/relationships/hyperlink" Target="http://www.isb-sib.c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us.expasy.org/UniProt/index.shtml" TargetMode="External"/><Relationship Id="rId3" Type="http://schemas.openxmlformats.org/officeDocument/2006/relationships/hyperlink" Target="http://us.expasy.org/" TargetMode="External"/><Relationship Id="rId7" Type="http://schemas.openxmlformats.org/officeDocument/2006/relationships/hyperlink" Target="http://pir.georgetown.edu/pirwww/pirhome3.shtm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www.ebi.ac.uk/index.html" TargetMode="External"/><Relationship Id="rId5" Type="http://schemas.openxmlformats.org/officeDocument/2006/relationships/hyperlink" Target="http://www.ebi.ac.uk/trembl/index.html" TargetMode="External"/><Relationship Id="rId10" Type="http://schemas.openxmlformats.org/officeDocument/2006/relationships/hyperlink" Target="http://www.ebi.ac.uk/IPI/IPIhelp.html" TargetMode="External"/><Relationship Id="rId4" Type="http://schemas.openxmlformats.org/officeDocument/2006/relationships/hyperlink" Target="http://www.isb-sib.ch/" TargetMode="External"/><Relationship Id="rId9" Type="http://schemas.openxmlformats.org/officeDocument/2006/relationships/hyperlink" Target="http://www.ebi.ac.uk/uniref/index.html"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ndbserver.rutgers.edu/NDB/ndb.html" TargetMode="External"/><Relationship Id="rId3" Type="http://schemas.openxmlformats.org/officeDocument/2006/relationships/hyperlink" Target="http://www.boc.chem.uu.nl/sugabase/carbbank.html" TargetMode="External"/><Relationship Id="rId7" Type="http://schemas.openxmlformats.org/officeDocument/2006/relationships/hyperlink" Target="http://www.ebi.ac.uk/index.html"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www.ebi.ac.uk/msd/" TargetMode="External"/><Relationship Id="rId5" Type="http://schemas.openxmlformats.org/officeDocument/2006/relationships/hyperlink" Target="http://www.rcsb.org/index.html" TargetMode="External"/><Relationship Id="rId4" Type="http://schemas.openxmlformats.org/officeDocument/2006/relationships/hyperlink" Target="http://www.rcsb.org/pdb/index.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3" Type="http://schemas.openxmlformats.org/officeDocument/2006/relationships/hyperlink" Target="http://www.ncbi.nlm.nih.gov/entrez/query.fcgi?db=Protein" TargetMode="External"/><Relationship Id="rId18" Type="http://schemas.openxmlformats.org/officeDocument/2006/relationships/hyperlink" Target="http://www.ncbi.nlm.nih.gov/entrez/query.fcgi?db=gene" TargetMode="External"/><Relationship Id="rId26" Type="http://schemas.openxmlformats.org/officeDocument/2006/relationships/hyperlink" Target="http://www.ncbi.nlm.nih.gov/entrez/query.fcgi?db=unists" TargetMode="External"/><Relationship Id="rId3" Type="http://schemas.openxmlformats.org/officeDocument/2006/relationships/hyperlink" Target="http://www.ncbi.nlm.nih.gov/" TargetMode="External"/><Relationship Id="rId21" Type="http://schemas.openxmlformats.org/officeDocument/2006/relationships/hyperlink" Target="http://www.ncbi.nlm.nih.gov/entrez/query.fcgi?db=pcsubstance" TargetMode="External"/><Relationship Id="rId7" Type="http://schemas.openxmlformats.org/officeDocument/2006/relationships/hyperlink" Target="http://www.ncbi.nlm.nih.gov/entrez/query.fcgi?db=pmc" TargetMode="External"/><Relationship Id="rId12" Type="http://schemas.openxmlformats.org/officeDocument/2006/relationships/hyperlink" Target="http://www.ncbi.nlm.nih.gov/entrez/query.fcgi?db=Nucleotide" TargetMode="External"/><Relationship Id="rId17" Type="http://schemas.openxmlformats.org/officeDocument/2006/relationships/hyperlink" Target="http://www.ncbi.nlm.nih.gov/entrez/query.fcgi?db=snp" TargetMode="External"/><Relationship Id="rId25" Type="http://schemas.openxmlformats.org/officeDocument/2006/relationships/hyperlink" Target="http://www.ncbi.nlm.nih.gov/entrez/query.fcgi?db=Domains" TargetMode="External"/><Relationship Id="rId33" Type="http://schemas.openxmlformats.org/officeDocument/2006/relationships/hyperlink" Target="http://www.ncbi.nlm.nih.gov/entrez/query.fcgi?db=probe" TargetMode="External"/><Relationship Id="rId2" Type="http://schemas.openxmlformats.org/officeDocument/2006/relationships/notesSlide" Target="../notesSlides/notesSlide24.xml"/><Relationship Id="rId16" Type="http://schemas.openxmlformats.org/officeDocument/2006/relationships/hyperlink" Target="http://www.ncbi.nlm.nih.gov/entrez/query.fcgi?db=Taxonomy" TargetMode="External"/><Relationship Id="rId20" Type="http://schemas.openxmlformats.org/officeDocument/2006/relationships/hyperlink" Target="http://www.ncbi.nlm.nih.gov/entrez/query.fcgi?db=pccompound" TargetMode="External"/><Relationship Id="rId29" Type="http://schemas.openxmlformats.org/officeDocument/2006/relationships/hyperlink" Target="http://www.ncbi.nlm.nih.gov/entrez/query.fcgi?db=gds" TargetMode="External"/><Relationship Id="rId1" Type="http://schemas.openxmlformats.org/officeDocument/2006/relationships/slideLayout" Target="../slideLayouts/slideLayout1.xml"/><Relationship Id="rId6" Type="http://schemas.openxmlformats.org/officeDocument/2006/relationships/hyperlink" Target="Explain%20%20PubMed')%3Bthis.style.cursor='pointer'%3Bthis.style.cursor='hand" TargetMode="External"/><Relationship Id="rId11" Type="http://schemas.openxmlformats.org/officeDocument/2006/relationships/hyperlink" Target="http://www.ncbi.nlm.nih.gov/entrez/query.fcgi?db=omia" TargetMode="External"/><Relationship Id="rId24" Type="http://schemas.openxmlformats.org/officeDocument/2006/relationships/hyperlink" Target="http://www.ncbi.nlm.nih.gov/entrez/query.fcgi?db=cdd" TargetMode="External"/><Relationship Id="rId32" Type="http://schemas.openxmlformats.org/officeDocument/2006/relationships/hyperlink" Target="http://www.ncbi.nlm.nih.gov/entrez/query.fcgi?db=gensat" TargetMode="External"/><Relationship Id="rId5" Type="http://schemas.openxmlformats.org/officeDocument/2006/relationships/image" Target="../media/image13.png"/><Relationship Id="rId15" Type="http://schemas.openxmlformats.org/officeDocument/2006/relationships/hyperlink" Target="http://www.ncbi.nlm.nih.gov/entrez/query.fcgi?db=Structure" TargetMode="External"/><Relationship Id="rId23" Type="http://schemas.openxmlformats.org/officeDocument/2006/relationships/hyperlink" Target="http://www.ncbi.nlm.nih.gov/entrez/query.fcgi?db=unigene" TargetMode="External"/><Relationship Id="rId28" Type="http://schemas.openxmlformats.org/officeDocument/2006/relationships/hyperlink" Target="http://www.ncbi.nlm.nih.gov/entrez/query.fcgi?db=geo" TargetMode="External"/><Relationship Id="rId10" Type="http://schemas.openxmlformats.org/officeDocument/2006/relationships/hyperlink" Target="http://www.ncbi.nlm.nih.gov/entrez/query.fcgi?db=OMIM" TargetMode="External"/><Relationship Id="rId19" Type="http://schemas.openxmlformats.org/officeDocument/2006/relationships/hyperlink" Target="http://www.ncbi.nlm.nih.gov/entrez/query.fcgi?db=homologene" TargetMode="External"/><Relationship Id="rId31" Type="http://schemas.openxmlformats.org/officeDocument/2006/relationships/hyperlink" Target="http://www.ncbi.nlm.nih.gov/entrez/query.fcgi?db=pcassay" TargetMode="External"/><Relationship Id="rId4" Type="http://schemas.openxmlformats.org/officeDocument/2006/relationships/image" Target="../media/image12.png"/><Relationship Id="rId9" Type="http://schemas.openxmlformats.org/officeDocument/2006/relationships/hyperlink" Target="http://www.ncbi.nlm.nih.gov/entrez/query.fcgi?db=Books" TargetMode="External"/><Relationship Id="rId14" Type="http://schemas.openxmlformats.org/officeDocument/2006/relationships/hyperlink" Target="http://www.ncbi.nlm.nih.gov/entrez/query.fcgi?db=Genome" TargetMode="External"/><Relationship Id="rId22" Type="http://schemas.openxmlformats.org/officeDocument/2006/relationships/hyperlink" Target="http://www.ncbi.nlm.nih.gov/entrez/query.fcgi?db=genomeprj" TargetMode="External"/><Relationship Id="rId27" Type="http://schemas.openxmlformats.org/officeDocument/2006/relationships/hyperlink" Target="http://www.ncbi.nlm.nih.gov/entrez/query.fcgi?db=PopSet" TargetMode="External"/><Relationship Id="rId30" Type="http://schemas.openxmlformats.org/officeDocument/2006/relationships/hyperlink" Target="http://www.ncbi.nlm.nih.gov/entrez/query.fcgi?db=CancerChromosomes" TargetMode="External"/><Relationship Id="rId8" Type="http://schemas.openxmlformats.org/officeDocument/2006/relationships/hyperlink" Target="http://www.ncbi.nlm.nih.gov/entrez/query.fcgi?db=ncbisearch"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www.ncbi.nlm.nih.gov/entrez/viewer.fcgi?db=nucleotide&amp;val=CP000002" TargetMode="External"/><Relationship Id="rId3" Type="http://schemas.openxmlformats.org/officeDocument/2006/relationships/hyperlink" Target="http://www.ncbi.nlm.nih.gov/" TargetMode="External"/><Relationship Id="rId7" Type="http://schemas.openxmlformats.org/officeDocument/2006/relationships/hyperlink" Target="http://www.ncbi.nlm.nih.gov/Taxonomy/Browser/wwwtax.cgi?id=290609" TargetMode="External"/><Relationship Id="rId12"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www.ncbi.nlm.nih.gov/genomes/MICROBES/anthracis.html" TargetMode="External"/><Relationship Id="rId11" Type="http://schemas.openxmlformats.org/officeDocument/2006/relationships/hyperlink" Target="ftp://ftp.ncbi.nlm.nih.gov/genomes/Bacteria/Bacillus_licheniformis_ATCC_14580" TargetMode="External"/><Relationship Id="rId5" Type="http://schemas.openxmlformats.org/officeDocument/2006/relationships/hyperlink" Target="http://www.ncbi.nlm.nih.gov/Traces/assembly/assmbrowser.cgi?cmd=browse&amp;f=&amp;m=main&amp;s=browse" TargetMode="External"/><Relationship Id="rId10" Type="http://schemas.openxmlformats.org/officeDocument/2006/relationships/hyperlink" Target="ftp://ftp.ncbi.nlm.nih.gov/genbank/genomes/Bacteria/Bacillus_licheniformis_ATCC_14580" TargetMode="External"/><Relationship Id="rId4" Type="http://schemas.openxmlformats.org/officeDocument/2006/relationships/image" Target="../media/image12.png"/><Relationship Id="rId9" Type="http://schemas.openxmlformats.org/officeDocument/2006/relationships/hyperlink" Target="http://www.ncbi.nlm.nih.gov/entrez/viewer.fcgi?db=nucleotide&amp;val=NC_006270" TargetMode="External"/></Relationships>
</file>

<file path=ppt/slides/_rels/slide26.xml.rels><?xml version="1.0" encoding="UTF-8" standalone="yes"?>
<Relationships xmlns="http://schemas.openxmlformats.org/package/2006/relationships"><Relationship Id="rId13" Type="http://schemas.openxmlformats.org/officeDocument/2006/relationships/hyperlink" Target="http://www.ncbi.nlm.nih.gov/BLAST/download.shtml" TargetMode="External"/><Relationship Id="rId18" Type="http://schemas.openxmlformats.org/officeDocument/2006/relationships/hyperlink" Target="mailto:blast-help@ncbi.nlm.nih.gov" TargetMode="External"/><Relationship Id="rId26" Type="http://schemas.openxmlformats.org/officeDocument/2006/relationships/hyperlink" Target="http://www.ncbi.nlm.nih.gov/BLAST/Blast.cgi?CMD=Web&amp;LAYOUT=TwoWindows&amp;AUTO_FORMAT=Semiauto&amp;ALIGNMENTS=250&amp;ALIGNMENT_VIEW=Pairwise&amp;CLIENT=web&amp;COMPOSITION_BASED_STATISTICS=on&amp;DATABASE=nr&amp;CDD_SEARCH=on&amp;DESCRIPTIONS=500&amp;ENTREZ_QUERY=%28none%29&amp;EXPECT=10&amp;FORMAT_OBJECT=Alignment&amp;FORMAT_TYPE=HTML&amp;I_THRESH=0.005&amp;MATRIX_NAME=BLOSUM62&amp;NCBI_GI=on&amp;PAGE=Proteins&amp;PROGRAM=blastp&amp;RUN_PSIBLAST=on&amp;SERVICE=plain&amp;SET_DEFAULTS.x=36&amp;SET_DEFAULTS.y=5&amp;SHOW_OVERVIEW=on&amp;END_OF_HTTPGET=Yes&amp;SHOW_LINKOUT=yes&amp;GET_SEQUENCE=yes" TargetMode="External"/><Relationship Id="rId39" Type="http://schemas.openxmlformats.org/officeDocument/2006/relationships/hyperlink" Target="http://www.ncbi.nlm.nih.gov/genome/seq/CfaBlast.html" TargetMode="External"/><Relationship Id="rId21" Type="http://schemas.openxmlformats.org/officeDocument/2006/relationships/hyperlink" Target="http://www.ncbi.nlm.nih.gov/BLAST/Blast.cgi?CMD=Web&amp;LAYOUT=TwoWindows&amp;AUTO_FORMAT=Semiauto&amp;ALIGNMENTS=50&amp;ALIGNMENT_VIEW=Pairwise&amp;CLIENT=web&amp;DATABASE=nr&amp;DESCRIPTIONS=100&amp;ENTREZ_QUERY=%28none%29&amp;EXPECT=10&amp;FILTER=L&amp;FORMAT_OBJECT=Alignment&amp;FORMAT_TYPE=HTML&amp;NCBI_GI=on&amp;PAGE=Nucleotides&amp;PROGRAM=blastn&amp;SERVICE=plain&amp;SET_DEFAULTS.x=34&amp;SET_DEFAULTS.y=8&amp;SHOW_OVERVIEW=on&amp;END_OF_HTTPGET=Yes&amp;SHOW_LINKOUT=yes&amp;GET_SEQUENCE=yes" TargetMode="External"/><Relationship Id="rId34" Type="http://schemas.openxmlformats.org/officeDocument/2006/relationships/hyperlink" Target="http://www.ncbi.nlm.nih.gov/genome/seq/MmBlast.html" TargetMode="External"/><Relationship Id="rId42" Type="http://schemas.openxmlformats.org/officeDocument/2006/relationships/hyperlink" Target="http://www.ncbi.nlm.nih.gov/genome/seq/GgaBlast.html" TargetMode="External"/><Relationship Id="rId47" Type="http://schemas.openxmlformats.org/officeDocument/2006/relationships/hyperlink" Target="http://www.ncbi.nlm.nih.gov/sutils/genom_table.cgi?organism=insects" TargetMode="External"/><Relationship Id="rId50" Type="http://schemas.openxmlformats.org/officeDocument/2006/relationships/hyperlink" Target="http://www.ncbi.nlm.nih.gov/sutils/genom_table.cgi?organism=fungi" TargetMode="External"/><Relationship Id="rId55" Type="http://schemas.openxmlformats.org/officeDocument/2006/relationships/hyperlink" Target="http://www.ncbi.nlm.nih.gov/VecScreen/VecScreen.html" TargetMode="External"/><Relationship Id="rId7" Type="http://schemas.openxmlformats.org/officeDocument/2006/relationships/hyperlink" Target="http://www.ncbi.nlm.nih.gov/BLAST/producttable.html" TargetMode="External"/><Relationship Id="rId2" Type="http://schemas.openxmlformats.org/officeDocument/2006/relationships/notesSlide" Target="../notesSlides/notesSlide26.xml"/><Relationship Id="rId16" Type="http://schemas.openxmlformats.org/officeDocument/2006/relationships/hyperlink" Target="http://www.ncbi.nlm.nih.gov/BLAST/blast_credits.html" TargetMode="External"/><Relationship Id="rId29" Type="http://schemas.openxmlformats.org/officeDocument/2006/relationships/hyperlink" Target="http://www.ncbi.nlm.nih.gov/Structure/lexington/lexington.cgi?cmd=rps" TargetMode="External"/><Relationship Id="rId11" Type="http://schemas.openxmlformats.org/officeDocument/2006/relationships/hyperlink" Target="http://www.ncbi.nlm.nih.gov/books/bv.fcgi?rid=handbook.chapter.610" TargetMode="External"/><Relationship Id="rId24" Type="http://schemas.openxmlformats.org/officeDocument/2006/relationships/hyperlink" Target="http://www.ncbi.nlm.nih.gov/BLAST/tracemb.html" TargetMode="External"/><Relationship Id="rId32" Type="http://schemas.openxmlformats.org/officeDocument/2006/relationships/hyperlink" Target="http://www.ncbi.nlm.nih.gov/BLAST/Blast.cgi?CMD=Web&amp;LAYOUT=TwoWindows&amp;AUTO_FORMAT=Semiauto&amp;ALIGNMENTS=50&amp;ALIGNMENT_VIEW=Pairwise&amp;CLIENT=web&amp;DATABASE=nr&amp;DESCRIPTIONS=100&amp;ENTREZ_QUERY=%28none%29&amp;EXPECT=10&amp;FILTER=L&amp;FORMAT_OBJECT=Alignment&amp;FORMAT_TYPE=HTML&amp;GENETIC_CODE=1&amp;NCBI_GI=on&amp;PAGE=Translations&amp;PROGRAM=tblastx&amp;SERVICE=plain&amp;SET_DEFAULTS.x=21&amp;SET_DEFAULTS.y=9&amp;SHOW_OVERVIEW=on&amp;UNGAPPED_ALIGNMENT=yes&amp;END_OF_HTTPGET=Yes&amp;SHOW_LINKOUT=yes" TargetMode="External"/><Relationship Id="rId37" Type="http://schemas.openxmlformats.org/officeDocument/2006/relationships/hyperlink" Target="http://www.ncbi.nlm.nih.gov/genome/seq/BtaBlast.html" TargetMode="External"/><Relationship Id="rId40" Type="http://schemas.openxmlformats.org/officeDocument/2006/relationships/hyperlink" Target="http://www.ncbi.nlm.nih.gov/genome/seq/OarBlast.html" TargetMode="External"/><Relationship Id="rId45" Type="http://schemas.openxmlformats.org/officeDocument/2006/relationships/hyperlink" Target="http://www.ncbi.nlm.nih.gov/BLAST/Genome/EnvirSamplesBlast.html" TargetMode="External"/><Relationship Id="rId53" Type="http://schemas.openxmlformats.org/officeDocument/2006/relationships/hyperlink" Target="http://www.ncbi.nlm.nih.gov/geo/query/blast.html" TargetMode="External"/><Relationship Id="rId58" Type="http://schemas.openxmlformats.org/officeDocument/2006/relationships/hyperlink" Target="http://www.ncbi.nlm.nih.gov/BLAST/Blast.cgi?LAYOUT=TwoWindows&amp;AUTO_FORMAT=Semiauto&amp;CMD=Web&amp;PAGE=Formating&amp;NCBI_GI=yes&amp;SHOW_OVERVIEW=on&amp;SHOW_LINKOUT=on" TargetMode="External"/><Relationship Id="rId5" Type="http://schemas.openxmlformats.org/officeDocument/2006/relationships/hyperlink" Target="http://www.ncbi.nlm.nih.gov/BLAST/index.shtml" TargetMode="External"/><Relationship Id="rId61" Type="http://schemas.openxmlformats.org/officeDocument/2006/relationships/hyperlink" Target="http://www.ncbi.nlm.nih.gov/About/accessibility.html" TargetMode="External"/><Relationship Id="rId19" Type="http://schemas.openxmlformats.org/officeDocument/2006/relationships/hyperlink" Target="http://www.ncbi.nlm.nih.gov/BLAST/Blast.cgi?CMD=Web&amp;LAYOUT=TwoWindows&amp;AUTO_FORMAT=Semiauto&amp;ALIGNMENTS=50&amp;ALIGNMENT_VIEW=Tabular&amp;CLIENT=web&amp;DATABASE=nr&amp;DESCRIPTIONS=100&amp;ENTREZ_QUERY=%28none%29&amp;EXPECT=10&amp;FILTER=L&amp;FORMAT_OBJECT=Alignment&amp;FORMAT_TYPE=HTML&amp;NCBI_GI=on&amp;PAGE=MegaBlast&amp;SERVICE=plain&amp;SET_DEFAULTS.x=34&amp;SET_DEFAULTS.y=8&amp;SHOW_OVERVIEW=on&amp;END_OF_HTTPGET=Yes&amp;SHOW_LINKOUT=yes&amp;GET_SEQUENCE=yes&amp;PERC_IDENT=None,1,-2" TargetMode="External"/><Relationship Id="rId14" Type="http://schemas.openxmlformats.org/officeDocument/2006/relationships/hyperlink" Target="http://www.ncbi.nlm.nih.gov/BLAST/developer.shtml" TargetMode="External"/><Relationship Id="rId22" Type="http://schemas.openxmlformats.org/officeDocument/2006/relationships/hyperlink" Target="http://www.ncbi.nlm.nih.gov/BLAST/Blast.cgi?CMD=Web&amp;LAYOUT=TwoWindows&amp;AUTO_FORMAT=Semiauto&amp;ALIGNMENTS=50&amp;ALIGNMENT_VIEW=Pairwise&amp;CLIENT=web&amp;DATABASE=nr&amp;DESCRIPTIONS=100&amp;ENTREZ_QUERY=%28none%29&amp;EXPECT=1000&amp;FORMAT_OBJECT=Alignment&amp;FORMAT_TYPE=HTML&amp;NCBI_GI=on&amp;PAGE=Nucleotides&amp;PROGRAM=blastn&amp;SERVICE=plain&amp;SET_DEFAULTS.x=29&amp;SET_DEFAULTS.y=6&amp;SHOW_OVERVIEW=on&amp;WORD_SIZE=7&amp;END_OF_HTTPGET=Yes&amp;SHOW_LINKOUT=yes&amp;GET_SEQUENCE=yes" TargetMode="External"/><Relationship Id="rId27" Type="http://schemas.openxmlformats.org/officeDocument/2006/relationships/hyperlink" Target="http://www.ncbi.nlm.nih.gov/BLAST/Blast.cgi?CMD=Web&amp;LAYOUT=TwoWindows&amp;AUTO_FORMAT=Semiauto&amp;ALIGNMENTS=50&amp;ALIGNMENT_VIEW=Pairwise&amp;CLIENT=web&amp;DATABASE=nr&amp;DESCRIPTIONS=100&amp;ENTREZ_QUERY=%28none%29&amp;EXPECT=20000&amp;FORMAT_OBJECT=Alignment&amp;FORMAT_TYPE=HTML&amp;GAPCOSTS=9+1&amp;I_THRESH=0.005&amp;MATRIX_NAME=PAM30&amp;NCBI_GI=on&amp;PAGE=Proteins&amp;PROGRAM=blastp&amp;SERVICE=plain&amp;SET_DEFAULTS.x=24&amp;SET_DEFAULTS.y=10&amp;SHOW_OVERVIEW=on&amp;WORD_SIZE=2&amp;END_OF_HTTPGET=Yes&amp;SHOW_LINKOUT=yes&amp;GET_SEQUENCE=yes" TargetMode="External"/><Relationship Id="rId30" Type="http://schemas.openxmlformats.org/officeDocument/2006/relationships/hyperlink" Target="http://www.ncbi.nlm.nih.gov/BLAST/Blast.cgi?CMD=Web&amp;LAYOUT=TwoWindows&amp;AUTO_FORMAT=Semiauto&amp;ALIGNMENTS=50&amp;ALIGNMENT_VIEW=Pairwise&amp;CLIENT=web&amp;DATABASE=nr&amp;DESCRIPTIONS=100&amp;ENTREZ_QUERY=%28none%29&amp;EXPECT=10&amp;FILTER=L&amp;FORMAT_OBJECT=Alignment&amp;FORMAT_TYPE=HTML&amp;GENETIC_CODE=1&amp;NCBI_GI=on&amp;PAGE=Translations&amp;PROGRAM=blastx&amp;SERVICE=plain&amp;SET_DEFAULTS.x=37&amp;SET_DEFAULTS.y=5&amp;SHOW_OVERVIEW=on&amp;UNGAPPED_ALIGNMENT=no&amp;END_OF_HTTPGET=Yes&amp;SHOW_LINKOUT=yes&amp;GET_SEQUENCE=yes" TargetMode="External"/><Relationship Id="rId35" Type="http://schemas.openxmlformats.org/officeDocument/2006/relationships/hyperlink" Target="http://www.ncbi.nlm.nih.gov/genome/seq/RnBlast.html" TargetMode="External"/><Relationship Id="rId43" Type="http://schemas.openxmlformats.org/officeDocument/2006/relationships/hyperlink" Target="http://www.ncbi.nlm.nih.gov/BLAST/Genome/fugu.html" TargetMode="External"/><Relationship Id="rId48" Type="http://schemas.openxmlformats.org/officeDocument/2006/relationships/hyperlink" Target="http://www.ncbi.nlm.nih.gov/BLAST/Genome/NematodeBlast.html" TargetMode="External"/><Relationship Id="rId56" Type="http://schemas.openxmlformats.org/officeDocument/2006/relationships/hyperlink" Target="http://www.ncbi.nlm.nih.gov/igblast/" TargetMode="External"/><Relationship Id="rId8" Type="http://schemas.openxmlformats.org/officeDocument/2006/relationships/hyperlink" Target="http://www.ncbi.nlm.nih.gov/BLAST/blast_whatsnew.html" TargetMode="External"/><Relationship Id="rId51" Type="http://schemas.openxmlformats.org/officeDocument/2006/relationships/hyperlink" Target="http://www.ncbi.nlm.nih.gov/sutils/genom_table.cgi" TargetMode="External"/><Relationship Id="rId3" Type="http://schemas.openxmlformats.org/officeDocument/2006/relationships/hyperlink" Target="http://www.ncbi.nlm.nih.gov/" TargetMode="External"/><Relationship Id="rId12" Type="http://schemas.openxmlformats.org/officeDocument/2006/relationships/hyperlink" Target="http://www.ncbi.nlm.nih.gov/BLAST/tutorial/Altschul-1.html" TargetMode="External"/><Relationship Id="rId17" Type="http://schemas.openxmlformats.org/officeDocument/2006/relationships/hyperlink" Target="http://www.ncbi.nlm.nih.gov/BLAST/blastannounce.shtml" TargetMode="External"/><Relationship Id="rId25" Type="http://schemas.openxmlformats.org/officeDocument/2006/relationships/hyperlink" Target="http://www.ncbi.nlm.nih.gov/BLAST/Blast.cgi?CMD=Web&amp;LAYOUT=TwoWindows&amp;AUTO_FORMAT=Semiauto&amp;ALIGNMENTS=250&amp;ALIGNMENT_VIEW=Pairwise&amp;CDD_SEARCH=on&amp;CLIENT=web&amp;DATABASE=nr&amp;DESCRIPTIONS=500&amp;ENTREZ_QUERY=%28none%29&amp;EXPECT=10&amp;FILTER=L&amp;FORMAT_OBJECT=Alignment&amp;FORMAT_TYPE=HTML&amp;I_THRESH=0.005&amp;MATRIX_NAME=BLOSUM62&amp;NCBI_GI=on&amp;PAGE=Proteins&amp;PROGRAM=blastp&amp;SERVICE=plain&amp;SET_DEFAULTS.x=41&amp;SET_DEFAULTS.y=5&amp;SHOW_OVERVIEW=on&amp;END_OF_HTTPGET=Yes&amp;SHOW_LINKOUT=yes&amp;GET_SEQUENCE=yes" TargetMode="External"/><Relationship Id="rId33" Type="http://schemas.openxmlformats.org/officeDocument/2006/relationships/hyperlink" Target="http://www.ncbi.nlm.nih.gov/genome/seq/HsBlast.html" TargetMode="External"/><Relationship Id="rId38" Type="http://schemas.openxmlformats.org/officeDocument/2006/relationships/hyperlink" Target="http://www.ncbi.nlm.nih.gov/genome/seq/SscBlast.html" TargetMode="External"/><Relationship Id="rId46" Type="http://schemas.openxmlformats.org/officeDocument/2006/relationships/hyperlink" Target="http://www.ncbi.nlm.nih.gov/sutils/blast_table.cgi?taxid=Protozoa" TargetMode="External"/><Relationship Id="rId59" Type="http://schemas.openxmlformats.org/officeDocument/2006/relationships/hyperlink" Target="http://www.ncbi.nlm.nih.gov/About/disclaimer.html" TargetMode="External"/><Relationship Id="rId20" Type="http://schemas.openxmlformats.org/officeDocument/2006/relationships/hyperlink" Target="http://www.ncbi.nlm.nih.gov/BLAST/Blast.cgi?ALIGNMENTS=50&amp;ALIGNMENT_VIEW=Pairwise&amp;AUTO_FORMAT=Semiauto&amp;CLIENT=web&amp;DATABASE=nr&amp;DESCRIPTIONS=100&amp;EQ_MENU=(none)&amp;EQ_OP=AND&amp;EXPECT=10&amp;FILTER=L&amp;FILTER=m&amp;FORMAT_BLOCK_ON_RESPAGE=None&amp;FORMAT_EQ_MENU=(none)&amp;FORMAT_EQ_OP=AND&amp;FORMAT_OBJECT=Alignment&amp;FORMAT_TYPE=HTML&amp;LAYOUT=TwoWindows&amp;MEGABLAST=on&amp;NCBI_GI=on&amp;OTHER_ADVANCED=-G+5+-E+2&amp;PAGE=MegaBlast&amp;PERC_IDENT=None,+1,+-2&amp;PROGRAM=blastn&amp;SERVICE=plain&amp;SET_DEFAULTS.x=34&amp;SET_DEFAULTS.y=3&amp;SHOW_OVERVIEW=on&amp;TEMPLATE_LENGTH=18&amp;TEMPLATE_TYPE=0&amp;TWO_HITS=on&amp;WORD_SIZE=11&amp;END_OF_HTTPGET=Yes&amp;SHOW_LINKOUT=yes&amp;GET_SEQUENCE=yes" TargetMode="External"/><Relationship Id="rId41" Type="http://schemas.openxmlformats.org/officeDocument/2006/relationships/hyperlink" Target="http://www.ncbi.nlm.nih.gov/genome/seq/FcaBlast.html" TargetMode="External"/><Relationship Id="rId54" Type="http://schemas.openxmlformats.org/officeDocument/2006/relationships/hyperlink" Target="http://www.ncbi.nlm.nih.gov/blast/bl2seq/wblast2.cgi" TargetMode="External"/><Relationship Id="rId62" Type="http://schemas.openxmlformats.org/officeDocument/2006/relationships/hyperlink" Target="http://validator.w3.org/check/referer" TargetMode="External"/><Relationship Id="rId1" Type="http://schemas.openxmlformats.org/officeDocument/2006/relationships/slideLayout" Target="../slideLayouts/slideLayout1.xml"/><Relationship Id="rId6" Type="http://schemas.openxmlformats.org/officeDocument/2006/relationships/hyperlink" Target="http://www.ncbi.nlm.nih.gov/BLAST/blast_whatsnew.shtml#20051206" TargetMode="External"/><Relationship Id="rId15" Type="http://schemas.openxmlformats.org/officeDocument/2006/relationships/hyperlink" Target="http://www.ncbi.nlm.nih.gov/BLAST/blast_references.html" TargetMode="External"/><Relationship Id="rId23" Type="http://schemas.openxmlformats.org/officeDocument/2006/relationships/hyperlink" Target="http://www.ncbi.nlm.nih.gov/BLAST/mmtrace.html" TargetMode="External"/><Relationship Id="rId28" Type="http://schemas.openxmlformats.org/officeDocument/2006/relationships/hyperlink" Target="http://www.ncbi.nlm.nih.gov/Structure/cdd/wrpsb.cgi" TargetMode="External"/><Relationship Id="rId36" Type="http://schemas.openxmlformats.org/officeDocument/2006/relationships/hyperlink" Target="http://www.ncbi.nlm.nih.gov/genome/seq/PtrBlast.html" TargetMode="External"/><Relationship Id="rId49" Type="http://schemas.openxmlformats.org/officeDocument/2006/relationships/hyperlink" Target="http://www.ncbi.nlm.nih.gov/BLAST/Genome/PlantBlast.shtml?10" TargetMode="External"/><Relationship Id="rId57" Type="http://schemas.openxmlformats.org/officeDocument/2006/relationships/hyperlink" Target="http://www.ncbi.nlm.nih.gov/SNP/snp_blastByOrg.cgi" TargetMode="External"/><Relationship Id="rId10" Type="http://schemas.openxmlformats.org/officeDocument/2006/relationships/hyperlink" Target="http://www.ncbi.nlm.nih.gov/entrez/query.fcgi?cmd=Retrieve&amp;db=pubmed&amp;list_uids=15215342&amp;dopt=Citation" TargetMode="External"/><Relationship Id="rId31" Type="http://schemas.openxmlformats.org/officeDocument/2006/relationships/hyperlink" Target="http://www.ncbi.nlm.nih.gov/BLAST/Blast.cgi?CMD=Web&amp;LAYOUT=TwoWindows&amp;AUTO_FORMAT=Semiauto&amp;ALIGNMENTS=50&amp;ALIGNMENT_VIEW=Pairwise&amp;CLIENT=web&amp;DATABASE=nr&amp;DESCRIPTIONS=100&amp;ENTREZ_QUERY=%28none%29&amp;EXPECT=10&amp;FILTER=L&amp;FORMAT_OBJECT=Alignment&amp;FORMAT_TYPE=HTML&amp;GENETIC_CODE=0&amp;NCBI_GI=on&amp;PAGE=Translations&amp;PROGRAM=tblastn&amp;SERVICE=plain&amp;SET_DEFAULTS.x=23&amp;SET_DEFAULTS.y=10&amp;SHOW_OVERVIEW=on&amp;UNGAPPED_ALIGNMENT=no&amp;END_OF_HTTPGET=Yes&amp;SHOW_LINKOUT=yes&amp;GET_SEQUENCE=yes" TargetMode="External"/><Relationship Id="rId44" Type="http://schemas.openxmlformats.org/officeDocument/2006/relationships/hyperlink" Target="http://www.ncbi.nlm.nih.gov/genome/seq/DrBlast.html" TargetMode="External"/><Relationship Id="rId52" Type="http://schemas.openxmlformats.org/officeDocument/2006/relationships/hyperlink" Target="http://www.ncbi.nlm.nih.gov/sutils/genom_tree.cgi?organism=euk" TargetMode="External"/><Relationship Id="rId60" Type="http://schemas.openxmlformats.org/officeDocument/2006/relationships/hyperlink" Target="http://www.ncbi.nlm.nih.gov/About/privacy.html" TargetMode="External"/><Relationship Id="rId4" Type="http://schemas.openxmlformats.org/officeDocument/2006/relationships/image" Target="../media/image12.png"/><Relationship Id="rId9" Type="http://schemas.openxmlformats.org/officeDocument/2006/relationships/hyperlink" Target="http://www.ncbi.nlm.nih.gov/BLAST/blast_FAQs.html"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www.ebi.ac.uk/integr8/" TargetMode="External"/><Relationship Id="rId7"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hyperlink" Target="http://www.ebi.ac.uk/" TargetMode="External"/><Relationship Id="rId5" Type="http://schemas.openxmlformats.org/officeDocument/2006/relationships/hyperlink" Target="http://www.ebi.ac.uk/fasta33/genomes.html" TargetMode="External"/><Relationship Id="rId4" Type="http://schemas.openxmlformats.org/officeDocument/2006/relationships/hyperlink" Target="http://www.ebi.ac.uk/genomes/index.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3757C43-DB8E-E341-8EE4-80C1B39BBB5B}"/>
              </a:ext>
            </a:extLst>
          </p:cNvPr>
          <p:cNvSpPr>
            <a:spLocks noGrp="1" noChangeArrowheads="1"/>
          </p:cNvSpPr>
          <p:nvPr>
            <p:ph type="ctrTitle"/>
          </p:nvPr>
        </p:nvSpPr>
        <p:spPr>
          <a:xfrm>
            <a:off x="1524000" y="260351"/>
            <a:ext cx="9144000" cy="836613"/>
          </a:xfrm>
        </p:spPr>
        <p:txBody>
          <a:bodyPr rtlCol="0" anchor="ctr">
            <a:normAutofit fontScale="90000"/>
          </a:bodyPr>
          <a:lstStyle/>
          <a:p>
            <a:pPr algn="l">
              <a:defRPr/>
            </a:pPr>
            <a:r>
              <a:rPr lang="en-US" altLang="en-US" sz="2000">
                <a:solidFill>
                  <a:srgbClr val="006600"/>
                </a:solidFill>
              </a:rPr>
              <a:t>Introduction to Bioinformatics</a:t>
            </a:r>
            <a:br>
              <a:rPr lang="en-US" altLang="en-US" sz="2000">
                <a:solidFill>
                  <a:srgbClr val="006600"/>
                </a:solidFill>
              </a:rPr>
            </a:br>
            <a:r>
              <a:rPr lang="en-US" altLang="en-US" sz="2000">
                <a:solidFill>
                  <a:srgbClr val="006600"/>
                </a:solidFill>
              </a:rPr>
              <a:t>LECTURE 1: The first look at a genome (sequence statistics)</a:t>
            </a:r>
            <a:br>
              <a:rPr lang="en-US" altLang="en-US" sz="2000">
                <a:solidFill>
                  <a:srgbClr val="006600"/>
                </a:solidFill>
              </a:rPr>
            </a:br>
            <a:endParaRPr lang="en-US" altLang="en-US" sz="2000">
              <a:solidFill>
                <a:srgbClr val="006600"/>
              </a:solidFill>
            </a:endParaRPr>
          </a:p>
        </p:txBody>
      </p:sp>
      <p:sp>
        <p:nvSpPr>
          <p:cNvPr id="5" name="Slide Number Placeholder 5">
            <a:extLst>
              <a:ext uri="{FF2B5EF4-FFF2-40B4-BE49-F238E27FC236}">
                <a16:creationId xmlns:a16="http://schemas.microsoft.com/office/drawing/2014/main" id="{61980B83-B14A-3546-8E56-8945AB2635B3}"/>
              </a:ext>
            </a:extLst>
          </p:cNvPr>
          <p:cNvSpPr>
            <a:spLocks noGrp="1"/>
          </p:cNvSpPr>
          <p:nvPr>
            <p:ph type="sldNum" sz="quarter" idx="12"/>
          </p:nvPr>
        </p:nvSpPr>
        <p:spPr/>
        <p:txBody>
          <a:bodyPr/>
          <a:lstStyle/>
          <a:p>
            <a:pPr>
              <a:defRPr/>
            </a:pPr>
            <a:fld id="{5A209F5F-5B64-F445-9163-232D274AD3F8}" type="slidenum">
              <a:rPr lang="en-US" altLang="en-US"/>
              <a:pPr>
                <a:defRPr/>
              </a:pPr>
              <a:t>1</a:t>
            </a:fld>
            <a:endParaRPr lang="en-US" altLang="en-US"/>
          </a:p>
        </p:txBody>
      </p:sp>
      <p:sp>
        <p:nvSpPr>
          <p:cNvPr id="125955" name="Rectangle 3">
            <a:extLst>
              <a:ext uri="{FF2B5EF4-FFF2-40B4-BE49-F238E27FC236}">
                <a16:creationId xmlns:a16="http://schemas.microsoft.com/office/drawing/2014/main" id="{81FB1E6D-ECEA-6C45-99E8-718A63DF549F}"/>
              </a:ext>
            </a:extLst>
          </p:cNvPr>
          <p:cNvSpPr>
            <a:spLocks noChangeArrowheads="1"/>
          </p:cNvSpPr>
          <p:nvPr/>
        </p:nvSpPr>
        <p:spPr bwMode="auto">
          <a:xfrm>
            <a:off x="2135188" y="658675"/>
            <a:ext cx="8532812" cy="665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solidFill>
                <a:srgbClr val="006600"/>
              </a:solidFill>
            </a:endParaRPr>
          </a:p>
          <a:p>
            <a:pPr eaLnBrk="1" hangingPunct="1"/>
            <a:r>
              <a:rPr lang="en-US" altLang="en-US" sz="3600" b="1">
                <a:solidFill>
                  <a:srgbClr val="006600"/>
                </a:solidFill>
              </a:rPr>
              <a:t>	 1.4 </a:t>
            </a:r>
            <a:r>
              <a:rPr lang="en-US" altLang="en-US" sz="3600" b="1" i="1">
                <a:solidFill>
                  <a:srgbClr val="006600"/>
                </a:solidFill>
              </a:rPr>
              <a:t>Annotating a genome: 				statistical sequence analysis</a:t>
            </a:r>
          </a:p>
          <a:p>
            <a:pPr eaLnBrk="1" hangingPunct="1">
              <a:lnSpc>
                <a:spcPct val="0"/>
              </a:lnSpc>
              <a:buFontTx/>
              <a:buChar char="•"/>
            </a:pPr>
            <a:endParaRPr lang="en-US" altLang="en-US" sz="3600" b="1"/>
          </a:p>
          <a:p>
            <a:pPr eaLnBrk="1" hangingPunct="1">
              <a:spcBef>
                <a:spcPct val="50000"/>
              </a:spcBef>
              <a:buFontTx/>
              <a:buChar char="•"/>
            </a:pPr>
            <a:r>
              <a:rPr lang="en-US" altLang="en-US" sz="3200"/>
              <a:t> Base composition &amp; sliding window plot</a:t>
            </a:r>
          </a:p>
          <a:p>
            <a:pPr eaLnBrk="1" hangingPunct="1">
              <a:spcBef>
                <a:spcPct val="50000"/>
              </a:spcBef>
              <a:buFontTx/>
              <a:buChar char="•"/>
            </a:pPr>
            <a:r>
              <a:rPr lang="en-US" altLang="en-US" sz="3200"/>
              <a:t> GC content &amp; change point analysis</a:t>
            </a:r>
          </a:p>
          <a:p>
            <a:pPr eaLnBrk="1" hangingPunct="1">
              <a:spcBef>
                <a:spcPct val="50000"/>
              </a:spcBef>
              <a:buFontTx/>
              <a:buChar char="•"/>
            </a:pPr>
            <a:r>
              <a:rPr lang="en-US" altLang="en-US" sz="3200"/>
              <a:t> Finding unusual DNA words</a:t>
            </a:r>
          </a:p>
          <a:p>
            <a:pPr eaLnBrk="1" hangingPunct="1">
              <a:spcBef>
                <a:spcPct val="50000"/>
              </a:spcBef>
              <a:buFontTx/>
              <a:buChar char="•"/>
            </a:pPr>
            <a:r>
              <a:rPr lang="en-US" altLang="en-US" sz="3200"/>
              <a:t> Biological relevance of unusual motifs</a:t>
            </a:r>
          </a:p>
          <a:p>
            <a:pPr eaLnBrk="1" hangingPunct="1">
              <a:spcBef>
                <a:spcPct val="50000"/>
              </a:spcBef>
              <a:buFontTx/>
              <a:buChar char="•"/>
            </a:pPr>
            <a:r>
              <a:rPr lang="en-US" altLang="en-US" sz="3200"/>
              <a:t> Pattern matching versus pattern discovery</a:t>
            </a:r>
          </a:p>
          <a:p>
            <a:pPr eaLnBrk="1" hangingPunct="1">
              <a:buFontTx/>
              <a:buChar char="•"/>
            </a:pPr>
            <a:endParaRPr lang="en-US" altLang="en-US" sz="3200"/>
          </a:p>
          <a:p>
            <a:pPr eaLnBrk="1" hangingPunct="1"/>
            <a:endParaRPr lang="en-US" altLang="en-US" sz="3200"/>
          </a:p>
          <a:p>
            <a:pPr eaLnBrk="1" hangingPunct="1"/>
            <a:endParaRPr lang="en-US" altLang="en-US" sz="3200"/>
          </a:p>
        </p:txBody>
      </p:sp>
      <p:sp>
        <p:nvSpPr>
          <p:cNvPr id="125956" name="Line 4">
            <a:extLst>
              <a:ext uri="{FF2B5EF4-FFF2-40B4-BE49-F238E27FC236}">
                <a16:creationId xmlns:a16="http://schemas.microsoft.com/office/drawing/2014/main" id="{1A754402-062D-A64D-9FFC-32B5FE7B386F}"/>
              </a:ext>
            </a:extLst>
          </p:cNvPr>
          <p:cNvSpPr>
            <a:spLocks noChangeShapeType="1"/>
          </p:cNvSpPr>
          <p:nvPr/>
        </p:nvSpPr>
        <p:spPr bwMode="auto">
          <a:xfrm>
            <a:off x="1524000" y="908050"/>
            <a:ext cx="9144000" cy="0"/>
          </a:xfrm>
          <a:prstGeom prst="line">
            <a:avLst/>
          </a:prstGeom>
          <a:noFill/>
          <a:ln w="762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0C8E14E-08E9-D84D-8641-E6AEEE69862A}"/>
              </a:ext>
            </a:extLst>
          </p:cNvPr>
          <p:cNvSpPr>
            <a:spLocks noGrp="1" noChangeArrowheads="1"/>
          </p:cNvSpPr>
          <p:nvPr>
            <p:ph type="ctrTitle"/>
          </p:nvPr>
        </p:nvSpPr>
        <p:spPr>
          <a:xfrm>
            <a:off x="1524000" y="260351"/>
            <a:ext cx="9144000" cy="836613"/>
          </a:xfrm>
        </p:spPr>
        <p:txBody>
          <a:bodyPr rtlCol="0" anchor="ctr">
            <a:normAutofit fontScale="90000"/>
          </a:bodyPr>
          <a:lstStyle/>
          <a:p>
            <a:pPr algn="l">
              <a:defRPr/>
            </a:pPr>
            <a:r>
              <a:rPr lang="en-US" altLang="en-US" sz="2000">
                <a:solidFill>
                  <a:srgbClr val="006600"/>
                </a:solidFill>
              </a:rPr>
              <a:t>Introduction to Bioinformatics</a:t>
            </a:r>
            <a:br>
              <a:rPr lang="en-US" altLang="en-US" sz="2000">
                <a:solidFill>
                  <a:srgbClr val="006600"/>
                </a:solidFill>
              </a:rPr>
            </a:br>
            <a:r>
              <a:rPr lang="en-US" altLang="en-US" sz="2000">
                <a:solidFill>
                  <a:srgbClr val="006600"/>
                </a:solidFill>
              </a:rPr>
              <a:t>LECTURE 1: The first look at a genome (sequence statistics)</a:t>
            </a:r>
            <a:br>
              <a:rPr lang="en-US" altLang="en-US" sz="2000">
                <a:solidFill>
                  <a:srgbClr val="006600"/>
                </a:solidFill>
              </a:rPr>
            </a:br>
            <a:endParaRPr lang="en-US" altLang="en-US" sz="2000">
              <a:solidFill>
                <a:srgbClr val="006600"/>
              </a:solidFill>
            </a:endParaRPr>
          </a:p>
        </p:txBody>
      </p:sp>
      <p:sp>
        <p:nvSpPr>
          <p:cNvPr id="5" name="Slide Number Placeholder 5">
            <a:extLst>
              <a:ext uri="{FF2B5EF4-FFF2-40B4-BE49-F238E27FC236}">
                <a16:creationId xmlns:a16="http://schemas.microsoft.com/office/drawing/2014/main" id="{88AF4852-BBFC-6C43-A008-E3AA3DF52DD4}"/>
              </a:ext>
            </a:extLst>
          </p:cNvPr>
          <p:cNvSpPr>
            <a:spLocks noGrp="1"/>
          </p:cNvSpPr>
          <p:nvPr>
            <p:ph type="sldNum" sz="quarter" idx="12"/>
          </p:nvPr>
        </p:nvSpPr>
        <p:spPr/>
        <p:txBody>
          <a:bodyPr/>
          <a:lstStyle/>
          <a:p>
            <a:pPr>
              <a:defRPr/>
            </a:pPr>
            <a:fld id="{D10112C1-B02E-4A4F-B350-FBD9B729F768}" type="slidenum">
              <a:rPr lang="en-US" altLang="en-US"/>
              <a:pPr>
                <a:defRPr/>
              </a:pPr>
              <a:t>10</a:t>
            </a:fld>
            <a:endParaRPr lang="en-US" altLang="en-US"/>
          </a:p>
        </p:txBody>
      </p:sp>
      <p:sp>
        <p:nvSpPr>
          <p:cNvPr id="144387" name="Rectangle 3">
            <a:extLst>
              <a:ext uri="{FF2B5EF4-FFF2-40B4-BE49-F238E27FC236}">
                <a16:creationId xmlns:a16="http://schemas.microsoft.com/office/drawing/2014/main" id="{73E43D4B-1DF3-C146-A3C3-DD1591E5BAD3}"/>
              </a:ext>
            </a:extLst>
          </p:cNvPr>
          <p:cNvSpPr>
            <a:spLocks noChangeArrowheads="1"/>
          </p:cNvSpPr>
          <p:nvPr/>
        </p:nvSpPr>
        <p:spPr bwMode="auto">
          <a:xfrm>
            <a:off x="1703388" y="692150"/>
            <a:ext cx="8172450" cy="396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solidFill>
                <a:srgbClr val="006600"/>
              </a:solidFill>
            </a:endParaRPr>
          </a:p>
          <a:p>
            <a:pPr eaLnBrk="1" hangingPunct="1"/>
            <a:r>
              <a:rPr lang="en-US" altLang="en-US" sz="3600" b="1">
                <a:solidFill>
                  <a:srgbClr val="006600"/>
                </a:solidFill>
              </a:rPr>
              <a:t>	1.5 </a:t>
            </a:r>
            <a:r>
              <a:rPr lang="en-US" altLang="en-US" sz="3600" b="1" i="1">
                <a:solidFill>
                  <a:srgbClr val="006600"/>
                </a:solidFill>
              </a:rPr>
              <a:t>Finding data: GenBank, 			EMBL, and DDBJ</a:t>
            </a:r>
          </a:p>
          <a:p>
            <a:pPr eaLnBrk="1" hangingPunct="1">
              <a:buFontTx/>
              <a:buChar char="•"/>
            </a:pPr>
            <a:endParaRPr lang="en-US" altLang="en-US" sz="3600" b="1"/>
          </a:p>
          <a:p>
            <a:pPr eaLnBrk="1" hangingPunct="1">
              <a:buFontTx/>
              <a:buChar char="•"/>
            </a:pPr>
            <a:r>
              <a:rPr lang="en-US" altLang="en-US" sz="3200"/>
              <a:t> Online databases</a:t>
            </a:r>
          </a:p>
          <a:p>
            <a:pPr eaLnBrk="1" hangingPunct="1">
              <a:buFontTx/>
              <a:buChar char="•"/>
            </a:pPr>
            <a:endParaRPr lang="en-US" altLang="en-US" sz="3200"/>
          </a:p>
          <a:p>
            <a:pPr eaLnBrk="1" hangingPunct="1">
              <a:buFontTx/>
              <a:buChar char="•"/>
            </a:pPr>
            <a:r>
              <a:rPr lang="en-US" altLang="en-US" sz="3200"/>
              <a:t>FASTA: a standard data format</a:t>
            </a:r>
          </a:p>
          <a:p>
            <a:pPr eaLnBrk="1" hangingPunct="1"/>
            <a:endParaRPr lang="en-US" altLang="en-US" sz="3200"/>
          </a:p>
        </p:txBody>
      </p:sp>
      <p:sp>
        <p:nvSpPr>
          <p:cNvPr id="144388" name="Line 4">
            <a:extLst>
              <a:ext uri="{FF2B5EF4-FFF2-40B4-BE49-F238E27FC236}">
                <a16:creationId xmlns:a16="http://schemas.microsoft.com/office/drawing/2014/main" id="{6D66E6C1-2683-CA43-8540-C82625AC1985}"/>
              </a:ext>
            </a:extLst>
          </p:cNvPr>
          <p:cNvSpPr>
            <a:spLocks noChangeShapeType="1"/>
          </p:cNvSpPr>
          <p:nvPr/>
        </p:nvSpPr>
        <p:spPr bwMode="auto">
          <a:xfrm>
            <a:off x="1524000" y="908050"/>
            <a:ext cx="9144000" cy="0"/>
          </a:xfrm>
          <a:prstGeom prst="line">
            <a:avLst/>
          </a:prstGeom>
          <a:noFill/>
          <a:ln w="762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52910E14-A09A-BE45-8727-7730B124223B}"/>
              </a:ext>
            </a:extLst>
          </p:cNvPr>
          <p:cNvSpPr>
            <a:spLocks noGrp="1"/>
          </p:cNvSpPr>
          <p:nvPr>
            <p:ph type="sldNum" sz="quarter" idx="12"/>
          </p:nvPr>
        </p:nvSpPr>
        <p:spPr/>
        <p:txBody>
          <a:bodyPr/>
          <a:lstStyle/>
          <a:p>
            <a:pPr>
              <a:defRPr/>
            </a:pPr>
            <a:fld id="{51D7AFA5-B05D-414E-82D8-BF4C34FA6DEC}" type="slidenum">
              <a:rPr lang="en-US" altLang="en-US"/>
              <a:pPr>
                <a:defRPr/>
              </a:pPr>
              <a:t>11</a:t>
            </a:fld>
            <a:endParaRPr lang="en-US" altLang="en-US"/>
          </a:p>
        </p:txBody>
      </p:sp>
      <p:sp>
        <p:nvSpPr>
          <p:cNvPr id="146434" name="Rectangle 2">
            <a:extLst>
              <a:ext uri="{FF2B5EF4-FFF2-40B4-BE49-F238E27FC236}">
                <a16:creationId xmlns:a16="http://schemas.microsoft.com/office/drawing/2014/main" id="{02F174F9-5791-A643-879F-07E016DB04CE}"/>
              </a:ext>
            </a:extLst>
          </p:cNvPr>
          <p:cNvSpPr>
            <a:spLocks noChangeArrowheads="1"/>
          </p:cNvSpPr>
          <p:nvPr/>
        </p:nvSpPr>
        <p:spPr bwMode="auto">
          <a:xfrm>
            <a:off x="1524001" y="908051"/>
            <a:ext cx="8975725" cy="1008063"/>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6435" name="Rectangle 3">
            <a:extLst>
              <a:ext uri="{FF2B5EF4-FFF2-40B4-BE49-F238E27FC236}">
                <a16:creationId xmlns:a16="http://schemas.microsoft.com/office/drawing/2014/main" id="{CC2C3D85-3AC8-D348-BA10-4C3CFD49EE6F}"/>
              </a:ext>
            </a:extLst>
          </p:cNvPr>
          <p:cNvSpPr>
            <a:spLocks noChangeArrowheads="1"/>
          </p:cNvSpPr>
          <p:nvPr/>
        </p:nvSpPr>
        <p:spPr bwMode="auto">
          <a:xfrm>
            <a:off x="2063750" y="1119188"/>
            <a:ext cx="302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257300" indent="-342900">
              <a:defRPr>
                <a:solidFill>
                  <a:schemeClr val="tx1"/>
                </a:solidFill>
                <a:latin typeface="Calibri" panose="020F0502020204030204" pitchFamily="34" charset="0"/>
              </a:defRPr>
            </a:lvl3pPr>
            <a:lvl4pPr marL="1714500" indent="-342900">
              <a:defRPr>
                <a:solidFill>
                  <a:schemeClr val="tx1"/>
                </a:solidFill>
                <a:latin typeface="Calibri" panose="020F0502020204030204" pitchFamily="34" charset="0"/>
              </a:defRPr>
            </a:lvl4pPr>
            <a:lvl5pPr marL="2171700" indent="-342900">
              <a:defRPr>
                <a:solidFill>
                  <a:schemeClr val="tx1"/>
                </a:solidFill>
                <a:latin typeface="Calibri" panose="020F0502020204030204" pitchFamily="34" charset="0"/>
              </a:defRPr>
            </a:lvl5pPr>
            <a:lvl6pPr marL="2628900" indent="-342900" eaLnBrk="0" fontAlgn="base" hangingPunct="0">
              <a:spcBef>
                <a:spcPct val="0"/>
              </a:spcBef>
              <a:spcAft>
                <a:spcPct val="0"/>
              </a:spcAft>
              <a:defRPr>
                <a:solidFill>
                  <a:schemeClr val="tx1"/>
                </a:solidFill>
                <a:latin typeface="Calibri" panose="020F0502020204030204" pitchFamily="34" charset="0"/>
              </a:defRPr>
            </a:lvl6pPr>
            <a:lvl7pPr marL="3086100" indent="-342900" eaLnBrk="0" fontAlgn="base" hangingPunct="0">
              <a:spcBef>
                <a:spcPct val="0"/>
              </a:spcBef>
              <a:spcAft>
                <a:spcPct val="0"/>
              </a:spcAft>
              <a:defRPr>
                <a:solidFill>
                  <a:schemeClr val="tx1"/>
                </a:solidFill>
                <a:latin typeface="Calibri" panose="020F0502020204030204" pitchFamily="34" charset="0"/>
              </a:defRPr>
            </a:lvl7pPr>
            <a:lvl8pPr marL="3543300" indent="-342900" eaLnBrk="0" fontAlgn="base" hangingPunct="0">
              <a:spcBef>
                <a:spcPct val="0"/>
              </a:spcBef>
              <a:spcAft>
                <a:spcPct val="0"/>
              </a:spcAft>
              <a:defRPr>
                <a:solidFill>
                  <a:schemeClr val="tx1"/>
                </a:solidFill>
                <a:latin typeface="Calibri" panose="020F0502020204030204" pitchFamily="34" charset="0"/>
              </a:defRPr>
            </a:lvl8pPr>
            <a:lvl9pPr marL="4000500" indent="-3429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sz="3600" b="1">
                <a:latin typeface="Arial" panose="020B0604020202020204" pitchFamily="34" charset="0"/>
              </a:rPr>
              <a:t>DATABASES</a:t>
            </a:r>
          </a:p>
        </p:txBody>
      </p:sp>
      <p:sp>
        <p:nvSpPr>
          <p:cNvPr id="146436" name="Rectangle 4">
            <a:extLst>
              <a:ext uri="{FF2B5EF4-FFF2-40B4-BE49-F238E27FC236}">
                <a16:creationId xmlns:a16="http://schemas.microsoft.com/office/drawing/2014/main" id="{FB9EB597-F484-AF4F-A167-E41025C85354}"/>
              </a:ext>
            </a:extLst>
          </p:cNvPr>
          <p:cNvSpPr>
            <a:spLocks noChangeArrowheads="1"/>
          </p:cNvSpPr>
          <p:nvPr/>
        </p:nvSpPr>
        <p:spPr bwMode="auto">
          <a:xfrm>
            <a:off x="2063751" y="2565400"/>
            <a:ext cx="820896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sz="2400" b="1"/>
              <a:t>Generalized</a:t>
            </a:r>
            <a:r>
              <a:rPr lang="nl-NL" altLang="en-US" sz="2400"/>
              <a:t> (</a:t>
            </a:r>
            <a:r>
              <a:rPr lang="nl-NL" altLang="en-US" sz="2400" i="1"/>
              <a:t>DNA, proteins and carbohydrates, 3D-structures</a:t>
            </a:r>
            <a:r>
              <a:rPr lang="nl-NL" altLang="en-US" sz="2400"/>
              <a:t>) </a:t>
            </a:r>
          </a:p>
          <a:p>
            <a:pPr eaLnBrk="1" hangingPunct="1"/>
            <a:endParaRPr lang="nl-NL" altLang="en-US" sz="2400"/>
          </a:p>
          <a:p>
            <a:pPr eaLnBrk="1" hangingPunct="1"/>
            <a:r>
              <a:rPr lang="nl-NL" altLang="en-US" sz="2400" b="1"/>
              <a:t>Specialized</a:t>
            </a:r>
            <a:r>
              <a:rPr lang="nl-NL" altLang="en-US" sz="2400"/>
              <a:t> (</a:t>
            </a:r>
            <a:r>
              <a:rPr lang="nl-NL" altLang="en-US" sz="2400" i="1"/>
              <a:t>EST, STS, SNP, RNA, genomes, protein families, pathways, microarray data ...</a:t>
            </a:r>
            <a:r>
              <a:rPr lang="nl-NL" altLang="en-US" sz="2400"/>
              <a:t>) </a:t>
            </a:r>
          </a:p>
          <a:p>
            <a:pPr eaLnBrk="1" hangingPunct="1"/>
            <a:endParaRPr lang="nl-NL"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E8B6C55A-DF91-004F-8AF6-898FCE9F2456}"/>
              </a:ext>
            </a:extLst>
          </p:cNvPr>
          <p:cNvSpPr>
            <a:spLocks noGrp="1"/>
          </p:cNvSpPr>
          <p:nvPr>
            <p:ph type="sldNum" sz="quarter" idx="12"/>
          </p:nvPr>
        </p:nvSpPr>
        <p:spPr/>
        <p:txBody>
          <a:bodyPr/>
          <a:lstStyle/>
          <a:p>
            <a:pPr>
              <a:defRPr/>
            </a:pPr>
            <a:fld id="{AAB918C9-6FDB-0745-8E32-2B80FA02DCF3}" type="slidenum">
              <a:rPr lang="en-US" altLang="en-US"/>
              <a:pPr>
                <a:defRPr/>
              </a:pPr>
              <a:t>12</a:t>
            </a:fld>
            <a:endParaRPr lang="en-US" altLang="en-US"/>
          </a:p>
        </p:txBody>
      </p:sp>
      <p:sp>
        <p:nvSpPr>
          <p:cNvPr id="148482" name="Rectangle 2">
            <a:extLst>
              <a:ext uri="{FF2B5EF4-FFF2-40B4-BE49-F238E27FC236}">
                <a16:creationId xmlns:a16="http://schemas.microsoft.com/office/drawing/2014/main" id="{CC260884-C52D-8441-9A72-301BFEC0467A}"/>
              </a:ext>
            </a:extLst>
          </p:cNvPr>
          <p:cNvSpPr>
            <a:spLocks noChangeArrowheads="1"/>
          </p:cNvSpPr>
          <p:nvPr/>
        </p:nvSpPr>
        <p:spPr bwMode="auto">
          <a:xfrm>
            <a:off x="1524001" y="908051"/>
            <a:ext cx="8975725" cy="1008063"/>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8483" name="Rectangle 3">
            <a:extLst>
              <a:ext uri="{FF2B5EF4-FFF2-40B4-BE49-F238E27FC236}">
                <a16:creationId xmlns:a16="http://schemas.microsoft.com/office/drawing/2014/main" id="{939B6C3D-0594-1244-B8F3-3D8B3EC7DB95}"/>
              </a:ext>
            </a:extLst>
          </p:cNvPr>
          <p:cNvSpPr>
            <a:spLocks noChangeArrowheads="1"/>
          </p:cNvSpPr>
          <p:nvPr/>
        </p:nvSpPr>
        <p:spPr bwMode="auto">
          <a:xfrm>
            <a:off x="1774825" y="1125538"/>
            <a:ext cx="6381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257300" indent="-342900">
              <a:defRPr>
                <a:solidFill>
                  <a:schemeClr val="tx1"/>
                </a:solidFill>
                <a:latin typeface="Calibri" panose="020F0502020204030204" pitchFamily="34" charset="0"/>
              </a:defRPr>
            </a:lvl3pPr>
            <a:lvl4pPr marL="1714500" indent="-342900">
              <a:defRPr>
                <a:solidFill>
                  <a:schemeClr val="tx1"/>
                </a:solidFill>
                <a:latin typeface="Calibri" panose="020F0502020204030204" pitchFamily="34" charset="0"/>
              </a:defRPr>
            </a:lvl4pPr>
            <a:lvl5pPr marL="2171700" indent="-342900">
              <a:defRPr>
                <a:solidFill>
                  <a:schemeClr val="tx1"/>
                </a:solidFill>
                <a:latin typeface="Calibri" panose="020F0502020204030204" pitchFamily="34" charset="0"/>
              </a:defRPr>
            </a:lvl5pPr>
            <a:lvl6pPr marL="2628900" indent="-342900" eaLnBrk="0" fontAlgn="base" hangingPunct="0">
              <a:spcBef>
                <a:spcPct val="0"/>
              </a:spcBef>
              <a:spcAft>
                <a:spcPct val="0"/>
              </a:spcAft>
              <a:defRPr>
                <a:solidFill>
                  <a:schemeClr val="tx1"/>
                </a:solidFill>
                <a:latin typeface="Calibri" panose="020F0502020204030204" pitchFamily="34" charset="0"/>
              </a:defRPr>
            </a:lvl6pPr>
            <a:lvl7pPr marL="3086100" indent="-342900" eaLnBrk="0" fontAlgn="base" hangingPunct="0">
              <a:spcBef>
                <a:spcPct val="0"/>
              </a:spcBef>
              <a:spcAft>
                <a:spcPct val="0"/>
              </a:spcAft>
              <a:defRPr>
                <a:solidFill>
                  <a:schemeClr val="tx1"/>
                </a:solidFill>
                <a:latin typeface="Calibri" panose="020F0502020204030204" pitchFamily="34" charset="0"/>
              </a:defRPr>
            </a:lvl7pPr>
            <a:lvl8pPr marL="3543300" indent="-342900" eaLnBrk="0" fontAlgn="base" hangingPunct="0">
              <a:spcBef>
                <a:spcPct val="0"/>
              </a:spcBef>
              <a:spcAft>
                <a:spcPct val="0"/>
              </a:spcAft>
              <a:defRPr>
                <a:solidFill>
                  <a:schemeClr val="tx1"/>
                </a:solidFill>
                <a:latin typeface="Calibri" panose="020F0502020204030204" pitchFamily="34" charset="0"/>
              </a:defRPr>
            </a:lvl8pPr>
            <a:lvl9pPr marL="4000500" indent="-3429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sz="3600" b="1">
                <a:latin typeface="Arial" panose="020B0604020202020204" pitchFamily="34" charset="0"/>
              </a:rPr>
              <a:t>OVERVIEW OF DATABASES</a:t>
            </a:r>
          </a:p>
        </p:txBody>
      </p:sp>
      <p:sp>
        <p:nvSpPr>
          <p:cNvPr id="148484" name="Rectangle 5">
            <a:extLst>
              <a:ext uri="{FF2B5EF4-FFF2-40B4-BE49-F238E27FC236}">
                <a16:creationId xmlns:a16="http://schemas.microsoft.com/office/drawing/2014/main" id="{271013FA-45B7-4D40-8245-922BD37C8270}"/>
              </a:ext>
            </a:extLst>
          </p:cNvPr>
          <p:cNvSpPr>
            <a:spLocks noChangeArrowheads="1"/>
          </p:cNvSpPr>
          <p:nvPr/>
        </p:nvSpPr>
        <p:spPr bwMode="auto">
          <a:xfrm>
            <a:off x="2279651" y="2492376"/>
            <a:ext cx="7921625"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257300" indent="-342900">
              <a:defRPr>
                <a:solidFill>
                  <a:schemeClr val="tx1"/>
                </a:solidFill>
                <a:latin typeface="Calibri" panose="020F0502020204030204" pitchFamily="34" charset="0"/>
              </a:defRPr>
            </a:lvl3pPr>
            <a:lvl4pPr marL="1714500" indent="-342900">
              <a:defRPr>
                <a:solidFill>
                  <a:schemeClr val="tx1"/>
                </a:solidFill>
                <a:latin typeface="Calibri" panose="020F0502020204030204" pitchFamily="34" charset="0"/>
              </a:defRPr>
            </a:lvl4pPr>
            <a:lvl5pPr marL="2171700" indent="-342900">
              <a:defRPr>
                <a:solidFill>
                  <a:schemeClr val="tx1"/>
                </a:solidFill>
                <a:latin typeface="Calibri" panose="020F0502020204030204" pitchFamily="34" charset="0"/>
              </a:defRPr>
            </a:lvl5pPr>
            <a:lvl6pPr marL="2628900" indent="-342900" eaLnBrk="0" fontAlgn="base" hangingPunct="0">
              <a:spcBef>
                <a:spcPct val="0"/>
              </a:spcBef>
              <a:spcAft>
                <a:spcPct val="0"/>
              </a:spcAft>
              <a:defRPr>
                <a:solidFill>
                  <a:schemeClr val="tx1"/>
                </a:solidFill>
                <a:latin typeface="Calibri" panose="020F0502020204030204" pitchFamily="34" charset="0"/>
              </a:defRPr>
            </a:lvl6pPr>
            <a:lvl7pPr marL="3086100" indent="-342900" eaLnBrk="0" fontAlgn="base" hangingPunct="0">
              <a:spcBef>
                <a:spcPct val="0"/>
              </a:spcBef>
              <a:spcAft>
                <a:spcPct val="0"/>
              </a:spcAft>
              <a:defRPr>
                <a:solidFill>
                  <a:schemeClr val="tx1"/>
                </a:solidFill>
                <a:latin typeface="Calibri" panose="020F0502020204030204" pitchFamily="34" charset="0"/>
              </a:defRPr>
            </a:lvl7pPr>
            <a:lvl8pPr marL="3543300" indent="-342900" eaLnBrk="0" fontAlgn="base" hangingPunct="0">
              <a:spcBef>
                <a:spcPct val="0"/>
              </a:spcBef>
              <a:spcAft>
                <a:spcPct val="0"/>
              </a:spcAft>
              <a:defRPr>
                <a:solidFill>
                  <a:schemeClr val="tx1"/>
                </a:solidFill>
                <a:latin typeface="Calibri" panose="020F0502020204030204" pitchFamily="34" charset="0"/>
              </a:defRPr>
            </a:lvl8pPr>
            <a:lvl9pPr marL="4000500" indent="-3429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50000"/>
              </a:lnSpc>
              <a:buFontTx/>
              <a:buAutoNum type="arabicPeriod"/>
            </a:pPr>
            <a:r>
              <a:rPr lang="nl-NL" altLang="en-US" sz="2000" b="1" i="1">
                <a:latin typeface="Arial" panose="020B0604020202020204" pitchFamily="34" charset="0"/>
              </a:rPr>
              <a:t>Database indexing and specification of search terms (retrieval, follow-up, analysis)</a:t>
            </a:r>
          </a:p>
          <a:p>
            <a:pPr eaLnBrk="1" hangingPunct="1">
              <a:lnSpc>
                <a:spcPct val="150000"/>
              </a:lnSpc>
              <a:buFontTx/>
              <a:buAutoNum type="arabicPeriod"/>
            </a:pPr>
            <a:r>
              <a:rPr lang="nl-NL" altLang="en-US" sz="2000" b="1" i="1">
                <a:latin typeface="Arial" panose="020B0604020202020204" pitchFamily="34" charset="0"/>
              </a:rPr>
              <a:t>Archives (databases on: nucleic acid sequences, genome, protein sequences, structures, proteomics, expression, pathways)</a:t>
            </a:r>
          </a:p>
          <a:p>
            <a:pPr eaLnBrk="1" hangingPunct="1">
              <a:lnSpc>
                <a:spcPct val="150000"/>
              </a:lnSpc>
              <a:buFontTx/>
              <a:buAutoNum type="arabicPeriod"/>
            </a:pPr>
            <a:r>
              <a:rPr lang="nl-NL" altLang="en-US" sz="2000" b="1" i="1">
                <a:latin typeface="Arial" panose="020B0604020202020204" pitchFamily="34" charset="0"/>
              </a:rPr>
              <a:t>Gateways to Archives (NCBI, Entrez, PubMed, ExPasy, Swiss-Prot, SRS, PIR, Ensembl)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F3BD000-E43D-F740-9FC1-28BDF6D4FBA6}"/>
              </a:ext>
            </a:extLst>
          </p:cNvPr>
          <p:cNvSpPr>
            <a:spLocks noGrp="1"/>
          </p:cNvSpPr>
          <p:nvPr>
            <p:ph type="sldNum" sz="quarter" idx="12"/>
          </p:nvPr>
        </p:nvSpPr>
        <p:spPr/>
        <p:txBody>
          <a:bodyPr/>
          <a:lstStyle/>
          <a:p>
            <a:pPr>
              <a:defRPr/>
            </a:pPr>
            <a:fld id="{D81018AB-8655-A64D-8FD0-BF57DAE892A3}" type="slidenum">
              <a:rPr lang="en-US" altLang="en-US"/>
              <a:pPr>
                <a:defRPr/>
              </a:pPr>
              <a:t>13</a:t>
            </a:fld>
            <a:endParaRPr lang="en-US" altLang="en-US"/>
          </a:p>
        </p:txBody>
      </p:sp>
      <p:sp>
        <p:nvSpPr>
          <p:cNvPr id="150530" name="Rectangle 2">
            <a:extLst>
              <a:ext uri="{FF2B5EF4-FFF2-40B4-BE49-F238E27FC236}">
                <a16:creationId xmlns:a16="http://schemas.microsoft.com/office/drawing/2014/main" id="{8E92697C-E72C-3343-9AA3-F1915CD03804}"/>
              </a:ext>
            </a:extLst>
          </p:cNvPr>
          <p:cNvSpPr>
            <a:spLocks noChangeArrowheads="1"/>
          </p:cNvSpPr>
          <p:nvPr/>
        </p:nvSpPr>
        <p:spPr bwMode="auto">
          <a:xfrm>
            <a:off x="1524001" y="908051"/>
            <a:ext cx="8975725" cy="1584325"/>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0531" name="Rectangle 3">
            <a:extLst>
              <a:ext uri="{FF2B5EF4-FFF2-40B4-BE49-F238E27FC236}">
                <a16:creationId xmlns:a16="http://schemas.microsoft.com/office/drawing/2014/main" id="{BEB629E9-3F8C-9C4B-A217-FB89B467D557}"/>
              </a:ext>
            </a:extLst>
          </p:cNvPr>
          <p:cNvSpPr>
            <a:spLocks noChangeArrowheads="1"/>
          </p:cNvSpPr>
          <p:nvPr/>
        </p:nvSpPr>
        <p:spPr bwMode="auto">
          <a:xfrm>
            <a:off x="2063750" y="1119189"/>
            <a:ext cx="6381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257300" indent="-342900">
              <a:defRPr>
                <a:solidFill>
                  <a:schemeClr val="tx1"/>
                </a:solidFill>
                <a:latin typeface="Calibri" panose="020F0502020204030204" pitchFamily="34" charset="0"/>
              </a:defRPr>
            </a:lvl3pPr>
            <a:lvl4pPr marL="1714500" indent="-342900">
              <a:defRPr>
                <a:solidFill>
                  <a:schemeClr val="tx1"/>
                </a:solidFill>
                <a:latin typeface="Calibri" panose="020F0502020204030204" pitchFamily="34" charset="0"/>
              </a:defRPr>
            </a:lvl4pPr>
            <a:lvl5pPr marL="2171700" indent="-342900">
              <a:defRPr>
                <a:solidFill>
                  <a:schemeClr val="tx1"/>
                </a:solidFill>
                <a:latin typeface="Calibri" panose="020F0502020204030204" pitchFamily="34" charset="0"/>
              </a:defRPr>
            </a:lvl5pPr>
            <a:lvl6pPr marL="2628900" indent="-342900" eaLnBrk="0" fontAlgn="base" hangingPunct="0">
              <a:spcBef>
                <a:spcPct val="0"/>
              </a:spcBef>
              <a:spcAft>
                <a:spcPct val="0"/>
              </a:spcAft>
              <a:defRPr>
                <a:solidFill>
                  <a:schemeClr val="tx1"/>
                </a:solidFill>
                <a:latin typeface="Calibri" panose="020F0502020204030204" pitchFamily="34" charset="0"/>
              </a:defRPr>
            </a:lvl6pPr>
            <a:lvl7pPr marL="3086100" indent="-342900" eaLnBrk="0" fontAlgn="base" hangingPunct="0">
              <a:spcBef>
                <a:spcPct val="0"/>
              </a:spcBef>
              <a:spcAft>
                <a:spcPct val="0"/>
              </a:spcAft>
              <a:defRPr>
                <a:solidFill>
                  <a:schemeClr val="tx1"/>
                </a:solidFill>
                <a:latin typeface="Calibri" panose="020F0502020204030204" pitchFamily="34" charset="0"/>
              </a:defRPr>
            </a:lvl7pPr>
            <a:lvl8pPr marL="3543300" indent="-342900" eaLnBrk="0" fontAlgn="base" hangingPunct="0">
              <a:spcBef>
                <a:spcPct val="0"/>
              </a:spcBef>
              <a:spcAft>
                <a:spcPct val="0"/>
              </a:spcAft>
              <a:defRPr>
                <a:solidFill>
                  <a:schemeClr val="tx1"/>
                </a:solidFill>
                <a:latin typeface="Calibri" panose="020F0502020204030204" pitchFamily="34" charset="0"/>
              </a:defRPr>
            </a:lvl8pPr>
            <a:lvl9pPr marL="4000500" indent="-3429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a:latin typeface="Arial" panose="020B0604020202020204" pitchFamily="34" charset="0"/>
              </a:rPr>
              <a:t>Generalized DNA, protein </a:t>
            </a:r>
          </a:p>
          <a:p>
            <a:pPr eaLnBrk="1" hangingPunct="1"/>
            <a:r>
              <a:rPr lang="en-US" altLang="en-US" sz="3600" b="1">
                <a:latin typeface="Arial" panose="020B0604020202020204" pitchFamily="34" charset="0"/>
              </a:rPr>
              <a:t>and carbohydrate databases</a:t>
            </a:r>
            <a:endParaRPr lang="nl-NL" altLang="en-US" sz="3600" b="1">
              <a:latin typeface="Arial" panose="020B0604020202020204" pitchFamily="34" charset="0"/>
            </a:endParaRPr>
          </a:p>
        </p:txBody>
      </p:sp>
      <p:sp>
        <p:nvSpPr>
          <p:cNvPr id="138244" name="Rectangle 4">
            <a:extLst>
              <a:ext uri="{FF2B5EF4-FFF2-40B4-BE49-F238E27FC236}">
                <a16:creationId xmlns:a16="http://schemas.microsoft.com/office/drawing/2014/main" id="{DC2A7B8A-829E-F448-96DD-92DBF9EBCF9A}"/>
              </a:ext>
            </a:extLst>
          </p:cNvPr>
          <p:cNvSpPr>
            <a:spLocks noChangeArrowheads="1"/>
          </p:cNvSpPr>
          <p:nvPr/>
        </p:nvSpPr>
        <p:spPr bwMode="auto">
          <a:xfrm>
            <a:off x="1991519" y="2697635"/>
            <a:ext cx="8208963" cy="3970318"/>
          </a:xfrm>
          <a:prstGeom prst="rect">
            <a:avLst/>
          </a:prstGeom>
          <a:noFill/>
          <a:ln>
            <a:noFill/>
          </a:ln>
          <a:effectLst/>
        </p:spPr>
        <p:txBody>
          <a:bodyPr>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nl-NL" altLang="en-US" b="1" dirty="0" err="1"/>
              <a:t>Primary</a:t>
            </a:r>
            <a:r>
              <a:rPr lang="nl-NL" altLang="en-US" b="1" dirty="0"/>
              <a:t> </a:t>
            </a:r>
            <a:r>
              <a:rPr lang="nl-NL" altLang="en-US" b="1" dirty="0" err="1"/>
              <a:t>sequence</a:t>
            </a:r>
            <a:r>
              <a:rPr lang="nl-NL" altLang="en-US" b="1" dirty="0"/>
              <a:t> databases</a:t>
            </a:r>
            <a:r>
              <a:rPr lang="nl-NL" altLang="en-US" dirty="0"/>
              <a:t> </a:t>
            </a:r>
          </a:p>
          <a:p>
            <a:pPr lvl="1" eaLnBrk="1" hangingPunct="1">
              <a:defRPr/>
            </a:pPr>
            <a:endParaRPr lang="nl-NL" altLang="en-US" dirty="0"/>
          </a:p>
          <a:p>
            <a:pPr lvl="1" eaLnBrk="1" hangingPunct="1">
              <a:defRPr/>
            </a:pPr>
            <a:r>
              <a:rPr lang="nl-NL" altLang="en-US" dirty="0">
                <a:hlinkClick r:id="rId3"/>
              </a:rPr>
              <a:t>EMBL</a:t>
            </a:r>
            <a:r>
              <a:rPr lang="nl-NL" altLang="en-US" dirty="0"/>
              <a:t> (European </a:t>
            </a:r>
            <a:r>
              <a:rPr lang="nl-NL" altLang="en-US" dirty="0" err="1"/>
              <a:t>Molecular</a:t>
            </a:r>
            <a:r>
              <a:rPr lang="nl-NL" altLang="en-US" dirty="0"/>
              <a:t> </a:t>
            </a:r>
            <a:r>
              <a:rPr lang="nl-NL" altLang="en-US" dirty="0" err="1"/>
              <a:t>Biology</a:t>
            </a:r>
            <a:r>
              <a:rPr lang="nl-NL" altLang="en-US" dirty="0"/>
              <a:t> </a:t>
            </a:r>
            <a:r>
              <a:rPr lang="nl-NL" altLang="en-US" dirty="0" err="1"/>
              <a:t>Laboratory</a:t>
            </a:r>
            <a:r>
              <a:rPr lang="nl-NL" altLang="en-US" dirty="0"/>
              <a:t> nucleotide </a:t>
            </a:r>
            <a:r>
              <a:rPr lang="nl-NL" altLang="en-US" dirty="0" err="1"/>
              <a:t>sequence</a:t>
            </a:r>
            <a:r>
              <a:rPr lang="nl-NL" altLang="en-US" dirty="0"/>
              <a:t> database at </a:t>
            </a:r>
            <a:r>
              <a:rPr lang="nl-NL" altLang="en-US" dirty="0">
                <a:hlinkClick r:id="rId4"/>
              </a:rPr>
              <a:t>EBI</a:t>
            </a:r>
            <a:r>
              <a:rPr lang="nl-NL" altLang="en-US" dirty="0"/>
              <a:t>, </a:t>
            </a:r>
            <a:r>
              <a:rPr lang="nl-NL" altLang="en-US" dirty="0" err="1"/>
              <a:t>Hinxton</a:t>
            </a:r>
            <a:r>
              <a:rPr lang="nl-NL" altLang="en-US" dirty="0"/>
              <a:t>, UK)</a:t>
            </a:r>
            <a:br>
              <a:rPr lang="nl-NL" altLang="en-US" dirty="0"/>
            </a:br>
            <a:r>
              <a:rPr lang="nl-NL" altLang="en-US" dirty="0">
                <a:hlinkClick r:id="rId5"/>
              </a:rPr>
              <a:t>GenBank</a:t>
            </a:r>
            <a:r>
              <a:rPr lang="nl-NL" altLang="en-US" dirty="0"/>
              <a:t> (at National Center </a:t>
            </a:r>
            <a:r>
              <a:rPr lang="nl-NL" altLang="en-US" dirty="0" err="1"/>
              <a:t>for</a:t>
            </a:r>
            <a:r>
              <a:rPr lang="nl-NL" altLang="en-US" dirty="0"/>
              <a:t> </a:t>
            </a:r>
            <a:r>
              <a:rPr lang="nl-NL" altLang="en-US" dirty="0" err="1"/>
              <a:t>Biotechnology</a:t>
            </a:r>
            <a:r>
              <a:rPr lang="nl-NL" altLang="en-US" dirty="0"/>
              <a:t> information, </a:t>
            </a:r>
            <a:r>
              <a:rPr lang="nl-NL" altLang="en-US" dirty="0">
                <a:hlinkClick r:id="rId6"/>
              </a:rPr>
              <a:t>NCBI</a:t>
            </a:r>
            <a:r>
              <a:rPr lang="nl-NL" altLang="en-US" dirty="0"/>
              <a:t>, Bethesda, MD, USA)</a:t>
            </a:r>
            <a:br>
              <a:rPr lang="nl-NL" altLang="en-US" dirty="0"/>
            </a:br>
            <a:r>
              <a:rPr lang="nl-NL" altLang="en-US" dirty="0">
                <a:hlinkClick r:id="rId7"/>
              </a:rPr>
              <a:t>DDBJ</a:t>
            </a:r>
            <a:r>
              <a:rPr lang="nl-NL" altLang="en-US" dirty="0"/>
              <a:t> (DNA Data Bank Japan at </a:t>
            </a:r>
            <a:r>
              <a:rPr lang="nl-NL" altLang="en-US" dirty="0">
                <a:hlinkClick r:id="rId8"/>
              </a:rPr>
              <a:t>CIB</a:t>
            </a:r>
            <a:r>
              <a:rPr lang="nl-NL" altLang="en-US" dirty="0"/>
              <a:t> , </a:t>
            </a:r>
            <a:r>
              <a:rPr lang="nl-NL" altLang="en-US" dirty="0" err="1"/>
              <a:t>Mishima</a:t>
            </a:r>
            <a:r>
              <a:rPr lang="nl-NL" altLang="en-US" dirty="0"/>
              <a:t>, Japan) </a:t>
            </a:r>
          </a:p>
          <a:p>
            <a:pPr lvl="1" eaLnBrk="1" hangingPunct="1">
              <a:defRPr/>
            </a:pPr>
            <a:endParaRPr lang="nl-NL" altLang="en-US" dirty="0">
              <a:highlight>
                <a:srgbClr val="FFFF00"/>
              </a:highlight>
            </a:endParaRPr>
          </a:p>
          <a:p>
            <a:pPr lvl="1" eaLnBrk="1" hangingPunct="1">
              <a:defRPr/>
            </a:pPr>
            <a:r>
              <a:rPr lang="en-US" dirty="0">
                <a:highlight>
                  <a:srgbClr val="FFFF00"/>
                </a:highlight>
              </a:rPr>
              <a:t>Calculate the MD5 sum checks: Summary statistics checksums values????</a:t>
            </a:r>
          </a:p>
          <a:p>
            <a:pPr lvl="1" eaLnBrk="1" hangingPunct="1">
              <a:defRPr/>
            </a:pPr>
            <a:endParaRPr lang="nl-NL" altLang="en-US" dirty="0"/>
          </a:p>
          <a:p>
            <a:pPr lvl="2" eaLnBrk="1" hangingPunct="1">
              <a:defRPr/>
            </a:pPr>
            <a:r>
              <a:rPr lang="nl-NL" altLang="en-US" dirty="0"/>
              <a:t>For Mac users </a:t>
            </a:r>
            <a:r>
              <a:rPr lang="nl-NL" altLang="en-US" dirty="0" err="1"/>
              <a:t>use</a:t>
            </a:r>
            <a:r>
              <a:rPr lang="nl-NL" altLang="en-US" dirty="0"/>
              <a:t> </a:t>
            </a:r>
            <a:r>
              <a:rPr lang="nl-NL" altLang="en-US" dirty="0" err="1"/>
              <a:t>this</a:t>
            </a:r>
            <a:r>
              <a:rPr lang="nl-NL" altLang="en-US" dirty="0"/>
              <a:t> on terminal: md5 </a:t>
            </a:r>
            <a:r>
              <a:rPr lang="nl-NL" altLang="en-US" dirty="0" err="1"/>
              <a:t>filename</a:t>
            </a:r>
            <a:endParaRPr lang="nl-NL" altLang="en-US" dirty="0"/>
          </a:p>
          <a:p>
            <a:pPr lvl="2" eaLnBrk="1" hangingPunct="1">
              <a:defRPr/>
            </a:pPr>
            <a:r>
              <a:rPr lang="nl-NL" altLang="en-US" dirty="0"/>
              <a:t>For Windows user </a:t>
            </a:r>
            <a:r>
              <a:rPr lang="nl-NL" altLang="en-US" dirty="0" err="1"/>
              <a:t>use</a:t>
            </a:r>
            <a:r>
              <a:rPr lang="nl-NL" altLang="en-US" dirty="0"/>
              <a:t> </a:t>
            </a:r>
            <a:r>
              <a:rPr lang="nl-NL" altLang="en-US" dirty="0" err="1"/>
              <a:t>this</a:t>
            </a:r>
            <a:r>
              <a:rPr lang="nl-NL" altLang="en-US" dirty="0"/>
              <a:t> on terminal: md5sum </a:t>
            </a:r>
            <a:r>
              <a:rPr lang="nl-NL" altLang="en-US" dirty="0" err="1"/>
              <a:t>filename</a:t>
            </a:r>
            <a:endParaRPr lang="nl-NL" altLang="en-US" dirty="0"/>
          </a:p>
          <a:p>
            <a:pPr lvl="2" eaLnBrk="1" hangingPunct="1">
              <a:defRPr/>
            </a:pPr>
            <a:r>
              <a:rPr lang="nl-NL" altLang="en-US" dirty="0" err="1"/>
              <a:t>Example</a:t>
            </a:r>
            <a:r>
              <a:rPr lang="nl-NL" altLang="en-US" dirty="0"/>
              <a:t> </a:t>
            </a:r>
            <a:r>
              <a:rPr lang="nl-NL" altLang="en-US" dirty="0" err="1"/>
              <a:t>fo</a:t>
            </a:r>
            <a:r>
              <a:rPr lang="nl-NL" altLang="en-US" dirty="0"/>
              <a:t> </a:t>
            </a:r>
            <a:r>
              <a:rPr lang="nl-NL" altLang="en-US" dirty="0" err="1"/>
              <a:t>sum</a:t>
            </a:r>
            <a:r>
              <a:rPr lang="nl-NL" altLang="en-US" dirty="0"/>
              <a:t> check </a:t>
            </a:r>
            <a:r>
              <a:rPr lang="nl-NL" altLang="en-US" dirty="0" err="1"/>
              <a:t>value</a:t>
            </a:r>
            <a:r>
              <a:rPr lang="nl-NL" altLang="en-US" dirty="0"/>
              <a:t>: MD5 (</a:t>
            </a:r>
            <a:r>
              <a:rPr lang="nl-NL" altLang="en-US" dirty="0" err="1"/>
              <a:t>Genemab</a:t>
            </a:r>
            <a:r>
              <a:rPr lang="nl-NL" altLang="en-US" dirty="0"/>
              <a:t>-Pawar-</a:t>
            </a:r>
            <a:r>
              <a:rPr lang="nl-NL" altLang="en-US" dirty="0" err="1"/>
              <a:t>Presentation.pptx</a:t>
            </a:r>
            <a:r>
              <a:rPr lang="nl-NL" altLang="en-US" dirty="0"/>
              <a:t>) = ead287b2b2e7ae8985ee0f3ac5b71950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06A9163-3E7C-1749-8678-A2B61061082F}"/>
              </a:ext>
            </a:extLst>
          </p:cNvPr>
          <p:cNvSpPr>
            <a:spLocks noGrp="1"/>
          </p:cNvSpPr>
          <p:nvPr>
            <p:ph type="sldNum" sz="quarter" idx="12"/>
          </p:nvPr>
        </p:nvSpPr>
        <p:spPr/>
        <p:txBody>
          <a:bodyPr/>
          <a:lstStyle/>
          <a:p>
            <a:pPr>
              <a:defRPr/>
            </a:pPr>
            <a:fld id="{80970EC1-BC48-C743-8D74-B82B4898D93A}" type="slidenum">
              <a:rPr lang="en-US" altLang="en-US"/>
              <a:pPr>
                <a:defRPr/>
              </a:pPr>
              <a:t>14</a:t>
            </a:fld>
            <a:endParaRPr lang="en-US" altLang="en-US"/>
          </a:p>
        </p:txBody>
      </p:sp>
      <p:sp>
        <p:nvSpPr>
          <p:cNvPr id="152578" name="Rectangle 2">
            <a:extLst>
              <a:ext uri="{FF2B5EF4-FFF2-40B4-BE49-F238E27FC236}">
                <a16:creationId xmlns:a16="http://schemas.microsoft.com/office/drawing/2014/main" id="{D5C3BC39-BDE2-B048-8825-B988979E5571}"/>
              </a:ext>
            </a:extLst>
          </p:cNvPr>
          <p:cNvSpPr>
            <a:spLocks noChangeArrowheads="1"/>
          </p:cNvSpPr>
          <p:nvPr/>
        </p:nvSpPr>
        <p:spPr bwMode="auto">
          <a:xfrm>
            <a:off x="1524001" y="908051"/>
            <a:ext cx="8975725" cy="1584325"/>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2579" name="Rectangle 3">
            <a:extLst>
              <a:ext uri="{FF2B5EF4-FFF2-40B4-BE49-F238E27FC236}">
                <a16:creationId xmlns:a16="http://schemas.microsoft.com/office/drawing/2014/main" id="{03756E23-7A3A-8B4B-838D-21CADA747F48}"/>
              </a:ext>
            </a:extLst>
          </p:cNvPr>
          <p:cNvSpPr>
            <a:spLocks noChangeArrowheads="1"/>
          </p:cNvSpPr>
          <p:nvPr/>
        </p:nvSpPr>
        <p:spPr bwMode="auto">
          <a:xfrm>
            <a:off x="6383338" y="908050"/>
            <a:ext cx="39354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257300" indent="-342900">
              <a:defRPr>
                <a:solidFill>
                  <a:schemeClr val="tx1"/>
                </a:solidFill>
                <a:latin typeface="Calibri" panose="020F0502020204030204" pitchFamily="34" charset="0"/>
              </a:defRPr>
            </a:lvl3pPr>
            <a:lvl4pPr marL="1714500" indent="-342900">
              <a:defRPr>
                <a:solidFill>
                  <a:schemeClr val="tx1"/>
                </a:solidFill>
                <a:latin typeface="Calibri" panose="020F0502020204030204" pitchFamily="34" charset="0"/>
              </a:defRPr>
            </a:lvl4pPr>
            <a:lvl5pPr marL="2171700" indent="-342900">
              <a:defRPr>
                <a:solidFill>
                  <a:schemeClr val="tx1"/>
                </a:solidFill>
                <a:latin typeface="Calibri" panose="020F0502020204030204" pitchFamily="34" charset="0"/>
              </a:defRPr>
            </a:lvl5pPr>
            <a:lvl6pPr marL="2628900" indent="-342900" eaLnBrk="0" fontAlgn="base" hangingPunct="0">
              <a:spcBef>
                <a:spcPct val="0"/>
              </a:spcBef>
              <a:spcAft>
                <a:spcPct val="0"/>
              </a:spcAft>
              <a:defRPr>
                <a:solidFill>
                  <a:schemeClr val="tx1"/>
                </a:solidFill>
                <a:latin typeface="Calibri" panose="020F0502020204030204" pitchFamily="34" charset="0"/>
              </a:defRPr>
            </a:lvl6pPr>
            <a:lvl7pPr marL="3086100" indent="-342900" eaLnBrk="0" fontAlgn="base" hangingPunct="0">
              <a:spcBef>
                <a:spcPct val="0"/>
              </a:spcBef>
              <a:spcAft>
                <a:spcPct val="0"/>
              </a:spcAft>
              <a:defRPr>
                <a:solidFill>
                  <a:schemeClr val="tx1"/>
                </a:solidFill>
                <a:latin typeface="Calibri" panose="020F0502020204030204" pitchFamily="34" charset="0"/>
              </a:defRPr>
            </a:lvl7pPr>
            <a:lvl8pPr marL="3543300" indent="-342900" eaLnBrk="0" fontAlgn="base" hangingPunct="0">
              <a:spcBef>
                <a:spcPct val="0"/>
              </a:spcBef>
              <a:spcAft>
                <a:spcPct val="0"/>
              </a:spcAft>
              <a:defRPr>
                <a:solidFill>
                  <a:schemeClr val="tx1"/>
                </a:solidFill>
                <a:latin typeface="Calibri" panose="020F0502020204030204" pitchFamily="34" charset="0"/>
              </a:defRPr>
            </a:lvl8pPr>
            <a:lvl9pPr marL="4000500" indent="-3429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a:latin typeface="Arial" panose="020B0604020202020204" pitchFamily="34" charset="0"/>
              </a:rPr>
              <a:t>NCBI: </a:t>
            </a:r>
            <a:r>
              <a:rPr lang="nl-NL" altLang="en-US" sz="2000" b="1">
                <a:solidFill>
                  <a:schemeClr val="accent2"/>
                </a:solidFill>
                <a:latin typeface="Arial" panose="020B0604020202020204" pitchFamily="34" charset="0"/>
              </a:rPr>
              <a:t>National Center for </a:t>
            </a:r>
          </a:p>
          <a:p>
            <a:pPr eaLnBrk="1" hangingPunct="1"/>
            <a:r>
              <a:rPr lang="nl-NL" altLang="en-US" sz="2000" b="1">
                <a:solidFill>
                  <a:schemeClr val="accent2"/>
                </a:solidFill>
                <a:latin typeface="Arial" panose="020B0604020202020204" pitchFamily="34" charset="0"/>
              </a:rPr>
              <a:t>Biotechnology information</a:t>
            </a:r>
          </a:p>
        </p:txBody>
      </p:sp>
      <p:sp>
        <p:nvSpPr>
          <p:cNvPr id="152580" name="Rectangle 4">
            <a:extLst>
              <a:ext uri="{FF2B5EF4-FFF2-40B4-BE49-F238E27FC236}">
                <a16:creationId xmlns:a16="http://schemas.microsoft.com/office/drawing/2014/main" id="{0920A631-9799-7A40-8E1A-DBE7BB876307}"/>
              </a:ext>
            </a:extLst>
          </p:cNvPr>
          <p:cNvSpPr>
            <a:spLocks noChangeArrowheads="1"/>
          </p:cNvSpPr>
          <p:nvPr/>
        </p:nvSpPr>
        <p:spPr bwMode="auto">
          <a:xfrm>
            <a:off x="1774826" y="3284538"/>
            <a:ext cx="8208963"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a:t>Established in 1988 as a national resource for molecular biology information, NCBI creates public databases, conducts research in computational biology, develops software tools for analyzing genome data, and disseminates biomedical information - all for the better understanding of molecular processes affecting human health and disease. </a:t>
            </a:r>
          </a:p>
        </p:txBody>
      </p:sp>
      <p:pic>
        <p:nvPicPr>
          <p:cNvPr id="152581" name="Picture 5" descr="NCBI logo">
            <a:hlinkClick r:id="rId3"/>
            <a:extLst>
              <a:ext uri="{FF2B5EF4-FFF2-40B4-BE49-F238E27FC236}">
                <a16:creationId xmlns:a16="http://schemas.microsoft.com/office/drawing/2014/main" id="{BF93C142-D79C-2F46-B86F-7D58030DFC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908050"/>
            <a:ext cx="4643438"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161DF4-C0E1-3042-9A9A-2E70D70652B2}"/>
              </a:ext>
            </a:extLst>
          </p:cNvPr>
          <p:cNvSpPr>
            <a:spLocks noGrp="1"/>
          </p:cNvSpPr>
          <p:nvPr>
            <p:ph type="sldNum" sz="quarter" idx="12"/>
          </p:nvPr>
        </p:nvSpPr>
        <p:spPr/>
        <p:txBody>
          <a:bodyPr/>
          <a:lstStyle/>
          <a:p>
            <a:pPr>
              <a:defRPr/>
            </a:pPr>
            <a:fld id="{5DA5CF3D-2D5C-3946-B7C2-DC24D8840C64}" type="slidenum">
              <a:rPr lang="en-US" altLang="en-US"/>
              <a:pPr>
                <a:defRPr/>
              </a:pPr>
              <a:t>15</a:t>
            </a:fld>
            <a:endParaRPr lang="en-US" altLang="en-US"/>
          </a:p>
        </p:txBody>
      </p:sp>
      <p:sp>
        <p:nvSpPr>
          <p:cNvPr id="154626" name="Rectangle 2">
            <a:extLst>
              <a:ext uri="{FF2B5EF4-FFF2-40B4-BE49-F238E27FC236}">
                <a16:creationId xmlns:a16="http://schemas.microsoft.com/office/drawing/2014/main" id="{B9A28215-6FB4-B940-8EF8-7C2FB11D7AC2}"/>
              </a:ext>
            </a:extLst>
          </p:cNvPr>
          <p:cNvSpPr>
            <a:spLocks noChangeArrowheads="1"/>
          </p:cNvSpPr>
          <p:nvPr/>
        </p:nvSpPr>
        <p:spPr bwMode="auto">
          <a:xfrm>
            <a:off x="1524001" y="908051"/>
            <a:ext cx="8975725" cy="1584325"/>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4627" name="Rectangle 3">
            <a:extLst>
              <a:ext uri="{FF2B5EF4-FFF2-40B4-BE49-F238E27FC236}">
                <a16:creationId xmlns:a16="http://schemas.microsoft.com/office/drawing/2014/main" id="{45BBD343-DE31-9449-8490-B0F5325DCEEC}"/>
              </a:ext>
            </a:extLst>
          </p:cNvPr>
          <p:cNvSpPr>
            <a:spLocks noChangeArrowheads="1"/>
          </p:cNvSpPr>
          <p:nvPr/>
        </p:nvSpPr>
        <p:spPr bwMode="auto">
          <a:xfrm>
            <a:off x="6383338" y="908050"/>
            <a:ext cx="3714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257300" indent="-342900">
              <a:defRPr>
                <a:solidFill>
                  <a:schemeClr val="tx1"/>
                </a:solidFill>
                <a:latin typeface="Calibri" panose="020F0502020204030204" pitchFamily="34" charset="0"/>
              </a:defRPr>
            </a:lvl3pPr>
            <a:lvl4pPr marL="1714500" indent="-342900">
              <a:defRPr>
                <a:solidFill>
                  <a:schemeClr val="tx1"/>
                </a:solidFill>
                <a:latin typeface="Calibri" panose="020F0502020204030204" pitchFamily="34" charset="0"/>
              </a:defRPr>
            </a:lvl4pPr>
            <a:lvl5pPr marL="2171700" indent="-342900">
              <a:defRPr>
                <a:solidFill>
                  <a:schemeClr val="tx1"/>
                </a:solidFill>
                <a:latin typeface="Calibri" panose="020F0502020204030204" pitchFamily="34" charset="0"/>
              </a:defRPr>
            </a:lvl5pPr>
            <a:lvl6pPr marL="2628900" indent="-342900" eaLnBrk="0" fontAlgn="base" hangingPunct="0">
              <a:spcBef>
                <a:spcPct val="0"/>
              </a:spcBef>
              <a:spcAft>
                <a:spcPct val="0"/>
              </a:spcAft>
              <a:defRPr>
                <a:solidFill>
                  <a:schemeClr val="tx1"/>
                </a:solidFill>
                <a:latin typeface="Calibri" panose="020F0502020204030204" pitchFamily="34" charset="0"/>
              </a:defRPr>
            </a:lvl6pPr>
            <a:lvl7pPr marL="3086100" indent="-342900" eaLnBrk="0" fontAlgn="base" hangingPunct="0">
              <a:spcBef>
                <a:spcPct val="0"/>
              </a:spcBef>
              <a:spcAft>
                <a:spcPct val="0"/>
              </a:spcAft>
              <a:defRPr>
                <a:solidFill>
                  <a:schemeClr val="tx1"/>
                </a:solidFill>
                <a:latin typeface="Calibri" panose="020F0502020204030204" pitchFamily="34" charset="0"/>
              </a:defRPr>
            </a:lvl7pPr>
            <a:lvl8pPr marL="3543300" indent="-342900" eaLnBrk="0" fontAlgn="base" hangingPunct="0">
              <a:spcBef>
                <a:spcPct val="0"/>
              </a:spcBef>
              <a:spcAft>
                <a:spcPct val="0"/>
              </a:spcAft>
              <a:defRPr>
                <a:solidFill>
                  <a:schemeClr val="tx1"/>
                </a:solidFill>
                <a:latin typeface="Calibri" panose="020F0502020204030204" pitchFamily="34" charset="0"/>
              </a:defRPr>
            </a:lvl8pPr>
            <a:lvl9pPr marL="4000500" indent="-3429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a:latin typeface="Arial" panose="020B0604020202020204" pitchFamily="34" charset="0"/>
              </a:rPr>
              <a:t>NCBI - GenBank</a:t>
            </a:r>
            <a:endParaRPr lang="nl-NL" altLang="en-US" sz="2000" b="1">
              <a:solidFill>
                <a:schemeClr val="accent2"/>
              </a:solidFill>
              <a:latin typeface="Arial" panose="020B0604020202020204" pitchFamily="34" charset="0"/>
            </a:endParaRPr>
          </a:p>
        </p:txBody>
      </p:sp>
      <p:pic>
        <p:nvPicPr>
          <p:cNvPr id="154628" name="Picture 4" descr="NCBI logo">
            <a:hlinkClick r:id="rId3"/>
            <a:extLst>
              <a:ext uri="{FF2B5EF4-FFF2-40B4-BE49-F238E27FC236}">
                <a16:creationId xmlns:a16="http://schemas.microsoft.com/office/drawing/2014/main" id="{85DC283E-C2B1-A84F-8DC9-0FA72AE82D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908050"/>
            <a:ext cx="4643438"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29" name="Picture 5">
            <a:extLst>
              <a:ext uri="{FF2B5EF4-FFF2-40B4-BE49-F238E27FC236}">
                <a16:creationId xmlns:a16="http://schemas.microsoft.com/office/drawing/2014/main" id="{E7D78B26-19F2-E943-9C15-1CCE034E46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0013" y="2479676"/>
            <a:ext cx="5435600"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4F6D7D5-24BD-3642-90E6-729D10878554}"/>
              </a:ext>
            </a:extLst>
          </p:cNvPr>
          <p:cNvSpPr>
            <a:spLocks noGrp="1"/>
          </p:cNvSpPr>
          <p:nvPr>
            <p:ph type="sldNum" sz="quarter" idx="12"/>
          </p:nvPr>
        </p:nvSpPr>
        <p:spPr/>
        <p:txBody>
          <a:bodyPr/>
          <a:lstStyle/>
          <a:p>
            <a:pPr>
              <a:defRPr/>
            </a:pPr>
            <a:fld id="{84B8B89B-80F9-BD4A-A19F-AFD0267E76BC}" type="slidenum">
              <a:rPr lang="en-US" altLang="en-US"/>
              <a:pPr>
                <a:defRPr/>
              </a:pPr>
              <a:t>16</a:t>
            </a:fld>
            <a:endParaRPr lang="en-US" altLang="en-US"/>
          </a:p>
        </p:txBody>
      </p:sp>
      <p:sp>
        <p:nvSpPr>
          <p:cNvPr id="156674" name="Rectangle 2">
            <a:extLst>
              <a:ext uri="{FF2B5EF4-FFF2-40B4-BE49-F238E27FC236}">
                <a16:creationId xmlns:a16="http://schemas.microsoft.com/office/drawing/2014/main" id="{8194F1C3-5F2B-E341-899D-FAE0E254966E}"/>
              </a:ext>
            </a:extLst>
          </p:cNvPr>
          <p:cNvSpPr>
            <a:spLocks noChangeArrowheads="1"/>
          </p:cNvSpPr>
          <p:nvPr/>
        </p:nvSpPr>
        <p:spPr bwMode="auto">
          <a:xfrm>
            <a:off x="1524001" y="908051"/>
            <a:ext cx="8975725" cy="1584325"/>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6675" name="Rectangle 3">
            <a:extLst>
              <a:ext uri="{FF2B5EF4-FFF2-40B4-BE49-F238E27FC236}">
                <a16:creationId xmlns:a16="http://schemas.microsoft.com/office/drawing/2014/main" id="{CDD67E50-E83D-1940-BAE6-A0AB71C71490}"/>
              </a:ext>
            </a:extLst>
          </p:cNvPr>
          <p:cNvSpPr>
            <a:spLocks noChangeArrowheads="1"/>
          </p:cNvSpPr>
          <p:nvPr/>
        </p:nvSpPr>
        <p:spPr bwMode="auto">
          <a:xfrm>
            <a:off x="1524000" y="2492376"/>
            <a:ext cx="91440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nl-NL" altLang="en-US"/>
          </a:p>
          <a:p>
            <a:pPr eaLnBrk="1" hangingPunct="1"/>
            <a:endParaRPr lang="nl-NL" altLang="en-US"/>
          </a:p>
          <a:p>
            <a:pPr eaLnBrk="1" hangingPunct="1"/>
            <a:endParaRPr lang="nl-NL" altLang="en-US"/>
          </a:p>
          <a:p>
            <a:pPr eaLnBrk="1" hangingPunct="1"/>
            <a:r>
              <a:rPr lang="nl-NL" altLang="en-US"/>
              <a:t>The </a:t>
            </a:r>
            <a:r>
              <a:rPr lang="nl-NL" altLang="en-US" b="1"/>
              <a:t>EMBL Nucleotide Sequence Database</a:t>
            </a:r>
            <a:r>
              <a:rPr lang="nl-NL" altLang="en-US"/>
              <a:t> (also known as EMBL-Bank) constitutes Europe's primary nucleotide sequence resource. Main sources for DNA and RNA sequences are </a:t>
            </a:r>
            <a:r>
              <a:rPr lang="nl-NL" altLang="en-US">
                <a:hlinkClick r:id="rId3"/>
              </a:rPr>
              <a:t>direct submissions</a:t>
            </a:r>
            <a:r>
              <a:rPr lang="nl-NL" altLang="en-US"/>
              <a:t> from individual researchers, genome sequencing  projects and patent applications. </a:t>
            </a:r>
            <a:br>
              <a:rPr lang="nl-NL" altLang="en-US"/>
            </a:br>
            <a:endParaRPr lang="nl-NL" altLang="en-US"/>
          </a:p>
          <a:p>
            <a:pPr eaLnBrk="1" hangingPunct="1"/>
            <a:endParaRPr lang="nl-NL" altLang="en-US"/>
          </a:p>
          <a:p>
            <a:pPr eaLnBrk="1" hangingPunct="1"/>
            <a:endParaRPr lang="nl-NL" altLang="en-US"/>
          </a:p>
          <a:p>
            <a:pPr eaLnBrk="1" hangingPunct="1"/>
            <a:endParaRPr lang="nl-NL" altLang="en-US"/>
          </a:p>
          <a:p>
            <a:pPr eaLnBrk="1" hangingPunct="1"/>
            <a:endParaRPr lang="nl-NL" altLang="en-US"/>
          </a:p>
          <a:p>
            <a:pPr eaLnBrk="1" hangingPunct="1"/>
            <a:endParaRPr lang="nl-NL" altLang="en-US"/>
          </a:p>
          <a:p>
            <a:pPr eaLnBrk="1" hangingPunct="1"/>
            <a:endParaRPr lang="nl-NL" altLang="en-US"/>
          </a:p>
          <a:p>
            <a:pPr eaLnBrk="1" hangingPunct="1"/>
            <a:endParaRPr lang="nl-NL" altLang="en-US"/>
          </a:p>
          <a:p>
            <a:pPr eaLnBrk="1" hangingPunct="1"/>
            <a:endParaRPr lang="nl-NL" altLang="en-US"/>
          </a:p>
        </p:txBody>
      </p:sp>
      <p:pic>
        <p:nvPicPr>
          <p:cNvPr id="156676" name="Picture 4" descr="EBI Home Page">
            <a:hlinkClick r:id="rId4"/>
            <a:extLst>
              <a:ext uri="{FF2B5EF4-FFF2-40B4-BE49-F238E27FC236}">
                <a16:creationId xmlns:a16="http://schemas.microsoft.com/office/drawing/2014/main" id="{F1FBE456-411F-F545-8076-0FF1070440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908051"/>
            <a:ext cx="6588125"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D6C622-4308-2F43-8094-87AF2F94C26D}"/>
              </a:ext>
            </a:extLst>
          </p:cNvPr>
          <p:cNvSpPr>
            <a:spLocks noGrp="1"/>
          </p:cNvSpPr>
          <p:nvPr>
            <p:ph type="sldNum" sz="quarter" idx="12"/>
          </p:nvPr>
        </p:nvSpPr>
        <p:spPr/>
        <p:txBody>
          <a:bodyPr/>
          <a:lstStyle/>
          <a:p>
            <a:pPr>
              <a:defRPr/>
            </a:pPr>
            <a:fld id="{E0DA6B12-901C-024C-8A54-09ADBF843D0D}" type="slidenum">
              <a:rPr lang="en-US" altLang="en-US"/>
              <a:pPr>
                <a:defRPr/>
              </a:pPr>
              <a:t>17</a:t>
            </a:fld>
            <a:endParaRPr lang="en-US" altLang="en-US"/>
          </a:p>
        </p:txBody>
      </p:sp>
      <p:sp>
        <p:nvSpPr>
          <p:cNvPr id="158722" name="Rectangle 2">
            <a:extLst>
              <a:ext uri="{FF2B5EF4-FFF2-40B4-BE49-F238E27FC236}">
                <a16:creationId xmlns:a16="http://schemas.microsoft.com/office/drawing/2014/main" id="{080D3CBB-5F49-7343-B083-CF319E702189}"/>
              </a:ext>
            </a:extLst>
          </p:cNvPr>
          <p:cNvSpPr>
            <a:spLocks noChangeArrowheads="1"/>
          </p:cNvSpPr>
          <p:nvPr/>
        </p:nvSpPr>
        <p:spPr bwMode="auto">
          <a:xfrm>
            <a:off x="1524001" y="908051"/>
            <a:ext cx="8975725" cy="1584325"/>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8723" name="Rectangle 3">
            <a:extLst>
              <a:ext uri="{FF2B5EF4-FFF2-40B4-BE49-F238E27FC236}">
                <a16:creationId xmlns:a16="http://schemas.microsoft.com/office/drawing/2014/main" id="{FC6A03B5-3319-D041-8FF0-F1F2AEC3AE67}"/>
              </a:ext>
            </a:extLst>
          </p:cNvPr>
          <p:cNvSpPr>
            <a:spLocks noChangeArrowheads="1"/>
          </p:cNvSpPr>
          <p:nvPr/>
        </p:nvSpPr>
        <p:spPr bwMode="auto">
          <a:xfrm>
            <a:off x="4943475" y="981076"/>
            <a:ext cx="52895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257300" indent="-342900">
              <a:defRPr>
                <a:solidFill>
                  <a:schemeClr val="tx1"/>
                </a:solidFill>
                <a:latin typeface="Calibri" panose="020F0502020204030204" pitchFamily="34" charset="0"/>
              </a:defRPr>
            </a:lvl3pPr>
            <a:lvl4pPr marL="1714500" indent="-342900">
              <a:defRPr>
                <a:solidFill>
                  <a:schemeClr val="tx1"/>
                </a:solidFill>
                <a:latin typeface="Calibri" panose="020F0502020204030204" pitchFamily="34" charset="0"/>
              </a:defRPr>
            </a:lvl4pPr>
            <a:lvl5pPr marL="2171700" indent="-342900">
              <a:defRPr>
                <a:solidFill>
                  <a:schemeClr val="tx1"/>
                </a:solidFill>
                <a:latin typeface="Calibri" panose="020F0502020204030204" pitchFamily="34" charset="0"/>
              </a:defRPr>
            </a:lvl5pPr>
            <a:lvl6pPr marL="2628900" indent="-342900" eaLnBrk="0" fontAlgn="base" hangingPunct="0">
              <a:spcBef>
                <a:spcPct val="0"/>
              </a:spcBef>
              <a:spcAft>
                <a:spcPct val="0"/>
              </a:spcAft>
              <a:defRPr>
                <a:solidFill>
                  <a:schemeClr val="tx1"/>
                </a:solidFill>
                <a:latin typeface="Calibri" panose="020F0502020204030204" pitchFamily="34" charset="0"/>
              </a:defRPr>
            </a:lvl6pPr>
            <a:lvl7pPr marL="3086100" indent="-342900" eaLnBrk="0" fontAlgn="base" hangingPunct="0">
              <a:spcBef>
                <a:spcPct val="0"/>
              </a:spcBef>
              <a:spcAft>
                <a:spcPct val="0"/>
              </a:spcAft>
              <a:defRPr>
                <a:solidFill>
                  <a:schemeClr val="tx1"/>
                </a:solidFill>
                <a:latin typeface="Calibri" panose="020F0502020204030204" pitchFamily="34" charset="0"/>
              </a:defRPr>
            </a:lvl7pPr>
            <a:lvl8pPr marL="3543300" indent="-342900" eaLnBrk="0" fontAlgn="base" hangingPunct="0">
              <a:spcBef>
                <a:spcPct val="0"/>
              </a:spcBef>
              <a:spcAft>
                <a:spcPct val="0"/>
              </a:spcAft>
              <a:defRPr>
                <a:solidFill>
                  <a:schemeClr val="tx1"/>
                </a:solidFill>
                <a:latin typeface="Calibri" panose="020F0502020204030204" pitchFamily="34" charset="0"/>
              </a:defRPr>
            </a:lvl8pPr>
            <a:lvl9pPr marL="4000500" indent="-3429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a:latin typeface="Arial" panose="020B0604020202020204" pitchFamily="34" charset="0"/>
              </a:rPr>
              <a:t>EBI: </a:t>
            </a:r>
            <a:r>
              <a:rPr lang="nl-NL" altLang="en-US" sz="3600" b="1">
                <a:solidFill>
                  <a:schemeClr val="accent2"/>
                </a:solidFill>
                <a:latin typeface="Arial" panose="020B0604020202020204" pitchFamily="34" charset="0"/>
              </a:rPr>
              <a:t>European </a:t>
            </a:r>
          </a:p>
          <a:p>
            <a:pPr eaLnBrk="1" hangingPunct="1"/>
            <a:r>
              <a:rPr lang="nl-NL" altLang="en-US" sz="3600" b="1">
                <a:solidFill>
                  <a:schemeClr val="accent2"/>
                </a:solidFill>
                <a:latin typeface="Arial" panose="020B0604020202020204" pitchFamily="34" charset="0"/>
              </a:rPr>
              <a:t>Bioinformatics Institute</a:t>
            </a:r>
          </a:p>
        </p:txBody>
      </p:sp>
      <p:sp>
        <p:nvSpPr>
          <p:cNvPr id="158724" name="Rectangle 4">
            <a:extLst>
              <a:ext uri="{FF2B5EF4-FFF2-40B4-BE49-F238E27FC236}">
                <a16:creationId xmlns:a16="http://schemas.microsoft.com/office/drawing/2014/main" id="{C5E9D348-FB0F-E94E-B1C9-570B44F5603A}"/>
              </a:ext>
            </a:extLst>
          </p:cNvPr>
          <p:cNvSpPr>
            <a:spLocks noChangeArrowheads="1"/>
          </p:cNvSpPr>
          <p:nvPr/>
        </p:nvSpPr>
        <p:spPr bwMode="auto">
          <a:xfrm>
            <a:off x="1524000" y="2852738"/>
            <a:ext cx="9144000"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a:t>The </a:t>
            </a:r>
            <a:r>
              <a:rPr lang="nl-NL" altLang="en-US" b="1">
                <a:solidFill>
                  <a:schemeClr val="accent2"/>
                </a:solidFill>
              </a:rPr>
              <a:t>European Bioinformatics Institute</a:t>
            </a:r>
            <a:r>
              <a:rPr lang="nl-NL" altLang="en-US"/>
              <a:t> (EBI) is a non-profit academic organisation that forms part of the European Molecular Biology Laboratory (</a:t>
            </a:r>
            <a:r>
              <a:rPr lang="nl-NL" altLang="en-US">
                <a:hlinkClick r:id="rId3"/>
              </a:rPr>
              <a:t>EMBL</a:t>
            </a:r>
            <a:r>
              <a:rPr lang="nl-NL" altLang="en-US"/>
              <a:t>). </a:t>
            </a:r>
            <a:br>
              <a:rPr lang="nl-NL" altLang="en-US"/>
            </a:br>
            <a:r>
              <a:rPr lang="nl-NL" altLang="en-US"/>
              <a:t>The EBI is a centre for research and services in bioinformatics. The Institute manages databases of biological data including nucleic acid, protein sequences and macromolecular structures.</a:t>
            </a:r>
            <a:br>
              <a:rPr lang="nl-NL" altLang="en-US"/>
            </a:br>
            <a:endParaRPr lang="nl-NL" altLang="en-US" sz="800"/>
          </a:p>
          <a:p>
            <a:pPr eaLnBrk="1" hangingPunct="1"/>
            <a:r>
              <a:rPr lang="nl-NL" altLang="en-US" b="1"/>
              <a:t>Our mission</a:t>
            </a:r>
            <a:r>
              <a:rPr lang="nl-NL" altLang="en-US"/>
              <a:t> </a:t>
            </a:r>
          </a:p>
          <a:p>
            <a:pPr eaLnBrk="1" hangingPunct="1"/>
            <a:r>
              <a:rPr lang="nl-NL" altLang="en-US"/>
              <a:t>To provide freely available data and bioinformatics services to all facets of the scientific community in ways that promote scientific progress </a:t>
            </a:r>
          </a:p>
          <a:p>
            <a:pPr eaLnBrk="1" hangingPunct="1"/>
            <a:r>
              <a:rPr lang="nl-NL" altLang="en-US"/>
              <a:t>To contribute to the advancement of biology through basic investigator-driven research in bioinformatics Example: Galaxy!! (</a:t>
            </a:r>
            <a:r>
              <a:rPr lang="nl-NL" altLang="en-US">
                <a:hlinkClick r:id="rId4"/>
              </a:rPr>
              <a:t>https://usegalaxy.org/</a:t>
            </a:r>
            <a:r>
              <a:rPr lang="nl-NL" altLang="en-US"/>
              <a:t>) EXPLAIN, REGISTER AND EXPLORE!!</a:t>
            </a:r>
          </a:p>
          <a:p>
            <a:pPr eaLnBrk="1" hangingPunct="1"/>
            <a:r>
              <a:rPr lang="nl-NL" altLang="en-US"/>
              <a:t>To provide advanced bioinformatics training to scientists at all levels, from PhD students to independent investigators </a:t>
            </a:r>
          </a:p>
          <a:p>
            <a:pPr eaLnBrk="1" hangingPunct="1"/>
            <a:r>
              <a:rPr lang="nl-NL" altLang="en-US"/>
              <a:t>To help disseminate cutting-edge technologies to industry </a:t>
            </a:r>
          </a:p>
          <a:p>
            <a:pPr eaLnBrk="1" hangingPunct="1"/>
            <a:endParaRPr lang="nl-NL" altLang="en-US"/>
          </a:p>
        </p:txBody>
      </p:sp>
      <p:pic>
        <p:nvPicPr>
          <p:cNvPr id="158725" name="Picture 5" descr="EBI Sitemap">
            <a:extLst>
              <a:ext uri="{FF2B5EF4-FFF2-40B4-BE49-F238E27FC236}">
                <a16:creationId xmlns:a16="http://schemas.microsoft.com/office/drawing/2014/main" id="{A14E372C-054D-884B-AA82-63C07A1667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765176"/>
            <a:ext cx="34290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930E7097-1D91-C345-BC4C-DA778C20688F}"/>
              </a:ext>
            </a:extLst>
          </p:cNvPr>
          <p:cNvSpPr>
            <a:spLocks noGrp="1"/>
          </p:cNvSpPr>
          <p:nvPr>
            <p:ph type="sldNum" sz="quarter" idx="12"/>
          </p:nvPr>
        </p:nvSpPr>
        <p:spPr/>
        <p:txBody>
          <a:bodyPr/>
          <a:lstStyle/>
          <a:p>
            <a:pPr>
              <a:defRPr/>
            </a:pPr>
            <a:fld id="{2A0A22E9-65DF-934D-AB1D-B028731D15B9}" type="slidenum">
              <a:rPr lang="en-US" altLang="en-US"/>
              <a:pPr>
                <a:defRPr/>
              </a:pPr>
              <a:t>18</a:t>
            </a:fld>
            <a:endParaRPr lang="en-US" altLang="en-US"/>
          </a:p>
        </p:txBody>
      </p:sp>
      <p:sp>
        <p:nvSpPr>
          <p:cNvPr id="160770" name="Rectangle 2">
            <a:extLst>
              <a:ext uri="{FF2B5EF4-FFF2-40B4-BE49-F238E27FC236}">
                <a16:creationId xmlns:a16="http://schemas.microsoft.com/office/drawing/2014/main" id="{03E4A22F-B1B6-0B4E-85ED-59D35786F74C}"/>
              </a:ext>
            </a:extLst>
          </p:cNvPr>
          <p:cNvSpPr>
            <a:spLocks noChangeArrowheads="1"/>
          </p:cNvSpPr>
          <p:nvPr/>
        </p:nvSpPr>
        <p:spPr bwMode="auto">
          <a:xfrm>
            <a:off x="1524001" y="908051"/>
            <a:ext cx="8975725" cy="1584325"/>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60771" name="Rectangle 3">
            <a:extLst>
              <a:ext uri="{FF2B5EF4-FFF2-40B4-BE49-F238E27FC236}">
                <a16:creationId xmlns:a16="http://schemas.microsoft.com/office/drawing/2014/main" id="{CE4FB66A-516F-A24E-87CD-E60343299456}"/>
              </a:ext>
            </a:extLst>
          </p:cNvPr>
          <p:cNvSpPr>
            <a:spLocks noChangeArrowheads="1"/>
          </p:cNvSpPr>
          <p:nvPr/>
        </p:nvSpPr>
        <p:spPr bwMode="auto">
          <a:xfrm>
            <a:off x="1774826" y="2708276"/>
            <a:ext cx="8208963"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sz="3600" b="1">
                <a:solidFill>
                  <a:srgbClr val="333333"/>
                </a:solidFill>
              </a:rPr>
              <a:t>What is DDBJ</a:t>
            </a:r>
            <a:endParaRPr lang="nl-NL" altLang="en-US" sz="3600" b="1">
              <a:solidFill>
                <a:srgbClr val="000000"/>
              </a:solidFill>
            </a:endParaRPr>
          </a:p>
          <a:p>
            <a:pPr eaLnBrk="1" hangingPunct="1"/>
            <a:endParaRPr lang="nl-NL" altLang="en-US">
              <a:solidFill>
                <a:srgbClr val="000000"/>
              </a:solidFill>
            </a:endParaRPr>
          </a:p>
          <a:p>
            <a:pPr eaLnBrk="1" hangingPunct="1"/>
            <a:r>
              <a:rPr lang="nl-NL" altLang="en-US">
                <a:solidFill>
                  <a:srgbClr val="000000"/>
                </a:solidFill>
              </a:rPr>
              <a:t>DDBJ (DNA Data Bank of Japan) began DNA data bank activities in earnest in 1986 at the National Institute of Genetics (NIG). </a:t>
            </a:r>
            <a:br>
              <a:rPr lang="nl-NL" altLang="en-US">
                <a:solidFill>
                  <a:srgbClr val="000000"/>
                </a:solidFill>
              </a:rPr>
            </a:br>
            <a:r>
              <a:rPr lang="nl-NL" altLang="en-US">
                <a:solidFill>
                  <a:srgbClr val="000000"/>
                </a:solidFill>
              </a:rPr>
              <a:t>DDBJ has been functioning as the international nucleotide sequence database in collaboration with EBI/EMBL and NCBI/GenBank. </a:t>
            </a:r>
            <a:br>
              <a:rPr lang="nl-NL" altLang="en-US">
                <a:solidFill>
                  <a:srgbClr val="000000"/>
                </a:solidFill>
              </a:rPr>
            </a:br>
            <a:r>
              <a:rPr lang="nl-NL" altLang="en-US">
                <a:solidFill>
                  <a:srgbClr val="000000"/>
                </a:solidFill>
              </a:rPr>
              <a:t>DNA sequence records the organismic evolution more directly than other biological materials and ,thus, is invaluable not only for research in life sciences, but also human welfare in general. The databases are, so to speak, a common treasure of human beings. With this in mind, we make the databases online accessible to anyone in the world</a:t>
            </a:r>
          </a:p>
        </p:txBody>
      </p:sp>
      <p:pic>
        <p:nvPicPr>
          <p:cNvPr id="160772" name="Picture 4" descr="DNA Data Bank of Japan">
            <a:extLst>
              <a:ext uri="{FF2B5EF4-FFF2-40B4-BE49-F238E27FC236}">
                <a16:creationId xmlns:a16="http://schemas.microsoft.com/office/drawing/2014/main" id="{7F77F620-1E25-8648-9F4E-A3C3F61BD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908051"/>
            <a:ext cx="8964613"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F8D08B1-E636-4140-989C-472D81336A2C}"/>
              </a:ext>
            </a:extLst>
          </p:cNvPr>
          <p:cNvSpPr>
            <a:spLocks noGrp="1"/>
          </p:cNvSpPr>
          <p:nvPr>
            <p:ph type="sldNum" sz="quarter" idx="12"/>
          </p:nvPr>
        </p:nvSpPr>
        <p:spPr/>
        <p:txBody>
          <a:bodyPr/>
          <a:lstStyle/>
          <a:p>
            <a:pPr>
              <a:defRPr/>
            </a:pPr>
            <a:fld id="{A99C96F6-ECD7-F74B-9EF3-0DF9C3E398B0}" type="slidenum">
              <a:rPr lang="en-US" altLang="en-US"/>
              <a:pPr>
                <a:defRPr/>
              </a:pPr>
              <a:t>19</a:t>
            </a:fld>
            <a:endParaRPr lang="en-US" altLang="en-US"/>
          </a:p>
        </p:txBody>
      </p:sp>
      <p:sp>
        <p:nvSpPr>
          <p:cNvPr id="162818" name="Rectangle 2">
            <a:extLst>
              <a:ext uri="{FF2B5EF4-FFF2-40B4-BE49-F238E27FC236}">
                <a16:creationId xmlns:a16="http://schemas.microsoft.com/office/drawing/2014/main" id="{77FE9BA4-4090-FD40-B299-88517FA1CCF5}"/>
              </a:ext>
            </a:extLst>
          </p:cNvPr>
          <p:cNvSpPr>
            <a:spLocks noChangeArrowheads="1"/>
          </p:cNvSpPr>
          <p:nvPr/>
        </p:nvSpPr>
        <p:spPr bwMode="auto">
          <a:xfrm>
            <a:off x="1524001" y="908051"/>
            <a:ext cx="8975725" cy="1584325"/>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62819" name="Rectangle 3">
            <a:extLst>
              <a:ext uri="{FF2B5EF4-FFF2-40B4-BE49-F238E27FC236}">
                <a16:creationId xmlns:a16="http://schemas.microsoft.com/office/drawing/2014/main" id="{4E497C4C-3A7B-3447-AFA7-8512E5EB8E1B}"/>
              </a:ext>
            </a:extLst>
          </p:cNvPr>
          <p:cNvSpPr>
            <a:spLocks noChangeArrowheads="1"/>
          </p:cNvSpPr>
          <p:nvPr/>
        </p:nvSpPr>
        <p:spPr bwMode="auto">
          <a:xfrm>
            <a:off x="1847851" y="2997201"/>
            <a:ext cx="82089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sz="2400">
                <a:solidFill>
                  <a:srgbClr val="000000"/>
                </a:solidFill>
                <a:cs typeface="Arial" panose="020B0604020202020204" pitchFamily="34" charset="0"/>
              </a:rPr>
              <a:t>The </a:t>
            </a:r>
            <a:r>
              <a:rPr lang="nl-NL" altLang="en-US" sz="2400" b="1">
                <a:solidFill>
                  <a:schemeClr val="accent2"/>
                </a:solidFill>
                <a:cs typeface="Arial" panose="020B0604020202020204" pitchFamily="34" charset="0"/>
              </a:rPr>
              <a:t>ExPASy</a:t>
            </a:r>
            <a:r>
              <a:rPr lang="nl-NL" altLang="en-US" sz="2400">
                <a:solidFill>
                  <a:srgbClr val="000000"/>
                </a:solidFill>
                <a:cs typeface="Arial" panose="020B0604020202020204" pitchFamily="34" charset="0"/>
              </a:rPr>
              <a:t> (</a:t>
            </a:r>
            <a:r>
              <a:rPr lang="nl-NL" altLang="en-US" sz="2400" b="1">
                <a:solidFill>
                  <a:srgbClr val="000000"/>
                </a:solidFill>
                <a:cs typeface="Arial" panose="020B0604020202020204" pitchFamily="34" charset="0"/>
              </a:rPr>
              <a:t>Ex</a:t>
            </a:r>
            <a:r>
              <a:rPr lang="nl-NL" altLang="en-US" sz="2400">
                <a:solidFill>
                  <a:srgbClr val="000000"/>
                </a:solidFill>
                <a:cs typeface="Arial" panose="020B0604020202020204" pitchFamily="34" charset="0"/>
              </a:rPr>
              <a:t>pert </a:t>
            </a:r>
            <a:r>
              <a:rPr lang="nl-NL" altLang="en-US" sz="2400" b="1">
                <a:solidFill>
                  <a:srgbClr val="000000"/>
                </a:solidFill>
                <a:cs typeface="Arial" panose="020B0604020202020204" pitchFamily="34" charset="0"/>
              </a:rPr>
              <a:t>P</a:t>
            </a:r>
            <a:r>
              <a:rPr lang="nl-NL" altLang="en-US" sz="2400">
                <a:solidFill>
                  <a:srgbClr val="000000"/>
                </a:solidFill>
                <a:cs typeface="Arial" panose="020B0604020202020204" pitchFamily="34" charset="0"/>
              </a:rPr>
              <a:t>rotein </a:t>
            </a:r>
            <a:r>
              <a:rPr lang="nl-NL" altLang="en-US" sz="2400" b="1">
                <a:solidFill>
                  <a:srgbClr val="000000"/>
                </a:solidFill>
                <a:cs typeface="Arial" panose="020B0604020202020204" pitchFamily="34" charset="0"/>
              </a:rPr>
              <a:t>A</a:t>
            </a:r>
            <a:r>
              <a:rPr lang="nl-NL" altLang="en-US" sz="2400">
                <a:solidFill>
                  <a:srgbClr val="000000"/>
                </a:solidFill>
                <a:cs typeface="Arial" panose="020B0604020202020204" pitchFamily="34" charset="0"/>
              </a:rPr>
              <a:t>nalysis </a:t>
            </a:r>
            <a:r>
              <a:rPr lang="nl-NL" altLang="en-US" sz="2400" b="1">
                <a:solidFill>
                  <a:srgbClr val="000000"/>
                </a:solidFill>
                <a:cs typeface="Arial" panose="020B0604020202020204" pitchFamily="34" charset="0"/>
              </a:rPr>
              <a:t>Sy</a:t>
            </a:r>
            <a:r>
              <a:rPr lang="nl-NL" altLang="en-US" sz="2400">
                <a:solidFill>
                  <a:srgbClr val="000000"/>
                </a:solidFill>
                <a:cs typeface="Arial" panose="020B0604020202020204" pitchFamily="34" charset="0"/>
              </a:rPr>
              <a:t>stem) </a:t>
            </a:r>
            <a:r>
              <a:rPr lang="nl-NL" altLang="en-US" sz="2400">
                <a:solidFill>
                  <a:srgbClr val="000000"/>
                </a:solidFill>
                <a:cs typeface="Arial" panose="020B0604020202020204" pitchFamily="34" charset="0"/>
                <a:hlinkClick r:id="rId3"/>
              </a:rPr>
              <a:t>proteomics</a:t>
            </a:r>
            <a:r>
              <a:rPr lang="nl-NL" altLang="en-US" sz="2400">
                <a:solidFill>
                  <a:srgbClr val="000000"/>
                </a:solidFill>
                <a:cs typeface="Arial" panose="020B0604020202020204" pitchFamily="34" charset="0"/>
              </a:rPr>
              <a:t> server of the </a:t>
            </a:r>
            <a:r>
              <a:rPr lang="nl-NL" altLang="en-US" sz="2400">
                <a:solidFill>
                  <a:srgbClr val="000000"/>
                </a:solidFill>
                <a:cs typeface="Arial" panose="020B0604020202020204" pitchFamily="34" charset="0"/>
                <a:hlinkClick r:id="rId4"/>
              </a:rPr>
              <a:t>Swiss Institute of Bioinformatics</a:t>
            </a:r>
            <a:r>
              <a:rPr lang="nl-NL" altLang="en-US" sz="2400">
                <a:solidFill>
                  <a:srgbClr val="000000"/>
                </a:solidFill>
                <a:cs typeface="Arial" panose="020B0604020202020204" pitchFamily="34" charset="0"/>
              </a:rPr>
              <a:t> (SIB) is dedicated to the analysis of protein sequences and structures as well as 2-D PAGE</a:t>
            </a:r>
            <a:r>
              <a:rPr lang="nl-NL" altLang="en-US" sz="2400">
                <a:solidFill>
                  <a:srgbClr val="000000"/>
                </a:solidFill>
              </a:rPr>
              <a:t> </a:t>
            </a:r>
          </a:p>
        </p:txBody>
      </p:sp>
      <p:pic>
        <p:nvPicPr>
          <p:cNvPr id="162820" name="Picture 4" descr="ExPASy Logo">
            <a:hlinkClick r:id="rId5"/>
            <a:extLst>
              <a:ext uri="{FF2B5EF4-FFF2-40B4-BE49-F238E27FC236}">
                <a16:creationId xmlns:a16="http://schemas.microsoft.com/office/drawing/2014/main" id="{D69D02F6-41AC-9748-82E2-FEA5A11783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1" y="908051"/>
            <a:ext cx="12668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1" name="Rectangle 5">
            <a:extLst>
              <a:ext uri="{FF2B5EF4-FFF2-40B4-BE49-F238E27FC236}">
                <a16:creationId xmlns:a16="http://schemas.microsoft.com/office/drawing/2014/main" id="{9F07C7B5-E15B-DB40-B525-DC5B187B37B6}"/>
              </a:ext>
            </a:extLst>
          </p:cNvPr>
          <p:cNvSpPr>
            <a:spLocks noChangeArrowheads="1"/>
          </p:cNvSpPr>
          <p:nvPr/>
        </p:nvSpPr>
        <p:spPr bwMode="auto">
          <a:xfrm>
            <a:off x="3143250" y="1196976"/>
            <a:ext cx="6165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257300" indent="-342900">
              <a:defRPr>
                <a:solidFill>
                  <a:schemeClr val="tx1"/>
                </a:solidFill>
                <a:latin typeface="Calibri" panose="020F0502020204030204" pitchFamily="34" charset="0"/>
              </a:defRPr>
            </a:lvl3pPr>
            <a:lvl4pPr marL="1714500" indent="-342900">
              <a:defRPr>
                <a:solidFill>
                  <a:schemeClr val="tx1"/>
                </a:solidFill>
                <a:latin typeface="Calibri" panose="020F0502020204030204" pitchFamily="34" charset="0"/>
              </a:defRPr>
            </a:lvl4pPr>
            <a:lvl5pPr marL="2171700" indent="-342900">
              <a:defRPr>
                <a:solidFill>
                  <a:schemeClr val="tx1"/>
                </a:solidFill>
                <a:latin typeface="Calibri" panose="020F0502020204030204" pitchFamily="34" charset="0"/>
              </a:defRPr>
            </a:lvl5pPr>
            <a:lvl6pPr marL="2628900" indent="-342900" eaLnBrk="0" fontAlgn="base" hangingPunct="0">
              <a:spcBef>
                <a:spcPct val="0"/>
              </a:spcBef>
              <a:spcAft>
                <a:spcPct val="0"/>
              </a:spcAft>
              <a:defRPr>
                <a:solidFill>
                  <a:schemeClr val="tx1"/>
                </a:solidFill>
                <a:latin typeface="Calibri" panose="020F0502020204030204" pitchFamily="34" charset="0"/>
              </a:defRPr>
            </a:lvl6pPr>
            <a:lvl7pPr marL="3086100" indent="-342900" eaLnBrk="0" fontAlgn="base" hangingPunct="0">
              <a:spcBef>
                <a:spcPct val="0"/>
              </a:spcBef>
              <a:spcAft>
                <a:spcPct val="0"/>
              </a:spcAft>
              <a:defRPr>
                <a:solidFill>
                  <a:schemeClr val="tx1"/>
                </a:solidFill>
                <a:latin typeface="Calibri" panose="020F0502020204030204" pitchFamily="34" charset="0"/>
              </a:defRPr>
            </a:lvl7pPr>
            <a:lvl8pPr marL="3543300" indent="-342900" eaLnBrk="0" fontAlgn="base" hangingPunct="0">
              <a:spcBef>
                <a:spcPct val="0"/>
              </a:spcBef>
              <a:spcAft>
                <a:spcPct val="0"/>
              </a:spcAft>
              <a:defRPr>
                <a:solidFill>
                  <a:schemeClr val="tx1"/>
                </a:solidFill>
                <a:latin typeface="Calibri" panose="020F0502020204030204" pitchFamily="34" charset="0"/>
              </a:defRPr>
            </a:lvl8pPr>
            <a:lvl9pPr marL="4000500" indent="-3429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sz="3600" b="1">
                <a:solidFill>
                  <a:schemeClr val="accent2"/>
                </a:solidFill>
                <a:latin typeface="Arial" panose="020B0604020202020204" pitchFamily="34" charset="0"/>
              </a:rPr>
              <a:t>ExPASy Proteomics Server</a:t>
            </a:r>
            <a:r>
              <a:rPr lang="nl-NL" altLang="en-US">
                <a:latin typeface="Arial" panose="020B0604020202020204" pitchFamily="34" charset="0"/>
              </a:rPr>
              <a:t> </a:t>
            </a:r>
          </a:p>
          <a:p>
            <a:pPr eaLnBrk="1" hangingPunct="1"/>
            <a:r>
              <a:rPr lang="en-US" altLang="en-US" sz="3600" b="1">
                <a:latin typeface="Arial" panose="020B0604020202020204" pitchFamily="34" charset="0"/>
              </a:rPr>
              <a:t>(SWISS-PROT)</a:t>
            </a:r>
            <a:endParaRPr lang="en-US" altLang="en-US">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8717D09D-7F9E-5F41-8C22-1891CF33515A}"/>
              </a:ext>
            </a:extLst>
          </p:cNvPr>
          <p:cNvSpPr>
            <a:spLocks noGrp="1" noChangeArrowheads="1"/>
          </p:cNvSpPr>
          <p:nvPr>
            <p:ph type="ctrTitle"/>
          </p:nvPr>
        </p:nvSpPr>
        <p:spPr>
          <a:xfrm>
            <a:off x="1524000" y="260351"/>
            <a:ext cx="9144000" cy="836613"/>
          </a:xfrm>
        </p:spPr>
        <p:txBody>
          <a:bodyPr rtlCol="0" anchor="ctr">
            <a:normAutofit fontScale="90000"/>
          </a:bodyPr>
          <a:lstStyle/>
          <a:p>
            <a:pPr algn="l">
              <a:defRPr/>
            </a:pPr>
            <a:r>
              <a:rPr lang="en-US" altLang="en-US" sz="2000">
                <a:solidFill>
                  <a:srgbClr val="006600"/>
                </a:solidFill>
              </a:rPr>
              <a:t>Introduction to Bioinformatics</a:t>
            </a:r>
            <a:br>
              <a:rPr lang="en-US" altLang="en-US" sz="2000">
                <a:solidFill>
                  <a:srgbClr val="006600"/>
                </a:solidFill>
              </a:rPr>
            </a:br>
            <a:r>
              <a:rPr lang="en-US" altLang="en-US" sz="2000">
                <a:solidFill>
                  <a:srgbClr val="006600"/>
                </a:solidFill>
              </a:rPr>
              <a:t>LECTURE 1: The first look at a genome (sequence statistics)</a:t>
            </a:r>
            <a:br>
              <a:rPr lang="en-US" altLang="en-US" sz="2000">
                <a:solidFill>
                  <a:srgbClr val="006600"/>
                </a:solidFill>
              </a:rPr>
            </a:br>
            <a:endParaRPr lang="en-US" altLang="en-US" sz="2000">
              <a:solidFill>
                <a:srgbClr val="006600"/>
              </a:solidFill>
            </a:endParaRPr>
          </a:p>
        </p:txBody>
      </p:sp>
      <p:sp>
        <p:nvSpPr>
          <p:cNvPr id="14" name="Slide Number Placeholder 5">
            <a:extLst>
              <a:ext uri="{FF2B5EF4-FFF2-40B4-BE49-F238E27FC236}">
                <a16:creationId xmlns:a16="http://schemas.microsoft.com/office/drawing/2014/main" id="{E93B0DB7-0EDF-BD4F-8788-C9E2EE5A2160}"/>
              </a:ext>
            </a:extLst>
          </p:cNvPr>
          <p:cNvSpPr>
            <a:spLocks noGrp="1"/>
          </p:cNvSpPr>
          <p:nvPr>
            <p:ph type="sldNum" sz="quarter" idx="12"/>
          </p:nvPr>
        </p:nvSpPr>
        <p:spPr/>
        <p:txBody>
          <a:bodyPr/>
          <a:lstStyle/>
          <a:p>
            <a:pPr>
              <a:defRPr/>
            </a:pPr>
            <a:fld id="{0443C481-DCA8-0141-9BD6-C2EBB5C8B974}" type="slidenum">
              <a:rPr lang="en-US" altLang="en-US"/>
              <a:pPr>
                <a:defRPr/>
              </a:pPr>
              <a:t>2</a:t>
            </a:fld>
            <a:endParaRPr lang="en-US" altLang="en-US"/>
          </a:p>
        </p:txBody>
      </p:sp>
      <p:sp>
        <p:nvSpPr>
          <p:cNvPr id="128003" name="Rectangle 3">
            <a:extLst>
              <a:ext uri="{FF2B5EF4-FFF2-40B4-BE49-F238E27FC236}">
                <a16:creationId xmlns:a16="http://schemas.microsoft.com/office/drawing/2014/main" id="{A803B470-22C8-444D-B9A6-656F33FDA9E1}"/>
              </a:ext>
            </a:extLst>
          </p:cNvPr>
          <p:cNvSpPr>
            <a:spLocks noChangeArrowheads="1"/>
          </p:cNvSpPr>
          <p:nvPr/>
        </p:nvSpPr>
        <p:spPr bwMode="auto">
          <a:xfrm>
            <a:off x="1774826" y="733814"/>
            <a:ext cx="8532813" cy="5914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solidFill>
                <a:srgbClr val="006600"/>
              </a:solidFill>
            </a:endParaRPr>
          </a:p>
          <a:p>
            <a:pPr eaLnBrk="1" hangingPunct="1"/>
            <a:r>
              <a:rPr lang="en-US" altLang="en-US" sz="2400" b="1">
                <a:solidFill>
                  <a:srgbClr val="006600"/>
                </a:solidFill>
              </a:rPr>
              <a:t>1.4 </a:t>
            </a:r>
            <a:r>
              <a:rPr lang="en-US" altLang="en-US" sz="2400" b="1" i="1">
                <a:solidFill>
                  <a:srgbClr val="006600"/>
                </a:solidFill>
              </a:rPr>
              <a:t>Annotating a genome: statistical sequence analysis</a:t>
            </a:r>
          </a:p>
          <a:p>
            <a:pPr eaLnBrk="1" hangingPunct="1">
              <a:lnSpc>
                <a:spcPct val="0"/>
              </a:lnSpc>
              <a:buFontTx/>
              <a:buChar char="•"/>
            </a:pPr>
            <a:endParaRPr lang="en-US" altLang="en-US" sz="3200" b="1"/>
          </a:p>
          <a:p>
            <a:pPr eaLnBrk="1" hangingPunct="1">
              <a:spcBef>
                <a:spcPct val="50000"/>
              </a:spcBef>
            </a:pPr>
            <a:r>
              <a:rPr lang="en-US" altLang="en-US" sz="3200"/>
              <a:t>Base composition </a:t>
            </a:r>
            <a:r>
              <a:rPr lang="en-US" altLang="en-US" sz="3200" i="1"/>
              <a:t>H. influenzae</a:t>
            </a:r>
            <a:endParaRPr lang="en-US" altLang="en-US" sz="3200"/>
          </a:p>
          <a:p>
            <a:pPr eaLnBrk="1" hangingPunct="1">
              <a:spcBef>
                <a:spcPct val="50000"/>
              </a:spcBef>
            </a:pPr>
            <a:r>
              <a:rPr lang="en-US" altLang="en-US" sz="3200" b="1">
                <a:solidFill>
                  <a:srgbClr val="006600"/>
                </a:solidFill>
              </a:rPr>
              <a:t>BASE	AMOUNT		FREQUENCY</a:t>
            </a:r>
          </a:p>
          <a:p>
            <a:pPr eaLnBrk="1" hangingPunct="1">
              <a:spcBef>
                <a:spcPct val="50000"/>
              </a:spcBef>
            </a:pPr>
            <a:r>
              <a:rPr lang="en-US" altLang="en-US" sz="3200">
                <a:solidFill>
                  <a:srgbClr val="006600"/>
                </a:solidFill>
              </a:rPr>
              <a:t>A 		567623		0.3102</a:t>
            </a:r>
            <a:br>
              <a:rPr lang="en-US" altLang="en-US" sz="3200">
                <a:solidFill>
                  <a:srgbClr val="006600"/>
                </a:solidFill>
              </a:rPr>
            </a:br>
            <a:r>
              <a:rPr lang="en-US" altLang="en-US" sz="3200">
                <a:solidFill>
                  <a:srgbClr val="006600"/>
                </a:solidFill>
              </a:rPr>
              <a:t>C 		350723		0.1916</a:t>
            </a:r>
            <a:br>
              <a:rPr lang="en-US" altLang="en-US" sz="3200">
                <a:solidFill>
                  <a:srgbClr val="006600"/>
                </a:solidFill>
              </a:rPr>
            </a:br>
            <a:r>
              <a:rPr lang="en-US" altLang="en-US" sz="3200">
                <a:solidFill>
                  <a:srgbClr val="006600"/>
                </a:solidFill>
              </a:rPr>
              <a:t>G  		347436		0.1898</a:t>
            </a:r>
            <a:br>
              <a:rPr lang="en-US" altLang="en-US" sz="3200">
                <a:solidFill>
                  <a:srgbClr val="006600"/>
                </a:solidFill>
              </a:rPr>
            </a:br>
            <a:r>
              <a:rPr lang="en-US" altLang="en-US" sz="3200">
                <a:solidFill>
                  <a:srgbClr val="006600"/>
                </a:solidFill>
              </a:rPr>
              <a:t>T		564241		0.3083</a:t>
            </a:r>
          </a:p>
          <a:p>
            <a:pPr eaLnBrk="1" hangingPunct="1">
              <a:buFontTx/>
              <a:buChar char="•"/>
            </a:pPr>
            <a:endParaRPr lang="en-US" altLang="en-US" sz="3200">
              <a:solidFill>
                <a:srgbClr val="006600"/>
              </a:solidFill>
            </a:endParaRPr>
          </a:p>
          <a:p>
            <a:pPr eaLnBrk="1" hangingPunct="1"/>
            <a:endParaRPr lang="en-US" altLang="en-US" sz="3200"/>
          </a:p>
          <a:p>
            <a:pPr eaLnBrk="1" hangingPunct="1"/>
            <a:endParaRPr lang="en-US" altLang="en-US" sz="3200"/>
          </a:p>
        </p:txBody>
      </p:sp>
      <p:sp>
        <p:nvSpPr>
          <p:cNvPr id="128004" name="Line 4">
            <a:extLst>
              <a:ext uri="{FF2B5EF4-FFF2-40B4-BE49-F238E27FC236}">
                <a16:creationId xmlns:a16="http://schemas.microsoft.com/office/drawing/2014/main" id="{83956323-B3BE-6448-8F9A-DF9A0C30E287}"/>
              </a:ext>
            </a:extLst>
          </p:cNvPr>
          <p:cNvSpPr>
            <a:spLocks noChangeShapeType="1"/>
          </p:cNvSpPr>
          <p:nvPr/>
        </p:nvSpPr>
        <p:spPr bwMode="auto">
          <a:xfrm>
            <a:off x="1524000" y="908050"/>
            <a:ext cx="9144000" cy="0"/>
          </a:xfrm>
          <a:prstGeom prst="line">
            <a:avLst/>
          </a:prstGeom>
          <a:noFill/>
          <a:ln w="762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7470" name="Group 14">
            <a:extLst>
              <a:ext uri="{FF2B5EF4-FFF2-40B4-BE49-F238E27FC236}">
                <a16:creationId xmlns:a16="http://schemas.microsoft.com/office/drawing/2014/main" id="{29DFBE8D-A395-E443-B3DB-75B20C37A571}"/>
              </a:ext>
            </a:extLst>
          </p:cNvPr>
          <p:cNvGrpSpPr>
            <a:grpSpLocks/>
          </p:cNvGrpSpPr>
          <p:nvPr/>
        </p:nvGrpSpPr>
        <p:grpSpPr bwMode="auto">
          <a:xfrm>
            <a:off x="7896225" y="3457575"/>
            <a:ext cx="1081088" cy="1441450"/>
            <a:chOff x="4014" y="2178"/>
            <a:chExt cx="681" cy="908"/>
          </a:xfrm>
        </p:grpSpPr>
        <p:grpSp>
          <p:nvGrpSpPr>
            <p:cNvPr id="128006" name="Group 13">
              <a:extLst>
                <a:ext uri="{FF2B5EF4-FFF2-40B4-BE49-F238E27FC236}">
                  <a16:creationId xmlns:a16="http://schemas.microsoft.com/office/drawing/2014/main" id="{31EB68C2-0CD4-724D-A93A-77D3CA08B8C9}"/>
                </a:ext>
              </a:extLst>
            </p:cNvPr>
            <p:cNvGrpSpPr>
              <a:grpSpLocks/>
            </p:cNvGrpSpPr>
            <p:nvPr/>
          </p:nvGrpSpPr>
          <p:grpSpPr bwMode="auto">
            <a:xfrm>
              <a:off x="4014" y="2178"/>
              <a:ext cx="681" cy="908"/>
              <a:chOff x="4059" y="2115"/>
              <a:chExt cx="454" cy="998"/>
            </a:xfrm>
          </p:grpSpPr>
          <p:sp>
            <p:nvSpPr>
              <p:cNvPr id="128011" name="Line 5">
                <a:extLst>
                  <a:ext uri="{FF2B5EF4-FFF2-40B4-BE49-F238E27FC236}">
                    <a16:creationId xmlns:a16="http://schemas.microsoft.com/office/drawing/2014/main" id="{C9795D0E-DF52-9C47-873C-4298676A7773}"/>
                  </a:ext>
                </a:extLst>
              </p:cNvPr>
              <p:cNvSpPr>
                <a:spLocks noChangeShapeType="1"/>
              </p:cNvSpPr>
              <p:nvPr/>
            </p:nvSpPr>
            <p:spPr bwMode="auto">
              <a:xfrm>
                <a:off x="4059" y="2115"/>
                <a:ext cx="454" cy="0"/>
              </a:xfrm>
              <a:prstGeom prst="line">
                <a:avLst/>
              </a:prstGeom>
              <a:noFill/>
              <a:ln w="50800">
                <a:solidFill>
                  <a:srgbClr val="00008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012" name="Line 6">
                <a:extLst>
                  <a:ext uri="{FF2B5EF4-FFF2-40B4-BE49-F238E27FC236}">
                    <a16:creationId xmlns:a16="http://schemas.microsoft.com/office/drawing/2014/main" id="{1B34D78C-6253-7F4E-8717-9D73E1173783}"/>
                  </a:ext>
                </a:extLst>
              </p:cNvPr>
              <p:cNvSpPr>
                <a:spLocks noChangeShapeType="1"/>
              </p:cNvSpPr>
              <p:nvPr/>
            </p:nvSpPr>
            <p:spPr bwMode="auto">
              <a:xfrm>
                <a:off x="4059" y="3113"/>
                <a:ext cx="454" cy="0"/>
              </a:xfrm>
              <a:prstGeom prst="line">
                <a:avLst/>
              </a:prstGeom>
              <a:noFill/>
              <a:ln w="50800">
                <a:solidFill>
                  <a:srgbClr val="00008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013" name="Line 7">
                <a:extLst>
                  <a:ext uri="{FF2B5EF4-FFF2-40B4-BE49-F238E27FC236}">
                    <a16:creationId xmlns:a16="http://schemas.microsoft.com/office/drawing/2014/main" id="{5E47762F-49E9-B649-B8B0-F8F3076D2095}"/>
                  </a:ext>
                </a:extLst>
              </p:cNvPr>
              <p:cNvSpPr>
                <a:spLocks noChangeShapeType="1"/>
              </p:cNvSpPr>
              <p:nvPr/>
            </p:nvSpPr>
            <p:spPr bwMode="auto">
              <a:xfrm>
                <a:off x="4513" y="2115"/>
                <a:ext cx="0" cy="998"/>
              </a:xfrm>
              <a:prstGeom prst="line">
                <a:avLst/>
              </a:prstGeom>
              <a:noFill/>
              <a:ln w="508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8007" name="Group 12">
              <a:extLst>
                <a:ext uri="{FF2B5EF4-FFF2-40B4-BE49-F238E27FC236}">
                  <a16:creationId xmlns:a16="http://schemas.microsoft.com/office/drawing/2014/main" id="{D44ED712-4E2C-9A4F-B6E3-BC3E016FBBF8}"/>
                </a:ext>
              </a:extLst>
            </p:cNvPr>
            <p:cNvGrpSpPr>
              <a:grpSpLocks/>
            </p:cNvGrpSpPr>
            <p:nvPr/>
          </p:nvGrpSpPr>
          <p:grpSpPr bwMode="auto">
            <a:xfrm>
              <a:off x="4127" y="2442"/>
              <a:ext cx="454" cy="381"/>
              <a:chOff x="4694" y="2296"/>
              <a:chExt cx="454" cy="544"/>
            </a:xfrm>
          </p:grpSpPr>
          <p:sp>
            <p:nvSpPr>
              <p:cNvPr id="128008" name="Line 9">
                <a:extLst>
                  <a:ext uri="{FF2B5EF4-FFF2-40B4-BE49-F238E27FC236}">
                    <a16:creationId xmlns:a16="http://schemas.microsoft.com/office/drawing/2014/main" id="{6A11D0B3-C5C5-3C47-8ABA-527FCA369A18}"/>
                  </a:ext>
                </a:extLst>
              </p:cNvPr>
              <p:cNvSpPr>
                <a:spLocks noChangeShapeType="1"/>
              </p:cNvSpPr>
              <p:nvPr/>
            </p:nvSpPr>
            <p:spPr bwMode="auto">
              <a:xfrm>
                <a:off x="4694" y="2296"/>
                <a:ext cx="454" cy="0"/>
              </a:xfrm>
              <a:prstGeom prst="line">
                <a:avLst/>
              </a:prstGeom>
              <a:noFill/>
              <a:ln w="50800">
                <a:solidFill>
                  <a:srgbClr val="00008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009" name="Line 10">
                <a:extLst>
                  <a:ext uri="{FF2B5EF4-FFF2-40B4-BE49-F238E27FC236}">
                    <a16:creationId xmlns:a16="http://schemas.microsoft.com/office/drawing/2014/main" id="{E0E21D83-4B0C-3F41-9DDA-7EC1097ACD6D}"/>
                  </a:ext>
                </a:extLst>
              </p:cNvPr>
              <p:cNvSpPr>
                <a:spLocks noChangeShapeType="1"/>
              </p:cNvSpPr>
              <p:nvPr/>
            </p:nvSpPr>
            <p:spPr bwMode="auto">
              <a:xfrm>
                <a:off x="4694" y="2840"/>
                <a:ext cx="454" cy="0"/>
              </a:xfrm>
              <a:prstGeom prst="line">
                <a:avLst/>
              </a:prstGeom>
              <a:noFill/>
              <a:ln w="50800">
                <a:solidFill>
                  <a:srgbClr val="00008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010" name="Line 11">
                <a:extLst>
                  <a:ext uri="{FF2B5EF4-FFF2-40B4-BE49-F238E27FC236}">
                    <a16:creationId xmlns:a16="http://schemas.microsoft.com/office/drawing/2014/main" id="{678CB6AC-2841-8948-9AC3-775F0B5E845F}"/>
                  </a:ext>
                </a:extLst>
              </p:cNvPr>
              <p:cNvSpPr>
                <a:spLocks noChangeShapeType="1"/>
              </p:cNvSpPr>
              <p:nvPr/>
            </p:nvSpPr>
            <p:spPr bwMode="auto">
              <a:xfrm>
                <a:off x="5148" y="2296"/>
                <a:ext cx="0" cy="544"/>
              </a:xfrm>
              <a:prstGeom prst="line">
                <a:avLst/>
              </a:prstGeom>
              <a:noFill/>
              <a:ln w="508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7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3FED8FC6-350B-3443-ADBD-4038ACC3B4BD}"/>
              </a:ext>
            </a:extLst>
          </p:cNvPr>
          <p:cNvSpPr>
            <a:spLocks noGrp="1"/>
          </p:cNvSpPr>
          <p:nvPr>
            <p:ph type="sldNum" sz="quarter" idx="12"/>
          </p:nvPr>
        </p:nvSpPr>
        <p:spPr/>
        <p:txBody>
          <a:bodyPr/>
          <a:lstStyle/>
          <a:p>
            <a:pPr>
              <a:defRPr/>
            </a:pPr>
            <a:fld id="{56A7E0B9-99AE-494B-9895-C72A1F4BB9ED}" type="slidenum">
              <a:rPr lang="en-US" altLang="en-US"/>
              <a:pPr>
                <a:defRPr/>
              </a:pPr>
              <a:t>20</a:t>
            </a:fld>
            <a:endParaRPr lang="en-US" altLang="en-US"/>
          </a:p>
        </p:txBody>
      </p:sp>
      <p:sp>
        <p:nvSpPr>
          <p:cNvPr id="164866" name="Rectangle 2">
            <a:extLst>
              <a:ext uri="{FF2B5EF4-FFF2-40B4-BE49-F238E27FC236}">
                <a16:creationId xmlns:a16="http://schemas.microsoft.com/office/drawing/2014/main" id="{9B7921C3-1091-D044-BDE6-431DE102F5E4}"/>
              </a:ext>
            </a:extLst>
          </p:cNvPr>
          <p:cNvSpPr>
            <a:spLocks noChangeArrowheads="1"/>
          </p:cNvSpPr>
          <p:nvPr/>
        </p:nvSpPr>
        <p:spPr bwMode="auto">
          <a:xfrm>
            <a:off x="1524001" y="908051"/>
            <a:ext cx="8975725" cy="1584325"/>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64867" name="Rectangle 3">
            <a:extLst>
              <a:ext uri="{FF2B5EF4-FFF2-40B4-BE49-F238E27FC236}">
                <a16:creationId xmlns:a16="http://schemas.microsoft.com/office/drawing/2014/main" id="{02F397D4-0B77-7F45-9362-6BE7ADD5B0E6}"/>
              </a:ext>
            </a:extLst>
          </p:cNvPr>
          <p:cNvSpPr>
            <a:spLocks noChangeArrowheads="1"/>
          </p:cNvSpPr>
          <p:nvPr/>
        </p:nvSpPr>
        <p:spPr bwMode="auto">
          <a:xfrm>
            <a:off x="2063750" y="1119188"/>
            <a:ext cx="81613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257300" indent="-342900">
              <a:defRPr>
                <a:solidFill>
                  <a:schemeClr val="tx1"/>
                </a:solidFill>
                <a:latin typeface="Calibri" panose="020F0502020204030204" pitchFamily="34" charset="0"/>
              </a:defRPr>
            </a:lvl3pPr>
            <a:lvl4pPr marL="1714500" indent="-342900">
              <a:defRPr>
                <a:solidFill>
                  <a:schemeClr val="tx1"/>
                </a:solidFill>
                <a:latin typeface="Calibri" panose="020F0502020204030204" pitchFamily="34" charset="0"/>
              </a:defRPr>
            </a:lvl4pPr>
            <a:lvl5pPr marL="2171700" indent="-342900">
              <a:defRPr>
                <a:solidFill>
                  <a:schemeClr val="tx1"/>
                </a:solidFill>
                <a:latin typeface="Calibri" panose="020F0502020204030204" pitchFamily="34" charset="0"/>
              </a:defRPr>
            </a:lvl5pPr>
            <a:lvl6pPr marL="2628900" indent="-342900" eaLnBrk="0" fontAlgn="base" hangingPunct="0">
              <a:spcBef>
                <a:spcPct val="0"/>
              </a:spcBef>
              <a:spcAft>
                <a:spcPct val="0"/>
              </a:spcAft>
              <a:defRPr>
                <a:solidFill>
                  <a:schemeClr val="tx1"/>
                </a:solidFill>
                <a:latin typeface="Calibri" panose="020F0502020204030204" pitchFamily="34" charset="0"/>
              </a:defRPr>
            </a:lvl6pPr>
            <a:lvl7pPr marL="3086100" indent="-342900" eaLnBrk="0" fontAlgn="base" hangingPunct="0">
              <a:spcBef>
                <a:spcPct val="0"/>
              </a:spcBef>
              <a:spcAft>
                <a:spcPct val="0"/>
              </a:spcAft>
              <a:defRPr>
                <a:solidFill>
                  <a:schemeClr val="tx1"/>
                </a:solidFill>
                <a:latin typeface="Calibri" panose="020F0502020204030204" pitchFamily="34" charset="0"/>
              </a:defRPr>
            </a:lvl7pPr>
            <a:lvl8pPr marL="3543300" indent="-342900" eaLnBrk="0" fontAlgn="base" hangingPunct="0">
              <a:spcBef>
                <a:spcPct val="0"/>
              </a:spcBef>
              <a:spcAft>
                <a:spcPct val="0"/>
              </a:spcAft>
              <a:defRPr>
                <a:solidFill>
                  <a:schemeClr val="tx1"/>
                </a:solidFill>
                <a:latin typeface="Calibri" panose="020F0502020204030204" pitchFamily="34" charset="0"/>
              </a:defRPr>
            </a:lvl8pPr>
            <a:lvl9pPr marL="4000500" indent="-3429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a:latin typeface="Arial" panose="020B0604020202020204" pitchFamily="34" charset="0"/>
              </a:rPr>
              <a:t>Generalized DNA, protein </a:t>
            </a:r>
          </a:p>
          <a:p>
            <a:pPr eaLnBrk="1" hangingPunct="1"/>
            <a:r>
              <a:rPr lang="en-US" altLang="en-US" sz="3600" b="1">
                <a:latin typeface="Arial" panose="020B0604020202020204" pitchFamily="34" charset="0"/>
              </a:rPr>
              <a:t>and carbohydrate databases EXAM2</a:t>
            </a:r>
            <a:endParaRPr lang="nl-NL" altLang="en-US" sz="3600" b="1">
              <a:latin typeface="Arial" panose="020B0604020202020204" pitchFamily="34" charset="0"/>
            </a:endParaRPr>
          </a:p>
        </p:txBody>
      </p:sp>
      <p:sp>
        <p:nvSpPr>
          <p:cNvPr id="164868" name="Rectangle 4">
            <a:extLst>
              <a:ext uri="{FF2B5EF4-FFF2-40B4-BE49-F238E27FC236}">
                <a16:creationId xmlns:a16="http://schemas.microsoft.com/office/drawing/2014/main" id="{5A0649E3-2825-F049-A194-7493352F3A74}"/>
              </a:ext>
            </a:extLst>
          </p:cNvPr>
          <p:cNvSpPr>
            <a:spLocks noChangeArrowheads="1"/>
          </p:cNvSpPr>
          <p:nvPr/>
        </p:nvSpPr>
        <p:spPr bwMode="auto">
          <a:xfrm>
            <a:off x="2063751" y="2852739"/>
            <a:ext cx="8208963"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b="1"/>
              <a:t>Protein sequence databases</a:t>
            </a:r>
            <a:r>
              <a:rPr lang="nl-NL" altLang="en-US"/>
              <a:t> </a:t>
            </a:r>
          </a:p>
          <a:p>
            <a:pPr lvl="1" eaLnBrk="1" hangingPunct="1"/>
            <a:endParaRPr lang="nl-NL" altLang="en-US"/>
          </a:p>
          <a:p>
            <a:pPr lvl="1" eaLnBrk="1" hangingPunct="1"/>
            <a:r>
              <a:rPr lang="nl-NL" altLang="en-US">
                <a:hlinkClick r:id="rId3"/>
              </a:rPr>
              <a:t>SWISS-PROT</a:t>
            </a:r>
            <a:r>
              <a:rPr lang="nl-NL" altLang="en-US"/>
              <a:t> (Swiss Institute of Bioinformatics, </a:t>
            </a:r>
            <a:r>
              <a:rPr lang="nl-NL" altLang="en-US">
                <a:hlinkClick r:id="rId4"/>
              </a:rPr>
              <a:t>SIB</a:t>
            </a:r>
            <a:r>
              <a:rPr lang="nl-NL" altLang="en-US"/>
              <a:t>, Geneva, CH) </a:t>
            </a:r>
          </a:p>
          <a:p>
            <a:pPr lvl="1" eaLnBrk="1" hangingPunct="1"/>
            <a:r>
              <a:rPr lang="nl-NL" altLang="en-US">
                <a:hlinkClick r:id="rId5"/>
              </a:rPr>
              <a:t>TrEMBL</a:t>
            </a:r>
            <a:r>
              <a:rPr lang="nl-NL" altLang="en-US"/>
              <a:t> (=Translated EMBL: computer annotated protein sequence database at </a:t>
            </a:r>
            <a:r>
              <a:rPr lang="nl-NL" altLang="en-US">
                <a:hlinkClick r:id="rId6"/>
              </a:rPr>
              <a:t>EBI</a:t>
            </a:r>
            <a:r>
              <a:rPr lang="nl-NL" altLang="en-US"/>
              <a:t>, UK) </a:t>
            </a:r>
          </a:p>
          <a:p>
            <a:pPr lvl="1" eaLnBrk="1" hangingPunct="1"/>
            <a:r>
              <a:rPr lang="nl-NL" altLang="en-US">
                <a:hlinkClick r:id="rId7"/>
              </a:rPr>
              <a:t>PIR-PSD</a:t>
            </a:r>
            <a:r>
              <a:rPr lang="nl-NL" altLang="en-US"/>
              <a:t> (PIR-International Protein Sequence Database, annotated protein database by PIR, MIPS and JIPID at NBRF, Georgetown University, USA) </a:t>
            </a:r>
          </a:p>
          <a:p>
            <a:pPr lvl="1" eaLnBrk="1" hangingPunct="1"/>
            <a:r>
              <a:rPr lang="nl-NL" altLang="en-US">
                <a:hlinkClick r:id="rId8"/>
              </a:rPr>
              <a:t>UniProt</a:t>
            </a:r>
            <a:r>
              <a:rPr lang="nl-NL" altLang="en-US"/>
              <a:t> (Joined data from Swiss-Prot, TrEMBL and PIR) </a:t>
            </a:r>
          </a:p>
          <a:p>
            <a:pPr lvl="1" eaLnBrk="1" hangingPunct="1"/>
            <a:r>
              <a:rPr lang="nl-NL" altLang="en-US">
                <a:hlinkClick r:id="rId9"/>
              </a:rPr>
              <a:t>UniRef</a:t>
            </a:r>
            <a:r>
              <a:rPr lang="nl-NL" altLang="en-US"/>
              <a:t> (UniProt NREF (Non-redundant REFerence) database at </a:t>
            </a:r>
            <a:r>
              <a:rPr lang="nl-NL" altLang="en-US">
                <a:hlinkClick r:id="rId6"/>
              </a:rPr>
              <a:t>EBI</a:t>
            </a:r>
            <a:r>
              <a:rPr lang="nl-NL" altLang="en-US"/>
              <a:t>, UK) </a:t>
            </a:r>
          </a:p>
          <a:p>
            <a:pPr lvl="1" eaLnBrk="1" hangingPunct="1"/>
            <a:r>
              <a:rPr lang="nl-NL" altLang="en-US">
                <a:hlinkClick r:id="rId10"/>
              </a:rPr>
              <a:t>IPI</a:t>
            </a:r>
            <a:r>
              <a:rPr lang="nl-NL" altLang="en-US"/>
              <a:t> (International Protein Index; human, rat and mouse proteome database at </a:t>
            </a:r>
            <a:r>
              <a:rPr lang="nl-NL" altLang="en-US">
                <a:hlinkClick r:id="rId6"/>
              </a:rPr>
              <a:t>EBI</a:t>
            </a:r>
            <a:r>
              <a:rPr lang="nl-NL" altLang="en-US"/>
              <a:t>, UK) </a:t>
            </a:r>
          </a:p>
          <a:p>
            <a:pPr lvl="2" eaLnBrk="1" hangingPunct="1"/>
            <a:r>
              <a:rPr lang="nl-NL" altLang="en-US"/>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05999A3-E056-FE40-B054-EBB10EB211CD}"/>
              </a:ext>
            </a:extLst>
          </p:cNvPr>
          <p:cNvSpPr>
            <a:spLocks noGrp="1"/>
          </p:cNvSpPr>
          <p:nvPr>
            <p:ph type="sldNum" sz="quarter" idx="12"/>
          </p:nvPr>
        </p:nvSpPr>
        <p:spPr/>
        <p:txBody>
          <a:bodyPr/>
          <a:lstStyle/>
          <a:p>
            <a:pPr>
              <a:defRPr/>
            </a:pPr>
            <a:fld id="{7AF299F4-0E72-E54D-8CBB-AF5180285255}" type="slidenum">
              <a:rPr lang="en-US" altLang="en-US"/>
              <a:pPr>
                <a:defRPr/>
              </a:pPr>
              <a:t>21</a:t>
            </a:fld>
            <a:endParaRPr lang="en-US" altLang="en-US"/>
          </a:p>
        </p:txBody>
      </p:sp>
      <p:sp>
        <p:nvSpPr>
          <p:cNvPr id="166914" name="Rectangle 2">
            <a:extLst>
              <a:ext uri="{FF2B5EF4-FFF2-40B4-BE49-F238E27FC236}">
                <a16:creationId xmlns:a16="http://schemas.microsoft.com/office/drawing/2014/main" id="{C787739E-4477-1548-A3D9-8A518CF84C6B}"/>
              </a:ext>
            </a:extLst>
          </p:cNvPr>
          <p:cNvSpPr>
            <a:spLocks noChangeArrowheads="1"/>
          </p:cNvSpPr>
          <p:nvPr/>
        </p:nvSpPr>
        <p:spPr bwMode="auto">
          <a:xfrm>
            <a:off x="1524001" y="908051"/>
            <a:ext cx="8975725" cy="1584325"/>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66915" name="Rectangle 3">
            <a:extLst>
              <a:ext uri="{FF2B5EF4-FFF2-40B4-BE49-F238E27FC236}">
                <a16:creationId xmlns:a16="http://schemas.microsoft.com/office/drawing/2014/main" id="{0F98C36C-7823-6445-A65E-1E86CB9527CE}"/>
              </a:ext>
            </a:extLst>
          </p:cNvPr>
          <p:cNvSpPr>
            <a:spLocks noChangeArrowheads="1"/>
          </p:cNvSpPr>
          <p:nvPr/>
        </p:nvSpPr>
        <p:spPr bwMode="auto">
          <a:xfrm>
            <a:off x="2063750" y="1119189"/>
            <a:ext cx="6381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257300" indent="-342900">
              <a:defRPr>
                <a:solidFill>
                  <a:schemeClr val="tx1"/>
                </a:solidFill>
                <a:latin typeface="Calibri" panose="020F0502020204030204" pitchFamily="34" charset="0"/>
              </a:defRPr>
            </a:lvl3pPr>
            <a:lvl4pPr marL="1714500" indent="-342900">
              <a:defRPr>
                <a:solidFill>
                  <a:schemeClr val="tx1"/>
                </a:solidFill>
                <a:latin typeface="Calibri" panose="020F0502020204030204" pitchFamily="34" charset="0"/>
              </a:defRPr>
            </a:lvl4pPr>
            <a:lvl5pPr marL="2171700" indent="-342900">
              <a:defRPr>
                <a:solidFill>
                  <a:schemeClr val="tx1"/>
                </a:solidFill>
                <a:latin typeface="Calibri" panose="020F0502020204030204" pitchFamily="34" charset="0"/>
              </a:defRPr>
            </a:lvl5pPr>
            <a:lvl6pPr marL="2628900" indent="-342900" eaLnBrk="0" fontAlgn="base" hangingPunct="0">
              <a:spcBef>
                <a:spcPct val="0"/>
              </a:spcBef>
              <a:spcAft>
                <a:spcPct val="0"/>
              </a:spcAft>
              <a:defRPr>
                <a:solidFill>
                  <a:schemeClr val="tx1"/>
                </a:solidFill>
                <a:latin typeface="Calibri" panose="020F0502020204030204" pitchFamily="34" charset="0"/>
              </a:defRPr>
            </a:lvl6pPr>
            <a:lvl7pPr marL="3086100" indent="-342900" eaLnBrk="0" fontAlgn="base" hangingPunct="0">
              <a:spcBef>
                <a:spcPct val="0"/>
              </a:spcBef>
              <a:spcAft>
                <a:spcPct val="0"/>
              </a:spcAft>
              <a:defRPr>
                <a:solidFill>
                  <a:schemeClr val="tx1"/>
                </a:solidFill>
                <a:latin typeface="Calibri" panose="020F0502020204030204" pitchFamily="34" charset="0"/>
              </a:defRPr>
            </a:lvl7pPr>
            <a:lvl8pPr marL="3543300" indent="-342900" eaLnBrk="0" fontAlgn="base" hangingPunct="0">
              <a:spcBef>
                <a:spcPct val="0"/>
              </a:spcBef>
              <a:spcAft>
                <a:spcPct val="0"/>
              </a:spcAft>
              <a:defRPr>
                <a:solidFill>
                  <a:schemeClr val="tx1"/>
                </a:solidFill>
                <a:latin typeface="Calibri" panose="020F0502020204030204" pitchFamily="34" charset="0"/>
              </a:defRPr>
            </a:lvl8pPr>
            <a:lvl9pPr marL="4000500" indent="-3429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a:latin typeface="Arial" panose="020B0604020202020204" pitchFamily="34" charset="0"/>
              </a:rPr>
              <a:t>Generalized DNA, protein </a:t>
            </a:r>
          </a:p>
          <a:p>
            <a:pPr eaLnBrk="1" hangingPunct="1"/>
            <a:r>
              <a:rPr lang="en-US" altLang="en-US" sz="3600" b="1">
                <a:latin typeface="Arial" panose="020B0604020202020204" pitchFamily="34" charset="0"/>
              </a:rPr>
              <a:t>and carbohydrate databases</a:t>
            </a:r>
            <a:endParaRPr lang="nl-NL" altLang="en-US" sz="3600" b="1">
              <a:latin typeface="Arial" panose="020B0604020202020204" pitchFamily="34" charset="0"/>
            </a:endParaRPr>
          </a:p>
        </p:txBody>
      </p:sp>
      <p:sp>
        <p:nvSpPr>
          <p:cNvPr id="166916" name="Rectangle 4">
            <a:extLst>
              <a:ext uri="{FF2B5EF4-FFF2-40B4-BE49-F238E27FC236}">
                <a16:creationId xmlns:a16="http://schemas.microsoft.com/office/drawing/2014/main" id="{42F34A39-05F8-974E-9CE4-E84D764CB7D8}"/>
              </a:ext>
            </a:extLst>
          </p:cNvPr>
          <p:cNvSpPr>
            <a:spLocks noChangeArrowheads="1"/>
          </p:cNvSpPr>
          <p:nvPr/>
        </p:nvSpPr>
        <p:spPr bwMode="auto">
          <a:xfrm>
            <a:off x="2063751" y="2852738"/>
            <a:ext cx="8208963" cy="347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b="1"/>
              <a:t>Carbohydrate databases</a:t>
            </a:r>
            <a:r>
              <a:rPr lang="nl-NL" altLang="en-US"/>
              <a:t> </a:t>
            </a:r>
          </a:p>
          <a:p>
            <a:pPr lvl="1" eaLnBrk="1" hangingPunct="1"/>
            <a:r>
              <a:rPr lang="nl-NL" altLang="en-US"/>
              <a:t>  </a:t>
            </a:r>
          </a:p>
          <a:p>
            <a:pPr lvl="1" eaLnBrk="1" hangingPunct="1"/>
            <a:r>
              <a:rPr lang="nl-NL" altLang="en-US">
                <a:hlinkClick r:id="rId3"/>
              </a:rPr>
              <a:t>CarbBank</a:t>
            </a:r>
            <a:r>
              <a:rPr lang="nl-NL" altLang="en-US"/>
              <a:t> (Former complex carbohydrate structure database, CCSD, discontinued!) </a:t>
            </a:r>
          </a:p>
          <a:p>
            <a:pPr lvl="2" eaLnBrk="1" hangingPunct="1"/>
            <a:r>
              <a:rPr lang="nl-NL" altLang="en-US"/>
              <a:t>  </a:t>
            </a:r>
          </a:p>
          <a:p>
            <a:pPr eaLnBrk="1" hangingPunct="1"/>
            <a:r>
              <a:rPr lang="nl-NL" altLang="en-US" b="1"/>
              <a:t>3D structure databases</a:t>
            </a:r>
            <a:r>
              <a:rPr lang="nl-NL" altLang="en-US"/>
              <a:t> </a:t>
            </a:r>
          </a:p>
          <a:p>
            <a:pPr lvl="1" eaLnBrk="1" hangingPunct="1"/>
            <a:r>
              <a:rPr lang="nl-NL" altLang="en-US"/>
              <a:t>  </a:t>
            </a:r>
          </a:p>
          <a:p>
            <a:pPr lvl="1" eaLnBrk="1" hangingPunct="1"/>
            <a:r>
              <a:rPr lang="nl-NL" altLang="en-US">
                <a:hlinkClick r:id="rId4"/>
              </a:rPr>
              <a:t>PDB</a:t>
            </a:r>
            <a:r>
              <a:rPr lang="nl-NL" altLang="en-US"/>
              <a:t> (Protein Data Bank cured by </a:t>
            </a:r>
            <a:r>
              <a:rPr lang="nl-NL" altLang="en-US">
                <a:hlinkClick r:id="rId5"/>
              </a:rPr>
              <a:t>RCSB</a:t>
            </a:r>
            <a:r>
              <a:rPr lang="nl-NL" altLang="en-US"/>
              <a:t>, USA)</a:t>
            </a:r>
            <a:br>
              <a:rPr lang="nl-NL" altLang="en-US"/>
            </a:br>
            <a:r>
              <a:rPr lang="nl-NL" altLang="en-US">
                <a:hlinkClick r:id="rId6"/>
              </a:rPr>
              <a:t>EBI-MSD</a:t>
            </a:r>
            <a:r>
              <a:rPr lang="nl-NL" altLang="en-US"/>
              <a:t> (Macromolecular Structure Database at </a:t>
            </a:r>
            <a:r>
              <a:rPr lang="nl-NL" altLang="en-US">
                <a:hlinkClick r:id="rId7"/>
              </a:rPr>
              <a:t>EBI</a:t>
            </a:r>
            <a:r>
              <a:rPr lang="nl-NL" altLang="en-US"/>
              <a:t>, UK ) </a:t>
            </a:r>
          </a:p>
          <a:p>
            <a:pPr lvl="1" eaLnBrk="1" hangingPunct="1"/>
            <a:r>
              <a:rPr lang="nl-NL" altLang="en-US">
                <a:hlinkClick r:id="rId8"/>
              </a:rPr>
              <a:t>NDB</a:t>
            </a:r>
            <a:r>
              <a:rPr lang="nl-NL" altLang="en-US"/>
              <a:t> (Nucleic Acid structure Datatabase at Rutgers State University of New Jersey , USA) </a:t>
            </a:r>
          </a:p>
          <a:p>
            <a:pPr eaLnBrk="1" hangingPunct="1"/>
            <a:endParaRPr lang="nl-NL"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14977D3-15DA-2E41-859C-CD1A01996E4D}"/>
              </a:ext>
            </a:extLst>
          </p:cNvPr>
          <p:cNvSpPr>
            <a:spLocks noGrp="1"/>
          </p:cNvSpPr>
          <p:nvPr>
            <p:ph type="sldNum" sz="quarter" idx="12"/>
          </p:nvPr>
        </p:nvSpPr>
        <p:spPr/>
        <p:txBody>
          <a:bodyPr/>
          <a:lstStyle/>
          <a:p>
            <a:pPr>
              <a:defRPr/>
            </a:pPr>
            <a:fld id="{10304A55-72DE-A741-A65C-5B464BA71178}" type="slidenum">
              <a:rPr lang="en-US" altLang="en-US"/>
              <a:pPr>
                <a:defRPr/>
              </a:pPr>
              <a:t>22</a:t>
            </a:fld>
            <a:endParaRPr lang="en-US" altLang="en-US"/>
          </a:p>
        </p:txBody>
      </p:sp>
      <p:sp>
        <p:nvSpPr>
          <p:cNvPr id="168962" name="Rectangle 2">
            <a:extLst>
              <a:ext uri="{FF2B5EF4-FFF2-40B4-BE49-F238E27FC236}">
                <a16:creationId xmlns:a16="http://schemas.microsoft.com/office/drawing/2014/main" id="{9D089432-8593-3443-8D51-A60E1258D934}"/>
              </a:ext>
            </a:extLst>
          </p:cNvPr>
          <p:cNvSpPr>
            <a:spLocks noChangeArrowheads="1"/>
          </p:cNvSpPr>
          <p:nvPr/>
        </p:nvSpPr>
        <p:spPr bwMode="auto">
          <a:xfrm>
            <a:off x="1524000" y="0"/>
            <a:ext cx="9144000" cy="1079500"/>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68963" name="Rectangle 3">
            <a:extLst>
              <a:ext uri="{FF2B5EF4-FFF2-40B4-BE49-F238E27FC236}">
                <a16:creationId xmlns:a16="http://schemas.microsoft.com/office/drawing/2014/main" id="{F545D402-2EFC-A14E-B904-B2BB881882F6}"/>
              </a:ext>
            </a:extLst>
          </p:cNvPr>
          <p:cNvSpPr>
            <a:spLocks noChangeArrowheads="1"/>
          </p:cNvSpPr>
          <p:nvPr/>
        </p:nvSpPr>
        <p:spPr bwMode="auto">
          <a:xfrm>
            <a:off x="2063751" y="188914"/>
            <a:ext cx="41683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b="1"/>
              <a:t>PROTEIN DATA BANK</a:t>
            </a:r>
            <a:endParaRPr lang="nl-NL" altLang="en-US" sz="3600" b="1"/>
          </a:p>
        </p:txBody>
      </p:sp>
      <p:pic>
        <p:nvPicPr>
          <p:cNvPr id="168964" name="Picture 4">
            <a:extLst>
              <a:ext uri="{FF2B5EF4-FFF2-40B4-BE49-F238E27FC236}">
                <a16:creationId xmlns:a16="http://schemas.microsoft.com/office/drawing/2014/main" id="{02E87EF8-D5B6-A34B-9E1D-ECDF3DA0D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1" y="1052514"/>
            <a:ext cx="5795963"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BBD34BC-42ED-A641-AE53-A2A11CC94A81}"/>
              </a:ext>
            </a:extLst>
          </p:cNvPr>
          <p:cNvSpPr>
            <a:spLocks noGrp="1"/>
          </p:cNvSpPr>
          <p:nvPr>
            <p:ph type="sldNum" sz="quarter" idx="12"/>
          </p:nvPr>
        </p:nvSpPr>
        <p:spPr/>
        <p:txBody>
          <a:bodyPr/>
          <a:lstStyle/>
          <a:p>
            <a:pPr>
              <a:defRPr/>
            </a:pPr>
            <a:fld id="{75353055-5BC4-9D4F-A146-0AA288FCA5B5}" type="slidenum">
              <a:rPr lang="en-US" altLang="en-US"/>
              <a:pPr>
                <a:defRPr/>
              </a:pPr>
              <a:t>23</a:t>
            </a:fld>
            <a:endParaRPr lang="en-US" altLang="en-US"/>
          </a:p>
        </p:txBody>
      </p:sp>
      <p:sp>
        <p:nvSpPr>
          <p:cNvPr id="171010" name="Rectangle 2">
            <a:extLst>
              <a:ext uri="{FF2B5EF4-FFF2-40B4-BE49-F238E27FC236}">
                <a16:creationId xmlns:a16="http://schemas.microsoft.com/office/drawing/2014/main" id="{757E843E-4CEB-C94F-B03B-25F280C9CA8D}"/>
              </a:ext>
            </a:extLst>
          </p:cNvPr>
          <p:cNvSpPr>
            <a:spLocks noChangeArrowheads="1"/>
          </p:cNvSpPr>
          <p:nvPr/>
        </p:nvSpPr>
        <p:spPr bwMode="auto">
          <a:xfrm>
            <a:off x="1524001" y="908051"/>
            <a:ext cx="8975725" cy="1008063"/>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71011" name="Rectangle 3">
            <a:extLst>
              <a:ext uri="{FF2B5EF4-FFF2-40B4-BE49-F238E27FC236}">
                <a16:creationId xmlns:a16="http://schemas.microsoft.com/office/drawing/2014/main" id="{35C1FEEC-21E4-E248-AAE9-D67290423405}"/>
              </a:ext>
            </a:extLst>
          </p:cNvPr>
          <p:cNvSpPr>
            <a:spLocks noChangeArrowheads="1"/>
          </p:cNvSpPr>
          <p:nvPr/>
        </p:nvSpPr>
        <p:spPr bwMode="auto">
          <a:xfrm>
            <a:off x="2063750" y="1119188"/>
            <a:ext cx="4781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257300" indent="-342900">
              <a:defRPr>
                <a:solidFill>
                  <a:schemeClr val="tx1"/>
                </a:solidFill>
                <a:latin typeface="Calibri" panose="020F0502020204030204" pitchFamily="34" charset="0"/>
              </a:defRPr>
            </a:lvl3pPr>
            <a:lvl4pPr marL="1714500" indent="-342900">
              <a:defRPr>
                <a:solidFill>
                  <a:schemeClr val="tx1"/>
                </a:solidFill>
                <a:latin typeface="Calibri" panose="020F0502020204030204" pitchFamily="34" charset="0"/>
              </a:defRPr>
            </a:lvl4pPr>
            <a:lvl5pPr marL="2171700" indent="-342900">
              <a:defRPr>
                <a:solidFill>
                  <a:schemeClr val="tx1"/>
                </a:solidFill>
                <a:latin typeface="Calibri" panose="020F0502020204030204" pitchFamily="34" charset="0"/>
              </a:defRPr>
            </a:lvl5pPr>
            <a:lvl6pPr marL="2628900" indent="-342900" eaLnBrk="0" fontAlgn="base" hangingPunct="0">
              <a:spcBef>
                <a:spcPct val="0"/>
              </a:spcBef>
              <a:spcAft>
                <a:spcPct val="0"/>
              </a:spcAft>
              <a:defRPr>
                <a:solidFill>
                  <a:schemeClr val="tx1"/>
                </a:solidFill>
                <a:latin typeface="Calibri" panose="020F0502020204030204" pitchFamily="34" charset="0"/>
              </a:defRPr>
            </a:lvl6pPr>
            <a:lvl7pPr marL="3086100" indent="-342900" eaLnBrk="0" fontAlgn="base" hangingPunct="0">
              <a:spcBef>
                <a:spcPct val="0"/>
              </a:spcBef>
              <a:spcAft>
                <a:spcPct val="0"/>
              </a:spcAft>
              <a:defRPr>
                <a:solidFill>
                  <a:schemeClr val="tx1"/>
                </a:solidFill>
                <a:latin typeface="Calibri" panose="020F0502020204030204" pitchFamily="34" charset="0"/>
              </a:defRPr>
            </a:lvl7pPr>
            <a:lvl8pPr marL="3543300" indent="-342900" eaLnBrk="0" fontAlgn="base" hangingPunct="0">
              <a:spcBef>
                <a:spcPct val="0"/>
              </a:spcBef>
              <a:spcAft>
                <a:spcPct val="0"/>
              </a:spcAft>
              <a:defRPr>
                <a:solidFill>
                  <a:schemeClr val="tx1"/>
                </a:solidFill>
                <a:latin typeface="Calibri" panose="020F0502020204030204" pitchFamily="34" charset="0"/>
              </a:defRPr>
            </a:lvl8pPr>
            <a:lvl9pPr marL="4000500" indent="-3429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sz="3600" b="1">
                <a:latin typeface="Arial" panose="020B0604020202020204" pitchFamily="34" charset="0"/>
              </a:rPr>
              <a:t>DATABASE SEARCH</a:t>
            </a:r>
          </a:p>
        </p:txBody>
      </p:sp>
      <p:sp>
        <p:nvSpPr>
          <p:cNvPr id="171012" name="Rectangle 4">
            <a:extLst>
              <a:ext uri="{FF2B5EF4-FFF2-40B4-BE49-F238E27FC236}">
                <a16:creationId xmlns:a16="http://schemas.microsoft.com/office/drawing/2014/main" id="{9077DC1D-C133-A44B-89F1-B87DDB589B41}"/>
              </a:ext>
            </a:extLst>
          </p:cNvPr>
          <p:cNvSpPr>
            <a:spLocks noChangeArrowheads="1"/>
          </p:cNvSpPr>
          <p:nvPr/>
        </p:nvSpPr>
        <p:spPr bwMode="auto">
          <a:xfrm>
            <a:off x="2063751" y="2565401"/>
            <a:ext cx="8208963"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b="1">
                <a:hlinkClick r:id="" action="ppaction://noaction"/>
              </a:rPr>
              <a:t>Text</a:t>
            </a:r>
            <a:r>
              <a:rPr lang="nl-NL" altLang="en-US">
                <a:hlinkClick r:id="" action="ppaction://noaction"/>
              </a:rPr>
              <a:t>-based</a:t>
            </a:r>
            <a:r>
              <a:rPr lang="nl-NL" altLang="en-US"/>
              <a:t> (SRS, Entrez ...) </a:t>
            </a:r>
          </a:p>
          <a:p>
            <a:pPr eaLnBrk="1" hangingPunct="1"/>
            <a:endParaRPr lang="nl-NL" altLang="en-US" b="1"/>
          </a:p>
          <a:p>
            <a:pPr eaLnBrk="1" hangingPunct="1"/>
            <a:r>
              <a:rPr lang="nl-NL" altLang="en-US" b="1">
                <a:hlinkClick r:id="" action="ppaction://noaction"/>
              </a:rPr>
              <a:t>Sequence</a:t>
            </a:r>
            <a:r>
              <a:rPr lang="nl-NL" altLang="en-US">
                <a:hlinkClick r:id="" action="ppaction://noaction"/>
              </a:rPr>
              <a:t>-based (sequence similarity search)</a:t>
            </a:r>
            <a:r>
              <a:rPr lang="nl-NL" altLang="en-US"/>
              <a:t> (BLAST, FASTA...) </a:t>
            </a:r>
          </a:p>
          <a:p>
            <a:pPr eaLnBrk="1" hangingPunct="1"/>
            <a:endParaRPr lang="nl-NL" altLang="en-US" b="1"/>
          </a:p>
          <a:p>
            <a:pPr eaLnBrk="1" hangingPunct="1"/>
            <a:r>
              <a:rPr lang="nl-NL" altLang="en-US" b="1">
                <a:hlinkClick r:id="" action="ppaction://noaction"/>
              </a:rPr>
              <a:t>Motif</a:t>
            </a:r>
            <a:r>
              <a:rPr lang="nl-NL" altLang="en-US">
                <a:hlinkClick r:id="" action="ppaction://noaction"/>
              </a:rPr>
              <a:t>-based</a:t>
            </a:r>
            <a:r>
              <a:rPr lang="nl-NL" altLang="en-US"/>
              <a:t> (ScanProsite, eMOTIF) </a:t>
            </a:r>
          </a:p>
          <a:p>
            <a:pPr eaLnBrk="1" hangingPunct="1"/>
            <a:endParaRPr lang="nl-NL" altLang="en-US" b="1"/>
          </a:p>
          <a:p>
            <a:pPr eaLnBrk="1" hangingPunct="1"/>
            <a:r>
              <a:rPr lang="nl-NL" altLang="en-US" b="1">
                <a:hlinkClick r:id="" action="ppaction://noaction"/>
              </a:rPr>
              <a:t>Structure</a:t>
            </a:r>
            <a:r>
              <a:rPr lang="nl-NL" altLang="en-US">
                <a:hlinkClick r:id="" action="ppaction://noaction"/>
              </a:rPr>
              <a:t>-based (structure similarity search)</a:t>
            </a:r>
            <a:r>
              <a:rPr lang="nl-NL" altLang="en-US"/>
              <a:t> (VAST, DALI...) </a:t>
            </a:r>
          </a:p>
          <a:p>
            <a:pPr eaLnBrk="1" hangingPunct="1"/>
            <a:endParaRPr lang="nl-NL" altLang="en-US" b="1"/>
          </a:p>
          <a:p>
            <a:pPr eaLnBrk="1" hangingPunct="1"/>
            <a:r>
              <a:rPr lang="nl-NL" altLang="en-US" b="1">
                <a:hlinkClick r:id="" action="ppaction://noaction"/>
              </a:rPr>
              <a:t>Mass</a:t>
            </a:r>
            <a:r>
              <a:rPr lang="nl-NL" altLang="en-US">
                <a:hlinkClick r:id="" action="ppaction://noaction"/>
              </a:rPr>
              <a:t>-based protein search</a:t>
            </a:r>
            <a:r>
              <a:rPr lang="nl-NL" altLang="en-US"/>
              <a:t> (ProteinProspector, PeptIdent, Prowl …)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4F8D29A-0A76-CF46-9652-9FD14A344E6C}"/>
              </a:ext>
            </a:extLst>
          </p:cNvPr>
          <p:cNvSpPr>
            <a:spLocks noGrp="1"/>
          </p:cNvSpPr>
          <p:nvPr>
            <p:ph type="sldNum" sz="quarter" idx="12"/>
          </p:nvPr>
        </p:nvSpPr>
        <p:spPr/>
        <p:txBody>
          <a:bodyPr/>
          <a:lstStyle/>
          <a:p>
            <a:pPr>
              <a:defRPr/>
            </a:pPr>
            <a:fld id="{78F8E332-AA1E-F64D-8B66-99DE4B8E9AFF}" type="slidenum">
              <a:rPr lang="en-US" altLang="en-US"/>
              <a:pPr>
                <a:defRPr/>
              </a:pPr>
              <a:t>24</a:t>
            </a:fld>
            <a:endParaRPr lang="en-US" altLang="en-US"/>
          </a:p>
        </p:txBody>
      </p:sp>
      <p:sp>
        <p:nvSpPr>
          <p:cNvPr id="173058" name="Rectangle 2">
            <a:extLst>
              <a:ext uri="{FF2B5EF4-FFF2-40B4-BE49-F238E27FC236}">
                <a16:creationId xmlns:a16="http://schemas.microsoft.com/office/drawing/2014/main" id="{F203E273-9AFE-104B-8ABE-2FCE9B82B776}"/>
              </a:ext>
            </a:extLst>
          </p:cNvPr>
          <p:cNvSpPr>
            <a:spLocks noChangeArrowheads="1"/>
          </p:cNvSpPr>
          <p:nvPr/>
        </p:nvSpPr>
        <p:spPr bwMode="auto">
          <a:xfrm>
            <a:off x="1535113" y="0"/>
            <a:ext cx="8964612" cy="6858000"/>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nl-NL" altLang="en-US"/>
          </a:p>
        </p:txBody>
      </p:sp>
      <p:pic>
        <p:nvPicPr>
          <p:cNvPr id="173059" name="Picture 3">
            <a:hlinkClick r:id="rId3"/>
            <a:extLst>
              <a:ext uri="{FF2B5EF4-FFF2-40B4-BE49-F238E27FC236}">
                <a16:creationId xmlns:a16="http://schemas.microsoft.com/office/drawing/2014/main" id="{FFC27CE1-14C1-F146-A26E-BBA473FCE6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2328863"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3060" name="Picture 4">
            <a:extLst>
              <a:ext uri="{FF2B5EF4-FFF2-40B4-BE49-F238E27FC236}">
                <a16:creationId xmlns:a16="http://schemas.microsoft.com/office/drawing/2014/main" id="{F8D071D3-4CD4-1F43-B8DE-EDAB294B92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3975" y="0"/>
            <a:ext cx="6553200"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1" name="Text Box 5">
            <a:extLst>
              <a:ext uri="{FF2B5EF4-FFF2-40B4-BE49-F238E27FC236}">
                <a16:creationId xmlns:a16="http://schemas.microsoft.com/office/drawing/2014/main" id="{29E5BF20-F730-4944-A104-6C8BE14FB1B2}"/>
              </a:ext>
            </a:extLst>
          </p:cNvPr>
          <p:cNvSpPr txBox="1">
            <a:spLocks noChangeArrowheads="1"/>
          </p:cNvSpPr>
          <p:nvPr/>
        </p:nvSpPr>
        <p:spPr bwMode="auto">
          <a:xfrm>
            <a:off x="1524001" y="1341438"/>
            <a:ext cx="8893175" cy="5016758"/>
          </a:xfrm>
          <a:prstGeom prst="rect">
            <a:avLst/>
          </a:prstGeom>
          <a:gradFill rotWithShape="1">
            <a:gsLst>
              <a:gs pos="0">
                <a:srgbClr val="CCFFCC"/>
              </a:gs>
              <a:gs pos="100000">
                <a:srgbClr val="DDDDDD"/>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b="1"/>
              <a:t>Search across databases </a:t>
            </a:r>
            <a:r>
              <a:rPr lang="nl-NL" altLang="en-US"/>
              <a:t>    Help     </a:t>
            </a:r>
          </a:p>
          <a:p>
            <a:pPr eaLnBrk="1" hangingPunct="1"/>
            <a:r>
              <a:rPr lang="nl-NL" altLang="en-US" sz="2400" b="1">
                <a:solidFill>
                  <a:srgbClr val="006666"/>
                </a:solidFill>
              </a:rPr>
              <a:t>Welcome to the Entrez cross-database search page</a:t>
            </a:r>
          </a:p>
          <a:p>
            <a:pPr eaLnBrk="1" hangingPunct="1"/>
            <a:br>
              <a:rPr lang="nl-NL" altLang="en-US" sz="800" b="1">
                <a:solidFill>
                  <a:srgbClr val="006666"/>
                </a:solidFill>
              </a:rPr>
            </a:br>
            <a:r>
              <a:rPr lang="nl-NL" altLang="en-US" b="1"/>
              <a:t>PubMed:</a:t>
            </a:r>
            <a:r>
              <a:rPr lang="nl-NL" altLang="en-US"/>
              <a:t> biomedical literature citations and abstracts</a:t>
            </a:r>
            <a:r>
              <a:rPr lang="nl-NL" altLang="en-US">
                <a:hlinkMouseOver r:id="rId6" action="ppaction://hlinkfile"/>
              </a:rPr>
              <a:t> </a:t>
            </a:r>
            <a:r>
              <a:rPr lang="nl-NL" altLang="en-US">
                <a:hlinkClick r:id="rId7"/>
              </a:rPr>
              <a:t> </a:t>
            </a:r>
            <a:r>
              <a:rPr lang="nl-NL" altLang="en-US"/>
              <a:t> </a:t>
            </a:r>
            <a:r>
              <a:rPr lang="nl-NL" altLang="en-US" b="1"/>
              <a:t>PubMed Central:</a:t>
            </a:r>
            <a:r>
              <a:rPr lang="nl-NL" altLang="en-US"/>
              <a:t> free, full text journal articles </a:t>
            </a:r>
            <a:r>
              <a:rPr lang="nl-NL" altLang="en-US">
                <a:hlinkClick r:id="rId8"/>
              </a:rPr>
              <a:t> </a:t>
            </a:r>
            <a:r>
              <a:rPr lang="nl-NL" altLang="en-US"/>
              <a:t> </a:t>
            </a:r>
            <a:r>
              <a:rPr lang="nl-NL" altLang="en-US" b="1"/>
              <a:t>Site Search:</a:t>
            </a:r>
            <a:r>
              <a:rPr lang="nl-NL" altLang="en-US"/>
              <a:t> NCBI web and FTP sites  </a:t>
            </a:r>
            <a:r>
              <a:rPr lang="nl-NL" altLang="en-US">
                <a:hlinkClick r:id="rId9"/>
              </a:rPr>
              <a:t> </a:t>
            </a:r>
            <a:r>
              <a:rPr lang="nl-NL" altLang="en-US" b="1"/>
              <a:t>Books:</a:t>
            </a:r>
            <a:r>
              <a:rPr lang="nl-NL" altLang="en-US"/>
              <a:t> online books </a:t>
            </a:r>
            <a:r>
              <a:rPr lang="nl-NL" altLang="en-US">
                <a:hlinkClick r:id="rId10"/>
              </a:rPr>
              <a:t> </a:t>
            </a:r>
            <a:r>
              <a:rPr lang="nl-NL" altLang="en-US" b="1"/>
              <a:t>OMIM:</a:t>
            </a:r>
            <a:r>
              <a:rPr lang="nl-NL" altLang="en-US"/>
              <a:t> online Mendelian Inheritance in Man </a:t>
            </a:r>
            <a:r>
              <a:rPr lang="nl-NL" altLang="en-US">
                <a:hlinkClick r:id="rId11"/>
              </a:rPr>
              <a:t> </a:t>
            </a:r>
            <a:r>
              <a:rPr lang="nl-NL" altLang="en-US" b="1"/>
              <a:t>OMIA:</a:t>
            </a:r>
            <a:r>
              <a:rPr lang="nl-NL" altLang="en-US"/>
              <a:t> online Mendelian Inheritance in Animals </a:t>
            </a:r>
            <a:br>
              <a:rPr lang="nl-NL" altLang="en-US"/>
            </a:br>
            <a:r>
              <a:rPr lang="nl-NL" altLang="en-US">
                <a:hlinkClick r:id="rId12"/>
              </a:rPr>
              <a:t> </a:t>
            </a:r>
            <a:r>
              <a:rPr lang="nl-NL" altLang="en-US" b="1"/>
              <a:t>Nucleotide:</a:t>
            </a:r>
            <a:r>
              <a:rPr lang="nl-NL" altLang="en-US"/>
              <a:t> sequence database (GenBank) </a:t>
            </a:r>
            <a:r>
              <a:rPr lang="nl-NL" altLang="en-US">
                <a:hlinkClick r:id="rId13"/>
              </a:rPr>
              <a:t> </a:t>
            </a:r>
            <a:r>
              <a:rPr lang="nl-NL" altLang="en-US" b="1"/>
              <a:t>Protein:</a:t>
            </a:r>
            <a:r>
              <a:rPr lang="nl-NL" altLang="en-US"/>
              <a:t> sequence database </a:t>
            </a:r>
            <a:r>
              <a:rPr lang="nl-NL" altLang="en-US">
                <a:hlinkClick r:id="rId14"/>
              </a:rPr>
              <a:t> </a:t>
            </a:r>
            <a:r>
              <a:rPr lang="nl-NL" altLang="en-US" b="1"/>
              <a:t>Genome:</a:t>
            </a:r>
            <a:r>
              <a:rPr lang="nl-NL" altLang="en-US"/>
              <a:t> whole genome sequences </a:t>
            </a:r>
            <a:r>
              <a:rPr lang="nl-NL" altLang="en-US">
                <a:hlinkClick r:id="rId15"/>
              </a:rPr>
              <a:t> </a:t>
            </a:r>
            <a:r>
              <a:rPr lang="nl-NL" altLang="en-US" b="1"/>
              <a:t>Structure</a:t>
            </a:r>
            <a:r>
              <a:rPr lang="nl-NL" altLang="en-US"/>
              <a:t>: three-dimensional macromolecular structures </a:t>
            </a:r>
            <a:r>
              <a:rPr lang="nl-NL" altLang="en-US">
                <a:hlinkClick r:id="rId16"/>
              </a:rPr>
              <a:t> </a:t>
            </a:r>
            <a:r>
              <a:rPr lang="nl-NL" altLang="en-US" b="1"/>
              <a:t>Taxonomy:</a:t>
            </a:r>
            <a:r>
              <a:rPr lang="nl-NL" altLang="en-US"/>
              <a:t> organisms in GenBank </a:t>
            </a:r>
            <a:r>
              <a:rPr lang="nl-NL" altLang="en-US">
                <a:hlinkClick r:id="rId17"/>
              </a:rPr>
              <a:t> </a:t>
            </a:r>
            <a:r>
              <a:rPr lang="nl-NL" altLang="en-US" b="1"/>
              <a:t>SNP:</a:t>
            </a:r>
            <a:r>
              <a:rPr lang="nl-NL" altLang="en-US"/>
              <a:t> single nucleotide polymorphism </a:t>
            </a:r>
            <a:r>
              <a:rPr lang="nl-NL" altLang="en-US">
                <a:hlinkClick r:id="rId18"/>
              </a:rPr>
              <a:t> </a:t>
            </a:r>
            <a:r>
              <a:rPr lang="nl-NL" altLang="en-US" b="1"/>
              <a:t>Gene:</a:t>
            </a:r>
            <a:r>
              <a:rPr lang="nl-NL" altLang="en-US"/>
              <a:t> gene-centered information </a:t>
            </a:r>
            <a:r>
              <a:rPr lang="nl-NL" altLang="en-US">
                <a:hlinkClick r:id="rId19"/>
              </a:rPr>
              <a:t> </a:t>
            </a:r>
            <a:r>
              <a:rPr lang="nl-NL" altLang="en-US" b="1"/>
              <a:t>HomoloGene:</a:t>
            </a:r>
            <a:r>
              <a:rPr lang="nl-NL" altLang="en-US"/>
              <a:t> eukaryotic homology groups </a:t>
            </a:r>
            <a:r>
              <a:rPr lang="nl-NL" altLang="en-US">
                <a:hlinkClick r:id="rId20"/>
              </a:rPr>
              <a:t> </a:t>
            </a:r>
            <a:r>
              <a:rPr lang="nl-NL" altLang="en-US" b="1"/>
              <a:t>PubChem Compound:</a:t>
            </a:r>
            <a:r>
              <a:rPr lang="nl-NL" altLang="en-US"/>
              <a:t> unique small molecule chemical structures </a:t>
            </a:r>
            <a:r>
              <a:rPr lang="nl-NL" altLang="en-US">
                <a:hlinkClick r:id="rId21"/>
              </a:rPr>
              <a:t> </a:t>
            </a:r>
            <a:r>
              <a:rPr lang="nl-NL" altLang="en-US" b="1"/>
              <a:t>PubChem Substance:</a:t>
            </a:r>
            <a:r>
              <a:rPr lang="nl-NL" altLang="en-US"/>
              <a:t> deposited chemical substance records </a:t>
            </a:r>
            <a:r>
              <a:rPr lang="nl-NL" altLang="en-US">
                <a:hlinkClick r:id="rId22"/>
              </a:rPr>
              <a:t> </a:t>
            </a:r>
            <a:r>
              <a:rPr lang="nl-NL" altLang="en-US" b="1"/>
              <a:t>Genome Project:</a:t>
            </a:r>
            <a:r>
              <a:rPr lang="nl-NL" altLang="en-US"/>
              <a:t> genome project information  </a:t>
            </a:r>
            <a:r>
              <a:rPr lang="nl-NL" altLang="en-US">
                <a:hlinkClick r:id="rId23"/>
              </a:rPr>
              <a:t> </a:t>
            </a:r>
            <a:r>
              <a:rPr lang="nl-NL" altLang="en-US" b="1"/>
              <a:t>UniGene:</a:t>
            </a:r>
            <a:r>
              <a:rPr lang="nl-NL" altLang="en-US"/>
              <a:t> gene-oriented clusters of transcript sequences  </a:t>
            </a:r>
            <a:r>
              <a:rPr lang="nl-NL" altLang="en-US">
                <a:hlinkClick r:id="rId24"/>
              </a:rPr>
              <a:t> </a:t>
            </a:r>
            <a:r>
              <a:rPr lang="nl-NL" altLang="en-US" b="1"/>
              <a:t>CDD:</a:t>
            </a:r>
            <a:r>
              <a:rPr lang="nl-NL" altLang="en-US"/>
              <a:t> conserved protein domain database  </a:t>
            </a:r>
            <a:r>
              <a:rPr lang="nl-NL" altLang="en-US">
                <a:hlinkClick r:id="rId25"/>
              </a:rPr>
              <a:t> </a:t>
            </a:r>
            <a:r>
              <a:rPr lang="nl-NL" altLang="en-US" b="1"/>
              <a:t>3D Domains:</a:t>
            </a:r>
            <a:r>
              <a:rPr lang="nl-NL" altLang="en-US"/>
              <a:t> domains from Entrez Structure </a:t>
            </a:r>
            <a:r>
              <a:rPr lang="nl-NL" altLang="en-US">
                <a:hlinkClick r:id="rId26"/>
              </a:rPr>
              <a:t> </a:t>
            </a:r>
            <a:r>
              <a:rPr lang="nl-NL" altLang="en-US" b="1"/>
              <a:t>UniSTS:</a:t>
            </a:r>
            <a:r>
              <a:rPr lang="nl-NL" altLang="en-US"/>
              <a:t> markers and mapping data </a:t>
            </a:r>
            <a:r>
              <a:rPr lang="nl-NL" altLang="en-US">
                <a:hlinkClick r:id="rId27"/>
              </a:rPr>
              <a:t> </a:t>
            </a:r>
            <a:r>
              <a:rPr lang="nl-NL" altLang="en-US" b="1"/>
              <a:t>PopSet:</a:t>
            </a:r>
            <a:r>
              <a:rPr lang="nl-NL" altLang="en-US"/>
              <a:t> population study data sets </a:t>
            </a:r>
            <a:r>
              <a:rPr lang="nl-NL" altLang="en-US">
                <a:hlinkClick r:id="rId28"/>
              </a:rPr>
              <a:t> </a:t>
            </a:r>
            <a:r>
              <a:rPr lang="nl-NL" altLang="en-US" b="1"/>
              <a:t>GEO Profiles:</a:t>
            </a:r>
            <a:r>
              <a:rPr lang="nl-NL" altLang="en-US"/>
              <a:t> expression and molecular abundance profiles </a:t>
            </a:r>
            <a:r>
              <a:rPr lang="nl-NL" altLang="en-US">
                <a:hlinkClick r:id="rId29"/>
              </a:rPr>
              <a:t> </a:t>
            </a:r>
            <a:r>
              <a:rPr lang="nl-NL" altLang="en-US" b="1"/>
              <a:t>GEO DataSets:</a:t>
            </a:r>
            <a:r>
              <a:rPr lang="nl-NL" altLang="en-US"/>
              <a:t> experimental sets of GEO data </a:t>
            </a:r>
            <a:r>
              <a:rPr lang="nl-NL" altLang="en-US">
                <a:hlinkClick r:id="rId30"/>
              </a:rPr>
              <a:t> </a:t>
            </a:r>
            <a:r>
              <a:rPr lang="nl-NL" altLang="en-US" b="1"/>
              <a:t>Cancer Chromosomes:</a:t>
            </a:r>
            <a:r>
              <a:rPr lang="nl-NL" altLang="en-US"/>
              <a:t> cytogenetic databases </a:t>
            </a:r>
            <a:r>
              <a:rPr lang="nl-NL" altLang="en-US">
                <a:hlinkClick r:id="rId31"/>
              </a:rPr>
              <a:t> </a:t>
            </a:r>
            <a:r>
              <a:rPr lang="nl-NL" altLang="en-US" b="1"/>
              <a:t>PubChem BioAssay:</a:t>
            </a:r>
            <a:r>
              <a:rPr lang="nl-NL" altLang="en-US"/>
              <a:t> bioactivity screens of chemical substances </a:t>
            </a:r>
            <a:r>
              <a:rPr lang="nl-NL" altLang="en-US">
                <a:hlinkClick r:id="rId32"/>
              </a:rPr>
              <a:t> </a:t>
            </a:r>
            <a:r>
              <a:rPr lang="nl-NL" altLang="en-US" b="1"/>
              <a:t>GENSAT:</a:t>
            </a:r>
            <a:r>
              <a:rPr lang="nl-NL" altLang="en-US"/>
              <a:t> gene expression atlas of mouse central nervous system </a:t>
            </a:r>
            <a:r>
              <a:rPr lang="nl-NL" altLang="en-US">
                <a:hlinkClick r:id="rId33"/>
              </a:rPr>
              <a:t> </a:t>
            </a:r>
            <a:r>
              <a:rPr lang="nl-NL" altLang="en-US" b="1"/>
              <a:t>Probe:</a:t>
            </a:r>
            <a:r>
              <a:rPr lang="nl-NL" altLang="en-US"/>
              <a:t> sequence-specific reagents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5017BB-773C-2D4E-A7E1-2955C3B7FB93}"/>
              </a:ext>
            </a:extLst>
          </p:cNvPr>
          <p:cNvSpPr>
            <a:spLocks noGrp="1"/>
          </p:cNvSpPr>
          <p:nvPr>
            <p:ph type="sldNum" sz="quarter" idx="12"/>
          </p:nvPr>
        </p:nvSpPr>
        <p:spPr/>
        <p:txBody>
          <a:bodyPr/>
          <a:lstStyle/>
          <a:p>
            <a:pPr>
              <a:defRPr/>
            </a:pPr>
            <a:fld id="{ECB2E4C1-1914-1B44-9148-6DEEACCA6B3D}" type="slidenum">
              <a:rPr lang="en-US" altLang="en-US"/>
              <a:pPr>
                <a:defRPr/>
              </a:pPr>
              <a:t>25</a:t>
            </a:fld>
            <a:endParaRPr lang="en-US" altLang="en-US"/>
          </a:p>
        </p:txBody>
      </p:sp>
      <p:sp>
        <p:nvSpPr>
          <p:cNvPr id="175106" name="Rectangle 2">
            <a:extLst>
              <a:ext uri="{FF2B5EF4-FFF2-40B4-BE49-F238E27FC236}">
                <a16:creationId xmlns:a16="http://schemas.microsoft.com/office/drawing/2014/main" id="{ED3BB862-1B47-1D46-98EB-2B4FB2CA7184}"/>
              </a:ext>
            </a:extLst>
          </p:cNvPr>
          <p:cNvSpPr>
            <a:spLocks noChangeArrowheads="1"/>
          </p:cNvSpPr>
          <p:nvPr/>
        </p:nvSpPr>
        <p:spPr bwMode="auto">
          <a:xfrm>
            <a:off x="1535113" y="0"/>
            <a:ext cx="8964612" cy="6858000"/>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nl-NL" altLang="en-US"/>
          </a:p>
        </p:txBody>
      </p:sp>
      <p:pic>
        <p:nvPicPr>
          <p:cNvPr id="175107" name="Picture 3">
            <a:hlinkClick r:id="rId3"/>
            <a:extLst>
              <a:ext uri="{FF2B5EF4-FFF2-40B4-BE49-F238E27FC236}">
                <a16:creationId xmlns:a16="http://schemas.microsoft.com/office/drawing/2014/main" id="{1F4A4141-7638-464A-925C-29B7B2870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2328863"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8" name="Text Box 4">
            <a:extLst>
              <a:ext uri="{FF2B5EF4-FFF2-40B4-BE49-F238E27FC236}">
                <a16:creationId xmlns:a16="http://schemas.microsoft.com/office/drawing/2014/main" id="{16B8750B-304F-6F4B-8E3B-778D44C882F2}"/>
              </a:ext>
            </a:extLst>
          </p:cNvPr>
          <p:cNvSpPr txBox="1">
            <a:spLocks noChangeArrowheads="1"/>
          </p:cNvSpPr>
          <p:nvPr/>
        </p:nvSpPr>
        <p:spPr bwMode="auto">
          <a:xfrm>
            <a:off x="1524001" y="1341438"/>
            <a:ext cx="8969375" cy="5522912"/>
          </a:xfrm>
          <a:prstGeom prst="rect">
            <a:avLst/>
          </a:prstGeom>
          <a:gradFill rotWithShape="1">
            <a:gsLst>
              <a:gs pos="0">
                <a:srgbClr val="CCFFCC"/>
              </a:gs>
              <a:gs pos="100000">
                <a:srgbClr val="DDDDDD"/>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b="1"/>
              <a:t>New!</a:t>
            </a:r>
            <a:r>
              <a:rPr lang="nl-NL" altLang="en-US"/>
              <a:t> </a:t>
            </a:r>
            <a:r>
              <a:rPr lang="nl-NL" altLang="en-US" sz="1400" i="1">
                <a:solidFill>
                  <a:srgbClr val="993300"/>
                </a:solidFill>
              </a:rPr>
              <a:t>Assembly Archive recently created at NCBI links together trace data and finished sequence providing complete information about a genome assembly. The Assembly Archive's first entries are a set of closely related strains of Bacillus anthracis. The assemblies are avalaible at</a:t>
            </a:r>
            <a:r>
              <a:rPr lang="nl-NL" altLang="en-US"/>
              <a:t> </a:t>
            </a:r>
            <a:r>
              <a:rPr lang="nl-NL" altLang="en-US">
                <a:hlinkClick r:id="rId5"/>
              </a:rPr>
              <a:t>TraceAssembly </a:t>
            </a:r>
            <a:br>
              <a:rPr lang="nl-NL" altLang="en-US"/>
            </a:br>
            <a:r>
              <a:rPr lang="nl-NL" altLang="en-US"/>
              <a:t>See more about </a:t>
            </a:r>
            <a:r>
              <a:rPr lang="nl-NL" altLang="en-US" i="1">
                <a:hlinkClick r:id="rId6"/>
              </a:rPr>
              <a:t>Bacillus anthracis genome</a:t>
            </a:r>
            <a:r>
              <a:rPr lang="nl-NL" altLang="en-US"/>
              <a:t>   </a:t>
            </a:r>
            <a:r>
              <a:rPr lang="nl-NL" altLang="en-US" b="1" i="1"/>
              <a:t>Bacillus licheniformis</a:t>
            </a:r>
            <a:r>
              <a:rPr lang="nl-NL" altLang="en-US" b="1"/>
              <a:t> ATCC 14580Release Date:</a:t>
            </a:r>
            <a:r>
              <a:rPr lang="nl-NL" altLang="en-US"/>
              <a:t> September 15, 2004 </a:t>
            </a:r>
            <a:br>
              <a:rPr lang="nl-NL" altLang="en-US"/>
            </a:br>
            <a:r>
              <a:rPr lang="nl-NL" altLang="en-US" b="1"/>
              <a:t>Reference:</a:t>
            </a:r>
            <a:r>
              <a:rPr lang="nl-NL" altLang="en-US"/>
              <a:t> Rey,M.W.,et al. </a:t>
            </a:r>
            <a:br>
              <a:rPr lang="nl-NL" altLang="en-US"/>
            </a:br>
            <a:r>
              <a:rPr lang="nl-NL" altLang="en-US" i="1"/>
              <a:t>Complete genome sequence of the industrial bacterium Bacillus licheniformis and comparisons with closely related Bacillus species (er) Genome Biol. 5, R77 (2004) </a:t>
            </a:r>
            <a:br>
              <a:rPr lang="nl-NL" altLang="en-US" i="1"/>
            </a:br>
            <a:r>
              <a:rPr lang="nl-NL" altLang="en-US" b="1"/>
              <a:t>Lineage: </a:t>
            </a:r>
            <a:r>
              <a:rPr lang="nl-NL" altLang="en-US" i="1"/>
              <a:t>Bacteria; Firmicutes; Bacillales; Bacillaceae; Bacillus.</a:t>
            </a:r>
            <a:r>
              <a:rPr lang="nl-NL" altLang="en-US"/>
              <a:t> </a:t>
            </a:r>
            <a:br>
              <a:rPr lang="nl-NL" altLang="en-US"/>
            </a:br>
            <a:r>
              <a:rPr lang="nl-NL" altLang="en-US" b="1"/>
              <a:t>Organism: </a:t>
            </a:r>
            <a:r>
              <a:rPr lang="nl-NL" altLang="en-US" i="1">
                <a:hlinkClick r:id="rId7"/>
              </a:rPr>
              <a:t>Bacillus licheniformis ATCC 14580</a:t>
            </a:r>
            <a:r>
              <a:rPr lang="nl-NL" altLang="en-US"/>
              <a:t> </a:t>
            </a:r>
            <a:br>
              <a:rPr lang="nl-NL" altLang="en-US"/>
            </a:br>
            <a:r>
              <a:rPr lang="nl-NL" altLang="en-US" b="1"/>
              <a:t>Genome sequence information</a:t>
            </a:r>
            <a:r>
              <a:rPr lang="nl-NL" altLang="en-US"/>
              <a:t> </a:t>
            </a:r>
            <a:br>
              <a:rPr lang="nl-NL" altLang="en-US"/>
            </a:br>
            <a:r>
              <a:rPr lang="nl-NL" altLang="en-US"/>
              <a:t>chromosome - </a:t>
            </a:r>
            <a:r>
              <a:rPr lang="nl-NL" altLang="en-US">
                <a:hlinkClick r:id="rId8"/>
              </a:rPr>
              <a:t>CP000002</a:t>
            </a:r>
            <a:r>
              <a:rPr lang="nl-NL" altLang="en-US"/>
              <a:t> - </a:t>
            </a:r>
            <a:r>
              <a:rPr lang="nl-NL" altLang="en-US">
                <a:hlinkClick r:id="rId9"/>
              </a:rPr>
              <a:t>NC_006270</a:t>
            </a:r>
            <a:r>
              <a:rPr lang="nl-NL" altLang="en-US"/>
              <a:t> </a:t>
            </a:r>
            <a:br>
              <a:rPr lang="nl-NL" altLang="en-US"/>
            </a:br>
            <a:r>
              <a:rPr lang="nl-NL" altLang="en-US"/>
              <a:t>Size: 4,222,336 bp Proteins: 4161 </a:t>
            </a:r>
            <a:br>
              <a:rPr lang="nl-NL" altLang="en-US"/>
            </a:br>
            <a:r>
              <a:rPr lang="nl-NL" altLang="en-US"/>
              <a:t>Sequence data files submitted to GenBank/EMBL/DDBJ can be found at NCBI FTP: </a:t>
            </a:r>
            <a:br>
              <a:rPr lang="nl-NL" altLang="en-US"/>
            </a:br>
            <a:r>
              <a:rPr lang="nl-NL" altLang="en-US">
                <a:hlinkClick r:id="rId10"/>
              </a:rPr>
              <a:t>GenBank</a:t>
            </a:r>
            <a:r>
              <a:rPr lang="nl-NL" altLang="en-US"/>
              <a:t> or </a:t>
            </a:r>
            <a:r>
              <a:rPr lang="nl-NL" altLang="en-US">
                <a:hlinkClick r:id="rId11"/>
              </a:rPr>
              <a:t>RefSeq Genomes</a:t>
            </a:r>
            <a:r>
              <a:rPr lang="nl-NL" altLang="en-US"/>
              <a:t> </a:t>
            </a:r>
            <a:br>
              <a:rPr lang="nl-NL" altLang="en-US"/>
            </a:br>
            <a:r>
              <a:rPr lang="nl-NL" altLang="en-US"/>
              <a:t>  </a:t>
            </a:r>
            <a:r>
              <a:rPr lang="nl-NL" altLang="en-US" b="1" i="1"/>
              <a:t>Bacillus cereus</a:t>
            </a:r>
            <a:r>
              <a:rPr lang="nl-NL" altLang="en-US" b="1"/>
              <a:t> ZKRelease Date:</a:t>
            </a:r>
            <a:r>
              <a:rPr lang="nl-NL" altLang="en-US"/>
              <a:t> September 15, 2004 </a:t>
            </a:r>
            <a:br>
              <a:rPr lang="nl-NL" altLang="en-US"/>
            </a:br>
            <a:r>
              <a:rPr lang="nl-NL" altLang="en-US" b="1"/>
              <a:t>Reference:</a:t>
            </a:r>
            <a:r>
              <a:rPr lang="nl-NL" altLang="en-US"/>
              <a:t> Brettin,T.S., et al. Complete genome sequence of Bacillus cereus ZK </a:t>
            </a:r>
            <a:br>
              <a:rPr lang="nl-NL" altLang="en-US"/>
            </a:br>
            <a:r>
              <a:rPr lang="nl-NL" altLang="en-US" b="1"/>
              <a:t>Lineage: </a:t>
            </a:r>
            <a:r>
              <a:rPr lang="nl-NL" altLang="en-US" i="1"/>
              <a:t>Bacteria; Firmicutes; Bacillales; Bacillaceae; Bacillus; Bacillus cereus group.</a:t>
            </a:r>
            <a:r>
              <a:rPr lang="nl-NL" altLang="en-US"/>
              <a:t> </a:t>
            </a:r>
            <a:br>
              <a:rPr lang="nl-NL" altLang="en-US"/>
            </a:br>
            <a:r>
              <a:rPr lang="nl-NL" altLang="en-US" b="1"/>
              <a:t>Organism:</a:t>
            </a:r>
            <a:br>
              <a:rPr lang="nl-NL" altLang="en-US" b="1"/>
            </a:br>
            <a:endParaRPr lang="nl-NL" altLang="en-US" b="1"/>
          </a:p>
        </p:txBody>
      </p:sp>
      <p:pic>
        <p:nvPicPr>
          <p:cNvPr id="175109" name="Picture 5">
            <a:extLst>
              <a:ext uri="{FF2B5EF4-FFF2-40B4-BE49-F238E27FC236}">
                <a16:creationId xmlns:a16="http://schemas.microsoft.com/office/drawing/2014/main" id="{4E7FF112-EECE-CF43-BBA0-B8DD450CDD3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3976" y="0"/>
            <a:ext cx="6804025"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A747265-4876-AB4C-A258-A0C0249B734A}"/>
              </a:ext>
            </a:extLst>
          </p:cNvPr>
          <p:cNvSpPr>
            <a:spLocks noGrp="1"/>
          </p:cNvSpPr>
          <p:nvPr>
            <p:ph type="sldNum" sz="quarter" idx="12"/>
          </p:nvPr>
        </p:nvSpPr>
        <p:spPr/>
        <p:txBody>
          <a:bodyPr/>
          <a:lstStyle/>
          <a:p>
            <a:pPr>
              <a:defRPr/>
            </a:pPr>
            <a:fld id="{D2510256-CE2B-4A40-97CE-A125EF6DF989}" type="slidenum">
              <a:rPr lang="en-US" altLang="en-US"/>
              <a:pPr>
                <a:defRPr/>
              </a:pPr>
              <a:t>26</a:t>
            </a:fld>
            <a:endParaRPr lang="en-US" altLang="en-US"/>
          </a:p>
        </p:txBody>
      </p:sp>
      <p:sp>
        <p:nvSpPr>
          <p:cNvPr id="177154" name="Rectangle 2">
            <a:extLst>
              <a:ext uri="{FF2B5EF4-FFF2-40B4-BE49-F238E27FC236}">
                <a16:creationId xmlns:a16="http://schemas.microsoft.com/office/drawing/2014/main" id="{20B8E06B-27C9-7E43-8A92-E1BD9FACD166}"/>
              </a:ext>
            </a:extLst>
          </p:cNvPr>
          <p:cNvSpPr>
            <a:spLocks noChangeArrowheads="1"/>
          </p:cNvSpPr>
          <p:nvPr/>
        </p:nvSpPr>
        <p:spPr bwMode="auto">
          <a:xfrm>
            <a:off x="1535113" y="0"/>
            <a:ext cx="8964612" cy="6858000"/>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nl-NL" altLang="en-US"/>
          </a:p>
        </p:txBody>
      </p:sp>
      <p:pic>
        <p:nvPicPr>
          <p:cNvPr id="177155" name="Picture 3">
            <a:hlinkClick r:id="rId3"/>
            <a:extLst>
              <a:ext uri="{FF2B5EF4-FFF2-40B4-BE49-F238E27FC236}">
                <a16:creationId xmlns:a16="http://schemas.microsoft.com/office/drawing/2014/main" id="{9EAD9EE4-CA8B-7C44-87C8-2C67047E33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2328863"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56" name="Text Box 4">
            <a:extLst>
              <a:ext uri="{FF2B5EF4-FFF2-40B4-BE49-F238E27FC236}">
                <a16:creationId xmlns:a16="http://schemas.microsoft.com/office/drawing/2014/main" id="{D6498D2C-CE10-614B-8390-6CA0BD44D1F3}"/>
              </a:ext>
            </a:extLst>
          </p:cNvPr>
          <p:cNvSpPr txBox="1">
            <a:spLocks noChangeArrowheads="1"/>
          </p:cNvSpPr>
          <p:nvPr/>
        </p:nvSpPr>
        <p:spPr bwMode="auto">
          <a:xfrm>
            <a:off x="1524001" y="1341438"/>
            <a:ext cx="8969375" cy="13549312"/>
          </a:xfrm>
          <a:prstGeom prst="rect">
            <a:avLst/>
          </a:prstGeom>
          <a:gradFill rotWithShape="1">
            <a:gsLst>
              <a:gs pos="0">
                <a:srgbClr val="CCFFCC"/>
              </a:gs>
              <a:gs pos="100000">
                <a:srgbClr val="DDDDDD"/>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a:hlinkClick r:id="rId3"/>
              </a:rPr>
              <a:t> </a:t>
            </a:r>
            <a:r>
              <a:rPr lang="nl-NL" altLang="en-US" b="1">
                <a:hlinkClick r:id="rId3"/>
              </a:rPr>
              <a:t>NCBI</a:t>
            </a:r>
            <a:r>
              <a:rPr lang="nl-NL" altLang="en-US" b="1"/>
              <a:t> → </a:t>
            </a:r>
            <a:r>
              <a:rPr lang="nl-NL" altLang="en-US" b="1">
                <a:hlinkClick r:id="rId5"/>
              </a:rPr>
              <a:t>BLAST</a:t>
            </a:r>
            <a:r>
              <a:rPr lang="nl-NL" altLang="en-US" b="1"/>
              <a:t> Latest news: </a:t>
            </a:r>
            <a:r>
              <a:rPr lang="nl-NL" altLang="en-US" b="1">
                <a:hlinkClick r:id="rId6"/>
              </a:rPr>
              <a:t>6 December 2005 : BLAST 2.2.13 released</a:t>
            </a:r>
            <a:r>
              <a:rPr lang="nl-NL" altLang="en-US" b="1"/>
              <a:t> About </a:t>
            </a:r>
          </a:p>
          <a:p>
            <a:pPr eaLnBrk="1" hangingPunct="1"/>
            <a:r>
              <a:rPr lang="nl-NL" altLang="en-US" b="1">
                <a:hlinkClick r:id="rId7"/>
              </a:rPr>
              <a:t>Getting started</a:t>
            </a:r>
            <a:r>
              <a:rPr lang="nl-NL" altLang="en-US" b="1"/>
              <a:t> / </a:t>
            </a:r>
            <a:r>
              <a:rPr lang="nl-NL" altLang="en-US" b="1">
                <a:hlinkClick r:id="rId8"/>
              </a:rPr>
              <a:t>News </a:t>
            </a:r>
            <a:r>
              <a:rPr lang="nl-NL" altLang="en-US" b="1"/>
              <a:t> / </a:t>
            </a:r>
            <a:r>
              <a:rPr lang="nl-NL" altLang="en-US" b="1">
                <a:hlinkClick r:id="rId9"/>
              </a:rPr>
              <a:t>FAQs</a:t>
            </a:r>
            <a:r>
              <a:rPr lang="nl-NL" altLang="en-US" b="1"/>
              <a:t> </a:t>
            </a:r>
          </a:p>
          <a:p>
            <a:pPr eaLnBrk="1" hangingPunct="1"/>
            <a:r>
              <a:rPr lang="nl-NL" altLang="en-US" b="1"/>
              <a:t>More info </a:t>
            </a:r>
          </a:p>
          <a:p>
            <a:pPr eaLnBrk="1" hangingPunct="1"/>
            <a:r>
              <a:rPr lang="nl-NL" altLang="en-US" b="1">
                <a:hlinkClick r:id="rId10"/>
              </a:rPr>
              <a:t>NAR 2004</a:t>
            </a:r>
            <a:r>
              <a:rPr lang="nl-NL" altLang="en-US" b="1"/>
              <a:t> / </a:t>
            </a:r>
            <a:r>
              <a:rPr lang="nl-NL" altLang="en-US" b="1">
                <a:hlinkClick r:id="rId11"/>
              </a:rPr>
              <a:t>NCBI Handbook</a:t>
            </a:r>
            <a:r>
              <a:rPr lang="nl-NL" altLang="en-US" b="1"/>
              <a:t>  / </a:t>
            </a:r>
            <a:r>
              <a:rPr lang="nl-NL" altLang="en-US" b="1">
                <a:hlinkClick r:id="rId12"/>
              </a:rPr>
              <a:t>The Statistics of Sequence Similarity Scores</a:t>
            </a:r>
            <a:r>
              <a:rPr lang="nl-NL" altLang="en-US" b="1"/>
              <a:t> </a:t>
            </a:r>
          </a:p>
          <a:p>
            <a:pPr eaLnBrk="1" hangingPunct="1"/>
            <a:r>
              <a:rPr lang="nl-NL" altLang="en-US" b="1"/>
              <a:t>Software </a:t>
            </a:r>
          </a:p>
          <a:p>
            <a:pPr eaLnBrk="1" hangingPunct="1"/>
            <a:r>
              <a:rPr lang="nl-NL" altLang="en-US" b="1">
                <a:hlinkClick r:id="rId13"/>
              </a:rPr>
              <a:t>Downloads</a:t>
            </a:r>
            <a:r>
              <a:rPr lang="nl-NL" altLang="en-US" b="1"/>
              <a:t> / </a:t>
            </a:r>
            <a:r>
              <a:rPr lang="nl-NL" altLang="en-US" b="1">
                <a:hlinkClick r:id="rId14"/>
              </a:rPr>
              <a:t>Developer info </a:t>
            </a:r>
            <a:endParaRPr lang="nl-NL" altLang="en-US" b="1"/>
          </a:p>
          <a:p>
            <a:pPr eaLnBrk="1" hangingPunct="1"/>
            <a:r>
              <a:rPr lang="nl-NL" altLang="en-US" b="1"/>
              <a:t>Other resources </a:t>
            </a:r>
          </a:p>
          <a:p>
            <a:pPr eaLnBrk="1" hangingPunct="1"/>
            <a:r>
              <a:rPr lang="nl-NL" altLang="en-US" b="1">
                <a:hlinkClick r:id="rId15"/>
              </a:rPr>
              <a:t>References</a:t>
            </a:r>
            <a:r>
              <a:rPr lang="nl-NL" altLang="en-US" b="1"/>
              <a:t> / </a:t>
            </a:r>
            <a:r>
              <a:rPr lang="nl-NL" altLang="en-US" b="1">
                <a:hlinkClick r:id="rId16"/>
              </a:rPr>
              <a:t>NCBI Contributors </a:t>
            </a:r>
            <a:r>
              <a:rPr lang="nl-NL" altLang="en-US" b="1"/>
              <a:t> / </a:t>
            </a:r>
            <a:r>
              <a:rPr lang="nl-NL" altLang="en-US" b="1">
                <a:hlinkClick r:id="rId17"/>
              </a:rPr>
              <a:t>Mailing list</a:t>
            </a:r>
            <a:r>
              <a:rPr lang="nl-NL" altLang="en-US" b="1"/>
              <a:t> / </a:t>
            </a:r>
            <a:r>
              <a:rPr lang="nl-NL" altLang="en-US" b="1">
                <a:hlinkClick r:id="rId18"/>
              </a:rPr>
              <a:t>Contact us</a:t>
            </a:r>
            <a:r>
              <a:rPr lang="nl-NL" altLang="en-US" b="1"/>
              <a:t> </a:t>
            </a:r>
          </a:p>
          <a:p>
            <a:pPr eaLnBrk="1" hangingPunct="1"/>
            <a:r>
              <a:rPr lang="nl-NL" altLang="en-US" i="1">
                <a:solidFill>
                  <a:srgbClr val="993300"/>
                </a:solidFill>
              </a:rPr>
              <a:t>The Basic Local Alignment Search Tool (BLAST) finds regions of local similarity between sequences. The program compares nucleotide or protein sequences to sequence databases and calculates the statistical significance of matches. BLAST can be used to infer functional and evolutionary relationships between sequences as well as help identify members of gene families. Nucleotide</a:t>
            </a:r>
          </a:p>
          <a:p>
            <a:pPr eaLnBrk="1" hangingPunct="1"/>
            <a:r>
              <a:rPr lang="nl-NL" altLang="en-US" b="1">
                <a:hlinkClick r:id="rId19" tooltip="megablast"/>
              </a:rPr>
              <a:t>Quickly search for highly similar sequences (megablast)</a:t>
            </a:r>
            <a:r>
              <a:rPr lang="nl-NL" altLang="en-US" b="1"/>
              <a:t> </a:t>
            </a:r>
          </a:p>
          <a:p>
            <a:pPr eaLnBrk="1" hangingPunct="1"/>
            <a:r>
              <a:rPr lang="nl-NL" altLang="en-US" b="1">
                <a:hlinkClick r:id="rId20" tooltip="discontiguous megablast"/>
              </a:rPr>
              <a:t>Quickly search for divergent sequences (discontiguous megablast)</a:t>
            </a:r>
            <a:r>
              <a:rPr lang="nl-NL" altLang="en-US" b="1"/>
              <a:t> </a:t>
            </a:r>
          </a:p>
          <a:p>
            <a:pPr eaLnBrk="1" hangingPunct="1"/>
            <a:r>
              <a:rPr lang="nl-NL" altLang="en-US" b="1">
                <a:hlinkClick r:id="rId21" tooltip="Sensitive search suitable for queries shorter than 3000bp"/>
              </a:rPr>
              <a:t>Nucleotide-nucleotide BLAST (blastn)</a:t>
            </a:r>
            <a:r>
              <a:rPr lang="nl-NL" altLang="en-US" b="1"/>
              <a:t> </a:t>
            </a:r>
          </a:p>
          <a:p>
            <a:pPr eaLnBrk="1" hangingPunct="1"/>
            <a:r>
              <a:rPr lang="nl-NL" altLang="en-US" b="1">
                <a:hlinkClick r:id="rId22" tooltip="Sensitive search suitable for queries shorter than 25bp"/>
              </a:rPr>
              <a:t>Search for short, nearly exact matches</a:t>
            </a:r>
            <a:r>
              <a:rPr lang="nl-NL" altLang="en-US" b="1"/>
              <a:t> </a:t>
            </a:r>
          </a:p>
          <a:p>
            <a:pPr eaLnBrk="1" hangingPunct="1"/>
            <a:r>
              <a:rPr lang="nl-NL" altLang="en-US" b="1"/>
              <a:t>Search trace archives with </a:t>
            </a:r>
            <a:r>
              <a:rPr lang="nl-NL" altLang="en-US" b="1">
                <a:hlinkClick r:id="rId23" tooltip="Recommended for intra-species searches"/>
              </a:rPr>
              <a:t>megablast</a:t>
            </a:r>
            <a:r>
              <a:rPr lang="nl-NL" altLang="en-US" b="1"/>
              <a:t> or </a:t>
            </a:r>
            <a:r>
              <a:rPr lang="nl-NL" altLang="en-US" b="1">
                <a:hlinkClick r:id="rId24" tooltip="Recommended for inter-species searches"/>
              </a:rPr>
              <a:t>discontiguous megablast</a:t>
            </a:r>
            <a:r>
              <a:rPr lang="nl-NL" altLang="en-US" b="1"/>
              <a:t> </a:t>
            </a:r>
          </a:p>
          <a:p>
            <a:pPr eaLnBrk="1" hangingPunct="1"/>
            <a:r>
              <a:rPr lang="nl-NL" altLang="en-US" b="1"/>
              <a:t>Protein</a:t>
            </a:r>
          </a:p>
          <a:p>
            <a:pPr eaLnBrk="1" hangingPunct="1"/>
            <a:r>
              <a:rPr lang="nl-NL" altLang="en-US" b="1">
                <a:hlinkClick r:id="rId25"/>
              </a:rPr>
              <a:t>Protein-protein BLAST (blastp)</a:t>
            </a:r>
            <a:r>
              <a:rPr lang="nl-NL" altLang="en-US" b="1"/>
              <a:t> </a:t>
            </a:r>
          </a:p>
          <a:p>
            <a:pPr eaLnBrk="1" hangingPunct="1"/>
            <a:r>
              <a:rPr lang="nl-NL" altLang="en-US" b="1">
                <a:hlinkClick r:id="rId26"/>
              </a:rPr>
              <a:t>Position-specific iterated and pattern-hit initiated BLAST (PSI- and PHI-BLAST)</a:t>
            </a:r>
            <a:r>
              <a:rPr lang="nl-NL" altLang="en-US" b="1"/>
              <a:t> </a:t>
            </a:r>
          </a:p>
          <a:p>
            <a:pPr eaLnBrk="1" hangingPunct="1"/>
            <a:r>
              <a:rPr lang="nl-NL" altLang="en-US" b="1">
                <a:hlinkClick r:id="rId27"/>
              </a:rPr>
              <a:t>Search for short, nearly exact matches</a:t>
            </a:r>
            <a:r>
              <a:rPr lang="nl-NL" altLang="en-US" b="1"/>
              <a:t> </a:t>
            </a:r>
          </a:p>
          <a:p>
            <a:pPr eaLnBrk="1" hangingPunct="1"/>
            <a:r>
              <a:rPr lang="nl-NL" altLang="en-US" b="1">
                <a:hlinkClick r:id="rId28"/>
              </a:rPr>
              <a:t>Search the conserved domain database (rpsblast)</a:t>
            </a:r>
            <a:r>
              <a:rPr lang="nl-NL" altLang="en-US" b="1"/>
              <a:t> </a:t>
            </a:r>
          </a:p>
          <a:p>
            <a:pPr eaLnBrk="1" hangingPunct="1"/>
            <a:r>
              <a:rPr lang="nl-NL" altLang="en-US" b="1">
                <a:hlinkClick r:id="rId29"/>
              </a:rPr>
              <a:t>Protein homology by domain architecture (cdart)</a:t>
            </a:r>
            <a:r>
              <a:rPr lang="nl-NL" altLang="en-US" b="1"/>
              <a:t> </a:t>
            </a:r>
          </a:p>
          <a:p>
            <a:pPr eaLnBrk="1" hangingPunct="1"/>
            <a:r>
              <a:rPr lang="nl-NL" altLang="en-US" b="1"/>
              <a:t>Translated</a:t>
            </a:r>
          </a:p>
          <a:p>
            <a:pPr eaLnBrk="1" hangingPunct="1"/>
            <a:r>
              <a:rPr lang="nl-NL" altLang="en-US" b="1">
                <a:hlinkClick r:id="rId30"/>
              </a:rPr>
              <a:t>Translated query vs. protein database (blastx)</a:t>
            </a:r>
            <a:r>
              <a:rPr lang="nl-NL" altLang="en-US" b="1"/>
              <a:t> </a:t>
            </a:r>
          </a:p>
          <a:p>
            <a:pPr eaLnBrk="1" hangingPunct="1"/>
            <a:r>
              <a:rPr lang="nl-NL" altLang="en-US" b="1">
                <a:hlinkClick r:id="rId31" tooltip="warning: can be time-consuming"/>
              </a:rPr>
              <a:t>Protein query vs. translated database (tblastn)</a:t>
            </a:r>
            <a:r>
              <a:rPr lang="nl-NL" altLang="en-US" b="1"/>
              <a:t> </a:t>
            </a:r>
          </a:p>
          <a:p>
            <a:pPr eaLnBrk="1" hangingPunct="1"/>
            <a:r>
              <a:rPr lang="nl-NL" altLang="en-US" b="1">
                <a:hlinkClick r:id="rId32" tooltip="warning: can be time-consuming"/>
              </a:rPr>
              <a:t>Translated query vs. translated database (tblastx)</a:t>
            </a:r>
            <a:r>
              <a:rPr lang="nl-NL" altLang="en-US" b="1"/>
              <a:t> </a:t>
            </a:r>
          </a:p>
          <a:p>
            <a:pPr eaLnBrk="1" hangingPunct="1"/>
            <a:r>
              <a:rPr lang="nl-NL" altLang="en-US" b="1"/>
              <a:t>Genomes</a:t>
            </a:r>
          </a:p>
          <a:p>
            <a:pPr eaLnBrk="1" hangingPunct="1"/>
            <a:r>
              <a:rPr lang="nl-NL" altLang="en-US" b="1">
                <a:hlinkClick r:id="rId33"/>
              </a:rPr>
              <a:t>Human</a:t>
            </a:r>
            <a:r>
              <a:rPr lang="nl-NL" altLang="en-US" b="1"/>
              <a:t>, </a:t>
            </a:r>
            <a:r>
              <a:rPr lang="nl-NL" altLang="en-US" b="1">
                <a:hlinkClick r:id="rId34"/>
              </a:rPr>
              <a:t>mouse</a:t>
            </a:r>
            <a:r>
              <a:rPr lang="nl-NL" altLang="en-US" b="1"/>
              <a:t>, </a:t>
            </a:r>
            <a:r>
              <a:rPr lang="nl-NL" altLang="en-US" b="1">
                <a:hlinkClick r:id="rId35"/>
              </a:rPr>
              <a:t>rat</a:t>
            </a:r>
            <a:r>
              <a:rPr lang="nl-NL" altLang="en-US" b="1"/>
              <a:t>, </a:t>
            </a:r>
            <a:r>
              <a:rPr lang="nl-NL" altLang="en-US" b="1">
                <a:hlinkClick r:id="rId36"/>
              </a:rPr>
              <a:t>chimp</a:t>
            </a:r>
            <a:r>
              <a:rPr lang="nl-NL" altLang="en-US" b="1"/>
              <a:t>  , </a:t>
            </a:r>
            <a:r>
              <a:rPr lang="nl-NL" altLang="en-US" b="1">
                <a:hlinkClick r:id="rId37"/>
              </a:rPr>
              <a:t>cow</a:t>
            </a:r>
            <a:r>
              <a:rPr lang="nl-NL" altLang="en-US" b="1"/>
              <a:t>, </a:t>
            </a:r>
            <a:r>
              <a:rPr lang="nl-NL" altLang="en-US" b="1">
                <a:hlinkClick r:id="rId38"/>
              </a:rPr>
              <a:t>pig</a:t>
            </a:r>
            <a:r>
              <a:rPr lang="nl-NL" altLang="en-US" b="1"/>
              <a:t>, </a:t>
            </a:r>
            <a:r>
              <a:rPr lang="nl-NL" altLang="en-US" b="1">
                <a:hlinkClick r:id="rId39"/>
              </a:rPr>
              <a:t>dog</a:t>
            </a:r>
            <a:r>
              <a:rPr lang="nl-NL" altLang="en-US" b="1"/>
              <a:t>, </a:t>
            </a:r>
            <a:r>
              <a:rPr lang="nl-NL" altLang="en-US" b="1">
                <a:hlinkClick r:id="rId40"/>
              </a:rPr>
              <a:t>sheep</a:t>
            </a:r>
            <a:r>
              <a:rPr lang="nl-NL" altLang="en-US" b="1"/>
              <a:t>, </a:t>
            </a:r>
            <a:r>
              <a:rPr lang="nl-NL" altLang="en-US" b="1">
                <a:hlinkClick r:id="rId41"/>
              </a:rPr>
              <a:t>cat</a:t>
            </a:r>
            <a:r>
              <a:rPr lang="nl-NL" altLang="en-US" b="1"/>
              <a:t> </a:t>
            </a:r>
          </a:p>
          <a:p>
            <a:pPr eaLnBrk="1" hangingPunct="1"/>
            <a:r>
              <a:rPr lang="nl-NL" altLang="en-US" b="1">
                <a:hlinkClick r:id="rId42"/>
              </a:rPr>
              <a:t>Chicken</a:t>
            </a:r>
            <a:r>
              <a:rPr lang="nl-NL" altLang="en-US" b="1"/>
              <a:t>, </a:t>
            </a:r>
            <a:r>
              <a:rPr lang="nl-NL" altLang="en-US" b="1">
                <a:hlinkClick r:id="rId43"/>
              </a:rPr>
              <a:t>puffer fish</a:t>
            </a:r>
            <a:r>
              <a:rPr lang="nl-NL" altLang="en-US" b="1"/>
              <a:t>, </a:t>
            </a:r>
            <a:r>
              <a:rPr lang="nl-NL" altLang="en-US" b="1">
                <a:hlinkClick r:id="rId44"/>
              </a:rPr>
              <a:t>zebrafish</a:t>
            </a:r>
            <a:r>
              <a:rPr lang="nl-NL" altLang="en-US" b="1"/>
              <a:t> </a:t>
            </a:r>
          </a:p>
          <a:p>
            <a:pPr eaLnBrk="1" hangingPunct="1"/>
            <a:r>
              <a:rPr lang="nl-NL" altLang="en-US" b="1">
                <a:hlinkClick r:id="rId45"/>
              </a:rPr>
              <a:t>Environmental samples</a:t>
            </a:r>
            <a:r>
              <a:rPr lang="nl-NL" altLang="en-US" b="1"/>
              <a:t> </a:t>
            </a:r>
          </a:p>
          <a:p>
            <a:pPr eaLnBrk="1" hangingPunct="1"/>
            <a:r>
              <a:rPr lang="nl-NL" altLang="en-US" b="1">
                <a:hlinkClick r:id="rId46"/>
              </a:rPr>
              <a:t>Protozoa</a:t>
            </a:r>
            <a:r>
              <a:rPr lang="nl-NL" altLang="en-US" b="1"/>
              <a:t> </a:t>
            </a:r>
          </a:p>
          <a:p>
            <a:pPr eaLnBrk="1" hangingPunct="1"/>
            <a:r>
              <a:rPr lang="nl-NL" altLang="en-US" b="1">
                <a:hlinkClick r:id="rId47"/>
              </a:rPr>
              <a:t>Insects</a:t>
            </a:r>
            <a:r>
              <a:rPr lang="nl-NL" altLang="en-US" b="1"/>
              <a:t>, </a:t>
            </a:r>
            <a:r>
              <a:rPr lang="nl-NL" altLang="en-US" b="1">
                <a:hlinkClick r:id="rId48"/>
              </a:rPr>
              <a:t>nematodes</a:t>
            </a:r>
            <a:r>
              <a:rPr lang="nl-NL" altLang="en-US" b="1"/>
              <a:t>, </a:t>
            </a:r>
            <a:r>
              <a:rPr lang="nl-NL" altLang="en-US" b="1">
                <a:hlinkClick r:id="rId49"/>
              </a:rPr>
              <a:t>plants</a:t>
            </a:r>
            <a:r>
              <a:rPr lang="nl-NL" altLang="en-US" b="1"/>
              <a:t>, </a:t>
            </a:r>
            <a:r>
              <a:rPr lang="nl-NL" altLang="en-US" b="1">
                <a:hlinkClick r:id="rId50"/>
              </a:rPr>
              <a:t>fungi</a:t>
            </a:r>
            <a:r>
              <a:rPr lang="nl-NL" altLang="en-US" b="1"/>
              <a:t>, </a:t>
            </a:r>
            <a:r>
              <a:rPr lang="nl-NL" altLang="en-US" b="1">
                <a:hlinkClick r:id="rId51"/>
              </a:rPr>
              <a:t>microbial genomes</a:t>
            </a:r>
            <a:r>
              <a:rPr lang="nl-NL" altLang="en-US" b="1"/>
              <a:t>, </a:t>
            </a:r>
            <a:r>
              <a:rPr lang="nl-NL" altLang="en-US" b="1">
                <a:hlinkClick r:id="rId52"/>
              </a:rPr>
              <a:t>other eukaryotic genomes</a:t>
            </a:r>
            <a:r>
              <a:rPr lang="nl-NL" altLang="en-US" b="1"/>
              <a:t> </a:t>
            </a:r>
          </a:p>
          <a:p>
            <a:pPr eaLnBrk="1" hangingPunct="1"/>
            <a:endParaRPr lang="nl-NL" altLang="en-US" b="1"/>
          </a:p>
          <a:p>
            <a:pPr eaLnBrk="1" hangingPunct="1"/>
            <a:r>
              <a:rPr lang="nl-NL" altLang="en-US" b="1"/>
              <a:t>Special</a:t>
            </a:r>
          </a:p>
          <a:p>
            <a:pPr eaLnBrk="1" hangingPunct="1"/>
            <a:r>
              <a:rPr lang="nl-NL" altLang="en-US" b="1">
                <a:hlinkClick r:id="rId53"/>
              </a:rPr>
              <a:t>Search for gene expression data (GEO BLAST) </a:t>
            </a:r>
            <a:endParaRPr lang="nl-NL" altLang="en-US" b="1"/>
          </a:p>
          <a:p>
            <a:pPr eaLnBrk="1" hangingPunct="1"/>
            <a:r>
              <a:rPr lang="nl-NL" altLang="en-US" b="1">
                <a:hlinkClick r:id="rId54"/>
              </a:rPr>
              <a:t>Align two sequences (bl2seq)</a:t>
            </a:r>
            <a:r>
              <a:rPr lang="nl-NL" altLang="en-US" b="1"/>
              <a:t> </a:t>
            </a:r>
          </a:p>
          <a:p>
            <a:pPr eaLnBrk="1" hangingPunct="1"/>
            <a:r>
              <a:rPr lang="nl-NL" altLang="en-US" b="1">
                <a:hlinkClick r:id="rId55"/>
              </a:rPr>
              <a:t>Screen for vector contamination (VecScreen)</a:t>
            </a:r>
            <a:r>
              <a:rPr lang="nl-NL" altLang="en-US" b="1"/>
              <a:t> </a:t>
            </a:r>
          </a:p>
          <a:p>
            <a:pPr eaLnBrk="1" hangingPunct="1"/>
            <a:r>
              <a:rPr lang="nl-NL" altLang="en-US" b="1">
                <a:hlinkClick r:id="rId56"/>
              </a:rPr>
              <a:t>Immunoglobin BLAST (IgBlast)</a:t>
            </a:r>
            <a:r>
              <a:rPr lang="nl-NL" altLang="en-US" b="1"/>
              <a:t> </a:t>
            </a:r>
          </a:p>
          <a:p>
            <a:pPr eaLnBrk="1" hangingPunct="1"/>
            <a:r>
              <a:rPr lang="nl-NL" altLang="en-US" b="1">
                <a:hlinkClick r:id="rId57"/>
              </a:rPr>
              <a:t>SNP BLAST </a:t>
            </a:r>
            <a:endParaRPr lang="nl-NL" altLang="en-US" b="1"/>
          </a:p>
          <a:p>
            <a:pPr eaLnBrk="1" hangingPunct="1"/>
            <a:endParaRPr lang="nl-NL" altLang="en-US" b="1"/>
          </a:p>
          <a:p>
            <a:pPr eaLnBrk="1" hangingPunct="1"/>
            <a:r>
              <a:rPr lang="nl-NL" altLang="en-US" b="1"/>
              <a:t>Meta</a:t>
            </a:r>
          </a:p>
          <a:p>
            <a:pPr eaLnBrk="1" hangingPunct="1"/>
            <a:r>
              <a:rPr lang="nl-NL" altLang="en-US" b="1">
                <a:hlinkClick r:id="rId58"/>
              </a:rPr>
              <a:t>Retrieve results</a:t>
            </a:r>
            <a:r>
              <a:rPr lang="nl-NL" altLang="en-US" b="1"/>
              <a:t> </a:t>
            </a:r>
          </a:p>
          <a:p>
            <a:pPr eaLnBrk="1" hangingPunct="1"/>
            <a:r>
              <a:rPr lang="nl-NL" altLang="en-US" b="1" i="1">
                <a:hlinkClick r:id="rId59"/>
              </a:rPr>
              <a:t>Disclaimer</a:t>
            </a:r>
            <a:r>
              <a:rPr lang="nl-NL" altLang="en-US" b="1" i="1"/>
              <a:t> </a:t>
            </a:r>
            <a:br>
              <a:rPr lang="nl-NL" altLang="en-US" b="1" i="1"/>
            </a:br>
            <a:r>
              <a:rPr lang="nl-NL" altLang="en-US" b="1" i="1">
                <a:hlinkClick r:id="rId60"/>
              </a:rPr>
              <a:t>Privacy statement</a:t>
            </a:r>
            <a:r>
              <a:rPr lang="nl-NL" altLang="en-US" b="1" i="1"/>
              <a:t> </a:t>
            </a:r>
            <a:br>
              <a:rPr lang="nl-NL" altLang="en-US" b="1" i="1"/>
            </a:br>
            <a:r>
              <a:rPr lang="nl-NL" altLang="en-US" b="1" i="1">
                <a:hlinkClick r:id="rId61"/>
              </a:rPr>
              <a:t>Accessibility</a:t>
            </a:r>
            <a:r>
              <a:rPr lang="nl-NL" altLang="en-US" b="1" i="1"/>
              <a:t> </a:t>
            </a:r>
            <a:br>
              <a:rPr lang="nl-NL" altLang="en-US" b="1" i="1"/>
            </a:br>
            <a:r>
              <a:rPr lang="nl-NL" altLang="en-US" b="1" i="1"/>
              <a:t>This page is </a:t>
            </a:r>
            <a:r>
              <a:rPr lang="nl-NL" altLang="en-US" b="1" i="1">
                <a:hlinkClick r:id="rId62"/>
              </a:rPr>
              <a:t>valid XHTML 1.0</a:t>
            </a:r>
            <a:r>
              <a:rPr lang="nl-NL" altLang="en-US" b="1" i="1"/>
              <a:t>.</a:t>
            </a:r>
            <a:r>
              <a:rPr lang="nl-NL" altLang="en-US"/>
              <a:t> </a:t>
            </a:r>
          </a:p>
        </p:txBody>
      </p:sp>
      <p:sp>
        <p:nvSpPr>
          <p:cNvPr id="177157" name="Text Box 5">
            <a:extLst>
              <a:ext uri="{FF2B5EF4-FFF2-40B4-BE49-F238E27FC236}">
                <a16:creationId xmlns:a16="http://schemas.microsoft.com/office/drawing/2014/main" id="{B677E243-FBE3-D148-AC25-2A11DF757E60}"/>
              </a:ext>
            </a:extLst>
          </p:cNvPr>
          <p:cNvSpPr txBox="1">
            <a:spLocks noChangeArrowheads="1"/>
          </p:cNvSpPr>
          <p:nvPr/>
        </p:nvSpPr>
        <p:spPr bwMode="auto">
          <a:xfrm>
            <a:off x="4151314" y="188913"/>
            <a:ext cx="5616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nl-NL" altLang="en-US" sz="5400" b="1"/>
              <a:t>BLAST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AE95334-C31B-C048-8E6A-8E2057D0D252}"/>
              </a:ext>
            </a:extLst>
          </p:cNvPr>
          <p:cNvSpPr>
            <a:spLocks noGrp="1"/>
          </p:cNvSpPr>
          <p:nvPr>
            <p:ph type="sldNum" sz="quarter" idx="12"/>
          </p:nvPr>
        </p:nvSpPr>
        <p:spPr/>
        <p:txBody>
          <a:bodyPr/>
          <a:lstStyle/>
          <a:p>
            <a:pPr>
              <a:defRPr/>
            </a:pPr>
            <a:fld id="{EB6E60AF-D923-1842-B03C-1B96A371FDBE}" type="slidenum">
              <a:rPr lang="en-US" altLang="en-US"/>
              <a:pPr>
                <a:defRPr/>
              </a:pPr>
              <a:t>27</a:t>
            </a:fld>
            <a:endParaRPr lang="en-US" altLang="en-US"/>
          </a:p>
        </p:txBody>
      </p:sp>
      <p:sp>
        <p:nvSpPr>
          <p:cNvPr id="179202" name="Rectangle 2">
            <a:extLst>
              <a:ext uri="{FF2B5EF4-FFF2-40B4-BE49-F238E27FC236}">
                <a16:creationId xmlns:a16="http://schemas.microsoft.com/office/drawing/2014/main" id="{9EF5F940-1899-844E-92AD-D8A2DCFFA63E}"/>
              </a:ext>
            </a:extLst>
          </p:cNvPr>
          <p:cNvSpPr>
            <a:spLocks noChangeArrowheads="1"/>
          </p:cNvSpPr>
          <p:nvPr/>
        </p:nvSpPr>
        <p:spPr bwMode="auto">
          <a:xfrm>
            <a:off x="1535113" y="0"/>
            <a:ext cx="8964612" cy="6858000"/>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nl-NL" altLang="en-US"/>
          </a:p>
        </p:txBody>
      </p:sp>
      <p:sp>
        <p:nvSpPr>
          <p:cNvPr id="179203" name="Text Box 3">
            <a:extLst>
              <a:ext uri="{FF2B5EF4-FFF2-40B4-BE49-F238E27FC236}">
                <a16:creationId xmlns:a16="http://schemas.microsoft.com/office/drawing/2014/main" id="{30061BEB-68A4-EA40-A84F-EBF03DA87021}"/>
              </a:ext>
            </a:extLst>
          </p:cNvPr>
          <p:cNvSpPr txBox="1">
            <a:spLocks noChangeArrowheads="1"/>
          </p:cNvSpPr>
          <p:nvPr/>
        </p:nvSpPr>
        <p:spPr bwMode="auto">
          <a:xfrm>
            <a:off x="1524001" y="692150"/>
            <a:ext cx="8969375" cy="5754688"/>
          </a:xfrm>
          <a:prstGeom prst="rect">
            <a:avLst/>
          </a:prstGeom>
          <a:solidFill>
            <a:srgbClr val="FFFFFF">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nl-NL" altLang="en-US" b="1"/>
          </a:p>
          <a:p>
            <a:pPr eaLnBrk="1" hangingPunct="1"/>
            <a:endParaRPr lang="nl-NL" altLang="en-US" b="1"/>
          </a:p>
          <a:p>
            <a:pPr eaLnBrk="1" hangingPunct="1"/>
            <a:endParaRPr lang="nl-NL" altLang="en-US" b="1"/>
          </a:p>
          <a:p>
            <a:pPr eaLnBrk="1" hangingPunct="1"/>
            <a:endParaRPr lang="nl-NL" altLang="en-US" b="1"/>
          </a:p>
          <a:p>
            <a:pPr eaLnBrk="1" hangingPunct="1"/>
            <a:endParaRPr lang="nl-NL" altLang="en-US" b="1"/>
          </a:p>
          <a:p>
            <a:pPr eaLnBrk="1" hangingPunct="1"/>
            <a:endParaRPr lang="nl-NL" altLang="en-US" b="1"/>
          </a:p>
          <a:p>
            <a:pPr eaLnBrk="1" hangingPunct="1"/>
            <a:r>
              <a:rPr lang="nl-NL" altLang="en-US" sz="4000">
                <a:solidFill>
                  <a:srgbClr val="FF3300"/>
                </a:solidFill>
              </a:rPr>
              <a:t> Fasta  Protein Database Query </a:t>
            </a:r>
            <a:br>
              <a:rPr lang="nl-NL" altLang="en-US" sz="4000">
                <a:solidFill>
                  <a:srgbClr val="FF3300"/>
                </a:solidFill>
              </a:rPr>
            </a:br>
            <a:endParaRPr lang="nl-NL" altLang="en-US" sz="4000">
              <a:solidFill>
                <a:srgbClr val="FF3300"/>
              </a:solidFill>
            </a:endParaRPr>
          </a:p>
          <a:p>
            <a:pPr eaLnBrk="1" hangingPunct="1"/>
            <a:endParaRPr lang="nl-NL" altLang="en-US"/>
          </a:p>
          <a:p>
            <a:pPr eaLnBrk="1" hangingPunct="1"/>
            <a:r>
              <a:rPr lang="nl-NL" altLang="en-US"/>
              <a:t>Provides sequence similarity searching against nucleotide and protein databases using the Fasta programs. </a:t>
            </a:r>
          </a:p>
          <a:p>
            <a:pPr eaLnBrk="1" hangingPunct="1"/>
            <a:r>
              <a:rPr lang="nl-NL" altLang="en-US"/>
              <a:t>Fasta can be very specific when identifying long regions of low similarity especially for highly diverged sequences. </a:t>
            </a:r>
          </a:p>
          <a:p>
            <a:pPr eaLnBrk="1" hangingPunct="1"/>
            <a:r>
              <a:rPr lang="nl-NL" altLang="en-US"/>
              <a:t>You can also conduct sequence similarity searching against complete </a:t>
            </a:r>
            <a:r>
              <a:rPr lang="nl-NL" altLang="en-US">
                <a:hlinkClick r:id="rId3"/>
              </a:rPr>
              <a:t>proteome</a:t>
            </a:r>
            <a:r>
              <a:rPr lang="nl-NL" altLang="en-US"/>
              <a:t> or </a:t>
            </a:r>
            <a:r>
              <a:rPr lang="nl-NL" altLang="en-US">
                <a:hlinkClick r:id="rId4"/>
              </a:rPr>
              <a:t>genome</a:t>
            </a:r>
            <a:r>
              <a:rPr lang="nl-NL" altLang="en-US"/>
              <a:t> databases using the </a:t>
            </a:r>
            <a:r>
              <a:rPr lang="nl-NL" altLang="en-US">
                <a:hlinkClick r:id="rId5"/>
              </a:rPr>
              <a:t>Fasta programs</a:t>
            </a:r>
            <a:r>
              <a:rPr lang="nl-NL" altLang="en-US"/>
              <a:t>.</a:t>
            </a:r>
            <a:br>
              <a:rPr lang="nl-NL" altLang="en-US"/>
            </a:br>
            <a:endParaRPr lang="nl-NL" altLang="en-US" b="1"/>
          </a:p>
          <a:p>
            <a:pPr eaLnBrk="1" hangingPunct="1"/>
            <a:br>
              <a:rPr lang="nl-NL" altLang="en-US" b="1"/>
            </a:br>
            <a:endParaRPr lang="nl-NL" altLang="en-US" b="1"/>
          </a:p>
        </p:txBody>
      </p:sp>
      <p:pic>
        <p:nvPicPr>
          <p:cNvPr id="179204" name="Picture 4" descr="EBI Home Page">
            <a:hlinkClick r:id="rId6"/>
            <a:extLst>
              <a:ext uri="{FF2B5EF4-FFF2-40B4-BE49-F238E27FC236}">
                <a16:creationId xmlns:a16="http://schemas.microsoft.com/office/drawing/2014/main" id="{A4F4CAAE-8785-2846-BEE6-C2923713A1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1" y="1"/>
            <a:ext cx="5580063"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9205" name="Picture 5" descr="Image">
            <a:extLst>
              <a:ext uri="{FF2B5EF4-FFF2-40B4-BE49-F238E27FC236}">
                <a16:creationId xmlns:a16="http://schemas.microsoft.com/office/drawing/2014/main" id="{568D5B96-4DEE-6745-A4B9-53AE41D63F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04064" y="0"/>
            <a:ext cx="356393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7B5FEB9-EFE6-BA41-9227-4DBF762B5E6E}"/>
              </a:ext>
            </a:extLst>
          </p:cNvPr>
          <p:cNvSpPr>
            <a:spLocks noGrp="1"/>
          </p:cNvSpPr>
          <p:nvPr>
            <p:ph type="sldNum" sz="quarter" idx="12"/>
          </p:nvPr>
        </p:nvSpPr>
        <p:spPr/>
        <p:txBody>
          <a:bodyPr/>
          <a:lstStyle/>
          <a:p>
            <a:pPr>
              <a:defRPr/>
            </a:pPr>
            <a:fld id="{11136F90-A2B6-6E4F-B420-5810992790A9}" type="slidenum">
              <a:rPr lang="en-US" altLang="en-US"/>
              <a:pPr>
                <a:defRPr/>
              </a:pPr>
              <a:t>28</a:t>
            </a:fld>
            <a:endParaRPr lang="en-US" altLang="en-US"/>
          </a:p>
        </p:txBody>
      </p:sp>
      <p:sp>
        <p:nvSpPr>
          <p:cNvPr id="181250" name="Rectangle 2">
            <a:extLst>
              <a:ext uri="{FF2B5EF4-FFF2-40B4-BE49-F238E27FC236}">
                <a16:creationId xmlns:a16="http://schemas.microsoft.com/office/drawing/2014/main" id="{579D6767-93FD-894F-A379-49087C94FBEF}"/>
              </a:ext>
            </a:extLst>
          </p:cNvPr>
          <p:cNvSpPr>
            <a:spLocks noChangeArrowheads="1"/>
          </p:cNvSpPr>
          <p:nvPr/>
        </p:nvSpPr>
        <p:spPr bwMode="auto">
          <a:xfrm>
            <a:off x="1535113" y="0"/>
            <a:ext cx="8964612" cy="6858000"/>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nl-NL" altLang="en-US"/>
          </a:p>
        </p:txBody>
      </p:sp>
      <p:sp>
        <p:nvSpPr>
          <p:cNvPr id="181251" name="Text Box 3">
            <a:extLst>
              <a:ext uri="{FF2B5EF4-FFF2-40B4-BE49-F238E27FC236}">
                <a16:creationId xmlns:a16="http://schemas.microsoft.com/office/drawing/2014/main" id="{4589CDF4-05F4-934A-90ED-CE7708965045}"/>
              </a:ext>
            </a:extLst>
          </p:cNvPr>
          <p:cNvSpPr txBox="1">
            <a:spLocks noChangeArrowheads="1"/>
          </p:cNvSpPr>
          <p:nvPr/>
        </p:nvSpPr>
        <p:spPr bwMode="auto">
          <a:xfrm>
            <a:off x="1524000" y="549275"/>
            <a:ext cx="9144000" cy="7018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nl-NL" altLang="en-US"/>
          </a:p>
          <a:p>
            <a:pPr eaLnBrk="1" hangingPunct="1"/>
            <a:endParaRPr lang="nl-NL" altLang="en-US"/>
          </a:p>
          <a:p>
            <a:pPr eaLnBrk="1" hangingPunct="1"/>
            <a:endParaRPr lang="nl-NL" altLang="en-US"/>
          </a:p>
          <a:p>
            <a:pPr eaLnBrk="1" hangingPunct="1"/>
            <a:endParaRPr lang="nl-NL" altLang="en-US"/>
          </a:p>
          <a:p>
            <a:pPr eaLnBrk="1" hangingPunct="1"/>
            <a:endParaRPr lang="nl-NL" altLang="en-US"/>
          </a:p>
          <a:p>
            <a:pPr eaLnBrk="1" hangingPunct="1"/>
            <a:endParaRPr lang="nl-NL" altLang="en-US"/>
          </a:p>
          <a:p>
            <a:pPr eaLnBrk="1" hangingPunct="1"/>
            <a:r>
              <a:rPr lang="nl-NL" altLang="en-US"/>
              <a:t>	</a:t>
            </a:r>
            <a:r>
              <a:rPr lang="nl-NL" altLang="en-US" sz="4000" b="1">
                <a:solidFill>
                  <a:schemeClr val="accent2"/>
                </a:solidFill>
              </a:rPr>
              <a:t>Kangaroo</a:t>
            </a:r>
          </a:p>
          <a:p>
            <a:pPr eaLnBrk="1" hangingPunct="1"/>
            <a:endParaRPr lang="nl-NL" altLang="en-US"/>
          </a:p>
          <a:p>
            <a:pPr eaLnBrk="1" hangingPunct="1"/>
            <a:r>
              <a:rPr lang="nl-NL" altLang="en-US" b="1"/>
              <a:t>	MOTIV BASED SEARCH</a:t>
            </a:r>
          </a:p>
          <a:p>
            <a:pPr eaLnBrk="1" hangingPunct="1"/>
            <a:endParaRPr lang="nl-NL" altLang="en-US" b="1"/>
          </a:p>
          <a:p>
            <a:pPr eaLnBrk="1" hangingPunct="1"/>
            <a:r>
              <a:rPr lang="nl-NL" altLang="en-US"/>
              <a:t>	Kangaroo is a program that facilitates searching for gene and protein patterns 	and sequences </a:t>
            </a:r>
          </a:p>
          <a:p>
            <a:pPr eaLnBrk="1" hangingPunct="1"/>
            <a:endParaRPr lang="nl-NL" altLang="en-US"/>
          </a:p>
          <a:p>
            <a:pPr eaLnBrk="1" hangingPunct="1"/>
            <a:r>
              <a:rPr lang="nl-NL" altLang="en-US"/>
              <a:t>	Kangaroo is a pattern search program. Given a sequence pattern the program 	will find all the records that contain that pattern.</a:t>
            </a:r>
            <a:br>
              <a:rPr lang="nl-NL" altLang="en-US"/>
            </a:br>
            <a:br>
              <a:rPr lang="nl-NL" altLang="en-US"/>
            </a:br>
            <a:r>
              <a:rPr lang="nl-NL" altLang="en-US"/>
              <a:t>	To use this program, simply enter a sequence of DNA or Amino Acids in the 	pattern window, choose the type of search, the taxonomy and submit your 	request. </a:t>
            </a:r>
          </a:p>
          <a:p>
            <a:pPr eaLnBrk="1" hangingPunct="1"/>
            <a:endParaRPr lang="nl-NL" altLang="en-US"/>
          </a:p>
          <a:p>
            <a:pPr eaLnBrk="1" hangingPunct="1"/>
            <a:endParaRPr lang="nl-NL" altLang="en-US"/>
          </a:p>
          <a:p>
            <a:pPr eaLnBrk="1" hangingPunct="1"/>
            <a:endParaRPr lang="nl-NL" altLang="en-US"/>
          </a:p>
          <a:p>
            <a:pPr eaLnBrk="1" hangingPunct="1"/>
            <a:endParaRPr lang="nl-NL" altLang="en-US"/>
          </a:p>
          <a:p>
            <a:pPr eaLnBrk="1" hangingPunct="1"/>
            <a:endParaRPr lang="nl-NL" altLang="en-US"/>
          </a:p>
        </p:txBody>
      </p:sp>
      <p:pic>
        <p:nvPicPr>
          <p:cNvPr id="181252" name="Picture 4" descr="Blueprint">
            <a:extLst>
              <a:ext uri="{FF2B5EF4-FFF2-40B4-BE49-F238E27FC236}">
                <a16:creationId xmlns:a16="http://schemas.microsoft.com/office/drawing/2014/main" id="{F0FE70CA-DB99-F941-9224-22E963085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53" name="Picture 5">
            <a:extLst>
              <a:ext uri="{FF2B5EF4-FFF2-40B4-BE49-F238E27FC236}">
                <a16:creationId xmlns:a16="http://schemas.microsoft.com/office/drawing/2014/main" id="{2A336250-6EAB-EB42-A6AD-0A605903FD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363" y="260351"/>
            <a:ext cx="2716212"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B2E95C6-7728-CD44-A791-AB5E752676C6}"/>
              </a:ext>
            </a:extLst>
          </p:cNvPr>
          <p:cNvSpPr>
            <a:spLocks noGrp="1"/>
          </p:cNvSpPr>
          <p:nvPr>
            <p:ph type="sldNum" sz="quarter" idx="12"/>
          </p:nvPr>
        </p:nvSpPr>
        <p:spPr/>
        <p:txBody>
          <a:bodyPr/>
          <a:lstStyle/>
          <a:p>
            <a:pPr>
              <a:defRPr/>
            </a:pPr>
            <a:fld id="{289D0D6D-FC4C-9248-9CC5-CF518743B48B}" type="slidenum">
              <a:rPr lang="en-US" altLang="en-US"/>
              <a:pPr>
                <a:defRPr/>
              </a:pPr>
              <a:t>29</a:t>
            </a:fld>
            <a:endParaRPr lang="en-US" altLang="en-US"/>
          </a:p>
        </p:txBody>
      </p:sp>
      <p:sp>
        <p:nvSpPr>
          <p:cNvPr id="183298" name="Rectangle 2">
            <a:extLst>
              <a:ext uri="{FF2B5EF4-FFF2-40B4-BE49-F238E27FC236}">
                <a16:creationId xmlns:a16="http://schemas.microsoft.com/office/drawing/2014/main" id="{E18D9DC6-631B-4540-BF02-B09A9AA2AF20}"/>
              </a:ext>
            </a:extLst>
          </p:cNvPr>
          <p:cNvSpPr>
            <a:spLocks noChangeArrowheads="1"/>
          </p:cNvSpPr>
          <p:nvPr/>
        </p:nvSpPr>
        <p:spPr bwMode="auto">
          <a:xfrm>
            <a:off x="1524001" y="908051"/>
            <a:ext cx="8975725" cy="1008063"/>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83299" name="Rectangle 3">
            <a:extLst>
              <a:ext uri="{FF2B5EF4-FFF2-40B4-BE49-F238E27FC236}">
                <a16:creationId xmlns:a16="http://schemas.microsoft.com/office/drawing/2014/main" id="{D9B2DD7A-3105-6240-975F-FBC507E542E3}"/>
              </a:ext>
            </a:extLst>
          </p:cNvPr>
          <p:cNvSpPr>
            <a:spLocks noChangeArrowheads="1"/>
          </p:cNvSpPr>
          <p:nvPr/>
        </p:nvSpPr>
        <p:spPr bwMode="auto">
          <a:xfrm>
            <a:off x="2063750" y="1119188"/>
            <a:ext cx="419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257300" indent="-342900">
              <a:defRPr>
                <a:solidFill>
                  <a:schemeClr val="tx1"/>
                </a:solidFill>
                <a:latin typeface="Calibri" panose="020F0502020204030204" pitchFamily="34" charset="0"/>
              </a:defRPr>
            </a:lvl3pPr>
            <a:lvl4pPr marL="1714500" indent="-342900">
              <a:defRPr>
                <a:solidFill>
                  <a:schemeClr val="tx1"/>
                </a:solidFill>
                <a:latin typeface="Calibri" panose="020F0502020204030204" pitchFamily="34" charset="0"/>
              </a:defRPr>
            </a:lvl4pPr>
            <a:lvl5pPr marL="2171700" indent="-342900">
              <a:defRPr>
                <a:solidFill>
                  <a:schemeClr val="tx1"/>
                </a:solidFill>
                <a:latin typeface="Calibri" panose="020F0502020204030204" pitchFamily="34" charset="0"/>
              </a:defRPr>
            </a:lvl5pPr>
            <a:lvl6pPr marL="2628900" indent="-342900" eaLnBrk="0" fontAlgn="base" hangingPunct="0">
              <a:spcBef>
                <a:spcPct val="0"/>
              </a:spcBef>
              <a:spcAft>
                <a:spcPct val="0"/>
              </a:spcAft>
              <a:defRPr>
                <a:solidFill>
                  <a:schemeClr val="tx1"/>
                </a:solidFill>
                <a:latin typeface="Calibri" panose="020F0502020204030204" pitchFamily="34" charset="0"/>
              </a:defRPr>
            </a:lvl6pPr>
            <a:lvl7pPr marL="3086100" indent="-342900" eaLnBrk="0" fontAlgn="base" hangingPunct="0">
              <a:spcBef>
                <a:spcPct val="0"/>
              </a:spcBef>
              <a:spcAft>
                <a:spcPct val="0"/>
              </a:spcAft>
              <a:defRPr>
                <a:solidFill>
                  <a:schemeClr val="tx1"/>
                </a:solidFill>
                <a:latin typeface="Calibri" panose="020F0502020204030204" pitchFamily="34" charset="0"/>
              </a:defRPr>
            </a:lvl7pPr>
            <a:lvl8pPr marL="3543300" indent="-342900" eaLnBrk="0" fontAlgn="base" hangingPunct="0">
              <a:spcBef>
                <a:spcPct val="0"/>
              </a:spcBef>
              <a:spcAft>
                <a:spcPct val="0"/>
              </a:spcAft>
              <a:defRPr>
                <a:solidFill>
                  <a:schemeClr val="tx1"/>
                </a:solidFill>
                <a:latin typeface="Calibri" panose="020F0502020204030204" pitchFamily="34" charset="0"/>
              </a:defRPr>
            </a:lvl8pPr>
            <a:lvl9pPr marL="4000500" indent="-3429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sz="3600" b="1">
                <a:latin typeface="Arial" panose="020B0604020202020204" pitchFamily="34" charset="0"/>
              </a:rPr>
              <a:t>ANALYSIS TOOLS</a:t>
            </a:r>
          </a:p>
        </p:txBody>
      </p:sp>
      <p:sp>
        <p:nvSpPr>
          <p:cNvPr id="183300" name="Rectangle 4">
            <a:extLst>
              <a:ext uri="{FF2B5EF4-FFF2-40B4-BE49-F238E27FC236}">
                <a16:creationId xmlns:a16="http://schemas.microsoft.com/office/drawing/2014/main" id="{2BEEF4A4-24A5-F34D-944D-F4EAA0CAD30F}"/>
              </a:ext>
            </a:extLst>
          </p:cNvPr>
          <p:cNvSpPr>
            <a:spLocks noChangeArrowheads="1"/>
          </p:cNvSpPr>
          <p:nvPr/>
        </p:nvSpPr>
        <p:spPr bwMode="auto">
          <a:xfrm>
            <a:off x="2063751" y="2565401"/>
            <a:ext cx="820896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nl-NL" altLang="en-US" b="1">
                <a:hlinkClick r:id="" action="ppaction://noaction"/>
              </a:rPr>
              <a:t>DNA</a:t>
            </a:r>
            <a:r>
              <a:rPr lang="nl-NL" altLang="en-US">
                <a:hlinkClick r:id="" action="ppaction://noaction"/>
              </a:rPr>
              <a:t> sequence analysis tools</a:t>
            </a:r>
            <a:r>
              <a:rPr lang="nl-NL" altLang="en-US"/>
              <a:t> </a:t>
            </a:r>
          </a:p>
          <a:p>
            <a:pPr eaLnBrk="1" hangingPunct="1"/>
            <a:endParaRPr lang="nl-NL" altLang="en-US" b="1"/>
          </a:p>
          <a:p>
            <a:pPr eaLnBrk="1" hangingPunct="1"/>
            <a:r>
              <a:rPr lang="nl-NL" altLang="en-US" b="1">
                <a:hlinkClick r:id="" action="ppaction://noaction"/>
              </a:rPr>
              <a:t>RNA</a:t>
            </a:r>
            <a:r>
              <a:rPr lang="nl-NL" altLang="en-US">
                <a:hlinkClick r:id="" action="ppaction://noaction"/>
              </a:rPr>
              <a:t> analysis tools</a:t>
            </a:r>
            <a:r>
              <a:rPr lang="nl-NL" altLang="en-US"/>
              <a:t> </a:t>
            </a:r>
          </a:p>
          <a:p>
            <a:pPr eaLnBrk="1" hangingPunct="1"/>
            <a:endParaRPr lang="nl-NL" altLang="en-US" b="1"/>
          </a:p>
          <a:p>
            <a:pPr eaLnBrk="1" hangingPunct="1"/>
            <a:r>
              <a:rPr lang="nl-NL" altLang="en-US" b="1">
                <a:hlinkClick r:id="" action="ppaction://noaction"/>
              </a:rPr>
              <a:t>Protein</a:t>
            </a:r>
            <a:r>
              <a:rPr lang="nl-NL" altLang="en-US">
                <a:hlinkClick r:id="" action="ppaction://noaction"/>
              </a:rPr>
              <a:t> sequence and structure analysis tools</a:t>
            </a:r>
            <a:r>
              <a:rPr lang="nl-NL" altLang="en-US"/>
              <a:t> (</a:t>
            </a:r>
            <a:r>
              <a:rPr lang="nl-NL" altLang="en-US">
                <a:hlinkClick r:id="" action="ppaction://noaction"/>
              </a:rPr>
              <a:t>primary</a:t>
            </a:r>
            <a:r>
              <a:rPr lang="nl-NL" altLang="en-US"/>
              <a:t>, </a:t>
            </a:r>
            <a:r>
              <a:rPr lang="nl-NL" altLang="en-US">
                <a:hlinkClick r:id="" action="ppaction://noaction"/>
              </a:rPr>
              <a:t>secondary</a:t>
            </a:r>
            <a:r>
              <a:rPr lang="nl-NL" altLang="en-US"/>
              <a:t>, </a:t>
            </a:r>
            <a:r>
              <a:rPr lang="nl-NL" altLang="en-US">
                <a:hlinkClick r:id="" action="ppaction://noaction"/>
              </a:rPr>
              <a:t>tertiary</a:t>
            </a:r>
            <a:r>
              <a:rPr lang="nl-NL" altLang="en-US"/>
              <a:t> </a:t>
            </a:r>
            <a:r>
              <a:rPr lang="nl-NL" altLang="en-US" u="sng">
                <a:solidFill>
                  <a:srgbClr val="006666"/>
                </a:solidFill>
              </a:rPr>
              <a:t>structure</a:t>
            </a:r>
            <a:r>
              <a:rPr lang="nl-NL" altLang="en-US"/>
              <a:t>) </a:t>
            </a:r>
          </a:p>
          <a:p>
            <a:pPr eaLnBrk="1" hangingPunct="1"/>
            <a:endParaRPr lang="nl-NL" altLang="en-US"/>
          </a:p>
          <a:p>
            <a:pPr eaLnBrk="1" hangingPunct="1"/>
            <a:r>
              <a:rPr lang="nl-NL" altLang="en-US">
                <a:hlinkClick r:id="" action="ppaction://noaction"/>
              </a:rPr>
              <a:t>Tools for protein </a:t>
            </a:r>
            <a:r>
              <a:rPr lang="nl-NL" altLang="en-US" b="1">
                <a:hlinkClick r:id="" action="ppaction://noaction"/>
              </a:rPr>
              <a:t>Function</a:t>
            </a:r>
            <a:r>
              <a:rPr lang="nl-NL" altLang="en-US">
                <a:hlinkClick r:id="" action="ppaction://noaction"/>
              </a:rPr>
              <a:t> assignment</a:t>
            </a:r>
            <a:r>
              <a:rPr lang="nl-NL" altLang="en-US"/>
              <a:t> </a:t>
            </a:r>
          </a:p>
          <a:p>
            <a:pPr eaLnBrk="1" hangingPunct="1"/>
            <a:endParaRPr lang="nl-NL" altLang="en-US" b="1"/>
          </a:p>
          <a:p>
            <a:pPr eaLnBrk="1" hangingPunct="1"/>
            <a:r>
              <a:rPr lang="nl-NL" altLang="en-US" b="1">
                <a:hlinkClick r:id="" action="ppaction://noaction"/>
              </a:rPr>
              <a:t>Phylogeny</a:t>
            </a:r>
            <a:r>
              <a:rPr lang="nl-NL" altLang="en-US"/>
              <a:t> </a:t>
            </a:r>
          </a:p>
          <a:p>
            <a:pPr eaLnBrk="1" hangingPunct="1"/>
            <a:endParaRPr lang="nl-NL" altLang="en-US" b="1"/>
          </a:p>
          <a:p>
            <a:pPr eaLnBrk="1" hangingPunct="1"/>
            <a:r>
              <a:rPr lang="nl-NL" altLang="en-US" b="1">
                <a:hlinkClick r:id="" action="ppaction://noaction"/>
              </a:rPr>
              <a:t>Microarray</a:t>
            </a:r>
            <a:r>
              <a:rPr lang="nl-NL" altLang="en-US">
                <a:hlinkClick r:id="" action="ppaction://noaction"/>
              </a:rPr>
              <a:t> analysis tools</a:t>
            </a:r>
            <a:r>
              <a:rPr lang="nl-NL" altLang="en-US"/>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99859717-E4F9-7B4F-AC45-0A2A67CEDFDD}"/>
              </a:ext>
            </a:extLst>
          </p:cNvPr>
          <p:cNvSpPr>
            <a:spLocks noGrp="1" noChangeArrowheads="1"/>
          </p:cNvSpPr>
          <p:nvPr>
            <p:ph type="ctrTitle"/>
          </p:nvPr>
        </p:nvSpPr>
        <p:spPr>
          <a:xfrm>
            <a:off x="1524000" y="260351"/>
            <a:ext cx="9144000" cy="836613"/>
          </a:xfrm>
        </p:spPr>
        <p:txBody>
          <a:bodyPr rtlCol="0" anchor="ctr">
            <a:normAutofit fontScale="90000"/>
          </a:bodyPr>
          <a:lstStyle/>
          <a:p>
            <a:pPr algn="l">
              <a:defRPr/>
            </a:pPr>
            <a:r>
              <a:rPr lang="en-US" altLang="en-US" sz="2000">
                <a:solidFill>
                  <a:srgbClr val="006600"/>
                </a:solidFill>
              </a:rPr>
              <a:t>Introduction to Bioinformatics</a:t>
            </a:r>
            <a:br>
              <a:rPr lang="en-US" altLang="en-US" sz="2000">
                <a:solidFill>
                  <a:srgbClr val="006600"/>
                </a:solidFill>
              </a:rPr>
            </a:br>
            <a:r>
              <a:rPr lang="en-US" altLang="en-US" sz="2000">
                <a:solidFill>
                  <a:srgbClr val="006600"/>
                </a:solidFill>
              </a:rPr>
              <a:t>LECTURE 1: The first look at a genome (sequence statistics)</a:t>
            </a:r>
            <a:br>
              <a:rPr lang="en-US" altLang="en-US" sz="2000">
                <a:solidFill>
                  <a:srgbClr val="006600"/>
                </a:solidFill>
              </a:rPr>
            </a:br>
            <a:endParaRPr lang="en-US" altLang="en-US" sz="2000">
              <a:solidFill>
                <a:srgbClr val="006600"/>
              </a:solidFill>
            </a:endParaRPr>
          </a:p>
        </p:txBody>
      </p:sp>
      <p:sp>
        <p:nvSpPr>
          <p:cNvPr id="7" name="Slide Number Placeholder 5">
            <a:extLst>
              <a:ext uri="{FF2B5EF4-FFF2-40B4-BE49-F238E27FC236}">
                <a16:creationId xmlns:a16="http://schemas.microsoft.com/office/drawing/2014/main" id="{604D88D0-F3E1-874A-BAB0-D624B96277DD}"/>
              </a:ext>
            </a:extLst>
          </p:cNvPr>
          <p:cNvSpPr>
            <a:spLocks noGrp="1"/>
          </p:cNvSpPr>
          <p:nvPr>
            <p:ph type="sldNum" sz="quarter" idx="12"/>
          </p:nvPr>
        </p:nvSpPr>
        <p:spPr/>
        <p:txBody>
          <a:bodyPr/>
          <a:lstStyle/>
          <a:p>
            <a:pPr>
              <a:defRPr/>
            </a:pPr>
            <a:fld id="{72F6FFCF-FB6B-4F42-94E7-0EAD16B33483}" type="slidenum">
              <a:rPr lang="en-US" altLang="en-US"/>
              <a:pPr>
                <a:defRPr/>
              </a:pPr>
              <a:t>3</a:t>
            </a:fld>
            <a:endParaRPr lang="en-US" altLang="en-US"/>
          </a:p>
        </p:txBody>
      </p:sp>
      <p:sp>
        <p:nvSpPr>
          <p:cNvPr id="130051" name="Rectangle 3">
            <a:extLst>
              <a:ext uri="{FF2B5EF4-FFF2-40B4-BE49-F238E27FC236}">
                <a16:creationId xmlns:a16="http://schemas.microsoft.com/office/drawing/2014/main" id="{7D96AFFD-28AA-2F41-BADA-5E138B9EBAC2}"/>
              </a:ext>
            </a:extLst>
          </p:cNvPr>
          <p:cNvSpPr>
            <a:spLocks noChangeArrowheads="1"/>
          </p:cNvSpPr>
          <p:nvPr/>
        </p:nvSpPr>
        <p:spPr bwMode="auto">
          <a:xfrm>
            <a:off x="1524001" y="964161"/>
            <a:ext cx="8532813" cy="29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solidFill>
                <a:srgbClr val="006600"/>
              </a:solidFill>
            </a:endParaRPr>
          </a:p>
          <a:p>
            <a:pPr eaLnBrk="1" hangingPunct="1"/>
            <a:r>
              <a:rPr lang="en-US" altLang="en-US" sz="2400" b="1">
                <a:solidFill>
                  <a:srgbClr val="006600"/>
                </a:solidFill>
              </a:rPr>
              <a:t>1.4 </a:t>
            </a:r>
            <a:r>
              <a:rPr lang="en-US" altLang="en-US" sz="2400" b="1" i="1">
                <a:solidFill>
                  <a:srgbClr val="006600"/>
                </a:solidFill>
              </a:rPr>
              <a:t>Annotating a genome: statistical sequence analysis</a:t>
            </a:r>
          </a:p>
          <a:p>
            <a:pPr eaLnBrk="1" hangingPunct="1">
              <a:lnSpc>
                <a:spcPct val="0"/>
              </a:lnSpc>
              <a:buFontTx/>
              <a:buChar char="•"/>
            </a:pPr>
            <a:endParaRPr lang="en-US" altLang="en-US" sz="3200" b="1"/>
          </a:p>
          <a:p>
            <a:pPr eaLnBrk="1" hangingPunct="1">
              <a:spcBef>
                <a:spcPct val="50000"/>
              </a:spcBef>
            </a:pPr>
            <a:r>
              <a:rPr lang="en-US" altLang="en-US" sz="3200"/>
              <a:t>Base composition &amp; sliding window plot</a:t>
            </a:r>
          </a:p>
          <a:p>
            <a:pPr eaLnBrk="1" hangingPunct="1">
              <a:buFontTx/>
              <a:buChar char="•"/>
            </a:pPr>
            <a:endParaRPr lang="en-US" altLang="en-US" sz="3200"/>
          </a:p>
          <a:p>
            <a:pPr eaLnBrk="1" hangingPunct="1"/>
            <a:endParaRPr lang="en-US" altLang="en-US" sz="3200"/>
          </a:p>
          <a:p>
            <a:pPr eaLnBrk="1" hangingPunct="1"/>
            <a:endParaRPr lang="en-US" altLang="en-US" sz="3200"/>
          </a:p>
        </p:txBody>
      </p:sp>
      <p:sp>
        <p:nvSpPr>
          <p:cNvPr id="130052" name="Line 4">
            <a:extLst>
              <a:ext uri="{FF2B5EF4-FFF2-40B4-BE49-F238E27FC236}">
                <a16:creationId xmlns:a16="http://schemas.microsoft.com/office/drawing/2014/main" id="{C440C4F6-8282-B048-BE38-710FE10AA444}"/>
              </a:ext>
            </a:extLst>
          </p:cNvPr>
          <p:cNvSpPr>
            <a:spLocks noChangeShapeType="1"/>
          </p:cNvSpPr>
          <p:nvPr/>
        </p:nvSpPr>
        <p:spPr bwMode="auto">
          <a:xfrm>
            <a:off x="1524000" y="908050"/>
            <a:ext cx="9144000" cy="0"/>
          </a:xfrm>
          <a:prstGeom prst="line">
            <a:avLst/>
          </a:prstGeom>
          <a:noFill/>
          <a:ln w="762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0053" name="Picture 6">
            <a:extLst>
              <a:ext uri="{FF2B5EF4-FFF2-40B4-BE49-F238E27FC236}">
                <a16:creationId xmlns:a16="http://schemas.microsoft.com/office/drawing/2014/main" id="{706E2DBB-ABEF-2C43-A515-DBF314F98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6" y="2636839"/>
            <a:ext cx="5040313"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7" name="Rectangle 7">
            <a:extLst>
              <a:ext uri="{FF2B5EF4-FFF2-40B4-BE49-F238E27FC236}">
                <a16:creationId xmlns:a16="http://schemas.microsoft.com/office/drawing/2014/main" id="{D0D223A2-A79E-984E-A4A5-39A34C6887C7}"/>
              </a:ext>
            </a:extLst>
          </p:cNvPr>
          <p:cNvSpPr>
            <a:spLocks noChangeArrowheads="1"/>
          </p:cNvSpPr>
          <p:nvPr/>
        </p:nvSpPr>
        <p:spPr bwMode="auto">
          <a:xfrm>
            <a:off x="3503613" y="3644900"/>
            <a:ext cx="1079500" cy="2160588"/>
          </a:xfrm>
          <a:prstGeom prst="rect">
            <a:avLst/>
          </a:prstGeom>
          <a:noFill/>
          <a:ln w="349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0.00382 -2.48555E-6 L 0.32691 -2.48555E-6 " pathEditMode="relative" rAng="0" ptsTypes="AA">
                                      <p:cBhvr>
                                        <p:cTn id="6" dur="2000" fill="hold"/>
                                        <p:tgtEl>
                                          <p:spTgt spid="148487"/>
                                        </p:tgtEl>
                                        <p:attrNameLst>
                                          <p:attrName>ppt_x</p:attrName>
                                          <p:attrName>ppt_y</p:attrName>
                                        </p:attrNameLst>
                                      </p:cBhvr>
                                      <p:rCtr x="1652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le 1">
            <a:extLst>
              <a:ext uri="{FF2B5EF4-FFF2-40B4-BE49-F238E27FC236}">
                <a16:creationId xmlns:a16="http://schemas.microsoft.com/office/drawing/2014/main" id="{DF979512-C064-0046-99FC-947086D0E6DE}"/>
              </a:ext>
            </a:extLst>
          </p:cNvPr>
          <p:cNvSpPr>
            <a:spLocks noGrp="1" noChangeArrowheads="1"/>
          </p:cNvSpPr>
          <p:nvPr>
            <p:ph type="title"/>
          </p:nvPr>
        </p:nvSpPr>
        <p:spPr/>
        <p:txBody>
          <a:bodyPr/>
          <a:lstStyle/>
          <a:p>
            <a:r>
              <a:rPr lang="en-US" altLang="en-US"/>
              <a:t>Pairwise alignment: DNA sequences can be more informative than protein</a:t>
            </a:r>
          </a:p>
        </p:txBody>
      </p:sp>
      <p:sp>
        <p:nvSpPr>
          <p:cNvPr id="185346" name="Content Placeholder 2">
            <a:extLst>
              <a:ext uri="{FF2B5EF4-FFF2-40B4-BE49-F238E27FC236}">
                <a16:creationId xmlns:a16="http://schemas.microsoft.com/office/drawing/2014/main" id="{90FA7867-CDAF-8348-BF8C-2CEEAD0D6481}"/>
              </a:ext>
            </a:extLst>
          </p:cNvPr>
          <p:cNvSpPr>
            <a:spLocks noGrp="1" noChangeArrowheads="1"/>
          </p:cNvSpPr>
          <p:nvPr>
            <p:ph idx="1"/>
          </p:nvPr>
        </p:nvSpPr>
        <p:spPr/>
        <p:txBody>
          <a:bodyPr/>
          <a:lstStyle/>
          <a:p>
            <a:r>
              <a:rPr lang="en-US" altLang="en-US" dirty="0"/>
              <a:t>Many times, DNA alignments are appropriate --to study noncoding regions of DNA (e.g. introns or intergenic regions) --to study DNA polymorphisms --genome sequencing relies on DNA analysis</a:t>
            </a:r>
          </a:p>
          <a:p>
            <a:endParaRPr lang="en-US" altLang="en-US" dirty="0"/>
          </a:p>
          <a:p>
            <a:r>
              <a:rPr lang="en-US" altLang="en-US" dirty="0"/>
              <a:t>Pairwise alignment The process of lining up two sequences to achieve maximal levels of identity (and conservation, in the case of amino acid sequences) for the purpose of assessing the degree of similarity and the possibility of homology.</a:t>
            </a:r>
          </a:p>
        </p:txBody>
      </p:sp>
      <p:sp>
        <p:nvSpPr>
          <p:cNvPr id="4" name="Slide Number Placeholder 3">
            <a:extLst>
              <a:ext uri="{FF2B5EF4-FFF2-40B4-BE49-F238E27FC236}">
                <a16:creationId xmlns:a16="http://schemas.microsoft.com/office/drawing/2014/main" id="{3B258739-1FF3-5142-92FC-8B3B4EDA19ED}"/>
              </a:ext>
            </a:extLst>
          </p:cNvPr>
          <p:cNvSpPr>
            <a:spLocks noGrp="1"/>
          </p:cNvSpPr>
          <p:nvPr>
            <p:ph type="sldNum" sz="quarter" idx="12"/>
          </p:nvPr>
        </p:nvSpPr>
        <p:spPr/>
        <p:txBody>
          <a:bodyPr/>
          <a:lstStyle/>
          <a:p>
            <a:pPr>
              <a:defRPr/>
            </a:pPr>
            <a:fld id="{2A7217F3-C98D-BF4E-89EF-24F2CF95AA05}" type="slidenum">
              <a:rPr lang="en-US" altLang="en-US" smtClean="0"/>
              <a:pPr>
                <a:defRPr/>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le 1">
            <a:extLst>
              <a:ext uri="{FF2B5EF4-FFF2-40B4-BE49-F238E27FC236}">
                <a16:creationId xmlns:a16="http://schemas.microsoft.com/office/drawing/2014/main" id="{F514FE36-CA75-DA40-B82D-51CBE9AA495E}"/>
              </a:ext>
            </a:extLst>
          </p:cNvPr>
          <p:cNvSpPr>
            <a:spLocks noGrp="1" noChangeArrowheads="1"/>
          </p:cNvSpPr>
          <p:nvPr>
            <p:ph type="title"/>
          </p:nvPr>
        </p:nvSpPr>
        <p:spPr/>
        <p:txBody>
          <a:bodyPr/>
          <a:lstStyle/>
          <a:p>
            <a:endParaRPr lang="en-US" altLang="en-US"/>
          </a:p>
        </p:txBody>
      </p:sp>
      <p:sp>
        <p:nvSpPr>
          <p:cNvPr id="186370" name="Content Placeholder 2">
            <a:extLst>
              <a:ext uri="{FF2B5EF4-FFF2-40B4-BE49-F238E27FC236}">
                <a16:creationId xmlns:a16="http://schemas.microsoft.com/office/drawing/2014/main" id="{3DD8E06A-C2A6-C74F-935C-26412D8987AB}"/>
              </a:ext>
            </a:extLst>
          </p:cNvPr>
          <p:cNvSpPr>
            <a:spLocks noGrp="1" noChangeArrowheads="1"/>
          </p:cNvSpPr>
          <p:nvPr>
            <p:ph idx="1"/>
          </p:nvPr>
        </p:nvSpPr>
        <p:spPr/>
        <p:txBody>
          <a:bodyPr/>
          <a:lstStyle/>
          <a:p>
            <a:r>
              <a:rPr lang="en-US" altLang="en-US" dirty="0"/>
              <a:t>Identity The extent to which two (nucleotide or amino acid) sequences are invariant. </a:t>
            </a:r>
          </a:p>
          <a:p>
            <a:r>
              <a:rPr lang="en-US" altLang="en-US" dirty="0"/>
              <a:t>Similarity The extent to which nucleotide or protein sequences are related. It is based upon identity plus conservation. </a:t>
            </a:r>
          </a:p>
          <a:p>
            <a:r>
              <a:rPr lang="en-US" altLang="en-US" dirty="0"/>
              <a:t>Conservation Changes at a specific position of an amino acid or (less commonly, DNA) sequence that preserve the physicochemical properties of the original residue.</a:t>
            </a:r>
          </a:p>
          <a:p>
            <a:r>
              <a:rPr lang="en-US" altLang="en-US" dirty="0"/>
              <a:t>Homology Similarity attributed to descent from a common ancestor</a:t>
            </a:r>
          </a:p>
        </p:txBody>
      </p:sp>
      <p:sp>
        <p:nvSpPr>
          <p:cNvPr id="4" name="Slide Number Placeholder 3">
            <a:extLst>
              <a:ext uri="{FF2B5EF4-FFF2-40B4-BE49-F238E27FC236}">
                <a16:creationId xmlns:a16="http://schemas.microsoft.com/office/drawing/2014/main" id="{CAB7E267-2BFA-2A40-B490-100B0547CF2B}"/>
              </a:ext>
            </a:extLst>
          </p:cNvPr>
          <p:cNvSpPr>
            <a:spLocks noGrp="1"/>
          </p:cNvSpPr>
          <p:nvPr>
            <p:ph type="sldNum" sz="quarter" idx="12"/>
          </p:nvPr>
        </p:nvSpPr>
        <p:spPr/>
        <p:txBody>
          <a:bodyPr/>
          <a:lstStyle/>
          <a:p>
            <a:pPr>
              <a:defRPr/>
            </a:pPr>
            <a:fld id="{07F877A4-4273-F044-9B6D-FE5BF1E847B2}"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1">
            <a:extLst>
              <a:ext uri="{FF2B5EF4-FFF2-40B4-BE49-F238E27FC236}">
                <a16:creationId xmlns:a16="http://schemas.microsoft.com/office/drawing/2014/main" id="{69BED24B-6D20-1A41-90A4-F02BEB27AB27}"/>
              </a:ext>
            </a:extLst>
          </p:cNvPr>
          <p:cNvSpPr>
            <a:spLocks noGrp="1" noChangeArrowheads="1"/>
          </p:cNvSpPr>
          <p:nvPr>
            <p:ph type="title"/>
          </p:nvPr>
        </p:nvSpPr>
        <p:spPr/>
        <p:txBody>
          <a:bodyPr/>
          <a:lstStyle/>
          <a:p>
            <a:r>
              <a:rPr lang="en-US" altLang="en-US"/>
              <a:t>Definitions: two types of homology </a:t>
            </a:r>
          </a:p>
        </p:txBody>
      </p:sp>
      <p:sp>
        <p:nvSpPr>
          <p:cNvPr id="187394" name="Content Placeholder 2">
            <a:extLst>
              <a:ext uri="{FF2B5EF4-FFF2-40B4-BE49-F238E27FC236}">
                <a16:creationId xmlns:a16="http://schemas.microsoft.com/office/drawing/2014/main" id="{554085A9-6462-294E-81AE-7CA5A5040953}"/>
              </a:ext>
            </a:extLst>
          </p:cNvPr>
          <p:cNvSpPr>
            <a:spLocks noGrp="1" noChangeArrowheads="1"/>
          </p:cNvSpPr>
          <p:nvPr>
            <p:ph idx="1"/>
          </p:nvPr>
        </p:nvSpPr>
        <p:spPr/>
        <p:txBody>
          <a:bodyPr/>
          <a:lstStyle/>
          <a:p>
            <a:r>
              <a:rPr lang="en-US" altLang="en-US" dirty="0"/>
              <a:t>Orthologs Homologous sequences in different species that arose from a common ancestral gene during speciation; may or may not be responsible for a similar function. </a:t>
            </a:r>
          </a:p>
          <a:p>
            <a:r>
              <a:rPr lang="en-US" altLang="en-US" dirty="0"/>
              <a:t>Paralogs Homologous sequences within a single species that arose by gene duplication.</a:t>
            </a:r>
          </a:p>
        </p:txBody>
      </p:sp>
      <p:sp>
        <p:nvSpPr>
          <p:cNvPr id="4" name="Slide Number Placeholder 3">
            <a:extLst>
              <a:ext uri="{FF2B5EF4-FFF2-40B4-BE49-F238E27FC236}">
                <a16:creationId xmlns:a16="http://schemas.microsoft.com/office/drawing/2014/main" id="{620A55B3-C4D8-DF4A-A234-97748A33591D}"/>
              </a:ext>
            </a:extLst>
          </p:cNvPr>
          <p:cNvSpPr>
            <a:spLocks noGrp="1"/>
          </p:cNvSpPr>
          <p:nvPr>
            <p:ph type="sldNum" sz="quarter" idx="12"/>
          </p:nvPr>
        </p:nvSpPr>
        <p:spPr/>
        <p:txBody>
          <a:bodyPr/>
          <a:lstStyle/>
          <a:p>
            <a:pPr>
              <a:defRPr/>
            </a:pPr>
            <a:fld id="{30EE17ED-C7F5-644D-A233-1DBBB0FC1448}"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itle 1">
            <a:extLst>
              <a:ext uri="{FF2B5EF4-FFF2-40B4-BE49-F238E27FC236}">
                <a16:creationId xmlns:a16="http://schemas.microsoft.com/office/drawing/2014/main" id="{46A3C3F9-CEC1-874B-9B4E-0E725C2126A7}"/>
              </a:ext>
            </a:extLst>
          </p:cNvPr>
          <p:cNvSpPr>
            <a:spLocks noGrp="1" noChangeArrowheads="1"/>
          </p:cNvSpPr>
          <p:nvPr>
            <p:ph type="title"/>
          </p:nvPr>
        </p:nvSpPr>
        <p:spPr/>
        <p:txBody>
          <a:bodyPr/>
          <a:lstStyle/>
          <a:p>
            <a:endParaRPr lang="en-US" altLang="en-US"/>
          </a:p>
        </p:txBody>
      </p:sp>
      <p:pic>
        <p:nvPicPr>
          <p:cNvPr id="188418" name="Content Placeholder 5" descr="Diagram&#10;&#10;Description automatically generated">
            <a:extLst>
              <a:ext uri="{FF2B5EF4-FFF2-40B4-BE49-F238E27FC236}">
                <a16:creationId xmlns:a16="http://schemas.microsoft.com/office/drawing/2014/main" id="{C68FB77D-7F94-2247-B0FA-74A63B6986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40100" y="1825625"/>
            <a:ext cx="5511800" cy="4351338"/>
          </a:xfrm>
        </p:spPr>
      </p:pic>
      <p:sp>
        <p:nvSpPr>
          <p:cNvPr id="4" name="Slide Number Placeholder 3">
            <a:extLst>
              <a:ext uri="{FF2B5EF4-FFF2-40B4-BE49-F238E27FC236}">
                <a16:creationId xmlns:a16="http://schemas.microsoft.com/office/drawing/2014/main" id="{0300C834-5794-6B4C-AC37-3E087F70D7F6}"/>
              </a:ext>
            </a:extLst>
          </p:cNvPr>
          <p:cNvSpPr>
            <a:spLocks noGrp="1"/>
          </p:cNvSpPr>
          <p:nvPr>
            <p:ph type="sldNum" sz="quarter" idx="12"/>
          </p:nvPr>
        </p:nvSpPr>
        <p:spPr/>
        <p:txBody>
          <a:bodyPr/>
          <a:lstStyle/>
          <a:p>
            <a:pPr>
              <a:defRPr/>
            </a:pPr>
            <a:fld id="{E73E6BC4-12DE-DB46-B811-126A531B7536}"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le 1">
            <a:extLst>
              <a:ext uri="{FF2B5EF4-FFF2-40B4-BE49-F238E27FC236}">
                <a16:creationId xmlns:a16="http://schemas.microsoft.com/office/drawing/2014/main" id="{862DE4CB-75B2-1B41-A342-F1951293E05F}"/>
              </a:ext>
            </a:extLst>
          </p:cNvPr>
          <p:cNvSpPr>
            <a:spLocks noGrp="1" noChangeArrowheads="1"/>
          </p:cNvSpPr>
          <p:nvPr>
            <p:ph type="title"/>
          </p:nvPr>
        </p:nvSpPr>
        <p:spPr/>
        <p:txBody>
          <a:bodyPr/>
          <a:lstStyle/>
          <a:p>
            <a:endParaRPr lang="en-US" altLang="en-US"/>
          </a:p>
        </p:txBody>
      </p:sp>
      <p:pic>
        <p:nvPicPr>
          <p:cNvPr id="189442" name="Content Placeholder 5" descr="Diagram&#10;&#10;Description automatically generated">
            <a:extLst>
              <a:ext uri="{FF2B5EF4-FFF2-40B4-BE49-F238E27FC236}">
                <a16:creationId xmlns:a16="http://schemas.microsoft.com/office/drawing/2014/main" id="{D0CED17C-0486-E046-81BF-1DA46E977E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41664" y="1825625"/>
            <a:ext cx="5908675" cy="4351338"/>
          </a:xfrm>
        </p:spPr>
      </p:pic>
      <p:sp>
        <p:nvSpPr>
          <p:cNvPr id="4" name="Slide Number Placeholder 3">
            <a:extLst>
              <a:ext uri="{FF2B5EF4-FFF2-40B4-BE49-F238E27FC236}">
                <a16:creationId xmlns:a16="http://schemas.microsoft.com/office/drawing/2014/main" id="{5C713138-FB69-9041-B056-5DEE1EFFB550}"/>
              </a:ext>
            </a:extLst>
          </p:cNvPr>
          <p:cNvSpPr>
            <a:spLocks noGrp="1"/>
          </p:cNvSpPr>
          <p:nvPr>
            <p:ph type="sldNum" sz="quarter" idx="12"/>
          </p:nvPr>
        </p:nvSpPr>
        <p:spPr/>
        <p:txBody>
          <a:bodyPr/>
          <a:lstStyle/>
          <a:p>
            <a:pPr>
              <a:defRPr/>
            </a:pPr>
            <a:fld id="{EF7F6EAA-4932-1147-B048-A638625506EC}"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le 1">
            <a:extLst>
              <a:ext uri="{FF2B5EF4-FFF2-40B4-BE49-F238E27FC236}">
                <a16:creationId xmlns:a16="http://schemas.microsoft.com/office/drawing/2014/main" id="{CF199C1D-C3AA-BF44-9802-78D9AB3CE5B1}"/>
              </a:ext>
            </a:extLst>
          </p:cNvPr>
          <p:cNvSpPr>
            <a:spLocks noGrp="1" noChangeArrowheads="1"/>
          </p:cNvSpPr>
          <p:nvPr>
            <p:ph type="title"/>
          </p:nvPr>
        </p:nvSpPr>
        <p:spPr/>
        <p:txBody>
          <a:bodyPr/>
          <a:lstStyle/>
          <a:p>
            <a:r>
              <a:rPr lang="en-US" altLang="en-US"/>
              <a:t>General approach to pairwise alignment</a:t>
            </a:r>
          </a:p>
        </p:txBody>
      </p:sp>
      <p:sp>
        <p:nvSpPr>
          <p:cNvPr id="190466" name="Content Placeholder 2">
            <a:extLst>
              <a:ext uri="{FF2B5EF4-FFF2-40B4-BE49-F238E27FC236}">
                <a16:creationId xmlns:a16="http://schemas.microsoft.com/office/drawing/2014/main" id="{5A536182-2E24-D34C-8B53-CD1D6A37FE78}"/>
              </a:ext>
            </a:extLst>
          </p:cNvPr>
          <p:cNvSpPr>
            <a:spLocks noGrp="1" noChangeArrowheads="1"/>
          </p:cNvSpPr>
          <p:nvPr>
            <p:ph idx="1"/>
          </p:nvPr>
        </p:nvSpPr>
        <p:spPr/>
        <p:txBody>
          <a:bodyPr/>
          <a:lstStyle/>
          <a:p>
            <a:r>
              <a:rPr lang="en-US" altLang="en-US" dirty="0"/>
              <a:t>Choose two sequences • Select an algorithm that generates a score • Allow gaps (insertions, deletions) • Score reflects degree of similarity • Alignments can be global or local • Estimate probability that the alignment occurred by chance</a:t>
            </a:r>
          </a:p>
        </p:txBody>
      </p:sp>
      <p:sp>
        <p:nvSpPr>
          <p:cNvPr id="4" name="Slide Number Placeholder 3">
            <a:extLst>
              <a:ext uri="{FF2B5EF4-FFF2-40B4-BE49-F238E27FC236}">
                <a16:creationId xmlns:a16="http://schemas.microsoft.com/office/drawing/2014/main" id="{00973645-E540-F84A-8BF9-EE3D5DE1D608}"/>
              </a:ext>
            </a:extLst>
          </p:cNvPr>
          <p:cNvSpPr>
            <a:spLocks noGrp="1"/>
          </p:cNvSpPr>
          <p:nvPr>
            <p:ph type="sldNum" sz="quarter" idx="12"/>
          </p:nvPr>
        </p:nvSpPr>
        <p:spPr/>
        <p:txBody>
          <a:bodyPr/>
          <a:lstStyle/>
          <a:p>
            <a:pPr>
              <a:defRPr/>
            </a:pPr>
            <a:fld id="{BE57A9B6-43F6-BA42-8FAC-0F27C78A4253}"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le 1">
            <a:extLst>
              <a:ext uri="{FF2B5EF4-FFF2-40B4-BE49-F238E27FC236}">
                <a16:creationId xmlns:a16="http://schemas.microsoft.com/office/drawing/2014/main" id="{A9DA9A7A-D163-EE4A-95F7-1FBCDDCFA9B9}"/>
              </a:ext>
            </a:extLst>
          </p:cNvPr>
          <p:cNvSpPr>
            <a:spLocks noGrp="1" noChangeArrowheads="1"/>
          </p:cNvSpPr>
          <p:nvPr>
            <p:ph type="title"/>
          </p:nvPr>
        </p:nvSpPr>
        <p:spPr/>
        <p:txBody>
          <a:bodyPr/>
          <a:lstStyle/>
          <a:p>
            <a:r>
              <a:rPr lang="en-US" altLang="en-US"/>
              <a:t>Exercise</a:t>
            </a:r>
          </a:p>
        </p:txBody>
      </p:sp>
      <p:pic>
        <p:nvPicPr>
          <p:cNvPr id="191490" name="Content Placeholder 5" descr="Graphical user interface, text, application, email&#10;&#10;Description automatically generated">
            <a:extLst>
              <a:ext uri="{FF2B5EF4-FFF2-40B4-BE49-F238E27FC236}">
                <a16:creationId xmlns:a16="http://schemas.microsoft.com/office/drawing/2014/main" id="{2602AEC8-785E-CC44-9F06-C2F546FF52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47989" y="1825625"/>
            <a:ext cx="6296025" cy="4351338"/>
          </a:xfrm>
        </p:spPr>
      </p:pic>
      <p:sp>
        <p:nvSpPr>
          <p:cNvPr id="4" name="Slide Number Placeholder 3">
            <a:extLst>
              <a:ext uri="{FF2B5EF4-FFF2-40B4-BE49-F238E27FC236}">
                <a16:creationId xmlns:a16="http://schemas.microsoft.com/office/drawing/2014/main" id="{0815AE6D-CF3A-E64F-A60B-C18C44553682}"/>
              </a:ext>
            </a:extLst>
          </p:cNvPr>
          <p:cNvSpPr>
            <a:spLocks noGrp="1"/>
          </p:cNvSpPr>
          <p:nvPr>
            <p:ph type="sldNum" sz="quarter" idx="12"/>
          </p:nvPr>
        </p:nvSpPr>
        <p:spPr/>
        <p:txBody>
          <a:bodyPr/>
          <a:lstStyle/>
          <a:p>
            <a:pPr>
              <a:defRPr/>
            </a:pPr>
            <a:fld id="{CD03136B-2DF0-9C4C-871B-8F87692F8468}"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Title 1">
            <a:extLst>
              <a:ext uri="{FF2B5EF4-FFF2-40B4-BE49-F238E27FC236}">
                <a16:creationId xmlns:a16="http://schemas.microsoft.com/office/drawing/2014/main" id="{120F6272-8296-984D-9B64-848A0C6939A7}"/>
              </a:ext>
            </a:extLst>
          </p:cNvPr>
          <p:cNvSpPr>
            <a:spLocks noGrp="1" noChangeArrowheads="1"/>
          </p:cNvSpPr>
          <p:nvPr>
            <p:ph type="title"/>
          </p:nvPr>
        </p:nvSpPr>
        <p:spPr/>
        <p:txBody>
          <a:bodyPr/>
          <a:lstStyle/>
          <a:p>
            <a:r>
              <a:rPr lang="en-US" altLang="en-US"/>
              <a:t>Gaps</a:t>
            </a:r>
          </a:p>
        </p:txBody>
      </p:sp>
      <p:sp>
        <p:nvSpPr>
          <p:cNvPr id="192514" name="Content Placeholder 2">
            <a:extLst>
              <a:ext uri="{FF2B5EF4-FFF2-40B4-BE49-F238E27FC236}">
                <a16:creationId xmlns:a16="http://schemas.microsoft.com/office/drawing/2014/main" id="{A61B8A9A-709C-F74A-B6F8-870BF3AACD31}"/>
              </a:ext>
            </a:extLst>
          </p:cNvPr>
          <p:cNvSpPr>
            <a:spLocks noGrp="1" noChangeArrowheads="1"/>
          </p:cNvSpPr>
          <p:nvPr>
            <p:ph idx="1"/>
          </p:nvPr>
        </p:nvSpPr>
        <p:spPr/>
        <p:txBody>
          <a:bodyPr/>
          <a:lstStyle/>
          <a:p>
            <a:r>
              <a:rPr lang="en-US" altLang="en-US" dirty="0"/>
              <a:t>Positions at which a letter is paired with a null are called gaps. • Gap scores are typically negative. • Since a single mutational event may cause the insertion or deletion of more than one residue, the presence of a gap is ascribed more significance than the length of the gap. Thus there are separate penalties for gap creation and gap extension. • In BLAST, it is rarely necessary to change gap values from the default.</a:t>
            </a:r>
          </a:p>
        </p:txBody>
      </p:sp>
      <p:sp>
        <p:nvSpPr>
          <p:cNvPr id="4" name="Slide Number Placeholder 3">
            <a:extLst>
              <a:ext uri="{FF2B5EF4-FFF2-40B4-BE49-F238E27FC236}">
                <a16:creationId xmlns:a16="http://schemas.microsoft.com/office/drawing/2014/main" id="{C888927E-748A-7044-BCA8-93004C9308AC}"/>
              </a:ext>
            </a:extLst>
          </p:cNvPr>
          <p:cNvSpPr>
            <a:spLocks noGrp="1"/>
          </p:cNvSpPr>
          <p:nvPr>
            <p:ph type="sldNum" sz="quarter" idx="12"/>
          </p:nvPr>
        </p:nvSpPr>
        <p:spPr/>
        <p:txBody>
          <a:bodyPr/>
          <a:lstStyle/>
          <a:p>
            <a:pPr>
              <a:defRPr/>
            </a:pPr>
            <a:fld id="{11428E9B-7874-4A42-87E6-92CF63866AEF}" type="slidenum">
              <a:rPr lang="en-US" altLang="en-US" smtClean="0"/>
              <a:pPr>
                <a:defRPr/>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le 1">
            <a:extLst>
              <a:ext uri="{FF2B5EF4-FFF2-40B4-BE49-F238E27FC236}">
                <a16:creationId xmlns:a16="http://schemas.microsoft.com/office/drawing/2014/main" id="{8A4FAD59-B56E-214E-959F-120B05F309F8}"/>
              </a:ext>
            </a:extLst>
          </p:cNvPr>
          <p:cNvSpPr>
            <a:spLocks noGrp="1" noChangeArrowheads="1"/>
          </p:cNvSpPr>
          <p:nvPr>
            <p:ph type="title"/>
          </p:nvPr>
        </p:nvSpPr>
        <p:spPr/>
        <p:txBody>
          <a:bodyPr/>
          <a:lstStyle/>
          <a:p>
            <a:r>
              <a:rPr lang="en-US" altLang="en-US"/>
              <a:t>Pairwise alignment and the evolution of life</a:t>
            </a:r>
          </a:p>
        </p:txBody>
      </p:sp>
      <p:sp>
        <p:nvSpPr>
          <p:cNvPr id="193538" name="Content Placeholder 2">
            <a:extLst>
              <a:ext uri="{FF2B5EF4-FFF2-40B4-BE49-F238E27FC236}">
                <a16:creationId xmlns:a16="http://schemas.microsoft.com/office/drawing/2014/main" id="{B165662C-9D37-E84F-ABAB-F9342916A737}"/>
              </a:ext>
            </a:extLst>
          </p:cNvPr>
          <p:cNvSpPr>
            <a:spLocks noGrp="1" noChangeArrowheads="1"/>
          </p:cNvSpPr>
          <p:nvPr>
            <p:ph idx="1"/>
          </p:nvPr>
        </p:nvSpPr>
        <p:spPr/>
        <p:txBody>
          <a:bodyPr/>
          <a:lstStyle/>
          <a:p>
            <a:r>
              <a:rPr lang="en-US" altLang="en-US"/>
              <a:t>When two proteins (or DNA sequences) are homologous they share a common ancestor. We can infer the sequence of that ancestor. When we align globins from human and a plant we can imagine their common ancestor, a single celled organism that lived 1.5 billion years ago, and we can infer that ancient globin sequence. Through pairwise alignment we can look back in time at sequence evolution.</a:t>
            </a:r>
          </a:p>
        </p:txBody>
      </p:sp>
      <p:sp>
        <p:nvSpPr>
          <p:cNvPr id="4" name="Slide Number Placeholder 3">
            <a:extLst>
              <a:ext uri="{FF2B5EF4-FFF2-40B4-BE49-F238E27FC236}">
                <a16:creationId xmlns:a16="http://schemas.microsoft.com/office/drawing/2014/main" id="{835FA690-BB47-6547-926F-1ADB79F4AB39}"/>
              </a:ext>
            </a:extLst>
          </p:cNvPr>
          <p:cNvSpPr>
            <a:spLocks noGrp="1"/>
          </p:cNvSpPr>
          <p:nvPr>
            <p:ph type="sldNum" sz="quarter" idx="12"/>
          </p:nvPr>
        </p:nvSpPr>
        <p:spPr/>
        <p:txBody>
          <a:bodyPr/>
          <a:lstStyle/>
          <a:p>
            <a:pPr>
              <a:defRPr/>
            </a:pPr>
            <a:fld id="{B01C73CB-4879-E44A-A358-79F2164AC5ED}"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le 1">
            <a:extLst>
              <a:ext uri="{FF2B5EF4-FFF2-40B4-BE49-F238E27FC236}">
                <a16:creationId xmlns:a16="http://schemas.microsoft.com/office/drawing/2014/main" id="{27FD4FD8-3F83-6D4A-98C1-2C9992DAA358}"/>
              </a:ext>
            </a:extLst>
          </p:cNvPr>
          <p:cNvSpPr>
            <a:spLocks noGrp="1" noChangeArrowheads="1"/>
          </p:cNvSpPr>
          <p:nvPr>
            <p:ph type="title"/>
          </p:nvPr>
        </p:nvSpPr>
        <p:spPr/>
        <p:txBody>
          <a:bodyPr/>
          <a:lstStyle/>
          <a:p>
            <a:r>
              <a:rPr lang="en-US" altLang="en-US"/>
              <a:t>Algorithm</a:t>
            </a:r>
          </a:p>
        </p:txBody>
      </p:sp>
      <p:sp>
        <p:nvSpPr>
          <p:cNvPr id="194562" name="Content Placeholder 2">
            <a:extLst>
              <a:ext uri="{FF2B5EF4-FFF2-40B4-BE49-F238E27FC236}">
                <a16:creationId xmlns:a16="http://schemas.microsoft.com/office/drawing/2014/main" id="{E4D84790-0A81-144D-B107-F4A1C5891B4D}"/>
              </a:ext>
            </a:extLst>
          </p:cNvPr>
          <p:cNvSpPr>
            <a:spLocks noGrp="1" noChangeArrowheads="1"/>
          </p:cNvSpPr>
          <p:nvPr>
            <p:ph idx="1"/>
          </p:nvPr>
        </p:nvSpPr>
        <p:spPr/>
        <p:txBody>
          <a:bodyPr/>
          <a:lstStyle/>
          <a:p>
            <a:r>
              <a:rPr lang="en-US" altLang="en-US" dirty="0"/>
              <a:t>Step 1: Accepted point mutations (PAMs) in protein families</a:t>
            </a:r>
          </a:p>
          <a:p>
            <a:r>
              <a:rPr lang="en-US" altLang="en-US" dirty="0"/>
              <a:t>Margaret </a:t>
            </a:r>
            <a:r>
              <a:rPr lang="en-US" altLang="en-US" dirty="0" err="1"/>
              <a:t>Dayhoff</a:t>
            </a:r>
            <a:r>
              <a:rPr lang="en-US" altLang="en-US" dirty="0"/>
              <a:t> and colleagues developed scoring matrices in the 1960s and 1970s. They defined PAMs as “accepted point mutations.” Some protein families evolve very slowly (e.g. histones change little over 100 million years); others (such as kappa casein) change very rapidly. </a:t>
            </a:r>
          </a:p>
          <a:p>
            <a:endParaRPr lang="en-US" altLang="en-US" dirty="0"/>
          </a:p>
        </p:txBody>
      </p:sp>
      <p:sp>
        <p:nvSpPr>
          <p:cNvPr id="4" name="Slide Number Placeholder 3">
            <a:extLst>
              <a:ext uri="{FF2B5EF4-FFF2-40B4-BE49-F238E27FC236}">
                <a16:creationId xmlns:a16="http://schemas.microsoft.com/office/drawing/2014/main" id="{529C716B-170B-7C4E-ACD8-9C67C9A3A4DE}"/>
              </a:ext>
            </a:extLst>
          </p:cNvPr>
          <p:cNvSpPr>
            <a:spLocks noGrp="1"/>
          </p:cNvSpPr>
          <p:nvPr>
            <p:ph type="sldNum" sz="quarter" idx="12"/>
          </p:nvPr>
        </p:nvSpPr>
        <p:spPr/>
        <p:txBody>
          <a:bodyPr/>
          <a:lstStyle/>
          <a:p>
            <a:pPr>
              <a:defRPr/>
            </a:pPr>
            <a:fld id="{0D1B0B10-8428-0F42-8845-FDC06E68C1CE}"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9D9BD7B-9FA3-2E4F-B58F-53F9F8B7F2B9}"/>
              </a:ext>
            </a:extLst>
          </p:cNvPr>
          <p:cNvSpPr>
            <a:spLocks noGrp="1"/>
          </p:cNvSpPr>
          <p:nvPr>
            <p:ph type="sldNum" sz="quarter" idx="12"/>
          </p:nvPr>
        </p:nvSpPr>
        <p:spPr/>
        <p:txBody>
          <a:bodyPr/>
          <a:lstStyle/>
          <a:p>
            <a:pPr>
              <a:defRPr/>
            </a:pPr>
            <a:fld id="{E2B386B3-5AA1-8443-BCB8-6AF678DBC810}" type="slidenum">
              <a:rPr lang="en-US" altLang="en-US"/>
              <a:pPr>
                <a:defRPr/>
              </a:pPr>
              <a:t>4</a:t>
            </a:fld>
            <a:endParaRPr lang="en-US" altLang="en-US"/>
          </a:p>
        </p:txBody>
      </p:sp>
      <p:sp>
        <p:nvSpPr>
          <p:cNvPr id="132098" name="Rectangle 2">
            <a:extLst>
              <a:ext uri="{FF2B5EF4-FFF2-40B4-BE49-F238E27FC236}">
                <a16:creationId xmlns:a16="http://schemas.microsoft.com/office/drawing/2014/main" id="{D4C5E1E2-726A-B142-A382-8B6A70BFCBC5}"/>
              </a:ext>
            </a:extLst>
          </p:cNvPr>
          <p:cNvSpPr>
            <a:spLocks noChangeArrowheads="1"/>
          </p:cNvSpPr>
          <p:nvPr/>
        </p:nvSpPr>
        <p:spPr bwMode="auto">
          <a:xfrm>
            <a:off x="4583113" y="549275"/>
            <a:ext cx="38163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4400" b="1"/>
              <a:t>GC content</a:t>
            </a:r>
          </a:p>
        </p:txBody>
      </p:sp>
      <p:sp>
        <p:nvSpPr>
          <p:cNvPr id="132099" name="Rectangle 6">
            <a:extLst>
              <a:ext uri="{FF2B5EF4-FFF2-40B4-BE49-F238E27FC236}">
                <a16:creationId xmlns:a16="http://schemas.microsoft.com/office/drawing/2014/main" id="{25609BD7-3992-1C4B-BAD3-E5997EDF5CCA}"/>
              </a:ext>
            </a:extLst>
          </p:cNvPr>
          <p:cNvSpPr>
            <a:spLocks noChangeArrowheads="1"/>
          </p:cNvSpPr>
          <p:nvPr/>
        </p:nvSpPr>
        <p:spPr bwMode="auto">
          <a:xfrm>
            <a:off x="2782889" y="2699861"/>
            <a:ext cx="475138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b="1">
                <a:solidFill>
                  <a:srgbClr val="003300"/>
                </a:solidFill>
              </a:rPr>
              <a:t>Organism		GC content</a:t>
            </a:r>
          </a:p>
          <a:p>
            <a:pPr eaLnBrk="1" hangingPunct="1"/>
            <a:r>
              <a:rPr lang="en-US" altLang="en-US" sz="2400" i="1">
                <a:solidFill>
                  <a:srgbClr val="006600"/>
                </a:solidFill>
              </a:rPr>
              <a:t>H. influenzae</a:t>
            </a:r>
            <a:r>
              <a:rPr lang="en-US" altLang="en-US" sz="2400">
                <a:solidFill>
                  <a:srgbClr val="006600"/>
                </a:solidFill>
              </a:rPr>
              <a:t>		38.8</a:t>
            </a:r>
          </a:p>
          <a:p>
            <a:pPr eaLnBrk="1" hangingPunct="1"/>
            <a:r>
              <a:rPr lang="en-US" altLang="en-US" sz="2400" i="1">
                <a:solidFill>
                  <a:srgbClr val="006600"/>
                </a:solidFill>
              </a:rPr>
              <a:t>M. tuberculosis	</a:t>
            </a:r>
            <a:r>
              <a:rPr lang="en-US" altLang="en-US" sz="2400">
                <a:solidFill>
                  <a:srgbClr val="006600"/>
                </a:solidFill>
              </a:rPr>
              <a:t>65.8</a:t>
            </a:r>
          </a:p>
          <a:p>
            <a:pPr eaLnBrk="1" hangingPunct="1"/>
            <a:r>
              <a:rPr lang="en-US" altLang="en-US" sz="2400" i="1">
                <a:solidFill>
                  <a:srgbClr val="006600"/>
                </a:solidFill>
              </a:rPr>
              <a:t>S. enteridis</a:t>
            </a:r>
            <a:r>
              <a:rPr lang="en-US" altLang="en-US" sz="2400">
                <a:solidFill>
                  <a:srgbClr val="006600"/>
                </a:solidFill>
              </a:rPr>
              <a:t>		49.5</a:t>
            </a:r>
          </a:p>
        </p:txBody>
      </p:sp>
      <p:sp>
        <p:nvSpPr>
          <p:cNvPr id="132100" name="Rectangle 8">
            <a:extLst>
              <a:ext uri="{FF2B5EF4-FFF2-40B4-BE49-F238E27FC236}">
                <a16:creationId xmlns:a16="http://schemas.microsoft.com/office/drawing/2014/main" id="{60F43674-FEC7-5246-B7B1-E7C60A3F81FF}"/>
              </a:ext>
            </a:extLst>
          </p:cNvPr>
          <p:cNvSpPr>
            <a:spLocks noChangeArrowheads="1"/>
          </p:cNvSpPr>
          <p:nvPr/>
        </p:nvSpPr>
        <p:spPr bwMode="auto">
          <a:xfrm>
            <a:off x="3719514" y="1626672"/>
            <a:ext cx="4751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b="1">
                <a:solidFill>
                  <a:srgbClr val="003300"/>
                </a:solidFill>
              </a:rPr>
              <a:t>GC </a:t>
            </a:r>
            <a:r>
              <a:rPr lang="en-US" altLang="en-US" sz="2400" b="1" i="1">
                <a:solidFill>
                  <a:srgbClr val="003300"/>
                </a:solidFill>
              </a:rPr>
              <a:t>versus</a:t>
            </a:r>
            <a:r>
              <a:rPr lang="en-US" altLang="en-US" sz="2400" b="1">
                <a:solidFill>
                  <a:srgbClr val="003300"/>
                </a:solidFill>
              </a:rPr>
              <a:t>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itle 1">
            <a:extLst>
              <a:ext uri="{FF2B5EF4-FFF2-40B4-BE49-F238E27FC236}">
                <a16:creationId xmlns:a16="http://schemas.microsoft.com/office/drawing/2014/main" id="{25C640E0-C82E-E649-8CAB-B9D69AA249B3}"/>
              </a:ext>
            </a:extLst>
          </p:cNvPr>
          <p:cNvSpPr>
            <a:spLocks noGrp="1" noChangeArrowheads="1"/>
          </p:cNvSpPr>
          <p:nvPr>
            <p:ph type="title"/>
          </p:nvPr>
        </p:nvSpPr>
        <p:spPr/>
        <p:txBody>
          <a:bodyPr/>
          <a:lstStyle/>
          <a:p>
            <a:endParaRPr lang="en-US" altLang="en-US"/>
          </a:p>
        </p:txBody>
      </p:sp>
      <p:sp>
        <p:nvSpPr>
          <p:cNvPr id="195586" name="Content Placeholder 2">
            <a:extLst>
              <a:ext uri="{FF2B5EF4-FFF2-40B4-BE49-F238E27FC236}">
                <a16:creationId xmlns:a16="http://schemas.microsoft.com/office/drawing/2014/main" id="{A6DC2FEE-982C-214C-B40D-FE41F5EAB959}"/>
              </a:ext>
            </a:extLst>
          </p:cNvPr>
          <p:cNvSpPr>
            <a:spLocks noGrp="1" noChangeArrowheads="1"/>
          </p:cNvSpPr>
          <p:nvPr>
            <p:ph idx="1"/>
          </p:nvPr>
        </p:nvSpPr>
        <p:spPr/>
        <p:txBody>
          <a:bodyPr>
            <a:normAutofit fontScale="85000" lnSpcReduction="10000"/>
          </a:bodyPr>
          <a:lstStyle/>
          <a:p>
            <a:r>
              <a:rPr lang="en-US" altLang="en-US"/>
              <a:t>Step 1: accepted point mutations are defined not by the pairwise alignment but with respect to the common ancestor</a:t>
            </a:r>
          </a:p>
          <a:p>
            <a:r>
              <a:rPr lang="en-US" altLang="en-US"/>
              <a:t>Dayhoff model step 2 (of 7): Frequency of amino acids. If 20 amino acids occurred in nature at equal frequencies, each would be observed 5% of the time.</a:t>
            </a:r>
          </a:p>
          <a:p>
            <a:r>
              <a:rPr lang="en-US" altLang="en-US"/>
              <a:t>Dayhoff model step 3: amino acid substitutions. From a survey of observed substitutions, the original amino acid (columns) are compared to the changes (rows).</a:t>
            </a:r>
          </a:p>
          <a:p>
            <a:r>
              <a:rPr lang="en-US" altLang="en-US"/>
              <a:t>Dayhoff step 4 (of 7): Mutation probability matrix for the evolutionary distance of 1 PAM. This mutation probability matrix includes original amino acids (columns) and replacements (rows). The diagonals show that at a distance of 1 PAM most residues remain the same about 99% of the time (see shaded entries). Note how cysteine (C) and tryptophan (W) undergo few substitutions, and asparagine (N) many.</a:t>
            </a:r>
          </a:p>
          <a:p>
            <a:endParaRPr lang="en-US" altLang="en-US"/>
          </a:p>
          <a:p>
            <a:endParaRPr lang="en-US" altLang="en-US"/>
          </a:p>
        </p:txBody>
      </p:sp>
      <p:sp>
        <p:nvSpPr>
          <p:cNvPr id="4" name="Slide Number Placeholder 3">
            <a:extLst>
              <a:ext uri="{FF2B5EF4-FFF2-40B4-BE49-F238E27FC236}">
                <a16:creationId xmlns:a16="http://schemas.microsoft.com/office/drawing/2014/main" id="{044771F6-DFFF-984D-9192-E06EC62BA5B0}"/>
              </a:ext>
            </a:extLst>
          </p:cNvPr>
          <p:cNvSpPr>
            <a:spLocks noGrp="1"/>
          </p:cNvSpPr>
          <p:nvPr>
            <p:ph type="sldNum" sz="quarter" idx="12"/>
          </p:nvPr>
        </p:nvSpPr>
        <p:spPr/>
        <p:txBody>
          <a:bodyPr/>
          <a:lstStyle/>
          <a:p>
            <a:pPr>
              <a:defRPr/>
            </a:pPr>
            <a:fld id="{59F4BAA5-1E1E-6C47-993E-5DF7BD58BA3D}"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1">
            <a:extLst>
              <a:ext uri="{FF2B5EF4-FFF2-40B4-BE49-F238E27FC236}">
                <a16:creationId xmlns:a16="http://schemas.microsoft.com/office/drawing/2014/main" id="{F3CAA21C-EC9A-EE4A-9C78-CDE1B2CA6292}"/>
              </a:ext>
            </a:extLst>
          </p:cNvPr>
          <p:cNvSpPr>
            <a:spLocks noGrp="1" noChangeArrowheads="1"/>
          </p:cNvSpPr>
          <p:nvPr>
            <p:ph type="title"/>
          </p:nvPr>
        </p:nvSpPr>
        <p:spPr/>
        <p:txBody>
          <a:bodyPr/>
          <a:lstStyle/>
          <a:p>
            <a:r>
              <a:rPr lang="en-US" altLang="en-US"/>
              <a:t>Substitution Matrix</a:t>
            </a:r>
          </a:p>
        </p:txBody>
      </p:sp>
      <p:sp>
        <p:nvSpPr>
          <p:cNvPr id="196610" name="Content Placeholder 2">
            <a:extLst>
              <a:ext uri="{FF2B5EF4-FFF2-40B4-BE49-F238E27FC236}">
                <a16:creationId xmlns:a16="http://schemas.microsoft.com/office/drawing/2014/main" id="{5E3069A9-4F87-F846-A3C7-966CFDBA9924}"/>
              </a:ext>
            </a:extLst>
          </p:cNvPr>
          <p:cNvSpPr>
            <a:spLocks noGrp="1" noChangeArrowheads="1"/>
          </p:cNvSpPr>
          <p:nvPr>
            <p:ph idx="1"/>
          </p:nvPr>
        </p:nvSpPr>
        <p:spPr/>
        <p:txBody>
          <a:bodyPr/>
          <a:lstStyle/>
          <a:p>
            <a:r>
              <a:rPr lang="en-US" altLang="en-US"/>
              <a:t>A substitution matrix contains values proportional to the probability that amino acid i mutates into amino acid j for all pairs of amino acids. Substitution matrices are constructed by assembling a large and diverse sample of verified pairwise alignments (or multiple sequence alignments) of amino acids. Substitution matrices should reflect the true probabilities of mutations occurring through a period of evolution. The two major types of substitution matrices are PAM and BLOSUM.</a:t>
            </a:r>
          </a:p>
        </p:txBody>
      </p:sp>
      <p:sp>
        <p:nvSpPr>
          <p:cNvPr id="4" name="Slide Number Placeholder 3">
            <a:extLst>
              <a:ext uri="{FF2B5EF4-FFF2-40B4-BE49-F238E27FC236}">
                <a16:creationId xmlns:a16="http://schemas.microsoft.com/office/drawing/2014/main" id="{674FAE30-1015-DB4F-A13C-33BC5E0626AB}"/>
              </a:ext>
            </a:extLst>
          </p:cNvPr>
          <p:cNvSpPr>
            <a:spLocks noGrp="1"/>
          </p:cNvSpPr>
          <p:nvPr>
            <p:ph type="sldNum" sz="quarter" idx="12"/>
          </p:nvPr>
        </p:nvSpPr>
        <p:spPr/>
        <p:txBody>
          <a:bodyPr/>
          <a:lstStyle/>
          <a:p>
            <a:pPr>
              <a:defRPr/>
            </a:pPr>
            <a:fld id="{EE406335-E0DA-5C41-B630-09969AF3213E}" type="slidenum">
              <a:rPr lang="en-US" altLang="en-US" smtClean="0"/>
              <a:pPr>
                <a:defRPr/>
              </a:pPr>
              <a:t>41</a:t>
            </a:fld>
            <a:endParaRPr lang="en-US" altLang="en-US"/>
          </a:p>
        </p:txBody>
      </p:sp>
      <p:pic>
        <p:nvPicPr>
          <p:cNvPr id="196612" name="Picture 5" descr="Table&#10;&#10;Description automatically generated">
            <a:extLst>
              <a:ext uri="{FF2B5EF4-FFF2-40B4-BE49-F238E27FC236}">
                <a16:creationId xmlns:a16="http://schemas.microsoft.com/office/drawing/2014/main" id="{B0CEE0B6-6DB6-C946-B4FA-883BD3E09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214" y="4221163"/>
            <a:ext cx="5221287"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Title 1">
            <a:extLst>
              <a:ext uri="{FF2B5EF4-FFF2-40B4-BE49-F238E27FC236}">
                <a16:creationId xmlns:a16="http://schemas.microsoft.com/office/drawing/2014/main" id="{1B7267B1-9897-8945-8B2C-CF69FA68F2C1}"/>
              </a:ext>
            </a:extLst>
          </p:cNvPr>
          <p:cNvSpPr>
            <a:spLocks noGrp="1" noChangeArrowheads="1"/>
          </p:cNvSpPr>
          <p:nvPr>
            <p:ph type="title"/>
          </p:nvPr>
        </p:nvSpPr>
        <p:spPr/>
        <p:txBody>
          <a:bodyPr/>
          <a:lstStyle/>
          <a:p>
            <a:endParaRPr lang="en-US" altLang="en-US"/>
          </a:p>
        </p:txBody>
      </p:sp>
      <p:sp>
        <p:nvSpPr>
          <p:cNvPr id="197634" name="Content Placeholder 2">
            <a:extLst>
              <a:ext uri="{FF2B5EF4-FFF2-40B4-BE49-F238E27FC236}">
                <a16:creationId xmlns:a16="http://schemas.microsoft.com/office/drawing/2014/main" id="{FC04C343-FA98-E549-AFC9-ECD21EC1E4A5}"/>
              </a:ext>
            </a:extLst>
          </p:cNvPr>
          <p:cNvSpPr>
            <a:spLocks noGrp="1" noChangeArrowheads="1"/>
          </p:cNvSpPr>
          <p:nvPr>
            <p:ph idx="1"/>
          </p:nvPr>
        </p:nvSpPr>
        <p:spPr/>
        <p:txBody>
          <a:bodyPr/>
          <a:lstStyle/>
          <a:p>
            <a:r>
              <a:rPr lang="en-US" altLang="en-US"/>
              <a:t>Dayhoff step 6 (of 7): from a mutation probability matrix to a relatedness odds matrix. A relatedness odds matrix reports the probability that amino acid j will change to i in a homologous sequence.</a:t>
            </a:r>
          </a:p>
          <a:p>
            <a:endParaRPr lang="en-US" altLang="en-US"/>
          </a:p>
          <a:p>
            <a:r>
              <a:rPr lang="en-US" altLang="en-US"/>
              <a:t>A higher PAM number correspond to a matrix tuned to more divergent proteins.</a:t>
            </a:r>
          </a:p>
        </p:txBody>
      </p:sp>
      <p:sp>
        <p:nvSpPr>
          <p:cNvPr id="4" name="Slide Number Placeholder 3">
            <a:extLst>
              <a:ext uri="{FF2B5EF4-FFF2-40B4-BE49-F238E27FC236}">
                <a16:creationId xmlns:a16="http://schemas.microsoft.com/office/drawing/2014/main" id="{38DC3D01-77CA-F347-9883-7D66B5641933}"/>
              </a:ext>
            </a:extLst>
          </p:cNvPr>
          <p:cNvSpPr>
            <a:spLocks noGrp="1"/>
          </p:cNvSpPr>
          <p:nvPr>
            <p:ph type="sldNum" sz="quarter" idx="12"/>
          </p:nvPr>
        </p:nvSpPr>
        <p:spPr/>
        <p:txBody>
          <a:bodyPr/>
          <a:lstStyle/>
          <a:p>
            <a:pPr>
              <a:defRPr/>
            </a:pPr>
            <a:fld id="{97BFD1C3-AB27-3A41-BA95-313DE7B95166}"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Title 1">
            <a:extLst>
              <a:ext uri="{FF2B5EF4-FFF2-40B4-BE49-F238E27FC236}">
                <a16:creationId xmlns:a16="http://schemas.microsoft.com/office/drawing/2014/main" id="{89949027-DBCB-1C47-9A9D-81DC36148AA6}"/>
              </a:ext>
            </a:extLst>
          </p:cNvPr>
          <p:cNvSpPr>
            <a:spLocks noGrp="1" noChangeArrowheads="1"/>
          </p:cNvSpPr>
          <p:nvPr>
            <p:ph type="title"/>
          </p:nvPr>
        </p:nvSpPr>
        <p:spPr/>
        <p:txBody>
          <a:bodyPr/>
          <a:lstStyle/>
          <a:p>
            <a:r>
              <a:rPr lang="en-US" altLang="en-US"/>
              <a:t>Two kinds of sequence alignment: global and local</a:t>
            </a:r>
          </a:p>
        </p:txBody>
      </p:sp>
      <p:sp>
        <p:nvSpPr>
          <p:cNvPr id="198658" name="Content Placeholder 2">
            <a:extLst>
              <a:ext uri="{FF2B5EF4-FFF2-40B4-BE49-F238E27FC236}">
                <a16:creationId xmlns:a16="http://schemas.microsoft.com/office/drawing/2014/main" id="{9C3BAD50-BD0D-4542-8F6B-1DDA3A3644AD}"/>
              </a:ext>
            </a:extLst>
          </p:cNvPr>
          <p:cNvSpPr>
            <a:spLocks noGrp="1" noChangeArrowheads="1"/>
          </p:cNvSpPr>
          <p:nvPr>
            <p:ph idx="1"/>
          </p:nvPr>
        </p:nvSpPr>
        <p:spPr/>
        <p:txBody>
          <a:bodyPr/>
          <a:lstStyle/>
          <a:p>
            <a:r>
              <a:rPr lang="en-US" altLang="en-US"/>
              <a:t>We will first consider the global alignment algorithm of Needleman and Wunsch (1970). We will then explore the local alignment algorithm of Smith and Waterman (1981). BLAST, a heuristic version of Smith-Waterman.</a:t>
            </a:r>
          </a:p>
        </p:txBody>
      </p:sp>
      <p:sp>
        <p:nvSpPr>
          <p:cNvPr id="4" name="Slide Number Placeholder 3">
            <a:extLst>
              <a:ext uri="{FF2B5EF4-FFF2-40B4-BE49-F238E27FC236}">
                <a16:creationId xmlns:a16="http://schemas.microsoft.com/office/drawing/2014/main" id="{0D9EA18E-8481-824F-AEC2-6670EB7972CD}"/>
              </a:ext>
            </a:extLst>
          </p:cNvPr>
          <p:cNvSpPr>
            <a:spLocks noGrp="1"/>
          </p:cNvSpPr>
          <p:nvPr>
            <p:ph type="sldNum" sz="quarter" idx="12"/>
          </p:nvPr>
        </p:nvSpPr>
        <p:spPr/>
        <p:txBody>
          <a:bodyPr/>
          <a:lstStyle/>
          <a:p>
            <a:pPr>
              <a:defRPr/>
            </a:pPr>
            <a:fld id="{02BD3515-65C7-B84B-9205-566139B9A18D}" type="slidenum">
              <a:rPr lang="en-US" altLang="en-US" smtClean="0"/>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Title 1">
            <a:extLst>
              <a:ext uri="{FF2B5EF4-FFF2-40B4-BE49-F238E27FC236}">
                <a16:creationId xmlns:a16="http://schemas.microsoft.com/office/drawing/2014/main" id="{91087889-C79F-314F-8C99-0FFB1C45BDD8}"/>
              </a:ext>
            </a:extLst>
          </p:cNvPr>
          <p:cNvSpPr>
            <a:spLocks noGrp="1" noChangeArrowheads="1"/>
          </p:cNvSpPr>
          <p:nvPr>
            <p:ph type="title"/>
          </p:nvPr>
        </p:nvSpPr>
        <p:spPr/>
        <p:txBody>
          <a:bodyPr/>
          <a:lstStyle/>
          <a:p>
            <a:r>
              <a:rPr lang="en-US" altLang="en-US"/>
              <a:t>Global alignment with the algorithm of Needleman and Wunsch (1970)</a:t>
            </a:r>
          </a:p>
        </p:txBody>
      </p:sp>
      <p:sp>
        <p:nvSpPr>
          <p:cNvPr id="199682" name="Content Placeholder 2">
            <a:extLst>
              <a:ext uri="{FF2B5EF4-FFF2-40B4-BE49-F238E27FC236}">
                <a16:creationId xmlns:a16="http://schemas.microsoft.com/office/drawing/2014/main" id="{33118AFA-AD6A-BD4F-9D6E-E07380FC797E}"/>
              </a:ext>
            </a:extLst>
          </p:cNvPr>
          <p:cNvSpPr>
            <a:spLocks noGrp="1" noChangeArrowheads="1"/>
          </p:cNvSpPr>
          <p:nvPr>
            <p:ph idx="1"/>
          </p:nvPr>
        </p:nvSpPr>
        <p:spPr/>
        <p:txBody>
          <a:bodyPr/>
          <a:lstStyle/>
          <a:p>
            <a:r>
              <a:rPr lang="en-US" altLang="en-US"/>
              <a:t>Two sequences can be compared in a matrix along x- and y-axes. • If they are identical, a path along a diagonal can be drawn • Find the optimal subpaths, and add them up to achieve the best score. This involves --adding gaps when needed --allowing for conservative substitutions --choosing a scoring system (simple or complicated) • N-W is guaranteed to find optimal alignment(s) </a:t>
            </a:r>
          </a:p>
        </p:txBody>
      </p:sp>
      <p:sp>
        <p:nvSpPr>
          <p:cNvPr id="4" name="Slide Number Placeholder 3">
            <a:extLst>
              <a:ext uri="{FF2B5EF4-FFF2-40B4-BE49-F238E27FC236}">
                <a16:creationId xmlns:a16="http://schemas.microsoft.com/office/drawing/2014/main" id="{6D93868D-966C-CF4D-9406-73A2D3DCAA42}"/>
              </a:ext>
            </a:extLst>
          </p:cNvPr>
          <p:cNvSpPr>
            <a:spLocks noGrp="1"/>
          </p:cNvSpPr>
          <p:nvPr>
            <p:ph type="sldNum" sz="quarter" idx="12"/>
          </p:nvPr>
        </p:nvSpPr>
        <p:spPr/>
        <p:txBody>
          <a:bodyPr/>
          <a:lstStyle/>
          <a:p>
            <a:pPr>
              <a:defRPr/>
            </a:pPr>
            <a:fld id="{A23BB834-9734-C74A-BCB9-E70222475842}" type="slidenum">
              <a:rPr lang="en-US" altLang="en-US" smtClean="0"/>
              <a:pPr>
                <a:defRPr/>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itle 1">
            <a:extLst>
              <a:ext uri="{FF2B5EF4-FFF2-40B4-BE49-F238E27FC236}">
                <a16:creationId xmlns:a16="http://schemas.microsoft.com/office/drawing/2014/main" id="{8071D0E0-8AF8-1749-984B-5C96EDB9887F}"/>
              </a:ext>
            </a:extLst>
          </p:cNvPr>
          <p:cNvSpPr>
            <a:spLocks noGrp="1" noChangeArrowheads="1"/>
          </p:cNvSpPr>
          <p:nvPr>
            <p:ph type="title"/>
          </p:nvPr>
        </p:nvSpPr>
        <p:spPr/>
        <p:txBody>
          <a:bodyPr/>
          <a:lstStyle/>
          <a:p>
            <a:r>
              <a:rPr lang="en-US" altLang="en-US"/>
              <a:t>Global alignment versus local alignment</a:t>
            </a:r>
          </a:p>
        </p:txBody>
      </p:sp>
      <p:sp>
        <p:nvSpPr>
          <p:cNvPr id="200706" name="Content Placeholder 2">
            <a:extLst>
              <a:ext uri="{FF2B5EF4-FFF2-40B4-BE49-F238E27FC236}">
                <a16:creationId xmlns:a16="http://schemas.microsoft.com/office/drawing/2014/main" id="{7943E073-4244-3C46-AD64-237A8BD09B8A}"/>
              </a:ext>
            </a:extLst>
          </p:cNvPr>
          <p:cNvSpPr>
            <a:spLocks noGrp="1" noChangeArrowheads="1"/>
          </p:cNvSpPr>
          <p:nvPr>
            <p:ph idx="1"/>
          </p:nvPr>
        </p:nvSpPr>
        <p:spPr/>
        <p:txBody>
          <a:bodyPr/>
          <a:lstStyle/>
          <a:p>
            <a:r>
              <a:rPr lang="en-US" altLang="en-US"/>
              <a:t>Global alignment (Needleman-Wunsch) extends from one end of each sequence to the other. Local alignment finds optimally matching regions within two sequences (“subsequences”). Local alignment is almost always used for database searches such as BLAST. It is useful to find domains (or limited regions of homology) within sequences. Smith and Waterman (1981) solved the problem of performing optimal local sequence alignment. Other methods (BLAST, FASTA) are faster but less thorough.</a:t>
            </a:r>
          </a:p>
        </p:txBody>
      </p:sp>
      <p:sp>
        <p:nvSpPr>
          <p:cNvPr id="4" name="Slide Number Placeholder 3">
            <a:extLst>
              <a:ext uri="{FF2B5EF4-FFF2-40B4-BE49-F238E27FC236}">
                <a16:creationId xmlns:a16="http://schemas.microsoft.com/office/drawing/2014/main" id="{CD539877-DDB2-BB48-921B-2BF16687B0B8}"/>
              </a:ext>
            </a:extLst>
          </p:cNvPr>
          <p:cNvSpPr>
            <a:spLocks noGrp="1"/>
          </p:cNvSpPr>
          <p:nvPr>
            <p:ph type="sldNum" sz="quarter" idx="12"/>
          </p:nvPr>
        </p:nvSpPr>
        <p:spPr/>
        <p:txBody>
          <a:bodyPr/>
          <a:lstStyle/>
          <a:p>
            <a:pPr>
              <a:defRPr/>
            </a:pPr>
            <a:fld id="{42329DDA-5055-2B4D-BB02-BFDCDD638C16}" type="slidenum">
              <a:rPr lang="en-US" altLang="en-US" smtClean="0"/>
              <a:pPr>
                <a:defRPr/>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Title 1">
            <a:extLst>
              <a:ext uri="{FF2B5EF4-FFF2-40B4-BE49-F238E27FC236}">
                <a16:creationId xmlns:a16="http://schemas.microsoft.com/office/drawing/2014/main" id="{768F0670-C757-D641-8BA4-82F64581CE9C}"/>
              </a:ext>
            </a:extLst>
          </p:cNvPr>
          <p:cNvSpPr>
            <a:spLocks noGrp="1" noChangeArrowheads="1"/>
          </p:cNvSpPr>
          <p:nvPr>
            <p:ph type="title"/>
          </p:nvPr>
        </p:nvSpPr>
        <p:spPr/>
        <p:txBody>
          <a:bodyPr/>
          <a:lstStyle/>
          <a:p>
            <a:r>
              <a:rPr lang="en-US" altLang="en-US"/>
              <a:t>Rapid, heuristic versions of Smith-Waterman: FASTA and BLAST</a:t>
            </a:r>
          </a:p>
        </p:txBody>
      </p:sp>
      <p:sp>
        <p:nvSpPr>
          <p:cNvPr id="201730" name="Content Placeholder 2">
            <a:extLst>
              <a:ext uri="{FF2B5EF4-FFF2-40B4-BE49-F238E27FC236}">
                <a16:creationId xmlns:a16="http://schemas.microsoft.com/office/drawing/2014/main" id="{1E5BEF05-ABC6-1B46-9742-8B63FDCCEE51}"/>
              </a:ext>
            </a:extLst>
          </p:cNvPr>
          <p:cNvSpPr>
            <a:spLocks noGrp="1" noChangeArrowheads="1"/>
          </p:cNvSpPr>
          <p:nvPr>
            <p:ph idx="1"/>
          </p:nvPr>
        </p:nvSpPr>
        <p:spPr/>
        <p:txBody>
          <a:bodyPr/>
          <a:lstStyle/>
          <a:p>
            <a:r>
              <a:rPr lang="en-US" altLang="en-US"/>
              <a:t>Smith-Waterman is very rigorous and it is guaranteed to find an optimal alignment. But Smith-Waterman is slow. It requires computer space and time proportional to the product of the two sequences being aligned (or the product of a query against an entire database). Gotoh (1982) and Myers and Miller (1988) improved the algorithms so both global and local alignment require less time and space. FASTA and BLAST provide rapid alternatives to S-W. </a:t>
            </a:r>
          </a:p>
        </p:txBody>
      </p:sp>
      <p:sp>
        <p:nvSpPr>
          <p:cNvPr id="4" name="Slide Number Placeholder 3">
            <a:extLst>
              <a:ext uri="{FF2B5EF4-FFF2-40B4-BE49-F238E27FC236}">
                <a16:creationId xmlns:a16="http://schemas.microsoft.com/office/drawing/2014/main" id="{C9B5D555-F751-EA4B-A5ED-C16DF9FAE393}"/>
              </a:ext>
            </a:extLst>
          </p:cNvPr>
          <p:cNvSpPr>
            <a:spLocks noGrp="1"/>
          </p:cNvSpPr>
          <p:nvPr>
            <p:ph type="sldNum" sz="quarter" idx="12"/>
          </p:nvPr>
        </p:nvSpPr>
        <p:spPr/>
        <p:txBody>
          <a:bodyPr/>
          <a:lstStyle/>
          <a:p>
            <a:pPr>
              <a:defRPr/>
            </a:pPr>
            <a:fld id="{E64107A0-0F58-2744-9453-9293D17C78DF}" type="slidenum">
              <a:rPr lang="en-US" altLang="en-US" smtClean="0"/>
              <a:pPr>
                <a:defRPr/>
              </a:pPr>
              <a:t>46</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67652D8-1A7D-3D42-9A38-CD7BBEAA8A4B}"/>
              </a:ext>
            </a:extLst>
          </p:cNvPr>
          <p:cNvSpPr>
            <a:spLocks noGrp="1"/>
          </p:cNvSpPr>
          <p:nvPr>
            <p:ph type="sldNum" sz="quarter" idx="12"/>
          </p:nvPr>
        </p:nvSpPr>
        <p:spPr/>
        <p:txBody>
          <a:bodyPr/>
          <a:lstStyle/>
          <a:p>
            <a:pPr>
              <a:defRPr/>
            </a:pPr>
            <a:fld id="{DCA73FF3-32C7-254A-843F-01311978AA25}" type="slidenum">
              <a:rPr lang="en-US" altLang="en-US"/>
              <a:pPr>
                <a:defRPr/>
              </a:pPr>
              <a:t>5</a:t>
            </a:fld>
            <a:endParaRPr lang="en-US" altLang="en-US"/>
          </a:p>
        </p:txBody>
      </p:sp>
      <p:sp>
        <p:nvSpPr>
          <p:cNvPr id="134146" name="Rectangle 2">
            <a:extLst>
              <a:ext uri="{FF2B5EF4-FFF2-40B4-BE49-F238E27FC236}">
                <a16:creationId xmlns:a16="http://schemas.microsoft.com/office/drawing/2014/main" id="{DFF8A264-B15D-214B-B460-B7E59607B245}"/>
              </a:ext>
            </a:extLst>
          </p:cNvPr>
          <p:cNvSpPr>
            <a:spLocks noChangeArrowheads="1"/>
          </p:cNvSpPr>
          <p:nvPr/>
        </p:nvSpPr>
        <p:spPr bwMode="auto">
          <a:xfrm>
            <a:off x="4583113" y="549275"/>
            <a:ext cx="38163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4400" b="1"/>
              <a:t>GC content</a:t>
            </a:r>
          </a:p>
        </p:txBody>
      </p:sp>
      <p:sp>
        <p:nvSpPr>
          <p:cNvPr id="134147" name="Rectangle 4">
            <a:extLst>
              <a:ext uri="{FF2B5EF4-FFF2-40B4-BE49-F238E27FC236}">
                <a16:creationId xmlns:a16="http://schemas.microsoft.com/office/drawing/2014/main" id="{BF3FB5FE-5258-A546-A66A-50937EA54341}"/>
              </a:ext>
            </a:extLst>
          </p:cNvPr>
          <p:cNvSpPr>
            <a:spLocks noChangeArrowheads="1"/>
          </p:cNvSpPr>
          <p:nvPr/>
        </p:nvSpPr>
        <p:spPr bwMode="auto">
          <a:xfrm>
            <a:off x="3503614" y="1454865"/>
            <a:ext cx="6696075"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Tx/>
              <a:buChar char="•"/>
            </a:pPr>
            <a:r>
              <a:rPr lang="en-US" altLang="en-US" sz="2400" b="1">
                <a:solidFill>
                  <a:srgbClr val="003300"/>
                </a:solidFill>
              </a:rPr>
              <a:t>Detect foreign genetic material</a:t>
            </a:r>
          </a:p>
          <a:p>
            <a:pPr eaLnBrk="1" hangingPunct="1">
              <a:buFontTx/>
              <a:buChar char="•"/>
            </a:pPr>
            <a:endParaRPr lang="en-US" altLang="en-US" sz="2400" b="1">
              <a:solidFill>
                <a:srgbClr val="003300"/>
              </a:solidFill>
            </a:endParaRPr>
          </a:p>
          <a:p>
            <a:pPr eaLnBrk="1" hangingPunct="1">
              <a:buFontTx/>
              <a:buChar char="•"/>
            </a:pPr>
            <a:r>
              <a:rPr lang="en-US" altLang="en-US" sz="2400" b="1">
                <a:solidFill>
                  <a:srgbClr val="003300"/>
                </a:solidFill>
              </a:rPr>
              <a:t>Horizontal gene transfer</a:t>
            </a:r>
          </a:p>
          <a:p>
            <a:pPr eaLnBrk="1" hangingPunct="1">
              <a:buFontTx/>
              <a:buChar char="•"/>
            </a:pPr>
            <a:endParaRPr lang="en-US" altLang="en-US" sz="2400" b="1">
              <a:solidFill>
                <a:srgbClr val="003300"/>
              </a:solidFill>
            </a:endParaRPr>
          </a:p>
          <a:p>
            <a:pPr eaLnBrk="1" hangingPunct="1">
              <a:buFontTx/>
              <a:buChar char="•"/>
            </a:pPr>
            <a:r>
              <a:rPr lang="en-US" altLang="en-US" sz="2400" b="1">
                <a:solidFill>
                  <a:srgbClr val="003300"/>
                </a:solidFill>
              </a:rPr>
              <a:t>Change point analysis</a:t>
            </a:r>
          </a:p>
          <a:p>
            <a:pPr eaLnBrk="1" hangingPunct="1">
              <a:buFontTx/>
              <a:buChar char="•"/>
            </a:pPr>
            <a:endParaRPr lang="en-US" altLang="en-US" sz="2400" b="1">
              <a:solidFill>
                <a:srgbClr val="003300"/>
              </a:solidFill>
            </a:endParaRPr>
          </a:p>
          <a:p>
            <a:pPr eaLnBrk="1" hangingPunct="1">
              <a:buFontTx/>
              <a:buChar char="•"/>
            </a:pPr>
            <a:r>
              <a:rPr lang="en-US" altLang="en-US" sz="2400" b="1">
                <a:solidFill>
                  <a:srgbClr val="003300"/>
                </a:solidFill>
              </a:rPr>
              <a:t> AT denatures (=splits) at lower temperatures</a:t>
            </a:r>
          </a:p>
          <a:p>
            <a:pPr eaLnBrk="1" hangingPunct="1">
              <a:buFontTx/>
              <a:buChar char="•"/>
            </a:pPr>
            <a:endParaRPr lang="en-US" altLang="en-US" sz="2400" b="1">
              <a:solidFill>
                <a:srgbClr val="003300"/>
              </a:solidFill>
            </a:endParaRPr>
          </a:p>
          <a:p>
            <a:pPr eaLnBrk="1" hangingPunct="1">
              <a:buFontTx/>
              <a:buChar char="•"/>
            </a:pPr>
            <a:r>
              <a:rPr lang="en-US" altLang="en-US" sz="2400" b="1">
                <a:solidFill>
                  <a:srgbClr val="003300"/>
                </a:solidFill>
              </a:rPr>
              <a:t> Thermophylic Archaeabacteriae: high CG</a:t>
            </a:r>
          </a:p>
          <a:p>
            <a:pPr eaLnBrk="1" hangingPunct="1">
              <a:buFontTx/>
              <a:buChar char="•"/>
            </a:pPr>
            <a:endParaRPr lang="en-US" altLang="en-US" sz="2400" b="1">
              <a:solidFill>
                <a:srgbClr val="003300"/>
              </a:solidFill>
            </a:endParaRPr>
          </a:p>
          <a:p>
            <a:pPr eaLnBrk="1" hangingPunct="1">
              <a:buFontTx/>
              <a:buChar char="•"/>
            </a:pPr>
            <a:r>
              <a:rPr lang="en-US" altLang="en-US" sz="2400" b="1">
                <a:solidFill>
                  <a:srgbClr val="003300"/>
                </a:solidFill>
              </a:rPr>
              <a:t> Evolution: </a:t>
            </a:r>
            <a:br>
              <a:rPr lang="en-US" altLang="en-US" sz="2400" b="1">
                <a:solidFill>
                  <a:srgbClr val="003300"/>
                </a:solidFill>
              </a:rPr>
            </a:br>
            <a:r>
              <a:rPr lang="en-US" altLang="en-US" sz="2400" b="1">
                <a:solidFill>
                  <a:srgbClr val="003300"/>
                </a:solidFill>
              </a:rPr>
              <a:t>     </a:t>
            </a:r>
            <a:r>
              <a:rPr lang="en-US" altLang="en-US" sz="2400" b="1" i="1">
                <a:solidFill>
                  <a:srgbClr val="003300"/>
                </a:solidFill>
              </a:rPr>
              <a:t>Archaea &gt; Eubacteriae &gt; Eukaryotes</a:t>
            </a:r>
          </a:p>
          <a:p>
            <a:pPr eaLnBrk="1" hangingPunct="1">
              <a:buFontTx/>
              <a:buChar char="•"/>
            </a:pPr>
            <a:endParaRPr lang="en-US" altLang="en-US" sz="2400" b="1">
              <a:solidFill>
                <a:srgbClr val="003300"/>
              </a:solidFill>
            </a:endParaRPr>
          </a:p>
          <a:p>
            <a:pPr eaLnBrk="1" hangingPunct="1">
              <a:buFontTx/>
              <a:buChar char="•"/>
            </a:pPr>
            <a:endParaRPr lang="en-US" altLang="en-US" sz="2400" b="1">
              <a:solidFill>
                <a:srgbClr val="0033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1DB1636-8AF9-5746-9A71-5121FD630002}"/>
              </a:ext>
            </a:extLst>
          </p:cNvPr>
          <p:cNvSpPr>
            <a:spLocks noGrp="1"/>
          </p:cNvSpPr>
          <p:nvPr>
            <p:ph type="sldNum" sz="quarter" idx="12"/>
          </p:nvPr>
        </p:nvSpPr>
        <p:spPr/>
        <p:txBody>
          <a:bodyPr/>
          <a:lstStyle/>
          <a:p>
            <a:pPr>
              <a:defRPr/>
            </a:pPr>
            <a:fld id="{3EDD1904-6770-1D4E-9B85-979DB7232FCF}" type="slidenum">
              <a:rPr lang="en-US" altLang="en-US"/>
              <a:pPr>
                <a:defRPr/>
              </a:pPr>
              <a:t>6</a:t>
            </a:fld>
            <a:endParaRPr lang="en-US" altLang="en-US"/>
          </a:p>
        </p:txBody>
      </p:sp>
      <p:sp>
        <p:nvSpPr>
          <p:cNvPr id="136194" name="Rectangle 2">
            <a:extLst>
              <a:ext uri="{FF2B5EF4-FFF2-40B4-BE49-F238E27FC236}">
                <a16:creationId xmlns:a16="http://schemas.microsoft.com/office/drawing/2014/main" id="{96F516C0-2D93-7048-99D1-5CA8BB40DA74}"/>
              </a:ext>
            </a:extLst>
          </p:cNvPr>
          <p:cNvSpPr>
            <a:spLocks noChangeArrowheads="1"/>
          </p:cNvSpPr>
          <p:nvPr/>
        </p:nvSpPr>
        <p:spPr bwMode="auto">
          <a:xfrm>
            <a:off x="4727576" y="188914"/>
            <a:ext cx="2555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b="1"/>
              <a:t>GC content</a:t>
            </a:r>
          </a:p>
        </p:txBody>
      </p:sp>
      <p:sp>
        <p:nvSpPr>
          <p:cNvPr id="136195" name="Rectangle 3">
            <a:extLst>
              <a:ext uri="{FF2B5EF4-FFF2-40B4-BE49-F238E27FC236}">
                <a16:creationId xmlns:a16="http://schemas.microsoft.com/office/drawing/2014/main" id="{25E8DC98-6C8C-AF4F-BD47-26A98E2559BE}"/>
              </a:ext>
            </a:extLst>
          </p:cNvPr>
          <p:cNvSpPr>
            <a:spLocks noChangeArrowheads="1"/>
          </p:cNvSpPr>
          <p:nvPr/>
        </p:nvSpPr>
        <p:spPr bwMode="auto">
          <a:xfrm>
            <a:off x="3071813" y="5518150"/>
            <a:ext cx="69135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b="1"/>
              <a:t>Example of very high GC content</a:t>
            </a:r>
            <a:endParaRPr lang="en-US" altLang="en-US" sz="2500" i="1"/>
          </a:p>
          <a:p>
            <a:r>
              <a:rPr lang="en-US" altLang="en-US" sz="2500" i="1"/>
              <a:t>Average GC content: 61%</a:t>
            </a:r>
            <a:endParaRPr lang="en-US" altLang="en-US" sz="4000"/>
          </a:p>
        </p:txBody>
      </p:sp>
      <p:pic>
        <p:nvPicPr>
          <p:cNvPr id="136196" name="Picture 4">
            <a:extLst>
              <a:ext uri="{FF2B5EF4-FFF2-40B4-BE49-F238E27FC236}">
                <a16:creationId xmlns:a16="http://schemas.microsoft.com/office/drawing/2014/main" id="{D10B93F5-57C5-DC4D-99C5-5FBBF9154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4" y="1125538"/>
            <a:ext cx="6840537" cy="434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91AE6E6-D7B0-CD4A-9038-B35E309EAA08}"/>
              </a:ext>
            </a:extLst>
          </p:cNvPr>
          <p:cNvSpPr>
            <a:spLocks noGrp="1"/>
          </p:cNvSpPr>
          <p:nvPr>
            <p:ph type="sldNum" sz="quarter" idx="12"/>
          </p:nvPr>
        </p:nvSpPr>
        <p:spPr/>
        <p:txBody>
          <a:bodyPr/>
          <a:lstStyle/>
          <a:p>
            <a:pPr>
              <a:defRPr/>
            </a:pPr>
            <a:fld id="{245C570F-ECDF-FC40-AEE7-DF3D3F9E350C}" type="slidenum">
              <a:rPr lang="en-US" altLang="en-US"/>
              <a:pPr>
                <a:defRPr/>
              </a:pPr>
              <a:t>7</a:t>
            </a:fld>
            <a:endParaRPr lang="en-US" altLang="en-US"/>
          </a:p>
        </p:txBody>
      </p:sp>
      <p:pic>
        <p:nvPicPr>
          <p:cNvPr id="138242" name="Picture 7">
            <a:extLst>
              <a:ext uri="{FF2B5EF4-FFF2-40B4-BE49-F238E27FC236}">
                <a16:creationId xmlns:a16="http://schemas.microsoft.com/office/drawing/2014/main" id="{A44320F2-2664-4643-BE76-782BBFCA3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476250"/>
            <a:ext cx="8280400" cy="619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3" name="Rectangle 8">
            <a:extLst>
              <a:ext uri="{FF2B5EF4-FFF2-40B4-BE49-F238E27FC236}">
                <a16:creationId xmlns:a16="http://schemas.microsoft.com/office/drawing/2014/main" id="{C89A2E93-4365-8641-9266-8BB2F5109595}"/>
              </a:ext>
            </a:extLst>
          </p:cNvPr>
          <p:cNvSpPr>
            <a:spLocks noChangeArrowheads="1"/>
          </p:cNvSpPr>
          <p:nvPr/>
        </p:nvSpPr>
        <p:spPr bwMode="auto">
          <a:xfrm>
            <a:off x="3575050" y="0"/>
            <a:ext cx="504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a:t>Change points in Labda-phage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84FE1F2-5441-C44F-81A8-1841B36CD236}"/>
              </a:ext>
            </a:extLst>
          </p:cNvPr>
          <p:cNvSpPr>
            <a:spLocks noGrp="1"/>
          </p:cNvSpPr>
          <p:nvPr>
            <p:ph type="sldNum" sz="quarter" idx="12"/>
          </p:nvPr>
        </p:nvSpPr>
        <p:spPr/>
        <p:txBody>
          <a:bodyPr/>
          <a:lstStyle/>
          <a:p>
            <a:pPr>
              <a:defRPr/>
            </a:pPr>
            <a:fld id="{DDB143F2-2F77-9245-B738-7A1A96224FCC}" type="slidenum">
              <a:rPr lang="en-US" altLang="en-US"/>
              <a:pPr>
                <a:defRPr/>
              </a:pPr>
              <a:t>8</a:t>
            </a:fld>
            <a:endParaRPr lang="en-US" altLang="en-US"/>
          </a:p>
        </p:txBody>
      </p:sp>
      <p:sp>
        <p:nvSpPr>
          <p:cNvPr id="140290" name="Rectangle 2">
            <a:extLst>
              <a:ext uri="{FF2B5EF4-FFF2-40B4-BE49-F238E27FC236}">
                <a16:creationId xmlns:a16="http://schemas.microsoft.com/office/drawing/2014/main" id="{A7F8D237-BBCE-AC40-95FB-117D61029602}"/>
              </a:ext>
            </a:extLst>
          </p:cNvPr>
          <p:cNvSpPr>
            <a:spLocks noChangeArrowheads="1"/>
          </p:cNvSpPr>
          <p:nvPr/>
        </p:nvSpPr>
        <p:spPr bwMode="auto">
          <a:xfrm>
            <a:off x="1774826" y="549275"/>
            <a:ext cx="8569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4400" b="1"/>
              <a:t>Unusual DNA-words</a:t>
            </a:r>
          </a:p>
        </p:txBody>
      </p:sp>
      <p:sp>
        <p:nvSpPr>
          <p:cNvPr id="140291" name="Rectangle 3">
            <a:extLst>
              <a:ext uri="{FF2B5EF4-FFF2-40B4-BE49-F238E27FC236}">
                <a16:creationId xmlns:a16="http://schemas.microsoft.com/office/drawing/2014/main" id="{FDD9BB90-C1D5-034D-9CEC-3E1DC9B9850A}"/>
              </a:ext>
            </a:extLst>
          </p:cNvPr>
          <p:cNvSpPr>
            <a:spLocks noChangeArrowheads="1"/>
          </p:cNvSpPr>
          <p:nvPr/>
        </p:nvSpPr>
        <p:spPr bwMode="auto">
          <a:xfrm>
            <a:off x="2640013" y="3243264"/>
            <a:ext cx="7200900"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b="1">
                <a:solidFill>
                  <a:srgbClr val="003300"/>
                </a:solidFill>
              </a:rPr>
              <a:t>Restriction sites: very unusual words</a:t>
            </a:r>
          </a:p>
          <a:p>
            <a:pPr eaLnBrk="1" hangingPunct="1"/>
            <a:endParaRPr lang="en-US" altLang="en-US" sz="2400" b="1">
              <a:solidFill>
                <a:srgbClr val="003300"/>
              </a:solidFill>
            </a:endParaRPr>
          </a:p>
          <a:p>
            <a:pPr eaLnBrk="1" hangingPunct="1"/>
            <a:r>
              <a:rPr lang="en-US" altLang="en-US" sz="2400" b="1">
                <a:solidFill>
                  <a:srgbClr val="003300"/>
                </a:solidFill>
              </a:rPr>
              <a:t>CTAG -&gt; “knicking” of DNA-strand</a:t>
            </a:r>
            <a:endParaRPr lang="en-US" altLang="en-US" sz="2400" b="1" i="1" baseline="-25000">
              <a:solidFill>
                <a:srgbClr val="003300"/>
              </a:solidFill>
            </a:endParaRPr>
          </a:p>
          <a:p>
            <a:pPr eaLnBrk="1" hangingPunct="1"/>
            <a:endParaRPr lang="en-US" altLang="en-US" b="1" i="1">
              <a:solidFill>
                <a:srgbClr val="0033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01A595B-8B14-2547-96D2-0AA9162977F4}"/>
              </a:ext>
            </a:extLst>
          </p:cNvPr>
          <p:cNvSpPr>
            <a:spLocks noGrp="1"/>
          </p:cNvSpPr>
          <p:nvPr>
            <p:ph type="sldNum" sz="quarter" idx="12"/>
          </p:nvPr>
        </p:nvSpPr>
        <p:spPr/>
        <p:txBody>
          <a:bodyPr/>
          <a:lstStyle/>
          <a:p>
            <a:pPr>
              <a:defRPr/>
            </a:pPr>
            <a:fld id="{D93FD5AE-A504-164C-8A79-599A48AC0A3F}" type="slidenum">
              <a:rPr lang="en-US" altLang="en-US"/>
              <a:pPr>
                <a:defRPr/>
              </a:pPr>
              <a:t>9</a:t>
            </a:fld>
            <a:endParaRPr lang="en-US" altLang="en-US"/>
          </a:p>
        </p:txBody>
      </p:sp>
      <p:sp>
        <p:nvSpPr>
          <p:cNvPr id="142338" name="Rectangle 24">
            <a:extLst>
              <a:ext uri="{FF2B5EF4-FFF2-40B4-BE49-F238E27FC236}">
                <a16:creationId xmlns:a16="http://schemas.microsoft.com/office/drawing/2014/main" id="{E3191FE9-7D89-AB4A-8E19-4038FF43B694}"/>
              </a:ext>
            </a:extLst>
          </p:cNvPr>
          <p:cNvSpPr>
            <a:spLocks noChangeArrowheads="1"/>
          </p:cNvSpPr>
          <p:nvPr/>
        </p:nvSpPr>
        <p:spPr bwMode="auto">
          <a:xfrm>
            <a:off x="8112126" y="392341"/>
            <a:ext cx="25558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b="1"/>
              <a:t>genome signature:</a:t>
            </a:r>
          </a:p>
          <a:p>
            <a:pPr eaLnBrk="1" hangingPunct="1"/>
            <a:endParaRPr lang="en-US" altLang="en-US" sz="3200" b="1"/>
          </a:p>
          <a:p>
            <a:pPr eaLnBrk="1" hangingPunct="1"/>
            <a:r>
              <a:rPr lang="en-US" altLang="en-US" sz="2400"/>
              <a:t>Nucleotide motif bias in four genomes</a:t>
            </a:r>
          </a:p>
        </p:txBody>
      </p:sp>
      <p:pic>
        <p:nvPicPr>
          <p:cNvPr id="142339" name="Picture 25" descr="nulceotide motif bias in four genomes">
            <a:extLst>
              <a:ext uri="{FF2B5EF4-FFF2-40B4-BE49-F238E27FC236}">
                <a16:creationId xmlns:a16="http://schemas.microsoft.com/office/drawing/2014/main" id="{5BA4849B-7E2B-CE4E-A9B8-7A15D25D9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6489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3182</Words>
  <Application>Microsoft Macintosh PowerPoint</Application>
  <PresentationFormat>Widescreen</PresentationFormat>
  <Paragraphs>338</Paragraphs>
  <Slides>46</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Introduction to Bioinformatics LECTURE 1: The first look at a genome (sequence statistics) </vt:lpstr>
      <vt:lpstr>Introduction to Bioinformatics LECTURE 1: The first look at a genome (sequence statistics) </vt:lpstr>
      <vt:lpstr>Introduction to Bioinformatics LECTURE 1: The first look at a genome (sequence statistics) </vt:lpstr>
      <vt:lpstr>PowerPoint Presentation</vt:lpstr>
      <vt:lpstr>PowerPoint Presentation</vt:lpstr>
      <vt:lpstr>PowerPoint Presentation</vt:lpstr>
      <vt:lpstr>PowerPoint Presentation</vt:lpstr>
      <vt:lpstr>PowerPoint Presentation</vt:lpstr>
      <vt:lpstr>PowerPoint Presentation</vt:lpstr>
      <vt:lpstr>Introduction to Bioinformatics LECTURE 1: The first look at a genome (sequence statistics)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Pairwise alignment: DNA sequences can be more informative than protein</vt:lpstr>
      <vt:lpstr>PowerPoint Presentation</vt:lpstr>
      <vt:lpstr>Definitions: two types of homology </vt:lpstr>
      <vt:lpstr>PowerPoint Presentation</vt:lpstr>
      <vt:lpstr>PowerPoint Presentation</vt:lpstr>
      <vt:lpstr>General approach to pairwise alignment</vt:lpstr>
      <vt:lpstr>Exercise</vt:lpstr>
      <vt:lpstr>Gaps</vt:lpstr>
      <vt:lpstr>Pairwise alignment and the evolution of life</vt:lpstr>
      <vt:lpstr>Algorithm</vt:lpstr>
      <vt:lpstr>PowerPoint Presentation</vt:lpstr>
      <vt:lpstr>Substitution Matrix</vt:lpstr>
      <vt:lpstr>PowerPoint Presentation</vt:lpstr>
      <vt:lpstr>Two kinds of sequence alignment: global and local</vt:lpstr>
      <vt:lpstr>Global alignment with the algorithm of Needleman and Wunsch (1970)</vt:lpstr>
      <vt:lpstr>Global alignment versus local alignment</vt:lpstr>
      <vt:lpstr>Rapid, heuristic versions of Smith-Waterman: FASTA and BLAST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Bioinformatics.</dc:title>
  <dc:creator>Shrikant D Pawar</dc:creator>
  <cp:lastModifiedBy>Pawar, Shrikant</cp:lastModifiedBy>
  <cp:revision>2</cp:revision>
  <dcterms:created xsi:type="dcterms:W3CDTF">2021-11-08T14:50:44Z</dcterms:created>
  <dcterms:modified xsi:type="dcterms:W3CDTF">2022-04-05T11:09:58Z</dcterms:modified>
</cp:coreProperties>
</file>