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720"/>
  </p:normalViewPr>
  <p:slideViewPr>
    <p:cSldViewPr snapToGrid="0">
      <p:cViewPr varScale="1">
        <p:scale>
          <a:sx n="105" d="100"/>
          <a:sy n="105" d="100"/>
        </p:scale>
        <p:origin x="74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A21A0-3CEF-F9CE-18E7-74A2B939D5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49A8E5-E8F0-33F3-1E8A-88506F86EF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807D28-3E64-49AE-A199-6DE726FD9E8B}"/>
              </a:ext>
            </a:extLst>
          </p:cNvPr>
          <p:cNvSpPr>
            <a:spLocks noGrp="1"/>
          </p:cNvSpPr>
          <p:nvPr>
            <p:ph type="dt" sz="half" idx="10"/>
          </p:nvPr>
        </p:nvSpPr>
        <p:spPr/>
        <p:txBody>
          <a:bodyPr/>
          <a:lstStyle/>
          <a:p>
            <a:fld id="{0D692829-EA5C-6A4E-AF8C-BB9B6AD8EAAE}" type="datetimeFigureOut">
              <a:rPr lang="en-US" smtClean="0"/>
              <a:t>4/3/25</a:t>
            </a:fld>
            <a:endParaRPr lang="en-US"/>
          </a:p>
        </p:txBody>
      </p:sp>
      <p:sp>
        <p:nvSpPr>
          <p:cNvPr id="5" name="Footer Placeholder 4">
            <a:extLst>
              <a:ext uri="{FF2B5EF4-FFF2-40B4-BE49-F238E27FC236}">
                <a16:creationId xmlns:a16="http://schemas.microsoft.com/office/drawing/2014/main" id="{231DD302-EB0E-4D1D-08D5-533AA959F4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630C91-D52F-CD94-04F7-F18403360CB8}"/>
              </a:ext>
            </a:extLst>
          </p:cNvPr>
          <p:cNvSpPr>
            <a:spLocks noGrp="1"/>
          </p:cNvSpPr>
          <p:nvPr>
            <p:ph type="sldNum" sz="quarter" idx="12"/>
          </p:nvPr>
        </p:nvSpPr>
        <p:spPr/>
        <p:txBody>
          <a:bodyPr/>
          <a:lstStyle/>
          <a:p>
            <a:fld id="{D39DC2ED-E3F7-6F44-AA42-2C2DAF31ACD7}" type="slidenum">
              <a:rPr lang="en-US" smtClean="0"/>
              <a:t>‹#›</a:t>
            </a:fld>
            <a:endParaRPr lang="en-US"/>
          </a:p>
        </p:txBody>
      </p:sp>
    </p:spTree>
    <p:extLst>
      <p:ext uri="{BB962C8B-B14F-4D97-AF65-F5344CB8AC3E}">
        <p14:creationId xmlns:p14="http://schemas.microsoft.com/office/powerpoint/2010/main" val="3851985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8C321-4B52-7B23-E46C-47986E9C54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CFF4B2-C5B9-75D6-CBF0-347620C615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711182-7B2A-6106-D5B7-030A3FE4E9FF}"/>
              </a:ext>
            </a:extLst>
          </p:cNvPr>
          <p:cNvSpPr>
            <a:spLocks noGrp="1"/>
          </p:cNvSpPr>
          <p:nvPr>
            <p:ph type="dt" sz="half" idx="10"/>
          </p:nvPr>
        </p:nvSpPr>
        <p:spPr/>
        <p:txBody>
          <a:bodyPr/>
          <a:lstStyle/>
          <a:p>
            <a:fld id="{0D692829-EA5C-6A4E-AF8C-BB9B6AD8EAAE}" type="datetimeFigureOut">
              <a:rPr lang="en-US" smtClean="0"/>
              <a:t>4/3/25</a:t>
            </a:fld>
            <a:endParaRPr lang="en-US"/>
          </a:p>
        </p:txBody>
      </p:sp>
      <p:sp>
        <p:nvSpPr>
          <p:cNvPr id="5" name="Footer Placeholder 4">
            <a:extLst>
              <a:ext uri="{FF2B5EF4-FFF2-40B4-BE49-F238E27FC236}">
                <a16:creationId xmlns:a16="http://schemas.microsoft.com/office/drawing/2014/main" id="{8867984A-287B-CF0E-CAF3-51B1BCA099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D11EA9-D9AC-5105-CEBE-030515F3286E}"/>
              </a:ext>
            </a:extLst>
          </p:cNvPr>
          <p:cNvSpPr>
            <a:spLocks noGrp="1"/>
          </p:cNvSpPr>
          <p:nvPr>
            <p:ph type="sldNum" sz="quarter" idx="12"/>
          </p:nvPr>
        </p:nvSpPr>
        <p:spPr/>
        <p:txBody>
          <a:bodyPr/>
          <a:lstStyle/>
          <a:p>
            <a:fld id="{D39DC2ED-E3F7-6F44-AA42-2C2DAF31ACD7}" type="slidenum">
              <a:rPr lang="en-US" smtClean="0"/>
              <a:t>‹#›</a:t>
            </a:fld>
            <a:endParaRPr lang="en-US"/>
          </a:p>
        </p:txBody>
      </p:sp>
    </p:spTree>
    <p:extLst>
      <p:ext uri="{BB962C8B-B14F-4D97-AF65-F5344CB8AC3E}">
        <p14:creationId xmlns:p14="http://schemas.microsoft.com/office/powerpoint/2010/main" val="2483313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599FEF-12F7-2C69-448C-35BCE7837F4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27BDB76-CF35-C2F7-ECA2-0BF1D302FC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F26A99-4AA2-6885-DF0A-15CF6DDD392D}"/>
              </a:ext>
            </a:extLst>
          </p:cNvPr>
          <p:cNvSpPr>
            <a:spLocks noGrp="1"/>
          </p:cNvSpPr>
          <p:nvPr>
            <p:ph type="dt" sz="half" idx="10"/>
          </p:nvPr>
        </p:nvSpPr>
        <p:spPr/>
        <p:txBody>
          <a:bodyPr/>
          <a:lstStyle/>
          <a:p>
            <a:fld id="{0D692829-EA5C-6A4E-AF8C-BB9B6AD8EAAE}" type="datetimeFigureOut">
              <a:rPr lang="en-US" smtClean="0"/>
              <a:t>4/3/25</a:t>
            </a:fld>
            <a:endParaRPr lang="en-US"/>
          </a:p>
        </p:txBody>
      </p:sp>
      <p:sp>
        <p:nvSpPr>
          <p:cNvPr id="5" name="Footer Placeholder 4">
            <a:extLst>
              <a:ext uri="{FF2B5EF4-FFF2-40B4-BE49-F238E27FC236}">
                <a16:creationId xmlns:a16="http://schemas.microsoft.com/office/drawing/2014/main" id="{1D1C3831-CCB2-88E5-8947-1456BD8225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44189A-8D0E-9AE0-10A2-F0FB334C9BCB}"/>
              </a:ext>
            </a:extLst>
          </p:cNvPr>
          <p:cNvSpPr>
            <a:spLocks noGrp="1"/>
          </p:cNvSpPr>
          <p:nvPr>
            <p:ph type="sldNum" sz="quarter" idx="12"/>
          </p:nvPr>
        </p:nvSpPr>
        <p:spPr/>
        <p:txBody>
          <a:bodyPr/>
          <a:lstStyle/>
          <a:p>
            <a:fld id="{D39DC2ED-E3F7-6F44-AA42-2C2DAF31ACD7}" type="slidenum">
              <a:rPr lang="en-US" smtClean="0"/>
              <a:t>‹#›</a:t>
            </a:fld>
            <a:endParaRPr lang="en-US"/>
          </a:p>
        </p:txBody>
      </p:sp>
    </p:spTree>
    <p:extLst>
      <p:ext uri="{BB962C8B-B14F-4D97-AF65-F5344CB8AC3E}">
        <p14:creationId xmlns:p14="http://schemas.microsoft.com/office/powerpoint/2010/main" val="1291134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44166-971A-84EE-EAFA-486378D6F2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DB13A1-231C-55BA-3B3C-668984F824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E5CD6E-5F07-BD6A-2F7E-9D8B0520FC0E}"/>
              </a:ext>
            </a:extLst>
          </p:cNvPr>
          <p:cNvSpPr>
            <a:spLocks noGrp="1"/>
          </p:cNvSpPr>
          <p:nvPr>
            <p:ph type="dt" sz="half" idx="10"/>
          </p:nvPr>
        </p:nvSpPr>
        <p:spPr/>
        <p:txBody>
          <a:bodyPr/>
          <a:lstStyle/>
          <a:p>
            <a:fld id="{0D692829-EA5C-6A4E-AF8C-BB9B6AD8EAAE}" type="datetimeFigureOut">
              <a:rPr lang="en-US" smtClean="0"/>
              <a:t>4/3/25</a:t>
            </a:fld>
            <a:endParaRPr lang="en-US"/>
          </a:p>
        </p:txBody>
      </p:sp>
      <p:sp>
        <p:nvSpPr>
          <p:cNvPr id="5" name="Footer Placeholder 4">
            <a:extLst>
              <a:ext uri="{FF2B5EF4-FFF2-40B4-BE49-F238E27FC236}">
                <a16:creationId xmlns:a16="http://schemas.microsoft.com/office/drawing/2014/main" id="{7E7CDC78-20A7-C840-A93B-42FFC636CD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E88525-6A3F-A6CB-BF80-BC302BD04EA0}"/>
              </a:ext>
            </a:extLst>
          </p:cNvPr>
          <p:cNvSpPr>
            <a:spLocks noGrp="1"/>
          </p:cNvSpPr>
          <p:nvPr>
            <p:ph type="sldNum" sz="quarter" idx="12"/>
          </p:nvPr>
        </p:nvSpPr>
        <p:spPr/>
        <p:txBody>
          <a:bodyPr/>
          <a:lstStyle/>
          <a:p>
            <a:fld id="{D39DC2ED-E3F7-6F44-AA42-2C2DAF31ACD7}" type="slidenum">
              <a:rPr lang="en-US" smtClean="0"/>
              <a:t>‹#›</a:t>
            </a:fld>
            <a:endParaRPr lang="en-US"/>
          </a:p>
        </p:txBody>
      </p:sp>
    </p:spTree>
    <p:extLst>
      <p:ext uri="{BB962C8B-B14F-4D97-AF65-F5344CB8AC3E}">
        <p14:creationId xmlns:p14="http://schemas.microsoft.com/office/powerpoint/2010/main" val="3046212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CE87A-ED52-D35E-00EA-13124BCCBB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55ADCB0-EE7B-26DA-75B4-AF5CF793CD0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FAA065-EC11-B441-9DDA-68A34E69B0FB}"/>
              </a:ext>
            </a:extLst>
          </p:cNvPr>
          <p:cNvSpPr>
            <a:spLocks noGrp="1"/>
          </p:cNvSpPr>
          <p:nvPr>
            <p:ph type="dt" sz="half" idx="10"/>
          </p:nvPr>
        </p:nvSpPr>
        <p:spPr/>
        <p:txBody>
          <a:bodyPr/>
          <a:lstStyle/>
          <a:p>
            <a:fld id="{0D692829-EA5C-6A4E-AF8C-BB9B6AD8EAAE}" type="datetimeFigureOut">
              <a:rPr lang="en-US" smtClean="0"/>
              <a:t>4/3/25</a:t>
            </a:fld>
            <a:endParaRPr lang="en-US"/>
          </a:p>
        </p:txBody>
      </p:sp>
      <p:sp>
        <p:nvSpPr>
          <p:cNvPr id="5" name="Footer Placeholder 4">
            <a:extLst>
              <a:ext uri="{FF2B5EF4-FFF2-40B4-BE49-F238E27FC236}">
                <a16:creationId xmlns:a16="http://schemas.microsoft.com/office/drawing/2014/main" id="{9CA69DC1-B1BE-FE0A-4017-008AED9610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6CF748-174A-211C-B292-7974FF182285}"/>
              </a:ext>
            </a:extLst>
          </p:cNvPr>
          <p:cNvSpPr>
            <a:spLocks noGrp="1"/>
          </p:cNvSpPr>
          <p:nvPr>
            <p:ph type="sldNum" sz="quarter" idx="12"/>
          </p:nvPr>
        </p:nvSpPr>
        <p:spPr/>
        <p:txBody>
          <a:bodyPr/>
          <a:lstStyle/>
          <a:p>
            <a:fld id="{D39DC2ED-E3F7-6F44-AA42-2C2DAF31ACD7}" type="slidenum">
              <a:rPr lang="en-US" smtClean="0"/>
              <a:t>‹#›</a:t>
            </a:fld>
            <a:endParaRPr lang="en-US"/>
          </a:p>
        </p:txBody>
      </p:sp>
    </p:spTree>
    <p:extLst>
      <p:ext uri="{BB962C8B-B14F-4D97-AF65-F5344CB8AC3E}">
        <p14:creationId xmlns:p14="http://schemas.microsoft.com/office/powerpoint/2010/main" val="17378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BB97B-CDED-2B12-343B-81290935D9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1E6DFB-5C40-32AB-7693-4C9FB4EBCE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CD4B5F-9408-4472-7539-C7A4245652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29B6C7-BC5E-C044-9C1C-B5C6067FECD3}"/>
              </a:ext>
            </a:extLst>
          </p:cNvPr>
          <p:cNvSpPr>
            <a:spLocks noGrp="1"/>
          </p:cNvSpPr>
          <p:nvPr>
            <p:ph type="dt" sz="half" idx="10"/>
          </p:nvPr>
        </p:nvSpPr>
        <p:spPr/>
        <p:txBody>
          <a:bodyPr/>
          <a:lstStyle/>
          <a:p>
            <a:fld id="{0D692829-EA5C-6A4E-AF8C-BB9B6AD8EAAE}" type="datetimeFigureOut">
              <a:rPr lang="en-US" smtClean="0"/>
              <a:t>4/3/25</a:t>
            </a:fld>
            <a:endParaRPr lang="en-US"/>
          </a:p>
        </p:txBody>
      </p:sp>
      <p:sp>
        <p:nvSpPr>
          <p:cNvPr id="6" name="Footer Placeholder 5">
            <a:extLst>
              <a:ext uri="{FF2B5EF4-FFF2-40B4-BE49-F238E27FC236}">
                <a16:creationId xmlns:a16="http://schemas.microsoft.com/office/drawing/2014/main" id="{2A655011-A0D3-1982-C012-93CE2B284C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7283BA-AE2F-A07C-BB99-F2F7D85DFD77}"/>
              </a:ext>
            </a:extLst>
          </p:cNvPr>
          <p:cNvSpPr>
            <a:spLocks noGrp="1"/>
          </p:cNvSpPr>
          <p:nvPr>
            <p:ph type="sldNum" sz="quarter" idx="12"/>
          </p:nvPr>
        </p:nvSpPr>
        <p:spPr/>
        <p:txBody>
          <a:bodyPr/>
          <a:lstStyle/>
          <a:p>
            <a:fld id="{D39DC2ED-E3F7-6F44-AA42-2C2DAF31ACD7}" type="slidenum">
              <a:rPr lang="en-US" smtClean="0"/>
              <a:t>‹#›</a:t>
            </a:fld>
            <a:endParaRPr lang="en-US"/>
          </a:p>
        </p:txBody>
      </p:sp>
    </p:spTree>
    <p:extLst>
      <p:ext uri="{BB962C8B-B14F-4D97-AF65-F5344CB8AC3E}">
        <p14:creationId xmlns:p14="http://schemas.microsoft.com/office/powerpoint/2010/main" val="685838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525F1-6730-6179-8ABB-87DA97341C6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66E586-5E3F-3DA9-B9C9-CE14951C6C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20A09F-0BF0-70BC-9B41-104A4C6B06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8CF9CFF-7309-B642-A304-F8C84B7061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530526-BA69-3440-EA10-6171E6150E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8CD6EB8-EA63-2E22-CD1C-8FDADAB1064B}"/>
              </a:ext>
            </a:extLst>
          </p:cNvPr>
          <p:cNvSpPr>
            <a:spLocks noGrp="1"/>
          </p:cNvSpPr>
          <p:nvPr>
            <p:ph type="dt" sz="half" idx="10"/>
          </p:nvPr>
        </p:nvSpPr>
        <p:spPr/>
        <p:txBody>
          <a:bodyPr/>
          <a:lstStyle/>
          <a:p>
            <a:fld id="{0D692829-EA5C-6A4E-AF8C-BB9B6AD8EAAE}" type="datetimeFigureOut">
              <a:rPr lang="en-US" smtClean="0"/>
              <a:t>4/3/25</a:t>
            </a:fld>
            <a:endParaRPr lang="en-US"/>
          </a:p>
        </p:txBody>
      </p:sp>
      <p:sp>
        <p:nvSpPr>
          <p:cNvPr id="8" name="Footer Placeholder 7">
            <a:extLst>
              <a:ext uri="{FF2B5EF4-FFF2-40B4-BE49-F238E27FC236}">
                <a16:creationId xmlns:a16="http://schemas.microsoft.com/office/drawing/2014/main" id="{97CF7753-5FF0-E430-8C25-C1A021D6963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A4DAE94-392C-2C8E-064F-0DF9767DD2E9}"/>
              </a:ext>
            </a:extLst>
          </p:cNvPr>
          <p:cNvSpPr>
            <a:spLocks noGrp="1"/>
          </p:cNvSpPr>
          <p:nvPr>
            <p:ph type="sldNum" sz="quarter" idx="12"/>
          </p:nvPr>
        </p:nvSpPr>
        <p:spPr/>
        <p:txBody>
          <a:bodyPr/>
          <a:lstStyle/>
          <a:p>
            <a:fld id="{D39DC2ED-E3F7-6F44-AA42-2C2DAF31ACD7}" type="slidenum">
              <a:rPr lang="en-US" smtClean="0"/>
              <a:t>‹#›</a:t>
            </a:fld>
            <a:endParaRPr lang="en-US"/>
          </a:p>
        </p:txBody>
      </p:sp>
    </p:spTree>
    <p:extLst>
      <p:ext uri="{BB962C8B-B14F-4D97-AF65-F5344CB8AC3E}">
        <p14:creationId xmlns:p14="http://schemas.microsoft.com/office/powerpoint/2010/main" val="41892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2D08B-4609-B41B-C55A-F43BDDB69F4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EEB00FF-08E9-86D6-BDFB-9087F3B4FACB}"/>
              </a:ext>
            </a:extLst>
          </p:cNvPr>
          <p:cNvSpPr>
            <a:spLocks noGrp="1"/>
          </p:cNvSpPr>
          <p:nvPr>
            <p:ph type="dt" sz="half" idx="10"/>
          </p:nvPr>
        </p:nvSpPr>
        <p:spPr/>
        <p:txBody>
          <a:bodyPr/>
          <a:lstStyle/>
          <a:p>
            <a:fld id="{0D692829-EA5C-6A4E-AF8C-BB9B6AD8EAAE}" type="datetimeFigureOut">
              <a:rPr lang="en-US" smtClean="0"/>
              <a:t>4/3/25</a:t>
            </a:fld>
            <a:endParaRPr lang="en-US"/>
          </a:p>
        </p:txBody>
      </p:sp>
      <p:sp>
        <p:nvSpPr>
          <p:cNvPr id="4" name="Footer Placeholder 3">
            <a:extLst>
              <a:ext uri="{FF2B5EF4-FFF2-40B4-BE49-F238E27FC236}">
                <a16:creationId xmlns:a16="http://schemas.microsoft.com/office/drawing/2014/main" id="{D7800836-D37B-0AE4-805A-433BCD55EF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BED20E-08C5-E577-C9B5-CE2269417D79}"/>
              </a:ext>
            </a:extLst>
          </p:cNvPr>
          <p:cNvSpPr>
            <a:spLocks noGrp="1"/>
          </p:cNvSpPr>
          <p:nvPr>
            <p:ph type="sldNum" sz="quarter" idx="12"/>
          </p:nvPr>
        </p:nvSpPr>
        <p:spPr/>
        <p:txBody>
          <a:bodyPr/>
          <a:lstStyle/>
          <a:p>
            <a:fld id="{D39DC2ED-E3F7-6F44-AA42-2C2DAF31ACD7}" type="slidenum">
              <a:rPr lang="en-US" smtClean="0"/>
              <a:t>‹#›</a:t>
            </a:fld>
            <a:endParaRPr lang="en-US"/>
          </a:p>
        </p:txBody>
      </p:sp>
    </p:spTree>
    <p:extLst>
      <p:ext uri="{BB962C8B-B14F-4D97-AF65-F5344CB8AC3E}">
        <p14:creationId xmlns:p14="http://schemas.microsoft.com/office/powerpoint/2010/main" val="3268596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774594-CECD-C9EF-2CB4-3CC769CEC999}"/>
              </a:ext>
            </a:extLst>
          </p:cNvPr>
          <p:cNvSpPr>
            <a:spLocks noGrp="1"/>
          </p:cNvSpPr>
          <p:nvPr>
            <p:ph type="dt" sz="half" idx="10"/>
          </p:nvPr>
        </p:nvSpPr>
        <p:spPr/>
        <p:txBody>
          <a:bodyPr/>
          <a:lstStyle/>
          <a:p>
            <a:fld id="{0D692829-EA5C-6A4E-AF8C-BB9B6AD8EAAE}" type="datetimeFigureOut">
              <a:rPr lang="en-US" smtClean="0"/>
              <a:t>4/3/25</a:t>
            </a:fld>
            <a:endParaRPr lang="en-US"/>
          </a:p>
        </p:txBody>
      </p:sp>
      <p:sp>
        <p:nvSpPr>
          <p:cNvPr id="3" name="Footer Placeholder 2">
            <a:extLst>
              <a:ext uri="{FF2B5EF4-FFF2-40B4-BE49-F238E27FC236}">
                <a16:creationId xmlns:a16="http://schemas.microsoft.com/office/drawing/2014/main" id="{0D6F612B-AC16-08DF-064B-09DB2F2767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45B71DE-7B57-0342-6638-F7446F51A923}"/>
              </a:ext>
            </a:extLst>
          </p:cNvPr>
          <p:cNvSpPr>
            <a:spLocks noGrp="1"/>
          </p:cNvSpPr>
          <p:nvPr>
            <p:ph type="sldNum" sz="quarter" idx="12"/>
          </p:nvPr>
        </p:nvSpPr>
        <p:spPr/>
        <p:txBody>
          <a:bodyPr/>
          <a:lstStyle/>
          <a:p>
            <a:fld id="{D39DC2ED-E3F7-6F44-AA42-2C2DAF31ACD7}" type="slidenum">
              <a:rPr lang="en-US" smtClean="0"/>
              <a:t>‹#›</a:t>
            </a:fld>
            <a:endParaRPr lang="en-US"/>
          </a:p>
        </p:txBody>
      </p:sp>
    </p:spTree>
    <p:extLst>
      <p:ext uri="{BB962C8B-B14F-4D97-AF65-F5344CB8AC3E}">
        <p14:creationId xmlns:p14="http://schemas.microsoft.com/office/powerpoint/2010/main" val="4148087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E95B6-749F-06AE-0B2A-81D5EC88F1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C132F8-BB38-3541-D40A-211F92FA00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D0DBBCD-C8C7-97B4-034E-0C84BE35B5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40E837-C6C4-E88A-68AA-01ABF8880237}"/>
              </a:ext>
            </a:extLst>
          </p:cNvPr>
          <p:cNvSpPr>
            <a:spLocks noGrp="1"/>
          </p:cNvSpPr>
          <p:nvPr>
            <p:ph type="dt" sz="half" idx="10"/>
          </p:nvPr>
        </p:nvSpPr>
        <p:spPr/>
        <p:txBody>
          <a:bodyPr/>
          <a:lstStyle/>
          <a:p>
            <a:fld id="{0D692829-EA5C-6A4E-AF8C-BB9B6AD8EAAE}" type="datetimeFigureOut">
              <a:rPr lang="en-US" smtClean="0"/>
              <a:t>4/3/25</a:t>
            </a:fld>
            <a:endParaRPr lang="en-US"/>
          </a:p>
        </p:txBody>
      </p:sp>
      <p:sp>
        <p:nvSpPr>
          <p:cNvPr id="6" name="Footer Placeholder 5">
            <a:extLst>
              <a:ext uri="{FF2B5EF4-FFF2-40B4-BE49-F238E27FC236}">
                <a16:creationId xmlns:a16="http://schemas.microsoft.com/office/drawing/2014/main" id="{8F3B27B6-498C-250F-02D6-A3855B17C4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CBECDD-49C0-E17D-0FEA-73D40699A3BD}"/>
              </a:ext>
            </a:extLst>
          </p:cNvPr>
          <p:cNvSpPr>
            <a:spLocks noGrp="1"/>
          </p:cNvSpPr>
          <p:nvPr>
            <p:ph type="sldNum" sz="quarter" idx="12"/>
          </p:nvPr>
        </p:nvSpPr>
        <p:spPr/>
        <p:txBody>
          <a:bodyPr/>
          <a:lstStyle/>
          <a:p>
            <a:fld id="{D39DC2ED-E3F7-6F44-AA42-2C2DAF31ACD7}" type="slidenum">
              <a:rPr lang="en-US" smtClean="0"/>
              <a:t>‹#›</a:t>
            </a:fld>
            <a:endParaRPr lang="en-US"/>
          </a:p>
        </p:txBody>
      </p:sp>
    </p:spTree>
    <p:extLst>
      <p:ext uri="{BB962C8B-B14F-4D97-AF65-F5344CB8AC3E}">
        <p14:creationId xmlns:p14="http://schemas.microsoft.com/office/powerpoint/2010/main" val="1046139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2BCDD-751F-ABD3-E7F5-0E822EC14B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B4A0A0-3C6E-BFEA-58F1-21E41BF8EE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B2700C-466E-2F20-7F5C-E04C00415C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5C01F4-C46E-ECB7-097D-2CF588E20B64}"/>
              </a:ext>
            </a:extLst>
          </p:cNvPr>
          <p:cNvSpPr>
            <a:spLocks noGrp="1"/>
          </p:cNvSpPr>
          <p:nvPr>
            <p:ph type="dt" sz="half" idx="10"/>
          </p:nvPr>
        </p:nvSpPr>
        <p:spPr/>
        <p:txBody>
          <a:bodyPr/>
          <a:lstStyle/>
          <a:p>
            <a:fld id="{0D692829-EA5C-6A4E-AF8C-BB9B6AD8EAAE}" type="datetimeFigureOut">
              <a:rPr lang="en-US" smtClean="0"/>
              <a:t>4/3/25</a:t>
            </a:fld>
            <a:endParaRPr lang="en-US"/>
          </a:p>
        </p:txBody>
      </p:sp>
      <p:sp>
        <p:nvSpPr>
          <p:cNvPr id="6" name="Footer Placeholder 5">
            <a:extLst>
              <a:ext uri="{FF2B5EF4-FFF2-40B4-BE49-F238E27FC236}">
                <a16:creationId xmlns:a16="http://schemas.microsoft.com/office/drawing/2014/main" id="{6A967BF5-06BE-9A36-9717-01D976ACCD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3B3773-E6F9-6919-B852-091633EB4ADC}"/>
              </a:ext>
            </a:extLst>
          </p:cNvPr>
          <p:cNvSpPr>
            <a:spLocks noGrp="1"/>
          </p:cNvSpPr>
          <p:nvPr>
            <p:ph type="sldNum" sz="quarter" idx="12"/>
          </p:nvPr>
        </p:nvSpPr>
        <p:spPr/>
        <p:txBody>
          <a:bodyPr/>
          <a:lstStyle/>
          <a:p>
            <a:fld id="{D39DC2ED-E3F7-6F44-AA42-2C2DAF31ACD7}" type="slidenum">
              <a:rPr lang="en-US" smtClean="0"/>
              <a:t>‹#›</a:t>
            </a:fld>
            <a:endParaRPr lang="en-US"/>
          </a:p>
        </p:txBody>
      </p:sp>
    </p:spTree>
    <p:extLst>
      <p:ext uri="{BB962C8B-B14F-4D97-AF65-F5344CB8AC3E}">
        <p14:creationId xmlns:p14="http://schemas.microsoft.com/office/powerpoint/2010/main" val="1196926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2543D5-DCDB-61DE-1671-914CEF1135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9D2D2D-DBC6-3118-CFE6-D1AA9C67D2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38968B-7E64-702A-8F3A-51A226F221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D692829-EA5C-6A4E-AF8C-BB9B6AD8EAAE}" type="datetimeFigureOut">
              <a:rPr lang="en-US" smtClean="0"/>
              <a:t>4/3/25</a:t>
            </a:fld>
            <a:endParaRPr lang="en-US"/>
          </a:p>
        </p:txBody>
      </p:sp>
      <p:sp>
        <p:nvSpPr>
          <p:cNvPr id="5" name="Footer Placeholder 4">
            <a:extLst>
              <a:ext uri="{FF2B5EF4-FFF2-40B4-BE49-F238E27FC236}">
                <a16:creationId xmlns:a16="http://schemas.microsoft.com/office/drawing/2014/main" id="{FEFA4708-2921-803F-2448-EEC2E8341E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CA9DA03-04CA-4EB9-55EF-EFE055722D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39DC2ED-E3F7-6F44-AA42-2C2DAF31ACD7}" type="slidenum">
              <a:rPr lang="en-US" smtClean="0"/>
              <a:t>‹#›</a:t>
            </a:fld>
            <a:endParaRPr lang="en-US"/>
          </a:p>
        </p:txBody>
      </p:sp>
    </p:spTree>
    <p:extLst>
      <p:ext uri="{BB962C8B-B14F-4D97-AF65-F5344CB8AC3E}">
        <p14:creationId xmlns:p14="http://schemas.microsoft.com/office/powerpoint/2010/main" val="15757130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owl.purdue.edu/owl/general_writing/academic_writing/conciseness/index.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easybib.com/guides/citation-guides/apa-format/apa-in-text-citation/"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3E4D0-3669-1C40-506C-98665142E032}"/>
              </a:ext>
            </a:extLst>
          </p:cNvPr>
          <p:cNvSpPr>
            <a:spLocks noGrp="1"/>
          </p:cNvSpPr>
          <p:nvPr>
            <p:ph type="ctrTitle"/>
          </p:nvPr>
        </p:nvSpPr>
        <p:spPr/>
        <p:txBody>
          <a:bodyPr>
            <a:normAutofit fontScale="90000"/>
          </a:bodyPr>
          <a:lstStyle/>
          <a:p>
            <a:r>
              <a:rPr lang="en-US" dirty="0"/>
              <a:t>How to do a scientific presentation of your thesis and APA formatting.</a:t>
            </a:r>
          </a:p>
        </p:txBody>
      </p:sp>
      <p:sp>
        <p:nvSpPr>
          <p:cNvPr id="3" name="Subtitle 2">
            <a:extLst>
              <a:ext uri="{FF2B5EF4-FFF2-40B4-BE49-F238E27FC236}">
                <a16:creationId xmlns:a16="http://schemas.microsoft.com/office/drawing/2014/main" id="{665C6867-ABA4-8273-1469-976AD280BE5F}"/>
              </a:ext>
            </a:extLst>
          </p:cNvPr>
          <p:cNvSpPr>
            <a:spLocks noGrp="1"/>
          </p:cNvSpPr>
          <p:nvPr>
            <p:ph type="subTitle" idx="1"/>
          </p:nvPr>
        </p:nvSpPr>
        <p:spPr/>
        <p:txBody>
          <a:bodyPr/>
          <a:lstStyle/>
          <a:p>
            <a:r>
              <a:rPr lang="en-US" dirty="0"/>
              <a:t>Seminar</a:t>
            </a:r>
          </a:p>
          <a:p>
            <a:r>
              <a:rPr lang="en-US" dirty="0"/>
              <a:t>Pawar</a:t>
            </a:r>
          </a:p>
        </p:txBody>
      </p:sp>
    </p:spTree>
    <p:extLst>
      <p:ext uri="{BB962C8B-B14F-4D97-AF65-F5344CB8AC3E}">
        <p14:creationId xmlns:p14="http://schemas.microsoft.com/office/powerpoint/2010/main" val="3059426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3102-E47F-339D-8205-E5CE6B2231A5}"/>
              </a:ext>
            </a:extLst>
          </p:cNvPr>
          <p:cNvSpPr>
            <a:spLocks noGrp="1"/>
          </p:cNvSpPr>
          <p:nvPr>
            <p:ph type="title"/>
          </p:nvPr>
        </p:nvSpPr>
        <p:spPr/>
        <p:txBody>
          <a:bodyPr/>
          <a:lstStyle/>
          <a:p>
            <a:r>
              <a:rPr lang="en-US" b="1" i="0" dirty="0">
                <a:solidFill>
                  <a:srgbClr val="21262B"/>
                </a:solidFill>
                <a:effectLst/>
                <a:latin typeface="Circular"/>
              </a:rPr>
              <a:t>Summary</a:t>
            </a:r>
            <a:endParaRPr lang="en-US" dirty="0"/>
          </a:p>
        </p:txBody>
      </p:sp>
      <p:sp>
        <p:nvSpPr>
          <p:cNvPr id="3" name="Content Placeholder 2">
            <a:extLst>
              <a:ext uri="{FF2B5EF4-FFF2-40B4-BE49-F238E27FC236}">
                <a16:creationId xmlns:a16="http://schemas.microsoft.com/office/drawing/2014/main" id="{3F971FCF-DF7E-7CBA-9E0E-D168F9EBA5B2}"/>
              </a:ext>
            </a:extLst>
          </p:cNvPr>
          <p:cNvSpPr>
            <a:spLocks noGrp="1"/>
          </p:cNvSpPr>
          <p:nvPr>
            <p:ph idx="1"/>
          </p:nvPr>
        </p:nvSpPr>
        <p:spPr/>
        <p:txBody>
          <a:bodyPr/>
          <a:lstStyle/>
          <a:p>
            <a:r>
              <a:rPr lang="en-US" b="0" i="0" dirty="0">
                <a:solidFill>
                  <a:srgbClr val="21262B"/>
                </a:solidFill>
                <a:effectLst/>
                <a:latin typeface="Circular"/>
              </a:rPr>
              <a:t>Summarize your main findings. Displaying your main findings through visuals can be effective. Emphasize the new contributions to scientific knowledge that your work makes.</a:t>
            </a:r>
            <a:endParaRPr lang="en-US" dirty="0"/>
          </a:p>
        </p:txBody>
      </p:sp>
    </p:spTree>
    <p:extLst>
      <p:ext uri="{BB962C8B-B14F-4D97-AF65-F5344CB8AC3E}">
        <p14:creationId xmlns:p14="http://schemas.microsoft.com/office/powerpoint/2010/main" val="63042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4B72B-985A-9A55-A41F-C615577CF2EB}"/>
              </a:ext>
            </a:extLst>
          </p:cNvPr>
          <p:cNvSpPr>
            <a:spLocks noGrp="1"/>
          </p:cNvSpPr>
          <p:nvPr>
            <p:ph type="title"/>
          </p:nvPr>
        </p:nvSpPr>
        <p:spPr/>
        <p:txBody>
          <a:bodyPr/>
          <a:lstStyle/>
          <a:p>
            <a:r>
              <a:rPr lang="en-US" b="1" i="0" dirty="0">
                <a:solidFill>
                  <a:srgbClr val="21262B"/>
                </a:solidFill>
                <a:effectLst/>
                <a:latin typeface="Circular"/>
              </a:rPr>
              <a:t>Conclusion</a:t>
            </a:r>
            <a:endParaRPr lang="en-US" dirty="0"/>
          </a:p>
        </p:txBody>
      </p:sp>
      <p:sp>
        <p:nvSpPr>
          <p:cNvPr id="3" name="Content Placeholder 2">
            <a:extLst>
              <a:ext uri="{FF2B5EF4-FFF2-40B4-BE49-F238E27FC236}">
                <a16:creationId xmlns:a16="http://schemas.microsoft.com/office/drawing/2014/main" id="{AFC3588D-BB9F-8352-650E-9AF24BC83F65}"/>
              </a:ext>
            </a:extLst>
          </p:cNvPr>
          <p:cNvSpPr>
            <a:spLocks noGrp="1"/>
          </p:cNvSpPr>
          <p:nvPr>
            <p:ph idx="1"/>
          </p:nvPr>
        </p:nvSpPr>
        <p:spPr/>
        <p:txBody>
          <a:bodyPr/>
          <a:lstStyle/>
          <a:p>
            <a:r>
              <a:rPr lang="en-US" b="0" i="0" dirty="0">
                <a:solidFill>
                  <a:srgbClr val="21262B"/>
                </a:solidFill>
                <a:effectLst/>
                <a:latin typeface="Circular"/>
              </a:rPr>
              <a:t>Complete the circle by relating your conclusions to the big picture topic in your introduction—and your hook, if possible. It’s important to describe any alternative explanations for your findings. You might also speculate on future directions arising from your research.</a:t>
            </a:r>
            <a:endParaRPr lang="en-US" dirty="0"/>
          </a:p>
        </p:txBody>
      </p:sp>
    </p:spTree>
    <p:extLst>
      <p:ext uri="{BB962C8B-B14F-4D97-AF65-F5344CB8AC3E}">
        <p14:creationId xmlns:p14="http://schemas.microsoft.com/office/powerpoint/2010/main" val="1100200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ABD4F-C1D4-2F1E-79EA-E6CD04706310}"/>
              </a:ext>
            </a:extLst>
          </p:cNvPr>
          <p:cNvSpPr>
            <a:spLocks noGrp="1"/>
          </p:cNvSpPr>
          <p:nvPr>
            <p:ph type="title"/>
          </p:nvPr>
        </p:nvSpPr>
        <p:spPr/>
        <p:txBody>
          <a:bodyPr/>
          <a:lstStyle/>
          <a:p>
            <a:r>
              <a:rPr lang="en-US" b="1" i="0" dirty="0">
                <a:solidFill>
                  <a:srgbClr val="21262B"/>
                </a:solidFill>
                <a:effectLst/>
                <a:latin typeface="Circular"/>
              </a:rPr>
              <a:t>Step 2: Plan your presentation slides</a:t>
            </a:r>
            <a:br>
              <a:rPr lang="en-US" b="1" i="0" dirty="0">
                <a:solidFill>
                  <a:srgbClr val="21262B"/>
                </a:solidFill>
                <a:effectLst/>
                <a:latin typeface="Circular"/>
              </a:rPr>
            </a:br>
            <a:endParaRPr lang="en-US" dirty="0"/>
          </a:p>
        </p:txBody>
      </p:sp>
      <p:sp>
        <p:nvSpPr>
          <p:cNvPr id="3" name="Content Placeholder 2">
            <a:extLst>
              <a:ext uri="{FF2B5EF4-FFF2-40B4-BE49-F238E27FC236}">
                <a16:creationId xmlns:a16="http://schemas.microsoft.com/office/drawing/2014/main" id="{D503EAA7-F5A4-B3CF-1A39-357AA17597BB}"/>
              </a:ext>
            </a:extLst>
          </p:cNvPr>
          <p:cNvSpPr>
            <a:spLocks noGrp="1"/>
          </p:cNvSpPr>
          <p:nvPr>
            <p:ph idx="1"/>
          </p:nvPr>
        </p:nvSpPr>
        <p:spPr/>
        <p:txBody>
          <a:bodyPr/>
          <a:lstStyle/>
          <a:p>
            <a:pPr algn="l" fontAlgn="base">
              <a:lnSpc>
                <a:spcPts val="2025"/>
              </a:lnSpc>
              <a:spcBef>
                <a:spcPts val="750"/>
              </a:spcBef>
              <a:buFont typeface="+mj-lt"/>
              <a:buAutoNum type="arabicPeriod"/>
            </a:pPr>
            <a:r>
              <a:rPr lang="en-US" b="0" i="0" dirty="0">
                <a:solidFill>
                  <a:srgbClr val="21262B"/>
                </a:solidFill>
                <a:effectLst/>
                <a:latin typeface="Circular"/>
              </a:rPr>
              <a:t>Write the slide titles to match your talk outline. These should be clear and informative declarative sentences that succinctly give the main idea of the slide (e.g., don’t use “Methods” as a slide title). Have one major idea per slide. Decide how you will convey the main idea of the slide (e.g., what figures, photographs, equations, statistics, references, or other elements you will need). The body of the slide should support the slide’s main idea.</a:t>
            </a:r>
          </a:p>
          <a:p>
            <a:pPr algn="l" fontAlgn="base">
              <a:lnSpc>
                <a:spcPts val="2025"/>
              </a:lnSpc>
              <a:spcBef>
                <a:spcPts val="750"/>
              </a:spcBef>
              <a:buFont typeface="+mj-lt"/>
              <a:buAutoNum type="arabicPeriod"/>
            </a:pPr>
            <a:r>
              <a:rPr lang="en-US" b="0" i="0" dirty="0">
                <a:solidFill>
                  <a:srgbClr val="21262B"/>
                </a:solidFill>
                <a:effectLst/>
                <a:latin typeface="Circular"/>
              </a:rPr>
              <a:t>Under each slide title, outline what you want to say, in bullet points.</a:t>
            </a:r>
          </a:p>
          <a:p>
            <a:endParaRPr lang="en-US" dirty="0"/>
          </a:p>
        </p:txBody>
      </p:sp>
    </p:spTree>
    <p:extLst>
      <p:ext uri="{BB962C8B-B14F-4D97-AF65-F5344CB8AC3E}">
        <p14:creationId xmlns:p14="http://schemas.microsoft.com/office/powerpoint/2010/main" val="2764455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FF056-7C44-4A15-912B-C9741D408448}"/>
              </a:ext>
            </a:extLst>
          </p:cNvPr>
          <p:cNvSpPr>
            <a:spLocks noGrp="1"/>
          </p:cNvSpPr>
          <p:nvPr>
            <p:ph type="title"/>
          </p:nvPr>
        </p:nvSpPr>
        <p:spPr/>
        <p:txBody>
          <a:bodyPr/>
          <a:lstStyle/>
          <a:p>
            <a:r>
              <a:rPr lang="en-US" b="1" i="0" dirty="0">
                <a:solidFill>
                  <a:srgbClr val="21262B"/>
                </a:solidFill>
                <a:effectLst/>
                <a:latin typeface="Circular"/>
              </a:rPr>
              <a:t>Step 3: Make the presentation slides</a:t>
            </a:r>
            <a:br>
              <a:rPr lang="en-US" b="1" i="0" dirty="0">
                <a:solidFill>
                  <a:srgbClr val="21262B"/>
                </a:solidFill>
                <a:effectLst/>
                <a:latin typeface="Circular"/>
              </a:rPr>
            </a:br>
            <a:endParaRPr lang="en-US" dirty="0"/>
          </a:p>
        </p:txBody>
      </p:sp>
      <p:sp>
        <p:nvSpPr>
          <p:cNvPr id="3" name="Content Placeholder 2">
            <a:extLst>
              <a:ext uri="{FF2B5EF4-FFF2-40B4-BE49-F238E27FC236}">
                <a16:creationId xmlns:a16="http://schemas.microsoft.com/office/drawing/2014/main" id="{675F10C6-38F7-F489-D1CC-DD6BFB5BF878}"/>
              </a:ext>
            </a:extLst>
          </p:cNvPr>
          <p:cNvSpPr>
            <a:spLocks noGrp="1"/>
          </p:cNvSpPr>
          <p:nvPr>
            <p:ph idx="1"/>
          </p:nvPr>
        </p:nvSpPr>
        <p:spPr/>
        <p:txBody>
          <a:bodyPr/>
          <a:lstStyle/>
          <a:p>
            <a:pPr algn="l" fontAlgn="base">
              <a:lnSpc>
                <a:spcPts val="2025"/>
              </a:lnSpc>
              <a:buFont typeface="Arial" panose="020B0604020202020204" pitchFamily="34" charset="0"/>
              <a:buChar char="•"/>
            </a:pPr>
            <a:r>
              <a:rPr lang="en-US" b="0" i="0" dirty="0">
                <a:solidFill>
                  <a:srgbClr val="21262B"/>
                </a:solidFill>
                <a:effectLst/>
                <a:latin typeface="Circular"/>
              </a:rPr>
              <a:t>Have an informative title slide. Include the names of all coauthors and their affiliations. Include an attractive image relating to your study.</a:t>
            </a:r>
          </a:p>
          <a:p>
            <a:pPr algn="l" fontAlgn="base">
              <a:lnSpc>
                <a:spcPts val="2025"/>
              </a:lnSpc>
              <a:buFont typeface="Arial" panose="020B0604020202020204" pitchFamily="34" charset="0"/>
              <a:buChar char="•"/>
            </a:pPr>
            <a:r>
              <a:rPr lang="en-US" b="0" i="0" dirty="0">
                <a:solidFill>
                  <a:srgbClr val="21262B"/>
                </a:solidFill>
                <a:effectLst/>
                <a:latin typeface="Circular"/>
              </a:rPr>
              <a:t>Make the foreground content of your slides “pop” by using an appropriate background. Slides that have white backgrounds with black text work well for small rooms, whereas slides with black backgrounds and white text are suitable for large rooms.</a:t>
            </a:r>
          </a:p>
          <a:p>
            <a:endParaRPr lang="en-US" dirty="0"/>
          </a:p>
        </p:txBody>
      </p:sp>
    </p:spTree>
    <p:extLst>
      <p:ext uri="{BB962C8B-B14F-4D97-AF65-F5344CB8AC3E}">
        <p14:creationId xmlns:p14="http://schemas.microsoft.com/office/powerpoint/2010/main" val="4144030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D8457-6CC5-1230-0E67-18AD0F22A9A9}"/>
              </a:ext>
            </a:extLst>
          </p:cNvPr>
          <p:cNvSpPr>
            <a:spLocks noGrp="1"/>
          </p:cNvSpPr>
          <p:nvPr>
            <p:ph type="title"/>
          </p:nvPr>
        </p:nvSpPr>
        <p:spPr>
          <a:xfrm>
            <a:off x="838200" y="681037"/>
            <a:ext cx="10515600" cy="1325563"/>
          </a:xfrm>
        </p:spPr>
        <p:txBody>
          <a:bodyPr/>
          <a:lstStyle/>
          <a:p>
            <a:r>
              <a:rPr lang="en-US" b="1" i="0" dirty="0">
                <a:solidFill>
                  <a:srgbClr val="21262B"/>
                </a:solidFill>
                <a:effectLst/>
                <a:latin typeface="Circular"/>
              </a:rPr>
              <a:t>Text elements</a:t>
            </a:r>
            <a:br>
              <a:rPr lang="en-US" b="1" i="0" dirty="0">
                <a:solidFill>
                  <a:srgbClr val="21262B"/>
                </a:solidFill>
                <a:effectLst/>
                <a:latin typeface="Circular"/>
              </a:rPr>
            </a:br>
            <a:endParaRPr lang="en-US" dirty="0"/>
          </a:p>
        </p:txBody>
      </p:sp>
      <p:sp>
        <p:nvSpPr>
          <p:cNvPr id="3" name="Content Placeholder 2">
            <a:extLst>
              <a:ext uri="{FF2B5EF4-FFF2-40B4-BE49-F238E27FC236}">
                <a16:creationId xmlns:a16="http://schemas.microsoft.com/office/drawing/2014/main" id="{15850B21-3C03-86C0-C027-04AAB834C6C3}"/>
              </a:ext>
            </a:extLst>
          </p:cNvPr>
          <p:cNvSpPr>
            <a:spLocks noGrp="1"/>
          </p:cNvSpPr>
          <p:nvPr>
            <p:ph idx="1"/>
          </p:nvPr>
        </p:nvSpPr>
        <p:spPr/>
        <p:txBody>
          <a:bodyPr>
            <a:normAutofit fontScale="77500" lnSpcReduction="20000"/>
          </a:bodyPr>
          <a:lstStyle/>
          <a:p>
            <a:pPr algn="l" fontAlgn="base">
              <a:lnSpc>
                <a:spcPts val="2025"/>
              </a:lnSpc>
              <a:buFont typeface="Arial" panose="020B0604020202020204" pitchFamily="34" charset="0"/>
              <a:buChar char="•"/>
            </a:pPr>
            <a:r>
              <a:rPr lang="en-US" b="0" i="0" dirty="0">
                <a:solidFill>
                  <a:srgbClr val="21262B"/>
                </a:solidFill>
                <a:effectLst/>
                <a:latin typeface="Circular"/>
              </a:rPr>
              <a:t>Use sans serif fonts with a font size of at least 20 for text, and up to 40 for slide titles. Citations can be in 14 font and should be included at the bottom of the slide.</a:t>
            </a:r>
          </a:p>
          <a:p>
            <a:pPr algn="l" fontAlgn="base">
              <a:lnSpc>
                <a:spcPts val="2025"/>
              </a:lnSpc>
              <a:buFont typeface="Arial" panose="020B0604020202020204" pitchFamily="34" charset="0"/>
              <a:buChar char="•"/>
            </a:pPr>
            <a:r>
              <a:rPr lang="en-US" b="0" i="0" dirty="0">
                <a:solidFill>
                  <a:srgbClr val="21262B"/>
                </a:solidFill>
                <a:effectLst/>
                <a:latin typeface="Circular"/>
              </a:rPr>
              <a:t>Use bold or italics to emphasize words, not underlines or caps. Keep these effects to a minimum.</a:t>
            </a:r>
          </a:p>
          <a:p>
            <a:pPr algn="l" fontAlgn="base">
              <a:lnSpc>
                <a:spcPts val="2025"/>
              </a:lnSpc>
              <a:buFont typeface="Arial" panose="020B0604020202020204" pitchFamily="34" charset="0"/>
              <a:buChar char="•"/>
            </a:pPr>
            <a:r>
              <a:rPr lang="en-US" b="0" i="0" dirty="0">
                <a:solidFill>
                  <a:srgbClr val="21262B"/>
                </a:solidFill>
                <a:effectLst/>
                <a:latin typeface="Circular"/>
              </a:rPr>
              <a:t>Use </a:t>
            </a:r>
            <a:r>
              <a:rPr lang="en-US" b="0" i="0" u="none" strike="noStrike" dirty="0">
                <a:solidFill>
                  <a:srgbClr val="3B84D2"/>
                </a:solidFill>
                <a:effectLst/>
                <a:latin typeface="Circular"/>
                <a:hlinkClick r:id="rId2"/>
              </a:rPr>
              <a:t>concise text</a:t>
            </a:r>
            <a:r>
              <a:rPr lang="en-US" b="0" i="0" dirty="0">
                <a:solidFill>
                  <a:srgbClr val="21262B"/>
                </a:solidFill>
                <a:effectLst/>
                <a:latin typeface="Circular"/>
              </a:rPr>
              <a:t>. You don’t need full sentences. Convey the essence of your message in as few words as possible. Write down what you’d like to say, and then shorten it for the slide. Remove unnecessary filler words.</a:t>
            </a:r>
          </a:p>
          <a:p>
            <a:pPr algn="l" fontAlgn="base">
              <a:lnSpc>
                <a:spcPts val="2025"/>
              </a:lnSpc>
              <a:buFont typeface="Arial" panose="020B0604020202020204" pitchFamily="34" charset="0"/>
              <a:buChar char="•"/>
            </a:pPr>
            <a:r>
              <a:rPr lang="en-US" b="0" i="0" dirty="0">
                <a:solidFill>
                  <a:srgbClr val="21262B"/>
                </a:solidFill>
                <a:effectLst/>
                <a:latin typeface="Circular"/>
              </a:rPr>
              <a:t>Text blocks should be limited to two lines. This will prevent you from crowding too much information on the slide.</a:t>
            </a:r>
          </a:p>
          <a:p>
            <a:pPr algn="l" fontAlgn="base">
              <a:lnSpc>
                <a:spcPts val="2025"/>
              </a:lnSpc>
              <a:buFont typeface="Arial" panose="020B0604020202020204" pitchFamily="34" charset="0"/>
              <a:buChar char="•"/>
            </a:pPr>
            <a:r>
              <a:rPr lang="en-US" b="0" i="0" dirty="0">
                <a:solidFill>
                  <a:srgbClr val="21262B"/>
                </a:solidFill>
                <a:effectLst/>
                <a:latin typeface="Circular"/>
              </a:rPr>
              <a:t>Include names of technical terms in your talk slides, especially if they are not familiar to everyone in the audience.</a:t>
            </a:r>
          </a:p>
          <a:p>
            <a:pPr algn="l" fontAlgn="base">
              <a:lnSpc>
                <a:spcPts val="2025"/>
              </a:lnSpc>
              <a:buFont typeface="Arial" panose="020B0604020202020204" pitchFamily="34" charset="0"/>
              <a:buChar char="•"/>
            </a:pPr>
            <a:r>
              <a:rPr lang="en-US" b="0" i="0" dirty="0">
                <a:solidFill>
                  <a:srgbClr val="21262B"/>
                </a:solidFill>
                <a:effectLst/>
                <a:latin typeface="Circular"/>
              </a:rPr>
              <a:t>Proofread your slides. Typos and grammatical errors are distracting for your audience.</a:t>
            </a:r>
          </a:p>
          <a:p>
            <a:pPr algn="l" fontAlgn="base">
              <a:lnSpc>
                <a:spcPts val="2025"/>
              </a:lnSpc>
              <a:buFont typeface="Arial" panose="020B0604020202020204" pitchFamily="34" charset="0"/>
              <a:buChar char="•"/>
            </a:pPr>
            <a:r>
              <a:rPr lang="en-US" b="0" i="0" dirty="0">
                <a:solidFill>
                  <a:srgbClr val="21262B"/>
                </a:solidFill>
                <a:effectLst/>
                <a:latin typeface="Circular"/>
              </a:rPr>
              <a:t>Include citations for the hypotheses or observations of other scientists.</a:t>
            </a:r>
          </a:p>
          <a:p>
            <a:endParaRPr lang="en-US" dirty="0"/>
          </a:p>
        </p:txBody>
      </p:sp>
    </p:spTree>
    <p:extLst>
      <p:ext uri="{BB962C8B-B14F-4D97-AF65-F5344CB8AC3E}">
        <p14:creationId xmlns:p14="http://schemas.microsoft.com/office/powerpoint/2010/main" val="3453432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D2A46-18B0-B3B6-5A84-36AA77B956D8}"/>
              </a:ext>
            </a:extLst>
          </p:cNvPr>
          <p:cNvSpPr>
            <a:spLocks noGrp="1"/>
          </p:cNvSpPr>
          <p:nvPr>
            <p:ph type="title"/>
          </p:nvPr>
        </p:nvSpPr>
        <p:spPr/>
        <p:txBody>
          <a:bodyPr/>
          <a:lstStyle/>
          <a:p>
            <a:r>
              <a:rPr lang="en-US" b="1" i="0" dirty="0">
                <a:solidFill>
                  <a:srgbClr val="21262B"/>
                </a:solidFill>
                <a:effectLst/>
                <a:latin typeface="Circular"/>
              </a:rPr>
              <a:t>Graphics</a:t>
            </a:r>
            <a:br>
              <a:rPr lang="en-US" b="1" i="0" dirty="0">
                <a:solidFill>
                  <a:srgbClr val="21262B"/>
                </a:solidFill>
                <a:effectLst/>
                <a:latin typeface="Circular"/>
              </a:rPr>
            </a:br>
            <a:endParaRPr lang="en-US" dirty="0"/>
          </a:p>
        </p:txBody>
      </p:sp>
      <p:sp>
        <p:nvSpPr>
          <p:cNvPr id="3" name="Content Placeholder 2">
            <a:extLst>
              <a:ext uri="{FF2B5EF4-FFF2-40B4-BE49-F238E27FC236}">
                <a16:creationId xmlns:a16="http://schemas.microsoft.com/office/drawing/2014/main" id="{9D6419CB-EB03-A3F0-F23D-08E3DB281A8C}"/>
              </a:ext>
            </a:extLst>
          </p:cNvPr>
          <p:cNvSpPr>
            <a:spLocks noGrp="1"/>
          </p:cNvSpPr>
          <p:nvPr>
            <p:ph idx="1"/>
          </p:nvPr>
        </p:nvSpPr>
        <p:spPr/>
        <p:txBody>
          <a:bodyPr/>
          <a:lstStyle/>
          <a:p>
            <a:pPr algn="l" fontAlgn="base">
              <a:lnSpc>
                <a:spcPts val="2025"/>
              </a:lnSpc>
              <a:buFont typeface="Arial" panose="020B0604020202020204" pitchFamily="34" charset="0"/>
              <a:buChar char="•"/>
            </a:pPr>
            <a:r>
              <a:rPr lang="en-US" b="0" i="0" dirty="0">
                <a:solidFill>
                  <a:srgbClr val="21262B"/>
                </a:solidFill>
                <a:effectLst/>
                <a:latin typeface="Circular"/>
              </a:rPr>
              <a:t>Good figures and graphics are essential to sustain audience interest. Use graphics and photographs to show the experiment or study system in action and to explain abstract concepts.</a:t>
            </a:r>
          </a:p>
          <a:p>
            <a:pPr algn="l" fontAlgn="base">
              <a:lnSpc>
                <a:spcPts val="2025"/>
              </a:lnSpc>
              <a:buFont typeface="Arial" panose="020B0604020202020204" pitchFamily="34" charset="0"/>
              <a:buChar char="•"/>
            </a:pPr>
            <a:r>
              <a:rPr lang="en-US" b="0" i="0" dirty="0">
                <a:solidFill>
                  <a:srgbClr val="21262B"/>
                </a:solidFill>
                <a:effectLst/>
                <a:latin typeface="Circular"/>
              </a:rPr>
              <a:t>Don’t use figures straight from your paper as they may be too detailed for your talk, and details like axes may be too small. Make new versions if necessary. Make them large enough to be visible from the back of the room.</a:t>
            </a:r>
          </a:p>
          <a:p>
            <a:pPr algn="l" fontAlgn="base">
              <a:lnSpc>
                <a:spcPts val="2025"/>
              </a:lnSpc>
              <a:buFont typeface="Arial" panose="020B0604020202020204" pitchFamily="34" charset="0"/>
              <a:buChar char="•"/>
            </a:pPr>
            <a:r>
              <a:rPr lang="en-US" b="0" i="0" dirty="0">
                <a:solidFill>
                  <a:srgbClr val="21262B"/>
                </a:solidFill>
                <a:effectLst/>
                <a:latin typeface="Circular"/>
              </a:rPr>
              <a:t>Use graphs to show your results, not tables. Tables are difficult for your audience to digest! If you must present a table, keep it simple.</a:t>
            </a:r>
          </a:p>
          <a:p>
            <a:pPr algn="l" fontAlgn="base">
              <a:lnSpc>
                <a:spcPts val="2025"/>
              </a:lnSpc>
              <a:buFont typeface="Arial" panose="020B0604020202020204" pitchFamily="34" charset="0"/>
              <a:buChar char="•"/>
            </a:pPr>
            <a:r>
              <a:rPr lang="en-US" b="0" i="0" dirty="0">
                <a:solidFill>
                  <a:srgbClr val="21262B"/>
                </a:solidFill>
                <a:effectLst/>
                <a:latin typeface="Circular"/>
              </a:rPr>
              <a:t>Label the axes of graphs and indicate the units. Label important components of graphics and photographs and include captions. Include sources for graphics that are not your own.</a:t>
            </a:r>
          </a:p>
          <a:p>
            <a:pPr algn="l" fontAlgn="base">
              <a:lnSpc>
                <a:spcPts val="2025"/>
              </a:lnSpc>
              <a:buFont typeface="Arial" panose="020B0604020202020204" pitchFamily="34" charset="0"/>
              <a:buChar char="•"/>
            </a:pPr>
            <a:r>
              <a:rPr lang="en-US" b="0" i="0" dirty="0">
                <a:solidFill>
                  <a:srgbClr val="21262B"/>
                </a:solidFill>
                <a:effectLst/>
                <a:latin typeface="Circular"/>
              </a:rPr>
              <a:t>Explain all the elements of a graph. This includes the axes, what the colors and markers mean, and patterns in the data.</a:t>
            </a:r>
          </a:p>
          <a:p>
            <a:endParaRPr lang="en-US" dirty="0"/>
          </a:p>
        </p:txBody>
      </p:sp>
    </p:spTree>
    <p:extLst>
      <p:ext uri="{BB962C8B-B14F-4D97-AF65-F5344CB8AC3E}">
        <p14:creationId xmlns:p14="http://schemas.microsoft.com/office/powerpoint/2010/main" val="3621451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C31CE-4D7C-4EC8-81CF-C3F4F9E39F10}"/>
              </a:ext>
            </a:extLst>
          </p:cNvPr>
          <p:cNvSpPr>
            <a:spLocks noGrp="1"/>
          </p:cNvSpPr>
          <p:nvPr>
            <p:ph type="title"/>
          </p:nvPr>
        </p:nvSpPr>
        <p:spPr/>
        <p:txBody>
          <a:bodyPr/>
          <a:lstStyle/>
          <a:p>
            <a:r>
              <a:rPr lang="en-US" b="1" i="0" dirty="0">
                <a:solidFill>
                  <a:srgbClr val="21262B"/>
                </a:solidFill>
                <a:effectLst/>
                <a:latin typeface="Circular"/>
              </a:rPr>
              <a:t>Step 4: Practice your presentation</a:t>
            </a:r>
            <a:endParaRPr lang="en-US" dirty="0"/>
          </a:p>
        </p:txBody>
      </p:sp>
      <p:sp>
        <p:nvSpPr>
          <p:cNvPr id="3" name="Content Placeholder 2">
            <a:extLst>
              <a:ext uri="{FF2B5EF4-FFF2-40B4-BE49-F238E27FC236}">
                <a16:creationId xmlns:a16="http://schemas.microsoft.com/office/drawing/2014/main" id="{72F96CF4-F0FB-150D-421F-432A7878E2F8}"/>
              </a:ext>
            </a:extLst>
          </p:cNvPr>
          <p:cNvSpPr>
            <a:spLocks noGrp="1"/>
          </p:cNvSpPr>
          <p:nvPr>
            <p:ph idx="1"/>
          </p:nvPr>
        </p:nvSpPr>
        <p:spPr/>
        <p:txBody>
          <a:bodyPr/>
          <a:lstStyle/>
          <a:p>
            <a:pPr fontAlgn="base">
              <a:lnSpc>
                <a:spcPts val="2025"/>
              </a:lnSpc>
            </a:pPr>
            <a:r>
              <a:rPr lang="en-US" b="0" i="0" dirty="0">
                <a:solidFill>
                  <a:srgbClr val="21262B"/>
                </a:solidFill>
                <a:effectLst/>
                <a:latin typeface="Circular"/>
              </a:rPr>
              <a:t>Next, practice in front of your advisor, and/or your peers (e.g., your lab group). Ask someone to time your talk. Take note of their feedback and the questions that they ask you (you might be asked similar questions during your real talk).</a:t>
            </a:r>
          </a:p>
          <a:p>
            <a:pPr algn="l" fontAlgn="base">
              <a:lnSpc>
                <a:spcPts val="2025"/>
              </a:lnSpc>
              <a:buFont typeface="Arial" panose="020B0604020202020204" pitchFamily="34" charset="0"/>
              <a:buChar char="•"/>
            </a:pPr>
            <a:r>
              <a:rPr lang="en-US" b="0" i="0" dirty="0">
                <a:solidFill>
                  <a:srgbClr val="21262B"/>
                </a:solidFill>
                <a:effectLst/>
                <a:latin typeface="Circular"/>
              </a:rPr>
              <a:t>Practice as many times as needed to memorize the order of your slides and the key transition points of your talk. However, don’t try to learn your talk word for word. Instead, memorize opening and closing statements, and sentences at key junctures in the presentation. Your presentation should resemble a serious but spontaneous conversation with the audience.</a:t>
            </a:r>
          </a:p>
          <a:p>
            <a:pPr algn="l" fontAlgn="base">
              <a:lnSpc>
                <a:spcPts val="2025"/>
              </a:lnSpc>
              <a:buFont typeface="Arial" panose="020B0604020202020204" pitchFamily="34" charset="0"/>
              <a:buChar char="•"/>
            </a:pPr>
            <a:r>
              <a:rPr lang="en-US" b="0" i="0" dirty="0">
                <a:solidFill>
                  <a:srgbClr val="21262B"/>
                </a:solidFill>
                <a:effectLst/>
                <a:latin typeface="Circular"/>
              </a:rPr>
              <a:t>Practicing multiple times also helps you hone the delivery of your talk. While rehearsing, pay attention to your vocal intonations and speed. Make sure to take pauses while you speak, and make eye contact with your imaginary audience.</a:t>
            </a:r>
          </a:p>
          <a:p>
            <a:endParaRPr lang="en-US" dirty="0"/>
          </a:p>
        </p:txBody>
      </p:sp>
    </p:spTree>
    <p:extLst>
      <p:ext uri="{BB962C8B-B14F-4D97-AF65-F5344CB8AC3E}">
        <p14:creationId xmlns:p14="http://schemas.microsoft.com/office/powerpoint/2010/main" val="1761535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6BACA-35F4-1BD5-45A5-230764024DA0}"/>
              </a:ext>
            </a:extLst>
          </p:cNvPr>
          <p:cNvSpPr>
            <a:spLocks noGrp="1"/>
          </p:cNvSpPr>
          <p:nvPr>
            <p:ph type="title"/>
          </p:nvPr>
        </p:nvSpPr>
        <p:spPr/>
        <p:txBody>
          <a:bodyPr/>
          <a:lstStyle/>
          <a:p>
            <a:r>
              <a:rPr lang="en-US" dirty="0"/>
              <a:t>APA styling</a:t>
            </a:r>
          </a:p>
        </p:txBody>
      </p:sp>
      <p:sp>
        <p:nvSpPr>
          <p:cNvPr id="3" name="Content Placeholder 2">
            <a:extLst>
              <a:ext uri="{FF2B5EF4-FFF2-40B4-BE49-F238E27FC236}">
                <a16:creationId xmlns:a16="http://schemas.microsoft.com/office/drawing/2014/main" id="{C8C076A3-AB99-A1BE-9EA2-365EA81D9D1D}"/>
              </a:ext>
            </a:extLst>
          </p:cNvPr>
          <p:cNvSpPr>
            <a:spLocks noGrp="1"/>
          </p:cNvSpPr>
          <p:nvPr>
            <p:ph idx="1"/>
          </p:nvPr>
        </p:nvSpPr>
        <p:spPr/>
        <p:txBody>
          <a:bodyPr>
            <a:normAutofit fontScale="77500" lnSpcReduction="20000"/>
          </a:bodyPr>
          <a:lstStyle/>
          <a:p>
            <a:r>
              <a:rPr lang="en-US" b="0" i="0" dirty="0">
                <a:solidFill>
                  <a:srgbClr val="222222"/>
                </a:solidFill>
                <a:effectLst/>
                <a:latin typeface="Aspira Heavy"/>
              </a:rPr>
              <a:t>References vs. Citations </a:t>
            </a:r>
          </a:p>
          <a:p>
            <a:pPr algn="l" fontAlgn="base">
              <a:spcAft>
                <a:spcPts val="1200"/>
              </a:spcAft>
              <a:buNone/>
            </a:pPr>
            <a:r>
              <a:rPr lang="en-US" b="0" i="0" dirty="0">
                <a:solidFill>
                  <a:srgbClr val="222222"/>
                </a:solidFill>
                <a:effectLst/>
                <a:latin typeface="Aspira Bold"/>
              </a:rPr>
              <a:t>A citation is found in the actual writing of an APA research paper.</a:t>
            </a:r>
            <a:endParaRPr lang="en-US" b="0" i="0" dirty="0">
              <a:solidFill>
                <a:srgbClr val="222222"/>
              </a:solidFill>
              <a:effectLst/>
              <a:latin typeface="Aspira Standard"/>
            </a:endParaRPr>
          </a:p>
          <a:p>
            <a:pPr algn="l" fontAlgn="base">
              <a:spcAft>
                <a:spcPts val="600"/>
              </a:spcAft>
              <a:buNone/>
            </a:pPr>
            <a:r>
              <a:rPr lang="en-US" b="0" i="0" u="none" strike="noStrike" dirty="0">
                <a:solidFill>
                  <a:srgbClr val="00799E"/>
                </a:solidFill>
                <a:effectLst/>
                <a:latin typeface="Aspira Standard"/>
                <a:hlinkClick r:id="rId2"/>
              </a:rPr>
              <a:t>In-text citation</a:t>
            </a:r>
            <a:r>
              <a:rPr lang="en-US" b="0" i="0" dirty="0">
                <a:solidFill>
                  <a:srgbClr val="00799E"/>
                </a:solidFill>
                <a:effectLst/>
                <a:latin typeface="Aspira Medium"/>
              </a:rPr>
              <a:t> example:</a:t>
            </a:r>
          </a:p>
          <a:p>
            <a:pPr algn="l" fontAlgn="base">
              <a:spcAft>
                <a:spcPts val="1200"/>
              </a:spcAft>
              <a:buNone/>
            </a:pPr>
            <a:r>
              <a:rPr lang="en-US" b="0" i="0" dirty="0">
                <a:solidFill>
                  <a:srgbClr val="222222"/>
                </a:solidFill>
                <a:effectLst/>
                <a:latin typeface="Aspira Standard"/>
              </a:rPr>
              <a:t>“Lecture-rooms are numerous and large, but the number of young people who genuinely thirst after truth and justice is small” (Einstein, 2007, p. 5).</a:t>
            </a:r>
          </a:p>
          <a:p>
            <a:pPr algn="l" fontAlgn="base">
              <a:spcAft>
                <a:spcPts val="1200"/>
              </a:spcAft>
              <a:buNone/>
            </a:pPr>
            <a:r>
              <a:rPr lang="en-US" b="0" i="0" dirty="0">
                <a:solidFill>
                  <a:srgbClr val="222222"/>
                </a:solidFill>
                <a:effectLst/>
                <a:latin typeface="Aspira Bold"/>
              </a:rPr>
              <a:t>A reference is found on the reference page, which is the last page of a research paper. </a:t>
            </a:r>
            <a:endParaRPr lang="en-US" b="0" i="0" dirty="0">
              <a:solidFill>
                <a:srgbClr val="222222"/>
              </a:solidFill>
              <a:effectLst/>
              <a:latin typeface="Aspira Standard"/>
            </a:endParaRPr>
          </a:p>
          <a:p>
            <a:pPr algn="l" fontAlgn="base">
              <a:spcAft>
                <a:spcPts val="600"/>
              </a:spcAft>
              <a:buNone/>
            </a:pPr>
            <a:r>
              <a:rPr lang="en-US" b="0" i="0" dirty="0">
                <a:solidFill>
                  <a:srgbClr val="00799E"/>
                </a:solidFill>
                <a:effectLst/>
                <a:latin typeface="Aspira Medium"/>
              </a:rPr>
              <a:t>Reference Page Example:</a:t>
            </a:r>
          </a:p>
          <a:p>
            <a:pPr algn="l" fontAlgn="base">
              <a:spcAft>
                <a:spcPts val="1200"/>
              </a:spcAft>
            </a:pPr>
            <a:r>
              <a:rPr lang="en-US" b="0" i="0" dirty="0">
                <a:solidFill>
                  <a:srgbClr val="444444"/>
                </a:solidFill>
                <a:effectLst/>
                <a:latin typeface="Bitter"/>
              </a:rPr>
              <a:t>Einstein, A. (2007).</a:t>
            </a:r>
            <a:r>
              <a:rPr lang="en-US" b="0" i="1" dirty="0">
                <a:solidFill>
                  <a:srgbClr val="222222"/>
                </a:solidFill>
                <a:effectLst/>
                <a:latin typeface="Bitter"/>
              </a:rPr>
              <a:t> The world as I see it. </a:t>
            </a:r>
            <a:r>
              <a:rPr lang="en-US" b="0" i="0" dirty="0">
                <a:solidFill>
                  <a:srgbClr val="444444"/>
                </a:solidFill>
                <a:effectLst/>
                <a:latin typeface="Bitter"/>
              </a:rPr>
              <a:t>Google Books. https://</a:t>
            </a:r>
            <a:r>
              <a:rPr lang="en-US" b="0" i="0" dirty="0" err="1">
                <a:solidFill>
                  <a:srgbClr val="444444"/>
                </a:solidFill>
                <a:effectLst/>
                <a:latin typeface="Bitter"/>
              </a:rPr>
              <a:t>books.google.com</a:t>
            </a:r>
            <a:r>
              <a:rPr lang="en-US" b="0" i="0" dirty="0">
                <a:solidFill>
                  <a:srgbClr val="444444"/>
                </a:solidFill>
                <a:effectLst/>
                <a:latin typeface="Bitter"/>
              </a:rPr>
              <a:t>/</a:t>
            </a:r>
            <a:r>
              <a:rPr lang="en-US" b="0" i="0" dirty="0" err="1">
                <a:solidFill>
                  <a:srgbClr val="444444"/>
                </a:solidFill>
                <a:effectLst/>
                <a:latin typeface="Bitter"/>
              </a:rPr>
              <a:t>books?id</a:t>
            </a:r>
            <a:r>
              <a:rPr lang="en-US" b="0" i="0" dirty="0">
                <a:solidFill>
                  <a:srgbClr val="444444"/>
                </a:solidFill>
                <a:effectLst/>
                <a:latin typeface="Bitter"/>
              </a:rPr>
              <a:t>=aNKOo94tO6cC&amp;source=</a:t>
            </a:r>
            <a:r>
              <a:rPr lang="en-US" b="0" i="0" dirty="0" err="1">
                <a:solidFill>
                  <a:srgbClr val="444444"/>
                </a:solidFill>
                <a:effectLst/>
                <a:latin typeface="Bitter"/>
              </a:rPr>
              <a:t>gbs_navlinks_s</a:t>
            </a:r>
            <a:r>
              <a:rPr lang="en-US" b="0" i="0" dirty="0">
                <a:solidFill>
                  <a:srgbClr val="444444"/>
                </a:solidFill>
                <a:effectLst/>
                <a:latin typeface="Bitter"/>
              </a:rPr>
              <a:t> (Original work published 1934)</a:t>
            </a:r>
          </a:p>
          <a:p>
            <a:endParaRPr lang="en-US" dirty="0"/>
          </a:p>
        </p:txBody>
      </p:sp>
    </p:spTree>
    <p:extLst>
      <p:ext uri="{BB962C8B-B14F-4D97-AF65-F5344CB8AC3E}">
        <p14:creationId xmlns:p14="http://schemas.microsoft.com/office/powerpoint/2010/main" val="7721180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3D51B-54FF-AF42-D31C-E4EE3817D84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5780604-1787-EFBF-57F3-536577F53C24}"/>
              </a:ext>
            </a:extLst>
          </p:cNvPr>
          <p:cNvSpPr>
            <a:spLocks noGrp="1"/>
          </p:cNvSpPr>
          <p:nvPr>
            <p:ph idx="1"/>
          </p:nvPr>
        </p:nvSpPr>
        <p:spPr/>
        <p:txBody>
          <a:bodyPr>
            <a:normAutofit fontScale="70000" lnSpcReduction="20000"/>
          </a:bodyPr>
          <a:lstStyle/>
          <a:p>
            <a:pPr algn="l" fontAlgn="base">
              <a:spcAft>
                <a:spcPts val="600"/>
              </a:spcAft>
              <a:buNone/>
            </a:pPr>
            <a:r>
              <a:rPr lang="en-US" b="0" i="0" dirty="0">
                <a:solidFill>
                  <a:srgbClr val="222222"/>
                </a:solidFill>
                <a:effectLst/>
                <a:latin typeface="Aspira Bold"/>
              </a:rPr>
              <a:t>Citing a Source with 1 Author</a:t>
            </a:r>
            <a:endParaRPr lang="en-US" b="0" i="0" dirty="0">
              <a:solidFill>
                <a:srgbClr val="00799E"/>
              </a:solidFill>
              <a:effectLst/>
              <a:latin typeface="Aspira Medium"/>
            </a:endParaRPr>
          </a:p>
          <a:p>
            <a:pPr algn="l" fontAlgn="base">
              <a:spcAft>
                <a:spcPts val="600"/>
              </a:spcAft>
              <a:buNone/>
            </a:pPr>
            <a:r>
              <a:rPr lang="en-US" b="0" i="0" dirty="0">
                <a:solidFill>
                  <a:srgbClr val="00799E"/>
                </a:solidFill>
                <a:effectLst/>
                <a:latin typeface="Aspira Medium"/>
              </a:rPr>
              <a:t>APA Structure:</a:t>
            </a:r>
          </a:p>
          <a:p>
            <a:pPr algn="l" fontAlgn="base">
              <a:spcAft>
                <a:spcPts val="1200"/>
              </a:spcAft>
            </a:pPr>
            <a:r>
              <a:rPr lang="en-US" b="0" i="0" dirty="0">
                <a:solidFill>
                  <a:srgbClr val="444444"/>
                </a:solidFill>
                <a:effectLst/>
                <a:latin typeface="Bitter"/>
              </a:rPr>
              <a:t>Last name of the Author, First initial. Middle initial.</a:t>
            </a:r>
          </a:p>
          <a:p>
            <a:pPr algn="l" fontAlgn="base">
              <a:spcBef>
                <a:spcPts val="600"/>
              </a:spcBef>
              <a:spcAft>
                <a:spcPts val="600"/>
              </a:spcAft>
              <a:buNone/>
            </a:pPr>
            <a:r>
              <a:rPr lang="en-US" b="0" i="0" dirty="0">
                <a:solidFill>
                  <a:srgbClr val="222222"/>
                </a:solidFill>
                <a:effectLst/>
                <a:latin typeface="Aspira Heavy"/>
              </a:rPr>
              <a:t>Formatting the date of publication</a:t>
            </a:r>
          </a:p>
          <a:p>
            <a:pPr algn="l" fontAlgn="base">
              <a:spcAft>
                <a:spcPts val="1200"/>
              </a:spcAft>
              <a:buNone/>
            </a:pPr>
            <a:r>
              <a:rPr lang="en-US" b="0" i="0" dirty="0">
                <a:solidFill>
                  <a:srgbClr val="222222"/>
                </a:solidFill>
                <a:effectLst/>
                <a:latin typeface="Aspira Standard"/>
              </a:rPr>
              <a:t>The date the source was published is the next item shown in a reference. It’s directly after the author’s name.</a:t>
            </a:r>
          </a:p>
          <a:p>
            <a:pPr algn="l" fontAlgn="base">
              <a:spcAft>
                <a:spcPts val="1200"/>
              </a:spcAft>
              <a:buNone/>
            </a:pPr>
            <a:r>
              <a:rPr lang="en-US" b="0" i="0" dirty="0">
                <a:solidFill>
                  <a:srgbClr val="222222"/>
                </a:solidFill>
                <a:effectLst/>
                <a:latin typeface="Aspira Standard"/>
              </a:rPr>
              <a:t>For the majority of sources, include only the year in parentheses.</a:t>
            </a:r>
          </a:p>
          <a:p>
            <a:pPr algn="l" fontAlgn="base">
              <a:spcAft>
                <a:spcPts val="1200"/>
              </a:spcAft>
              <a:buNone/>
            </a:pPr>
            <a:r>
              <a:rPr lang="en-US" b="0" i="0" dirty="0">
                <a:solidFill>
                  <a:srgbClr val="222222"/>
                </a:solidFill>
                <a:effectLst/>
                <a:latin typeface="Aspira Standard"/>
              </a:rPr>
              <a:t>If you’re citing an article in a magazine, include the year and the month.</a:t>
            </a:r>
          </a:p>
          <a:p>
            <a:pPr algn="l" fontAlgn="base">
              <a:spcAft>
                <a:spcPts val="600"/>
              </a:spcAft>
              <a:buNone/>
            </a:pPr>
            <a:r>
              <a:rPr lang="en-US" b="0" i="0" dirty="0">
                <a:solidFill>
                  <a:srgbClr val="00799E"/>
                </a:solidFill>
                <a:effectLst/>
                <a:latin typeface="Aspira Medium"/>
              </a:rPr>
              <a:t>APA Example:</a:t>
            </a:r>
          </a:p>
          <a:p>
            <a:pPr algn="l" fontAlgn="base">
              <a:spcAft>
                <a:spcPts val="1200"/>
              </a:spcAft>
            </a:pPr>
            <a:r>
              <a:rPr lang="en-US" b="0" i="0" dirty="0">
                <a:solidFill>
                  <a:srgbClr val="444444"/>
                </a:solidFill>
                <a:effectLst/>
                <a:latin typeface="Bitter"/>
              </a:rPr>
              <a:t>Peterzell, J. (1990, April). Better late than never. </a:t>
            </a:r>
            <a:r>
              <a:rPr lang="en-US" b="0" i="1" dirty="0">
                <a:solidFill>
                  <a:srgbClr val="222222"/>
                </a:solidFill>
                <a:effectLst/>
                <a:latin typeface="Bitter"/>
              </a:rPr>
              <a:t>Time, 135</a:t>
            </a:r>
            <a:r>
              <a:rPr lang="en-US" b="0" i="0" dirty="0">
                <a:solidFill>
                  <a:srgbClr val="444444"/>
                </a:solidFill>
                <a:effectLst/>
                <a:latin typeface="Bitter"/>
              </a:rPr>
              <a:t>(17), 20–21.</a:t>
            </a:r>
          </a:p>
          <a:p>
            <a:endParaRPr lang="en-US" dirty="0"/>
          </a:p>
        </p:txBody>
      </p:sp>
    </p:spTree>
    <p:extLst>
      <p:ext uri="{BB962C8B-B14F-4D97-AF65-F5344CB8AC3E}">
        <p14:creationId xmlns:p14="http://schemas.microsoft.com/office/powerpoint/2010/main" val="14648447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C9F2A-98E2-5876-9E4A-2CF18EB2298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76D4DCC-9705-23E2-482B-EF6069F5320A}"/>
              </a:ext>
            </a:extLst>
          </p:cNvPr>
          <p:cNvSpPr>
            <a:spLocks noGrp="1"/>
          </p:cNvSpPr>
          <p:nvPr>
            <p:ph idx="1"/>
          </p:nvPr>
        </p:nvSpPr>
        <p:spPr/>
        <p:txBody>
          <a:bodyPr>
            <a:normAutofit fontScale="55000" lnSpcReduction="20000"/>
          </a:bodyPr>
          <a:lstStyle/>
          <a:p>
            <a:pPr algn="l" fontAlgn="base">
              <a:spcBef>
                <a:spcPts val="600"/>
              </a:spcBef>
              <a:spcAft>
                <a:spcPts val="600"/>
              </a:spcAft>
              <a:buNone/>
            </a:pPr>
            <a:r>
              <a:rPr lang="en-US" b="0" i="0" dirty="0">
                <a:solidFill>
                  <a:srgbClr val="222222"/>
                </a:solidFill>
                <a:effectLst/>
                <a:latin typeface="Aspira Heavy"/>
              </a:rPr>
              <a:t>Citing books in print in APA</a:t>
            </a:r>
          </a:p>
          <a:p>
            <a:pPr algn="l" fontAlgn="base">
              <a:spcAft>
                <a:spcPts val="600"/>
              </a:spcAft>
              <a:buNone/>
            </a:pPr>
            <a:r>
              <a:rPr lang="en-US" b="0" i="0" dirty="0">
                <a:solidFill>
                  <a:srgbClr val="00799E"/>
                </a:solidFill>
                <a:effectLst/>
                <a:latin typeface="Aspira Medium"/>
              </a:rPr>
              <a:t>APA Structure:</a:t>
            </a:r>
          </a:p>
          <a:p>
            <a:pPr algn="l" fontAlgn="base">
              <a:spcAft>
                <a:spcPts val="1200"/>
              </a:spcAft>
              <a:buNone/>
            </a:pPr>
            <a:r>
              <a:rPr lang="en-US" b="0" i="0" dirty="0">
                <a:solidFill>
                  <a:srgbClr val="444444"/>
                </a:solidFill>
                <a:effectLst/>
                <a:latin typeface="Bitter"/>
              </a:rPr>
              <a:t>Author’s Last name, F. M. (Year published). </a:t>
            </a:r>
            <a:r>
              <a:rPr lang="en-US" b="0" i="1" dirty="0">
                <a:solidFill>
                  <a:srgbClr val="222222"/>
                </a:solidFill>
                <a:effectLst/>
                <a:latin typeface="Bitter"/>
              </a:rPr>
              <a:t>Title of the book</a:t>
            </a:r>
            <a:r>
              <a:rPr lang="en-US" b="0" i="0" dirty="0">
                <a:solidFill>
                  <a:srgbClr val="444444"/>
                </a:solidFill>
                <a:effectLst/>
                <a:latin typeface="Bitter"/>
              </a:rPr>
              <a:t>. Publisher.</a:t>
            </a:r>
          </a:p>
          <a:p>
            <a:pPr algn="l" fontAlgn="base">
              <a:spcAft>
                <a:spcPts val="600"/>
              </a:spcAft>
              <a:buNone/>
            </a:pPr>
            <a:r>
              <a:rPr lang="en-US" b="0" i="0" dirty="0">
                <a:solidFill>
                  <a:srgbClr val="00799E"/>
                </a:solidFill>
                <a:effectLst/>
                <a:latin typeface="Aspira Medium"/>
              </a:rPr>
              <a:t>APA Example:</a:t>
            </a:r>
          </a:p>
          <a:p>
            <a:pPr algn="l" fontAlgn="base">
              <a:spcAft>
                <a:spcPts val="1200"/>
              </a:spcAft>
            </a:pPr>
            <a:r>
              <a:rPr lang="en-US" b="0" i="0" dirty="0" err="1">
                <a:solidFill>
                  <a:srgbClr val="444444"/>
                </a:solidFill>
                <a:effectLst/>
                <a:latin typeface="Bitter"/>
              </a:rPr>
              <a:t>Gaiman</a:t>
            </a:r>
            <a:r>
              <a:rPr lang="en-US" b="0" i="0" dirty="0">
                <a:solidFill>
                  <a:srgbClr val="444444"/>
                </a:solidFill>
                <a:effectLst/>
                <a:latin typeface="Bitter"/>
              </a:rPr>
              <a:t>, N. (1996). </a:t>
            </a:r>
            <a:r>
              <a:rPr lang="en-US" b="0" i="1" dirty="0" err="1">
                <a:solidFill>
                  <a:srgbClr val="222222"/>
                </a:solidFill>
                <a:effectLst/>
                <a:latin typeface="Bitter"/>
              </a:rPr>
              <a:t>Neverwhere</a:t>
            </a:r>
            <a:r>
              <a:rPr lang="en-US" b="0" i="0" dirty="0">
                <a:solidFill>
                  <a:srgbClr val="444444"/>
                </a:solidFill>
                <a:effectLst/>
                <a:latin typeface="Bitter"/>
              </a:rPr>
              <a:t>. HarperCollins.</a:t>
            </a:r>
          </a:p>
          <a:p>
            <a:pPr algn="l" fontAlgn="base">
              <a:spcBef>
                <a:spcPts val="600"/>
              </a:spcBef>
              <a:spcAft>
                <a:spcPts val="600"/>
              </a:spcAft>
              <a:buNone/>
            </a:pPr>
            <a:r>
              <a:rPr lang="en-US" b="0" i="0" dirty="0">
                <a:solidFill>
                  <a:srgbClr val="222222"/>
                </a:solidFill>
                <a:effectLst/>
                <a:latin typeface="Aspira Heavy"/>
              </a:rPr>
              <a:t>Citing journal articles found in print in APA</a:t>
            </a:r>
          </a:p>
          <a:p>
            <a:pPr algn="l" fontAlgn="base">
              <a:spcAft>
                <a:spcPts val="600"/>
              </a:spcAft>
              <a:buNone/>
            </a:pPr>
            <a:r>
              <a:rPr lang="en-US" b="0" i="0" dirty="0">
                <a:solidFill>
                  <a:srgbClr val="00799E"/>
                </a:solidFill>
                <a:effectLst/>
                <a:latin typeface="Aspira Medium"/>
              </a:rPr>
              <a:t>APA Structure:</a:t>
            </a:r>
          </a:p>
          <a:p>
            <a:pPr algn="l" fontAlgn="base">
              <a:spcAft>
                <a:spcPts val="1200"/>
              </a:spcAft>
              <a:buNone/>
            </a:pPr>
            <a:r>
              <a:rPr lang="en-US" b="0" i="0" dirty="0">
                <a:solidFill>
                  <a:srgbClr val="444444"/>
                </a:solidFill>
                <a:effectLst/>
                <a:latin typeface="Bitter"/>
              </a:rPr>
              <a:t>Author’s Last name, F. M. (Year published). Title of journal article. </a:t>
            </a:r>
            <a:r>
              <a:rPr lang="en-US" b="0" i="1" dirty="0">
                <a:solidFill>
                  <a:srgbClr val="222222"/>
                </a:solidFill>
                <a:effectLst/>
                <a:latin typeface="Bitter"/>
              </a:rPr>
              <a:t>Title of Journal, Volume</a:t>
            </a:r>
            <a:r>
              <a:rPr lang="en-US" b="0" i="0" dirty="0">
                <a:solidFill>
                  <a:srgbClr val="444444"/>
                </a:solidFill>
                <a:effectLst/>
                <a:latin typeface="Bitter"/>
              </a:rPr>
              <a:t>(Issue), page range.</a:t>
            </a:r>
          </a:p>
          <a:p>
            <a:pPr algn="l" fontAlgn="base">
              <a:spcAft>
                <a:spcPts val="600"/>
              </a:spcAft>
              <a:buNone/>
            </a:pPr>
            <a:r>
              <a:rPr lang="en-US" b="0" i="0" dirty="0">
                <a:solidFill>
                  <a:srgbClr val="00799E"/>
                </a:solidFill>
                <a:effectLst/>
                <a:latin typeface="Aspira Medium"/>
              </a:rPr>
              <a:t>APA Example:</a:t>
            </a:r>
          </a:p>
          <a:p>
            <a:pPr algn="l" fontAlgn="base">
              <a:spcAft>
                <a:spcPts val="1200"/>
              </a:spcAft>
            </a:pPr>
            <a:r>
              <a:rPr lang="en-US" b="0" i="0" dirty="0">
                <a:solidFill>
                  <a:srgbClr val="444444"/>
                </a:solidFill>
                <a:effectLst/>
                <a:latin typeface="Bitter"/>
              </a:rPr>
              <a:t>Reeve, A. H., </a:t>
            </a:r>
            <a:r>
              <a:rPr lang="en-US" b="0" i="0" dirty="0" err="1">
                <a:solidFill>
                  <a:srgbClr val="444444"/>
                </a:solidFill>
                <a:effectLst/>
                <a:latin typeface="Bitter"/>
              </a:rPr>
              <a:t>Fjeldsa</a:t>
            </a:r>
            <a:r>
              <a:rPr lang="en-US" b="0" i="0" dirty="0">
                <a:solidFill>
                  <a:srgbClr val="444444"/>
                </a:solidFill>
                <a:effectLst/>
                <a:latin typeface="Bitter"/>
              </a:rPr>
              <a:t>, J., &amp; Borregaard, M. K. (2018). Ecologically flexible endemics dominate Indo-Pacific bird communities. </a:t>
            </a:r>
            <a:r>
              <a:rPr lang="en-US" b="0" i="1" dirty="0">
                <a:solidFill>
                  <a:srgbClr val="222222"/>
                </a:solidFill>
                <a:effectLst/>
                <a:latin typeface="Bitter"/>
              </a:rPr>
              <a:t>Journal of Biogeography, 45</a:t>
            </a:r>
            <a:r>
              <a:rPr lang="en-US" b="0" i="0" dirty="0">
                <a:solidFill>
                  <a:srgbClr val="444444"/>
                </a:solidFill>
                <a:effectLst/>
                <a:latin typeface="Bitter"/>
              </a:rPr>
              <a:t>(8), 1980-1982.</a:t>
            </a:r>
          </a:p>
          <a:p>
            <a:endParaRPr lang="en-US" dirty="0"/>
          </a:p>
        </p:txBody>
      </p:sp>
    </p:spTree>
    <p:extLst>
      <p:ext uri="{BB962C8B-B14F-4D97-AF65-F5344CB8AC3E}">
        <p14:creationId xmlns:p14="http://schemas.microsoft.com/office/powerpoint/2010/main" val="1084040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B32CF-5DDF-A1C7-E546-6A96FED473A6}"/>
              </a:ext>
            </a:extLst>
          </p:cNvPr>
          <p:cNvSpPr>
            <a:spLocks noGrp="1"/>
          </p:cNvSpPr>
          <p:nvPr>
            <p:ph type="title"/>
          </p:nvPr>
        </p:nvSpPr>
        <p:spPr/>
        <p:txBody>
          <a:bodyPr/>
          <a:lstStyle/>
          <a:p>
            <a:r>
              <a:rPr lang="en-US" dirty="0"/>
              <a:t>Presentation points</a:t>
            </a:r>
          </a:p>
        </p:txBody>
      </p:sp>
      <p:sp>
        <p:nvSpPr>
          <p:cNvPr id="3" name="Content Placeholder 2">
            <a:extLst>
              <a:ext uri="{FF2B5EF4-FFF2-40B4-BE49-F238E27FC236}">
                <a16:creationId xmlns:a16="http://schemas.microsoft.com/office/drawing/2014/main" id="{6AE76EA5-0C8D-1186-D28A-B5BCE979FA65}"/>
              </a:ext>
            </a:extLst>
          </p:cNvPr>
          <p:cNvSpPr>
            <a:spLocks noGrp="1"/>
          </p:cNvSpPr>
          <p:nvPr>
            <p:ph idx="1"/>
          </p:nvPr>
        </p:nvSpPr>
        <p:spPr/>
        <p:txBody>
          <a:bodyPr/>
          <a:lstStyle/>
          <a:p>
            <a:pPr marL="0" indent="0" algn="l">
              <a:buNone/>
            </a:pPr>
            <a:r>
              <a:rPr lang="en-US" b="0" i="0" dirty="0">
                <a:solidFill>
                  <a:srgbClr val="222222"/>
                </a:solidFill>
                <a:effectLst/>
                <a:latin typeface="Harding"/>
              </a:rPr>
              <a:t>1. Present the first part of your results.</a:t>
            </a:r>
          </a:p>
          <a:p>
            <a:pPr marL="0" indent="0" algn="l">
              <a:buNone/>
            </a:pPr>
            <a:r>
              <a:rPr lang="en-US" b="0" i="0" dirty="0">
                <a:solidFill>
                  <a:srgbClr val="222222"/>
                </a:solidFill>
                <a:effectLst/>
                <a:latin typeface="Harding"/>
              </a:rPr>
              <a:t>2. Introduce a problem that remains.</a:t>
            </a:r>
          </a:p>
          <a:p>
            <a:pPr marL="0" indent="0" algn="l">
              <a:buNone/>
            </a:pPr>
            <a:r>
              <a:rPr lang="en-US" b="0" i="0" dirty="0">
                <a:solidFill>
                  <a:srgbClr val="222222"/>
                </a:solidFill>
                <a:effectLst/>
                <a:latin typeface="Harding"/>
              </a:rPr>
              <a:t>3. Provide a solution to this problem by presenting more results.</a:t>
            </a:r>
          </a:p>
          <a:p>
            <a:pPr marL="0" indent="0" algn="l">
              <a:buNone/>
            </a:pPr>
            <a:r>
              <a:rPr lang="en-US" b="0" i="0" dirty="0">
                <a:solidFill>
                  <a:srgbClr val="222222"/>
                </a:solidFill>
                <a:effectLst/>
                <a:latin typeface="Harding"/>
              </a:rPr>
              <a:t>4. Introduce the next problem.</a:t>
            </a:r>
          </a:p>
          <a:p>
            <a:pPr marL="0" indent="0" algn="l">
              <a:buNone/>
            </a:pPr>
            <a:r>
              <a:rPr lang="en-US" b="0" i="0" dirty="0">
                <a:solidFill>
                  <a:srgbClr val="222222"/>
                </a:solidFill>
                <a:effectLst/>
                <a:latin typeface="Harding"/>
              </a:rPr>
              <a:t>5. Present the results that address this problem.</a:t>
            </a:r>
          </a:p>
          <a:p>
            <a:pPr marL="0" indent="0" algn="l">
              <a:buNone/>
            </a:pPr>
            <a:r>
              <a:rPr lang="en-US" b="0" i="0" dirty="0">
                <a:solidFill>
                  <a:srgbClr val="222222"/>
                </a:solidFill>
                <a:effectLst/>
                <a:latin typeface="Harding"/>
              </a:rPr>
              <a:t>6. Continue this ‘problem and solution’ process through your presentation.</a:t>
            </a:r>
          </a:p>
          <a:p>
            <a:pPr marL="0" indent="0" algn="l">
              <a:buNone/>
            </a:pPr>
            <a:r>
              <a:rPr lang="en-US" b="0" i="0" dirty="0">
                <a:solidFill>
                  <a:srgbClr val="222222"/>
                </a:solidFill>
                <a:effectLst/>
                <a:latin typeface="Harding"/>
              </a:rPr>
              <a:t>7. End by restating your main finding and summarize how it arises from your intermediate results.</a:t>
            </a:r>
          </a:p>
          <a:p>
            <a:pPr marL="0" indent="0">
              <a:buNone/>
            </a:pPr>
            <a:endParaRPr lang="en-US" dirty="0"/>
          </a:p>
        </p:txBody>
      </p:sp>
    </p:spTree>
    <p:extLst>
      <p:ext uri="{BB962C8B-B14F-4D97-AF65-F5344CB8AC3E}">
        <p14:creationId xmlns:p14="http://schemas.microsoft.com/office/powerpoint/2010/main" val="39045308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E05B5-4B98-A8DC-A615-43BA1317DCB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FD539A2-A335-0B04-C114-16F54E3BE6C9}"/>
              </a:ext>
            </a:extLst>
          </p:cNvPr>
          <p:cNvSpPr>
            <a:spLocks noGrp="1"/>
          </p:cNvSpPr>
          <p:nvPr>
            <p:ph idx="1"/>
          </p:nvPr>
        </p:nvSpPr>
        <p:spPr/>
        <p:txBody>
          <a:bodyPr/>
          <a:lstStyle/>
          <a:p>
            <a:pPr algn="l" fontAlgn="base">
              <a:spcAft>
                <a:spcPts val="1200"/>
              </a:spcAft>
              <a:buNone/>
            </a:pPr>
            <a:r>
              <a:rPr lang="en-US" b="0" i="0" dirty="0">
                <a:solidFill>
                  <a:srgbClr val="222222"/>
                </a:solidFill>
                <a:effectLst/>
                <a:latin typeface="Aspira Bold"/>
              </a:rPr>
              <a:t>A running head/page header includes two pieces:</a:t>
            </a:r>
            <a:endParaRPr lang="en-US" b="0" i="0" dirty="0">
              <a:solidFill>
                <a:srgbClr val="222222"/>
              </a:solidFill>
              <a:effectLst/>
              <a:latin typeface="Aspira Standard"/>
            </a:endParaRPr>
          </a:p>
          <a:p>
            <a:pPr algn="l" fontAlgn="base">
              <a:buFont typeface="+mj-lt"/>
              <a:buAutoNum type="arabicPeriod"/>
            </a:pPr>
            <a:r>
              <a:rPr lang="en-US" b="0" i="0" dirty="0">
                <a:solidFill>
                  <a:srgbClr val="222222"/>
                </a:solidFill>
                <a:effectLst/>
                <a:latin typeface="Aspira Standard"/>
              </a:rPr>
              <a:t>the title of the paper</a:t>
            </a:r>
          </a:p>
          <a:p>
            <a:pPr algn="l" fontAlgn="base">
              <a:buFont typeface="+mj-lt"/>
              <a:buAutoNum type="arabicPeriod"/>
            </a:pPr>
            <a:r>
              <a:rPr lang="en-US" b="0" i="0" dirty="0">
                <a:solidFill>
                  <a:srgbClr val="222222"/>
                </a:solidFill>
                <a:effectLst/>
                <a:latin typeface="Aspira Standard"/>
              </a:rPr>
              <a:t>page numbers.</a:t>
            </a:r>
          </a:p>
          <a:p>
            <a:pPr algn="l" fontAlgn="base">
              <a:spcAft>
                <a:spcPts val="1200"/>
              </a:spcAft>
            </a:pPr>
            <a:r>
              <a:rPr lang="en-US" b="0" i="0" dirty="0">
                <a:solidFill>
                  <a:srgbClr val="222222"/>
                </a:solidFill>
                <a:effectLst/>
                <a:latin typeface="Aspira Standard"/>
              </a:rPr>
              <a:t>Insert page numbers justified to the right-hand side of the APA format paper (do not put p. or pg. in front of the page numbers).</a:t>
            </a:r>
          </a:p>
          <a:p>
            <a:endParaRPr lang="en-US" dirty="0"/>
          </a:p>
        </p:txBody>
      </p:sp>
    </p:spTree>
    <p:extLst>
      <p:ext uri="{BB962C8B-B14F-4D97-AF65-F5344CB8AC3E}">
        <p14:creationId xmlns:p14="http://schemas.microsoft.com/office/powerpoint/2010/main" val="18243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84063-743A-5A17-F3E3-EAEA6288438E}"/>
              </a:ext>
            </a:extLst>
          </p:cNvPr>
          <p:cNvSpPr>
            <a:spLocks noGrp="1"/>
          </p:cNvSpPr>
          <p:nvPr>
            <p:ph type="title"/>
          </p:nvPr>
        </p:nvSpPr>
        <p:spPr/>
        <p:txBody>
          <a:bodyPr/>
          <a:lstStyle/>
          <a:p>
            <a:r>
              <a:rPr lang="en-US" dirty="0"/>
              <a:t>Abstracts</a:t>
            </a:r>
          </a:p>
        </p:txBody>
      </p:sp>
      <p:sp>
        <p:nvSpPr>
          <p:cNvPr id="3" name="Content Placeholder 2">
            <a:extLst>
              <a:ext uri="{FF2B5EF4-FFF2-40B4-BE49-F238E27FC236}">
                <a16:creationId xmlns:a16="http://schemas.microsoft.com/office/drawing/2014/main" id="{79A3DD27-2B13-E249-69DA-FEA29704DFFF}"/>
              </a:ext>
            </a:extLst>
          </p:cNvPr>
          <p:cNvSpPr>
            <a:spLocks noGrp="1"/>
          </p:cNvSpPr>
          <p:nvPr>
            <p:ph idx="1"/>
          </p:nvPr>
        </p:nvSpPr>
        <p:spPr/>
        <p:txBody>
          <a:bodyPr>
            <a:normAutofit fontScale="85000" lnSpcReduction="20000"/>
          </a:bodyPr>
          <a:lstStyle/>
          <a:p>
            <a:pPr algn="l" fontAlgn="base">
              <a:buFont typeface="+mj-lt"/>
              <a:buAutoNum type="arabicPeriod"/>
            </a:pPr>
            <a:r>
              <a:rPr lang="en-US" b="0" i="0" dirty="0">
                <a:solidFill>
                  <a:srgbClr val="222222"/>
                </a:solidFill>
                <a:effectLst/>
                <a:latin typeface="Aspira Standard"/>
              </a:rPr>
              <a:t>Abstracts are found on their own page, directly after the title or cover page.</a:t>
            </a:r>
          </a:p>
          <a:p>
            <a:pPr algn="l" fontAlgn="base">
              <a:buFont typeface="+mj-lt"/>
              <a:buAutoNum type="arabicPeriod"/>
            </a:pPr>
            <a:r>
              <a:rPr lang="en-US" b="0" i="0" dirty="0">
                <a:solidFill>
                  <a:srgbClr val="222222"/>
                </a:solidFill>
                <a:effectLst/>
                <a:latin typeface="Aspira Standard"/>
              </a:rPr>
              <a:t>Professional papers only (not student papers): Include the running head on the top of the page.</a:t>
            </a:r>
          </a:p>
          <a:p>
            <a:pPr algn="l" fontAlgn="base">
              <a:buFont typeface="+mj-lt"/>
              <a:buAutoNum type="arabicPeriod"/>
            </a:pPr>
            <a:r>
              <a:rPr lang="en-US" b="0" i="0" dirty="0">
                <a:solidFill>
                  <a:srgbClr val="222222"/>
                </a:solidFill>
                <a:effectLst/>
                <a:latin typeface="Aspira Standard"/>
              </a:rPr>
              <a:t>On the first line of the page, center the word “Abstract” (but do not include quotation marks).</a:t>
            </a:r>
          </a:p>
          <a:p>
            <a:pPr algn="l" fontAlgn="base">
              <a:buFont typeface="+mj-lt"/>
              <a:buAutoNum type="arabicPeriod"/>
            </a:pPr>
            <a:r>
              <a:rPr lang="en-US" b="0" i="0" dirty="0">
                <a:solidFill>
                  <a:srgbClr val="222222"/>
                </a:solidFill>
                <a:effectLst/>
                <a:latin typeface="Aspira Standard"/>
              </a:rPr>
              <a:t>On the following line, write a summary of the key points of your research. Your abstract summary is a way to introduce readers to your research topic, the questions that will be answered, the process you took, and any findings or conclusions you drew. Use concise, brief, informative language. You only have a few sentences to share the summary of your entire document, so be direct with your wording.</a:t>
            </a:r>
          </a:p>
          <a:p>
            <a:pPr algn="l" fontAlgn="base">
              <a:buFont typeface="+mj-lt"/>
              <a:buAutoNum type="arabicPeriod"/>
            </a:pPr>
            <a:r>
              <a:rPr lang="en-US" b="0" i="0" dirty="0">
                <a:solidFill>
                  <a:srgbClr val="222222"/>
                </a:solidFill>
                <a:effectLst/>
                <a:latin typeface="Aspira Standard"/>
              </a:rPr>
              <a:t>This summary should </a:t>
            </a:r>
            <a:r>
              <a:rPr lang="en-US" b="0" i="1" dirty="0">
                <a:solidFill>
                  <a:srgbClr val="222222"/>
                </a:solidFill>
                <a:effectLst/>
                <a:latin typeface="Aspira Standard"/>
              </a:rPr>
              <a:t>not </a:t>
            </a:r>
            <a:r>
              <a:rPr lang="en-US" b="0" i="0" dirty="0">
                <a:solidFill>
                  <a:srgbClr val="222222"/>
                </a:solidFill>
                <a:effectLst/>
                <a:latin typeface="Aspira Standard"/>
              </a:rPr>
              <a:t>be indented, but should be double-spaced and less than 250 words.</a:t>
            </a:r>
          </a:p>
          <a:p>
            <a:endParaRPr lang="en-US" dirty="0"/>
          </a:p>
        </p:txBody>
      </p:sp>
    </p:spTree>
    <p:extLst>
      <p:ext uri="{BB962C8B-B14F-4D97-AF65-F5344CB8AC3E}">
        <p14:creationId xmlns:p14="http://schemas.microsoft.com/office/powerpoint/2010/main" val="41647257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10371-FD13-3476-7197-EB1044B410D2}"/>
              </a:ext>
            </a:extLst>
          </p:cNvPr>
          <p:cNvSpPr>
            <a:spLocks noGrp="1"/>
          </p:cNvSpPr>
          <p:nvPr>
            <p:ph type="title"/>
          </p:nvPr>
        </p:nvSpPr>
        <p:spPr/>
        <p:txBody>
          <a:bodyPr/>
          <a:lstStyle/>
          <a:p>
            <a:r>
              <a:rPr lang="en-US" b="0" i="0" dirty="0">
                <a:solidFill>
                  <a:srgbClr val="222222"/>
                </a:solidFill>
                <a:effectLst/>
                <a:latin typeface="Aspira Heavy"/>
              </a:rPr>
              <a:t>The body of an APA paper</a:t>
            </a:r>
            <a:endParaRPr lang="en-US" dirty="0"/>
          </a:p>
        </p:txBody>
      </p:sp>
      <p:sp>
        <p:nvSpPr>
          <p:cNvPr id="3" name="Content Placeholder 2">
            <a:extLst>
              <a:ext uri="{FF2B5EF4-FFF2-40B4-BE49-F238E27FC236}">
                <a16:creationId xmlns:a16="http://schemas.microsoft.com/office/drawing/2014/main" id="{5CFDBBD6-49DF-7302-CA73-CCC193856624}"/>
              </a:ext>
            </a:extLst>
          </p:cNvPr>
          <p:cNvSpPr>
            <a:spLocks noGrp="1"/>
          </p:cNvSpPr>
          <p:nvPr>
            <p:ph idx="1"/>
          </p:nvPr>
        </p:nvSpPr>
        <p:spPr/>
        <p:txBody>
          <a:bodyPr/>
          <a:lstStyle/>
          <a:p>
            <a:pPr algn="l" fontAlgn="base">
              <a:buFont typeface="+mj-lt"/>
              <a:buAutoNum type="arabicPeriod"/>
            </a:pPr>
            <a:r>
              <a:rPr lang="en-US" b="0" i="0" dirty="0">
                <a:solidFill>
                  <a:srgbClr val="222222"/>
                </a:solidFill>
                <a:effectLst/>
                <a:latin typeface="Aspira Standard"/>
              </a:rPr>
              <a:t>At the top of the page, add the page number in the upper right corner of all pages, including the title page.</a:t>
            </a:r>
          </a:p>
          <a:p>
            <a:pPr algn="l" fontAlgn="base">
              <a:buFont typeface="+mj-lt"/>
              <a:buAutoNum type="arabicPeriod"/>
            </a:pPr>
            <a:r>
              <a:rPr lang="en-US" b="0" i="0" dirty="0">
                <a:solidFill>
                  <a:srgbClr val="222222"/>
                </a:solidFill>
                <a:effectLst/>
                <a:latin typeface="Aspira Standard"/>
              </a:rPr>
              <a:t>On the next line write the title in bold font and center it. Do not underline or italicize it.</a:t>
            </a:r>
          </a:p>
          <a:p>
            <a:pPr algn="l" fontAlgn="base">
              <a:buFont typeface="+mj-lt"/>
              <a:buAutoNum type="arabicPeriod"/>
            </a:pPr>
            <a:r>
              <a:rPr lang="en-US" b="0" i="0" dirty="0">
                <a:solidFill>
                  <a:srgbClr val="222222"/>
                </a:solidFill>
                <a:effectLst/>
                <a:latin typeface="Aspira Standard"/>
              </a:rPr>
              <a:t>Begin with the introduction and indent the first line of the paragraph. All paragraphs in the body are indented.</a:t>
            </a:r>
          </a:p>
          <a:p>
            <a:endParaRPr lang="en-US" dirty="0"/>
          </a:p>
        </p:txBody>
      </p:sp>
    </p:spTree>
    <p:extLst>
      <p:ext uri="{BB962C8B-B14F-4D97-AF65-F5344CB8AC3E}">
        <p14:creationId xmlns:p14="http://schemas.microsoft.com/office/powerpoint/2010/main" val="544640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0AC19-6D76-5E40-997A-AB5C92CE9E89}"/>
              </a:ext>
            </a:extLst>
          </p:cNvPr>
          <p:cNvSpPr>
            <a:spLocks noGrp="1"/>
          </p:cNvSpPr>
          <p:nvPr>
            <p:ph type="title"/>
          </p:nvPr>
        </p:nvSpPr>
        <p:spPr/>
        <p:txBody>
          <a:bodyPr/>
          <a:lstStyle/>
          <a:p>
            <a:r>
              <a:rPr lang="en-US" dirty="0"/>
              <a:t>How much time to present?</a:t>
            </a:r>
          </a:p>
        </p:txBody>
      </p:sp>
      <p:sp>
        <p:nvSpPr>
          <p:cNvPr id="3" name="Content Placeholder 2">
            <a:extLst>
              <a:ext uri="{FF2B5EF4-FFF2-40B4-BE49-F238E27FC236}">
                <a16:creationId xmlns:a16="http://schemas.microsoft.com/office/drawing/2014/main" id="{F3163CAF-4559-7D95-5201-17AF9F4AAA57}"/>
              </a:ext>
            </a:extLst>
          </p:cNvPr>
          <p:cNvSpPr>
            <a:spLocks noGrp="1"/>
          </p:cNvSpPr>
          <p:nvPr>
            <p:ph idx="1"/>
          </p:nvPr>
        </p:nvSpPr>
        <p:spPr/>
        <p:txBody>
          <a:bodyPr/>
          <a:lstStyle/>
          <a:p>
            <a:r>
              <a:rPr lang="en-US" b="0" i="0" dirty="0">
                <a:solidFill>
                  <a:srgbClr val="21262B"/>
                </a:solidFill>
                <a:effectLst/>
                <a:latin typeface="Circular"/>
              </a:rPr>
              <a:t>The length of time you are allotted for your talk will determine whether you will discuss a single study or multiple studies, and which details to include in your story.</a:t>
            </a:r>
            <a:endParaRPr lang="en-US" dirty="0"/>
          </a:p>
        </p:txBody>
      </p:sp>
    </p:spTree>
    <p:extLst>
      <p:ext uri="{BB962C8B-B14F-4D97-AF65-F5344CB8AC3E}">
        <p14:creationId xmlns:p14="http://schemas.microsoft.com/office/powerpoint/2010/main" val="1532583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FB187-CF5D-C5E3-B55F-6951457D8382}"/>
              </a:ext>
            </a:extLst>
          </p:cNvPr>
          <p:cNvSpPr>
            <a:spLocks noGrp="1"/>
          </p:cNvSpPr>
          <p:nvPr>
            <p:ph type="title"/>
          </p:nvPr>
        </p:nvSpPr>
        <p:spPr/>
        <p:txBody>
          <a:bodyPr/>
          <a:lstStyle/>
          <a:p>
            <a:r>
              <a:rPr lang="en-US" dirty="0"/>
              <a:t>Continued:</a:t>
            </a:r>
          </a:p>
        </p:txBody>
      </p:sp>
      <p:sp>
        <p:nvSpPr>
          <p:cNvPr id="3" name="Content Placeholder 2">
            <a:extLst>
              <a:ext uri="{FF2B5EF4-FFF2-40B4-BE49-F238E27FC236}">
                <a16:creationId xmlns:a16="http://schemas.microsoft.com/office/drawing/2014/main" id="{805C6A90-DA66-2078-F715-B89A574EF036}"/>
              </a:ext>
            </a:extLst>
          </p:cNvPr>
          <p:cNvSpPr>
            <a:spLocks noGrp="1"/>
          </p:cNvSpPr>
          <p:nvPr>
            <p:ph idx="1"/>
          </p:nvPr>
        </p:nvSpPr>
        <p:spPr/>
        <p:txBody>
          <a:bodyPr/>
          <a:lstStyle/>
          <a:p>
            <a:r>
              <a:rPr lang="en-US" b="0" i="0" dirty="0">
                <a:solidFill>
                  <a:srgbClr val="21262B"/>
                </a:solidFill>
                <a:effectLst/>
                <a:latin typeface="Circular"/>
              </a:rPr>
              <a:t>The background and interests of your audience will determine the narrative direction of your talk, and what devices you will use to get their attention. Will you be speaking to people specializing in your field, or will the audience also contain people from disciplines other than your own? To reach non-specialists, you will need to discuss the broader implications of your study outside your field.</a:t>
            </a:r>
            <a:endParaRPr lang="en-US" dirty="0"/>
          </a:p>
        </p:txBody>
      </p:sp>
    </p:spTree>
    <p:extLst>
      <p:ext uri="{BB962C8B-B14F-4D97-AF65-F5344CB8AC3E}">
        <p14:creationId xmlns:p14="http://schemas.microsoft.com/office/powerpoint/2010/main" val="54972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C0CFB-FCA0-1365-F659-A7DE6D2A3E03}"/>
              </a:ext>
            </a:extLst>
          </p:cNvPr>
          <p:cNvSpPr>
            <a:spLocks noGrp="1"/>
          </p:cNvSpPr>
          <p:nvPr>
            <p:ph type="title"/>
          </p:nvPr>
        </p:nvSpPr>
        <p:spPr/>
        <p:txBody>
          <a:bodyPr/>
          <a:lstStyle/>
          <a:p>
            <a:r>
              <a:rPr lang="en-US" dirty="0"/>
              <a:t>Continued:</a:t>
            </a:r>
          </a:p>
        </p:txBody>
      </p:sp>
      <p:sp>
        <p:nvSpPr>
          <p:cNvPr id="3" name="Content Placeholder 2">
            <a:extLst>
              <a:ext uri="{FF2B5EF4-FFF2-40B4-BE49-F238E27FC236}">
                <a16:creationId xmlns:a16="http://schemas.microsoft.com/office/drawing/2014/main" id="{4CA0D89B-9448-0A6E-9CAA-359F1E7E023B}"/>
              </a:ext>
            </a:extLst>
          </p:cNvPr>
          <p:cNvSpPr>
            <a:spLocks noGrp="1"/>
          </p:cNvSpPr>
          <p:nvPr>
            <p:ph idx="1"/>
          </p:nvPr>
        </p:nvSpPr>
        <p:spPr/>
        <p:txBody>
          <a:bodyPr/>
          <a:lstStyle/>
          <a:p>
            <a:r>
              <a:rPr lang="en-US" b="0" i="0" dirty="0">
                <a:solidFill>
                  <a:srgbClr val="21262B"/>
                </a:solidFill>
                <a:effectLst/>
                <a:latin typeface="Circular"/>
              </a:rPr>
              <a:t>This is called the thesis statement, or simply the “take-home message”. Having listened to your talk, what message do you want the audience to take away from your presentation? Describe the main idea in one or two sentences. You want this theme to be present throughout your presentation. Again, the thesis statement will depend on the audience and the type of talk you are giving.</a:t>
            </a:r>
            <a:endParaRPr lang="en-US" dirty="0"/>
          </a:p>
        </p:txBody>
      </p:sp>
    </p:spTree>
    <p:extLst>
      <p:ext uri="{BB962C8B-B14F-4D97-AF65-F5344CB8AC3E}">
        <p14:creationId xmlns:p14="http://schemas.microsoft.com/office/powerpoint/2010/main" val="1284408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746DA-DDE1-B1CB-77CB-87B84A65A908}"/>
              </a:ext>
            </a:extLst>
          </p:cNvPr>
          <p:cNvSpPr>
            <a:spLocks noGrp="1"/>
          </p:cNvSpPr>
          <p:nvPr>
            <p:ph type="title"/>
          </p:nvPr>
        </p:nvSpPr>
        <p:spPr/>
        <p:txBody>
          <a:bodyPr/>
          <a:lstStyle/>
          <a:p>
            <a:r>
              <a:rPr lang="en-US" b="1" i="0" dirty="0">
                <a:solidFill>
                  <a:srgbClr val="21262B"/>
                </a:solidFill>
                <a:effectLst/>
                <a:latin typeface="Circular"/>
              </a:rPr>
              <a:t>Step 1: Outline your presentation</a:t>
            </a:r>
            <a:endParaRPr lang="en-US" dirty="0"/>
          </a:p>
        </p:txBody>
      </p:sp>
      <p:sp>
        <p:nvSpPr>
          <p:cNvPr id="3" name="Content Placeholder 2">
            <a:extLst>
              <a:ext uri="{FF2B5EF4-FFF2-40B4-BE49-F238E27FC236}">
                <a16:creationId xmlns:a16="http://schemas.microsoft.com/office/drawing/2014/main" id="{0D702617-564E-A053-3380-5210D2A486EC}"/>
              </a:ext>
            </a:extLst>
          </p:cNvPr>
          <p:cNvSpPr>
            <a:spLocks noGrp="1"/>
          </p:cNvSpPr>
          <p:nvPr>
            <p:ph idx="1"/>
          </p:nvPr>
        </p:nvSpPr>
        <p:spPr/>
        <p:txBody>
          <a:bodyPr/>
          <a:lstStyle/>
          <a:p>
            <a:pPr algn="l" fontAlgn="base">
              <a:lnSpc>
                <a:spcPts val="2025"/>
              </a:lnSpc>
              <a:buFont typeface="Arial" panose="020B0604020202020204" pitchFamily="34" charset="0"/>
              <a:buChar char="•"/>
            </a:pPr>
            <a:r>
              <a:rPr lang="en-US" b="0" i="0" dirty="0">
                <a:solidFill>
                  <a:srgbClr val="21262B"/>
                </a:solidFill>
                <a:effectLst/>
                <a:latin typeface="Circular"/>
              </a:rPr>
              <a:t>It gives a broad perspective on the problem or topic for people in the audience who may be outside your discipline (i.e., it explains the big-picture problem motivating your study).</a:t>
            </a:r>
          </a:p>
          <a:p>
            <a:pPr algn="l" fontAlgn="base">
              <a:lnSpc>
                <a:spcPts val="2025"/>
              </a:lnSpc>
              <a:buFont typeface="Arial" panose="020B0604020202020204" pitchFamily="34" charset="0"/>
              <a:buChar char="•"/>
            </a:pPr>
            <a:r>
              <a:rPr lang="en-US" b="0" i="0" dirty="0">
                <a:solidFill>
                  <a:srgbClr val="21262B"/>
                </a:solidFill>
                <a:effectLst/>
                <a:latin typeface="Circular"/>
              </a:rPr>
              <a:t>It describes why you did the study, and why the audience should care.</a:t>
            </a:r>
          </a:p>
          <a:p>
            <a:pPr algn="l" fontAlgn="base">
              <a:lnSpc>
                <a:spcPts val="2025"/>
              </a:lnSpc>
              <a:buFont typeface="Arial" panose="020B0604020202020204" pitchFamily="34" charset="0"/>
              <a:buChar char="•"/>
            </a:pPr>
            <a:r>
              <a:rPr lang="en-US" b="0" i="0" dirty="0">
                <a:solidFill>
                  <a:srgbClr val="21262B"/>
                </a:solidFill>
                <a:effectLst/>
                <a:latin typeface="Circular"/>
              </a:rPr>
              <a:t>It gives a brief indication of how your study addressed the problem and provides the necessary background information that the audience needs to understand your work.</a:t>
            </a:r>
          </a:p>
          <a:p>
            <a:pPr algn="l" fontAlgn="base">
              <a:lnSpc>
                <a:spcPts val="2025"/>
              </a:lnSpc>
              <a:buFont typeface="Arial" panose="020B0604020202020204" pitchFamily="34" charset="0"/>
              <a:buChar char="•"/>
            </a:pPr>
            <a:r>
              <a:rPr lang="en-US" b="0" i="0" dirty="0">
                <a:solidFill>
                  <a:srgbClr val="21262B"/>
                </a:solidFill>
                <a:effectLst/>
                <a:latin typeface="Circular"/>
              </a:rPr>
              <a:t>It indicates what the audience will learn from the talk, and prepares them for what will come next.</a:t>
            </a:r>
          </a:p>
          <a:p>
            <a:endParaRPr lang="en-US" dirty="0"/>
          </a:p>
        </p:txBody>
      </p:sp>
    </p:spTree>
    <p:extLst>
      <p:ext uri="{BB962C8B-B14F-4D97-AF65-F5344CB8AC3E}">
        <p14:creationId xmlns:p14="http://schemas.microsoft.com/office/powerpoint/2010/main" val="2956387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287A7-9C1A-7E86-7878-AF15F8DAF2F4}"/>
              </a:ext>
            </a:extLst>
          </p:cNvPr>
          <p:cNvSpPr>
            <a:spLocks noGrp="1"/>
          </p:cNvSpPr>
          <p:nvPr>
            <p:ph type="title"/>
          </p:nvPr>
        </p:nvSpPr>
        <p:spPr/>
        <p:txBody>
          <a:bodyPr/>
          <a:lstStyle/>
          <a:p>
            <a:r>
              <a:rPr lang="en-US" b="1" i="0" dirty="0">
                <a:solidFill>
                  <a:srgbClr val="21262B"/>
                </a:solidFill>
                <a:effectLst/>
                <a:latin typeface="Circular"/>
              </a:rPr>
              <a:t>Introduction:</a:t>
            </a:r>
            <a:endParaRPr lang="en-US" dirty="0"/>
          </a:p>
        </p:txBody>
      </p:sp>
      <p:sp>
        <p:nvSpPr>
          <p:cNvPr id="3" name="Content Placeholder 2">
            <a:extLst>
              <a:ext uri="{FF2B5EF4-FFF2-40B4-BE49-F238E27FC236}">
                <a16:creationId xmlns:a16="http://schemas.microsoft.com/office/drawing/2014/main" id="{DE3267FB-267D-D755-8118-2EC78FA26D68}"/>
              </a:ext>
            </a:extLst>
          </p:cNvPr>
          <p:cNvSpPr>
            <a:spLocks noGrp="1"/>
          </p:cNvSpPr>
          <p:nvPr>
            <p:ph idx="1"/>
          </p:nvPr>
        </p:nvSpPr>
        <p:spPr/>
        <p:txBody>
          <a:bodyPr>
            <a:normAutofit fontScale="92500" lnSpcReduction="10000"/>
          </a:bodyPr>
          <a:lstStyle/>
          <a:p>
            <a:r>
              <a:rPr lang="en-US" b="1" i="0" dirty="0">
                <a:solidFill>
                  <a:srgbClr val="21262B"/>
                </a:solidFill>
                <a:effectLst/>
                <a:latin typeface="Circular"/>
              </a:rPr>
              <a:t>Give a broad perspective on the problem. </a:t>
            </a:r>
            <a:r>
              <a:rPr lang="en-US" b="0" i="0" dirty="0">
                <a:solidFill>
                  <a:srgbClr val="21262B"/>
                </a:solidFill>
                <a:effectLst/>
                <a:latin typeface="Circular"/>
              </a:rPr>
              <a:t>The easiest way to start with the big picture is to think of a hook for the first slide of your presentation.</a:t>
            </a:r>
          </a:p>
          <a:p>
            <a:r>
              <a:rPr lang="en-US" b="1" i="0" dirty="0">
                <a:solidFill>
                  <a:srgbClr val="21262B"/>
                </a:solidFill>
                <a:effectLst/>
                <a:latin typeface="Circular"/>
              </a:rPr>
              <a:t>Why should the audience care?</a:t>
            </a:r>
            <a:r>
              <a:rPr lang="en-US" b="0" i="0" dirty="0">
                <a:solidFill>
                  <a:srgbClr val="21262B"/>
                </a:solidFill>
                <a:effectLst/>
                <a:latin typeface="Circular"/>
              </a:rPr>
              <a:t> Next, decide on the angle you are going to take on your hook that links to the thesis of your talk.</a:t>
            </a:r>
            <a:endParaRPr lang="en-US" dirty="0">
              <a:solidFill>
                <a:srgbClr val="21262B"/>
              </a:solidFill>
              <a:latin typeface="Circular"/>
            </a:endParaRPr>
          </a:p>
          <a:p>
            <a:r>
              <a:rPr lang="en-US" b="1" i="0" dirty="0">
                <a:solidFill>
                  <a:srgbClr val="21262B"/>
                </a:solidFill>
                <a:effectLst/>
                <a:latin typeface="Circular"/>
              </a:rPr>
              <a:t>Supplementary details. </a:t>
            </a:r>
            <a:r>
              <a:rPr lang="en-US" b="0" i="0" dirty="0">
                <a:solidFill>
                  <a:srgbClr val="21262B"/>
                </a:solidFill>
                <a:effectLst/>
                <a:latin typeface="Circular"/>
              </a:rPr>
              <a:t>Once you have established the hook and angle, you need to include supplementary details to support them. For example, you might state your hypothesis.</a:t>
            </a:r>
          </a:p>
          <a:p>
            <a:r>
              <a:rPr lang="en-US" b="1" i="0" dirty="0">
                <a:solidFill>
                  <a:srgbClr val="21262B"/>
                </a:solidFill>
                <a:effectLst/>
                <a:latin typeface="Circular"/>
              </a:rPr>
              <a:t>Conclude your introduction.</a:t>
            </a:r>
            <a:r>
              <a:rPr lang="en-US" b="0" i="0" dirty="0">
                <a:solidFill>
                  <a:srgbClr val="21262B"/>
                </a:solidFill>
                <a:effectLst/>
                <a:latin typeface="Circular"/>
              </a:rPr>
              <a:t> The motivation for the work and background information should set the stage for the conclusion of the introduction, where you describe the goals of your study, and any hypotheses or predictions.</a:t>
            </a:r>
            <a:endParaRPr lang="en-US" dirty="0"/>
          </a:p>
        </p:txBody>
      </p:sp>
    </p:spTree>
    <p:extLst>
      <p:ext uri="{BB962C8B-B14F-4D97-AF65-F5344CB8AC3E}">
        <p14:creationId xmlns:p14="http://schemas.microsoft.com/office/powerpoint/2010/main" val="1173463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E82F6-F447-0A81-AA7B-EAAEE6E51E28}"/>
              </a:ext>
            </a:extLst>
          </p:cNvPr>
          <p:cNvSpPr>
            <a:spLocks noGrp="1"/>
          </p:cNvSpPr>
          <p:nvPr>
            <p:ph type="title"/>
          </p:nvPr>
        </p:nvSpPr>
        <p:spPr/>
        <p:txBody>
          <a:bodyPr/>
          <a:lstStyle/>
          <a:p>
            <a:r>
              <a:rPr lang="en-US" b="1" i="0" dirty="0">
                <a:solidFill>
                  <a:srgbClr val="21262B"/>
                </a:solidFill>
                <a:effectLst/>
                <a:latin typeface="Circular"/>
              </a:rPr>
              <a:t>Methods</a:t>
            </a:r>
            <a:endParaRPr lang="en-US" dirty="0"/>
          </a:p>
        </p:txBody>
      </p:sp>
      <p:sp>
        <p:nvSpPr>
          <p:cNvPr id="3" name="Content Placeholder 2">
            <a:extLst>
              <a:ext uri="{FF2B5EF4-FFF2-40B4-BE49-F238E27FC236}">
                <a16:creationId xmlns:a16="http://schemas.microsoft.com/office/drawing/2014/main" id="{324927A6-9E52-2750-7418-5C4EB4DCED40}"/>
              </a:ext>
            </a:extLst>
          </p:cNvPr>
          <p:cNvSpPr>
            <a:spLocks noGrp="1"/>
          </p:cNvSpPr>
          <p:nvPr>
            <p:ph idx="1"/>
          </p:nvPr>
        </p:nvSpPr>
        <p:spPr/>
        <p:txBody>
          <a:bodyPr/>
          <a:lstStyle/>
          <a:p>
            <a:r>
              <a:rPr lang="en-US" b="0" i="0" dirty="0">
                <a:solidFill>
                  <a:srgbClr val="21262B"/>
                </a:solidFill>
                <a:effectLst/>
                <a:latin typeface="Circular"/>
              </a:rPr>
              <a:t>The audience will use your description of the methods to assess the approach you took in your study and to decide whether your findings are credible. Tell the story of your methods in chronological order. Use visuals to describe your methods as much as possible. If you have equations, make sure to take the time to explain them. Decide what methods to include and how you will show them. </a:t>
            </a:r>
            <a:endParaRPr lang="en-US" dirty="0"/>
          </a:p>
        </p:txBody>
      </p:sp>
    </p:spTree>
    <p:extLst>
      <p:ext uri="{BB962C8B-B14F-4D97-AF65-F5344CB8AC3E}">
        <p14:creationId xmlns:p14="http://schemas.microsoft.com/office/powerpoint/2010/main" val="3573708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34546-5BAD-CB6F-B2D5-131DD55637D6}"/>
              </a:ext>
            </a:extLst>
          </p:cNvPr>
          <p:cNvSpPr>
            <a:spLocks noGrp="1"/>
          </p:cNvSpPr>
          <p:nvPr>
            <p:ph type="title"/>
          </p:nvPr>
        </p:nvSpPr>
        <p:spPr/>
        <p:txBody>
          <a:bodyPr/>
          <a:lstStyle/>
          <a:p>
            <a:r>
              <a:rPr lang="en-US" b="1" i="0" dirty="0">
                <a:solidFill>
                  <a:srgbClr val="21262B"/>
                </a:solidFill>
                <a:effectLst/>
                <a:latin typeface="Circular"/>
              </a:rPr>
              <a:t>Results</a:t>
            </a:r>
            <a:endParaRPr lang="en-US" dirty="0"/>
          </a:p>
        </p:txBody>
      </p:sp>
      <p:sp>
        <p:nvSpPr>
          <p:cNvPr id="3" name="Content Placeholder 2">
            <a:extLst>
              <a:ext uri="{FF2B5EF4-FFF2-40B4-BE49-F238E27FC236}">
                <a16:creationId xmlns:a16="http://schemas.microsoft.com/office/drawing/2014/main" id="{4DAC4880-54AA-B8FB-BF32-F3DBD4B3E35C}"/>
              </a:ext>
            </a:extLst>
          </p:cNvPr>
          <p:cNvSpPr>
            <a:spLocks noGrp="1"/>
          </p:cNvSpPr>
          <p:nvPr>
            <p:ph idx="1"/>
          </p:nvPr>
        </p:nvSpPr>
        <p:spPr/>
        <p:txBody>
          <a:bodyPr/>
          <a:lstStyle/>
          <a:p>
            <a:r>
              <a:rPr lang="en-US" b="0" i="0" dirty="0">
                <a:solidFill>
                  <a:srgbClr val="21262B"/>
                </a:solidFill>
                <a:effectLst/>
                <a:latin typeface="Circular"/>
              </a:rPr>
              <a:t>This is the evidence you present for your thesis. The audience will use the results to evaluate the support for your main idea. Choose the most important and interesting results—those that support your thesis. You don’t need to present all the results from your study (indeed, you most likely won’t have time to present them all).</a:t>
            </a:r>
            <a:endParaRPr lang="en-US" dirty="0"/>
          </a:p>
        </p:txBody>
      </p:sp>
    </p:spTree>
    <p:extLst>
      <p:ext uri="{BB962C8B-B14F-4D97-AF65-F5344CB8AC3E}">
        <p14:creationId xmlns:p14="http://schemas.microsoft.com/office/powerpoint/2010/main" val="29855939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TotalTime>
  <Words>2056</Words>
  <Application>Microsoft Macintosh PowerPoint</Application>
  <PresentationFormat>Widescreen</PresentationFormat>
  <Paragraphs>100</Paragraphs>
  <Slides>22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Aptos</vt:lpstr>
      <vt:lpstr>Aptos Display</vt:lpstr>
      <vt:lpstr>Arial</vt:lpstr>
      <vt:lpstr>Aspira Bold</vt:lpstr>
      <vt:lpstr>Aspira Heavy</vt:lpstr>
      <vt:lpstr>Aspira Medium</vt:lpstr>
      <vt:lpstr>Aspira Standard</vt:lpstr>
      <vt:lpstr>Bitter</vt:lpstr>
      <vt:lpstr>Circular</vt:lpstr>
      <vt:lpstr>Harding</vt:lpstr>
      <vt:lpstr>Office Theme</vt:lpstr>
      <vt:lpstr>How to do a scientific presentation of your thesis and APA formatting.</vt:lpstr>
      <vt:lpstr>Presentation points</vt:lpstr>
      <vt:lpstr>How much time to present?</vt:lpstr>
      <vt:lpstr>Continued:</vt:lpstr>
      <vt:lpstr>Continued:</vt:lpstr>
      <vt:lpstr>Step 1: Outline your presentation</vt:lpstr>
      <vt:lpstr>Introduction:</vt:lpstr>
      <vt:lpstr>Methods</vt:lpstr>
      <vt:lpstr>Results</vt:lpstr>
      <vt:lpstr>Summary</vt:lpstr>
      <vt:lpstr>Conclusion</vt:lpstr>
      <vt:lpstr>Step 2: Plan your presentation slides </vt:lpstr>
      <vt:lpstr>Step 3: Make the presentation slides </vt:lpstr>
      <vt:lpstr>Text elements </vt:lpstr>
      <vt:lpstr>Graphics </vt:lpstr>
      <vt:lpstr>Step 4: Practice your presentation</vt:lpstr>
      <vt:lpstr>APA styling</vt:lpstr>
      <vt:lpstr>PowerPoint Presentation</vt:lpstr>
      <vt:lpstr>PowerPoint Presentation</vt:lpstr>
      <vt:lpstr>PowerPoint Presentation</vt:lpstr>
      <vt:lpstr>Abstracts</vt:lpstr>
      <vt:lpstr>The body of an APA paper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Pawar, Shrikant</dc:creator>
  <cp:lastModifiedBy>Pawar, Shrikant</cp:lastModifiedBy>
  <cp:revision>7</cp:revision>
  <dcterms:created xsi:type="dcterms:W3CDTF">2024-11-26T16:23:53Z</dcterms:created>
  <dcterms:modified xsi:type="dcterms:W3CDTF">2025-04-03T17:08:59Z</dcterms:modified>
</cp:coreProperties>
</file>