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63" r:id="rId3"/>
    <p:sldId id="258" r:id="rId4"/>
    <p:sldId id="262" r:id="rId5"/>
    <p:sldId id="266" r:id="rId6"/>
    <p:sldId id="267" r:id="rId7"/>
    <p:sldId id="259" r:id="rId8"/>
    <p:sldId id="261" r:id="rId9"/>
    <p:sldId id="268" r:id="rId10"/>
    <p:sldId id="284" r:id="rId11"/>
    <p:sldId id="269" r:id="rId12"/>
    <p:sldId id="260" r:id="rId13"/>
    <p:sldId id="257" r:id="rId14"/>
    <p:sldId id="270" r:id="rId15"/>
    <p:sldId id="271" r:id="rId16"/>
    <p:sldId id="272" r:id="rId17"/>
    <p:sldId id="273" r:id="rId18"/>
    <p:sldId id="274" r:id="rId19"/>
    <p:sldId id="264" r:id="rId20"/>
    <p:sldId id="265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y, Reed" userId="142e567f-ec33-4c35-8667-9a3cba22025a" providerId="ADAL" clId="{54F29BE3-4D87-468D-9BA1-B8EFDEB402F6}"/>
    <pc:docChg chg="modSld sldOrd">
      <pc:chgData name="Curry, Reed" userId="142e567f-ec33-4c35-8667-9a3cba22025a" providerId="ADAL" clId="{54F29BE3-4D87-468D-9BA1-B8EFDEB402F6}" dt="2020-04-20T13:30:30.195" v="1"/>
      <pc:docMkLst>
        <pc:docMk/>
      </pc:docMkLst>
      <pc:sldChg chg="ord">
        <pc:chgData name="Curry, Reed" userId="142e567f-ec33-4c35-8667-9a3cba22025a" providerId="ADAL" clId="{54F29BE3-4D87-468D-9BA1-B8EFDEB402F6}" dt="2020-04-20T13:30:30.195" v="1"/>
        <pc:sldMkLst>
          <pc:docMk/>
          <pc:sldMk cId="267022690" sldId="263"/>
        </pc:sldMkLst>
      </pc:sldChg>
    </pc:docChg>
  </pc:docChgLst>
  <pc:docChgLst>
    <pc:chgData name="Curry, Reed" userId="142e567f-ec33-4c35-8667-9a3cba22025a" providerId="ADAL" clId="{84FE881E-6E01-4520-A2EE-BC7845223B91}"/>
    <pc:docChg chg="modSld">
      <pc:chgData name="Curry, Reed" userId="142e567f-ec33-4c35-8667-9a3cba22025a" providerId="ADAL" clId="{84FE881E-6E01-4520-A2EE-BC7845223B91}" dt="2020-04-20T11:48:37.823" v="0" actId="20577"/>
      <pc:docMkLst>
        <pc:docMk/>
      </pc:docMkLst>
      <pc:sldChg chg="modSp mod">
        <pc:chgData name="Curry, Reed" userId="142e567f-ec33-4c35-8667-9a3cba22025a" providerId="ADAL" clId="{84FE881E-6E01-4520-A2EE-BC7845223B91}" dt="2020-04-20T11:48:37.823" v="0" actId="20577"/>
        <pc:sldMkLst>
          <pc:docMk/>
          <pc:sldMk cId="2873937592" sldId="256"/>
        </pc:sldMkLst>
        <pc:spChg chg="mod">
          <ac:chgData name="Curry, Reed" userId="142e567f-ec33-4c35-8667-9a3cba22025a" providerId="ADAL" clId="{84FE881E-6E01-4520-A2EE-BC7845223B91}" dt="2020-04-20T11:48:37.823" v="0" actId="20577"/>
          <ac:spMkLst>
            <pc:docMk/>
            <pc:sldMk cId="2873937592" sldId="256"/>
            <ac:spMk id="7" creationId="{7FBA0CED-9464-4852-BC03-687A90BF20C0}"/>
          </ac:spMkLst>
        </pc:spChg>
      </pc:sldChg>
    </pc:docChg>
  </pc:docChgLst>
  <pc:docChgLst>
    <pc:chgData name="Curry, Reed" userId="142e567f-ec33-4c35-8667-9a3cba22025a" providerId="ADAL" clId="{B56BA21F-6AB1-4E3E-B018-87CBACB6AAAC}"/>
    <pc:docChg chg="custSel modSld">
      <pc:chgData name="Curry, Reed" userId="142e567f-ec33-4c35-8667-9a3cba22025a" providerId="ADAL" clId="{B56BA21F-6AB1-4E3E-B018-87CBACB6AAAC}" dt="2020-04-20T14:48:26.723" v="42" actId="20577"/>
      <pc:docMkLst>
        <pc:docMk/>
      </pc:docMkLst>
      <pc:sldChg chg="modSp mod">
        <pc:chgData name="Curry, Reed" userId="142e567f-ec33-4c35-8667-9a3cba22025a" providerId="ADAL" clId="{B56BA21F-6AB1-4E3E-B018-87CBACB6AAAC}" dt="2020-04-20T14:48:26.723" v="42" actId="20577"/>
        <pc:sldMkLst>
          <pc:docMk/>
          <pc:sldMk cId="3236271807" sldId="265"/>
        </pc:sldMkLst>
        <pc:spChg chg="mod">
          <ac:chgData name="Curry, Reed" userId="142e567f-ec33-4c35-8667-9a3cba22025a" providerId="ADAL" clId="{B56BA21F-6AB1-4E3E-B018-87CBACB6AAAC}" dt="2020-04-20T14:48:26.723" v="42" actId="20577"/>
          <ac:spMkLst>
            <pc:docMk/>
            <pc:sldMk cId="3236271807" sldId="265"/>
            <ac:spMk id="3" creationId="{48127B29-329F-40FF-9A4F-66FE0877EFBF}"/>
          </ac:spMkLst>
        </pc:spChg>
      </pc:sldChg>
      <pc:sldChg chg="modSp mod">
        <pc:chgData name="Curry, Reed" userId="142e567f-ec33-4c35-8667-9a3cba22025a" providerId="ADAL" clId="{B56BA21F-6AB1-4E3E-B018-87CBACB6AAAC}" dt="2020-04-20T14:47:15.759" v="5" actId="20577"/>
        <pc:sldMkLst>
          <pc:docMk/>
          <pc:sldMk cId="1475048431" sldId="268"/>
        </pc:sldMkLst>
        <pc:spChg chg="mod">
          <ac:chgData name="Curry, Reed" userId="142e567f-ec33-4c35-8667-9a3cba22025a" providerId="ADAL" clId="{B56BA21F-6AB1-4E3E-B018-87CBACB6AAAC}" dt="2020-04-20T14:47:15.759" v="5" actId="20577"/>
          <ac:spMkLst>
            <pc:docMk/>
            <pc:sldMk cId="1475048431" sldId="268"/>
            <ac:spMk id="3" creationId="{3401C4EA-F2EC-4582-88A5-F8B3B25A36E8}"/>
          </ac:spMkLst>
        </pc:spChg>
      </pc:sldChg>
      <pc:sldChg chg="modSp mod">
        <pc:chgData name="Curry, Reed" userId="142e567f-ec33-4c35-8667-9a3cba22025a" providerId="ADAL" clId="{B56BA21F-6AB1-4E3E-B018-87CBACB6AAAC}" dt="2020-04-20T14:47:28.209" v="11" actId="20577"/>
        <pc:sldMkLst>
          <pc:docMk/>
          <pc:sldMk cId="2018671653" sldId="284"/>
        </pc:sldMkLst>
        <pc:spChg chg="mod">
          <ac:chgData name="Curry, Reed" userId="142e567f-ec33-4c35-8667-9a3cba22025a" providerId="ADAL" clId="{B56BA21F-6AB1-4E3E-B018-87CBACB6AAAC}" dt="2020-04-20T14:47:28.209" v="11" actId="20577"/>
          <ac:spMkLst>
            <pc:docMk/>
            <pc:sldMk cId="2018671653" sldId="284"/>
            <ac:spMk id="5" creationId="{AFB106E6-56BA-4F2B-95FA-C85A5ACF3A4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32" y="3352800"/>
            <a:ext cx="11219688" cy="9144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632" y="2800350"/>
            <a:ext cx="11219688" cy="369460"/>
          </a:xfrm>
        </p:spPr>
        <p:txBody>
          <a:bodyPr anchor="b" anchorCtr="0">
            <a:noAutofit/>
          </a:bodyPr>
          <a:lstStyle>
            <a:lvl1pPr algn="ctr">
              <a:defRPr sz="3200" b="1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120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1"/>
            <a:ext cx="8412480" cy="1240211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19688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09B7421-68F0-4E96-A688-D910D278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233574"/>
            <a:ext cx="11219688" cy="521208"/>
          </a:xfrm>
        </p:spPr>
        <p:txBody>
          <a:bodyPr anchor="ctr">
            <a:normAutofit/>
          </a:bodyPr>
          <a:lstStyle>
            <a:lvl1pPr algn="ctr">
              <a:defRPr sz="3200" b="1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4572000"/>
          </a:xfrm>
        </p:spPr>
        <p:txBody>
          <a:bodyPr>
            <a:normAutofit/>
          </a:bodyPr>
          <a:lstStyle>
            <a:lvl1pPr marL="128588" marR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 sz="2400"/>
            </a:lvl1pPr>
            <a:lvl2pPr marL="300038" marR="0" indent="-128588" algn="l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0D3857"/>
              </a:buClr>
              <a:buSzTx/>
              <a:buFont typeface="Arial" pitchFamily="34" charset="0"/>
              <a:buChar char="•"/>
              <a:tabLst/>
              <a:defRPr sz="2200"/>
            </a:lvl2pPr>
            <a:lvl3pPr marL="428625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itchFamily="34" charset="0"/>
              <a:buChar char="-"/>
              <a:tabLst/>
              <a:defRPr sz="2000"/>
            </a:lvl3pPr>
            <a:lvl4pPr marL="557213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4pPr>
            <a:lvl5pPr marL="685800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/>
            </a:lvl5pPr>
          </a:lstStyle>
          <a:p>
            <a:pPr marL="128588" marR="0" lvl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28588" marR="0" lvl="1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28588" marR="0" lvl="2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8588" marR="0" lvl="3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8588" marR="0" lvl="4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2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3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Bottom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3291840"/>
            <a:ext cx="8412480" cy="288036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16184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Bottom Right">
            <a:extLst>
              <a:ext uri="{FF2B5EF4-FFF2-40B4-BE49-F238E27FC236}">
                <a16:creationId xmlns:a16="http://schemas.microsoft.com/office/drawing/2014/main" id="{EC998A96-9895-4AC3-89E0-8E621AFC7A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98080" y="5486399"/>
            <a:ext cx="2743200" cy="548640"/>
          </a:xfrm>
        </p:spPr>
        <p:txBody>
          <a:bodyPr>
            <a:normAutofit/>
          </a:bodyPr>
          <a:lstStyle>
            <a:lvl1pPr>
              <a:defRPr sz="1400"/>
            </a:lvl1pPr>
            <a:lvl2pPr marL="171450" indent="0">
              <a:buNone/>
              <a:defRPr sz="1400"/>
            </a:lvl2pPr>
            <a:lvl3pPr marL="342900" indent="0">
              <a:buNone/>
              <a:defRPr/>
            </a:lvl3pPr>
            <a:lvl4pPr marL="471488" indent="0">
              <a:buNone/>
              <a:defRPr/>
            </a:lvl4pPr>
            <a:lvl5pPr marL="60007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7B669AE-CC99-485B-82BA-8454D8E414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8080" y="260604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Bottom Left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2606039"/>
            <a:ext cx="5486400" cy="3429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703320"/>
            <a:ext cx="8412480" cy="1828800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1828800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Bottom"/>
          <p:cNvSpPr>
            <a:spLocks noGrp="1"/>
          </p:cNvSpPr>
          <p:nvPr>
            <p:ph idx="12"/>
          </p:nvPr>
        </p:nvSpPr>
        <p:spPr>
          <a:xfrm>
            <a:off x="1828800" y="4572000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035808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2"/>
            <a:ext cx="8412480" cy="1152495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16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E417547-2B27-424B-8E97-BDDBAE2437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1344"/>
            <a:ext cx="3684024" cy="675776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91440" y="6479119"/>
            <a:ext cx="350097" cy="284693"/>
          </a:xfrm>
          <a:prstGeom prst="rect">
            <a:avLst/>
          </a:prstGeom>
        </p:spPr>
        <p:txBody>
          <a:bodyPr vert="horz" wrap="none" lIns="68580" tIns="34290" rIns="68580" bIns="3429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8821"/>
            <a:ext cx="8412480" cy="169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833" y="364985"/>
            <a:ext cx="11219688" cy="527837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9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45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8625" indent="-85725" algn="l" defTabSz="6858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57213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5800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wteUW2sL7bc" TargetMode="Externa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lIbIQ-1Vxi8" TargetMode="Externa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youtu.be/7cDeG3hyraA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C8B0E-78B0-4BB6-81A9-08947B61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OpenNow</a:t>
            </a:r>
            <a:r>
              <a:rPr lang="en-US" dirty="0"/>
              <a:t> Introduction to Computing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7FBA0CED-9464-4852-BC03-687A90BF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1600"/>
              <a:t>Module 3: </a:t>
            </a:r>
            <a:r>
              <a:rPr lang="en-US" sz="21600" dirty="0"/>
              <a:t>Computer Hardware and Components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CFAC52-6B09-438B-8E27-419E7C643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B106E6-56BA-4F2B-95FA-C85A5ACF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Processors: Central Processing Unit (2/2)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526010-89F2-4FB2-9DC5-486A29C5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Microprocessors contain multiple CPUs or cores, including</a:t>
            </a:r>
          </a:p>
          <a:p>
            <a:pPr lvl="1"/>
            <a:r>
              <a:rPr lang="en-US" dirty="0"/>
              <a:t>Dual core (two processors)</a:t>
            </a:r>
          </a:p>
          <a:p>
            <a:pPr lvl="1"/>
            <a:r>
              <a:rPr lang="en-US" dirty="0"/>
              <a:t>Quad core (four processors)</a:t>
            </a:r>
          </a:p>
          <a:p>
            <a:r>
              <a:rPr lang="en-US" dirty="0"/>
              <a:t>Multiprocessing, also called parallel processing, uses more than one processing unit to increase productivity and performance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671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471CF5-4338-4DA7-AF7D-2BE72A73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Processors: Motherboard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D7EF3B-9871-4648-879A-D7A8B438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29900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motherboard</a:t>
            </a:r>
            <a:r>
              <a:rPr lang="en-US" dirty="0"/>
              <a:t> – primary circuit board of a computer to which all components are connected, including the CPU</a:t>
            </a:r>
          </a:p>
          <a:p>
            <a:r>
              <a:rPr lang="en-US" dirty="0"/>
              <a:t>The motherboard connects all of a computer’s components and enables them to communicate </a:t>
            </a:r>
          </a:p>
          <a:p>
            <a:r>
              <a:rPr lang="en-US" dirty="0"/>
              <a:t>Both general-purpose and special-purpose computers utilize motherboards. </a:t>
            </a:r>
          </a:p>
          <a:p>
            <a:r>
              <a:rPr lang="en-US" dirty="0"/>
              <a:t>A typical personal computer motherboard includes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06F36-0FB6-4B58-BFBE-1EBDB0DC531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345960"/>
            <a:ext cx="8412480" cy="1005840"/>
          </a:xfrm>
        </p:spPr>
        <p:txBody>
          <a:bodyPr numCol="2"/>
          <a:lstStyle/>
          <a:p>
            <a:pPr lvl="1"/>
            <a:r>
              <a:rPr lang="en-US" sz="2000" dirty="0"/>
              <a:t>Socket for microprocessor </a:t>
            </a:r>
          </a:p>
          <a:p>
            <a:pPr lvl="1"/>
            <a:r>
              <a:rPr lang="en-US" sz="2000" dirty="0"/>
              <a:t>RAM</a:t>
            </a:r>
          </a:p>
          <a:p>
            <a:pPr lvl="1"/>
            <a:r>
              <a:rPr lang="en-US" sz="2000" dirty="0"/>
              <a:t>ROM</a:t>
            </a:r>
          </a:p>
          <a:p>
            <a:pPr lvl="1"/>
            <a:r>
              <a:rPr lang="en-US" sz="2000" dirty="0"/>
              <a:t>Expansion slots</a:t>
            </a:r>
          </a:p>
          <a:p>
            <a:pPr lvl="1"/>
            <a:r>
              <a:rPr lang="en-US" sz="2000" dirty="0"/>
              <a:t>Buses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14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Storage Devices</a:t>
            </a:r>
          </a:p>
        </p:txBody>
      </p:sp>
    </p:spTree>
    <p:extLst>
      <p:ext uri="{BB962C8B-B14F-4D97-AF65-F5344CB8AC3E}">
        <p14:creationId xmlns:p14="http://schemas.microsoft.com/office/powerpoint/2010/main" val="3480593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Storage</a:t>
            </a:r>
            <a:r>
              <a:rPr lang="en-US" dirty="0"/>
              <a:t> – the ability to maintain data within a computer system temporarily or permanently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A3B7-8176-477A-ACA0-D0632B6DE27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453220"/>
            <a:ext cx="5486400" cy="3581819"/>
          </a:xfrm>
        </p:spPr>
        <p:txBody>
          <a:bodyPr>
            <a:normAutofit/>
          </a:bodyPr>
          <a:lstStyle/>
          <a:p>
            <a:r>
              <a:rPr lang="en-US" dirty="0"/>
              <a:t>Storage technologies allow us to carry billions of bytes of data in our pockets to access anytime, anywhere</a:t>
            </a:r>
          </a:p>
          <a:p>
            <a:r>
              <a:rPr lang="en-US" dirty="0"/>
              <a:t>Storage devices and technologies vary in terms of</a:t>
            </a:r>
          </a:p>
          <a:p>
            <a:pPr lvl="1"/>
            <a:r>
              <a:rPr lang="en-US" dirty="0"/>
              <a:t>Access speed</a:t>
            </a:r>
          </a:p>
          <a:p>
            <a:pPr lvl="1"/>
            <a:r>
              <a:rPr lang="en-US" dirty="0"/>
              <a:t>Capacity</a:t>
            </a:r>
          </a:p>
          <a:p>
            <a:pPr lvl="1"/>
            <a:r>
              <a:rPr lang="en-US" dirty="0"/>
              <a:t>Portability</a:t>
            </a:r>
          </a:p>
          <a:p>
            <a:pPr lvl="1"/>
            <a:r>
              <a:rPr lang="en-US" dirty="0"/>
              <a:t>Price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Picture Placeholder 7" descr="The top of a building in the foreground. A deep blue sky in the background. Between both, a sign, composed of individual letters, spelling the word 'storage'">
            <a:extLst>
              <a:ext uri="{FF2B5EF4-FFF2-40B4-BE49-F238E27FC236}">
                <a16:creationId xmlns:a16="http://schemas.microsoft.com/office/drawing/2014/main" id="{C9905225-C86B-47C8-8725-F839A7FC96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43" r="16743"/>
          <a:stretch>
            <a:fillRect/>
          </a:stretch>
        </p:blipFill>
        <p:spPr bwMode="auto">
          <a:xfrm>
            <a:off x="7498079" y="2453220"/>
            <a:ext cx="3684023" cy="28960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96C08-EA1F-459A-A6C5-3345AEC1E76B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486399"/>
            <a:ext cx="3684022" cy="548640"/>
          </a:xfrm>
        </p:spPr>
        <p:txBody>
          <a:bodyPr/>
          <a:lstStyle/>
          <a:p>
            <a:r>
              <a:rPr lang="en-US" dirty="0"/>
              <a:t>Photo: Storage</a:t>
            </a:r>
          </a:p>
          <a:p>
            <a:r>
              <a:rPr lang="en-US" dirty="0"/>
              <a:t>Source: Marcin </a:t>
            </a:r>
            <a:r>
              <a:rPr lang="en-US" dirty="0" err="1"/>
              <a:t>Wichary</a:t>
            </a:r>
            <a:r>
              <a:rPr lang="en-US" dirty="0"/>
              <a:t>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32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0FD103-BF0D-43BE-9A4A-42CA7ECAB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Devices: System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31B710-C7A7-4AEF-A39E-EA0C6D801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46070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System storage </a:t>
            </a:r>
            <a:r>
              <a:rPr lang="en-US" dirty="0"/>
              <a:t>– storage used by a computer system in its normal operations, which includes RAM, ROM, and video memory</a:t>
            </a:r>
          </a:p>
          <a:p>
            <a:r>
              <a:rPr lang="en-US" dirty="0"/>
              <a:t>System memory and the processor work together</a:t>
            </a:r>
          </a:p>
          <a:p>
            <a:r>
              <a:rPr lang="en-US" dirty="0"/>
              <a:t>System memory provides the instructions required to start the computer</a:t>
            </a:r>
          </a:p>
          <a:p>
            <a:r>
              <a:rPr lang="en-US" dirty="0"/>
              <a:t>Different types of system memory, including</a:t>
            </a:r>
          </a:p>
          <a:p>
            <a:pPr lvl="1"/>
            <a:r>
              <a:rPr lang="en-US" dirty="0"/>
              <a:t>ROM (read-only memory), includes firmware</a:t>
            </a:r>
          </a:p>
          <a:p>
            <a:pPr lvl="1"/>
            <a:r>
              <a:rPr lang="en-US" dirty="0"/>
              <a:t>RAM (random access memory)</a:t>
            </a:r>
          </a:p>
          <a:p>
            <a:pPr lvl="1"/>
            <a:r>
              <a:rPr lang="en-US" dirty="0"/>
              <a:t>Video memory, also called RAM or VRAM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736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CAE3F5-BEFF-4838-8E37-02F44F7D5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Devices: Magnetic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242FA2-88E8-4989-B4C3-70A799046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447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Magnetic storage </a:t>
            </a:r>
            <a:r>
              <a:rPr lang="en-US" dirty="0"/>
              <a:t>– storage technology that uses magnetic properties of iron oxide particles rather than electrical charges to store bits and bytes more permanently than RAM</a:t>
            </a:r>
          </a:p>
          <a:p>
            <a:pPr marL="0" indent="0">
              <a:buNone/>
            </a:pPr>
            <a:r>
              <a:rPr lang="en-US" dirty="0"/>
              <a:t>Magnetically stored data </a:t>
            </a:r>
          </a:p>
          <a:p>
            <a:pPr lvl="1"/>
            <a:r>
              <a:rPr lang="en-US" dirty="0"/>
              <a:t>Lasts for years</a:t>
            </a:r>
          </a:p>
          <a:p>
            <a:pPr lvl="1"/>
            <a:r>
              <a:rPr lang="en-US" dirty="0"/>
              <a:t>Provides inexpensive, high-capacity storage</a:t>
            </a:r>
          </a:p>
          <a:p>
            <a:pPr lvl="1"/>
            <a:r>
              <a:rPr lang="en-US" dirty="0"/>
              <a:t>Is the main storage medium in low-end desktops</a:t>
            </a:r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How Do Hard Drives Work?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121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7B6387-4D55-4CDC-9B0F-94CB19258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Devices: Optical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E86ACC-6758-4898-8258-20CE4BD23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608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Optical storage </a:t>
            </a:r>
            <a:r>
              <a:rPr lang="en-US" dirty="0"/>
              <a:t>– stores bits by using an optical laser to burn pits into the surface of a highly reflective disc</a:t>
            </a:r>
          </a:p>
          <a:p>
            <a:r>
              <a:rPr lang="en-US" dirty="0"/>
              <a:t>Optical storage media </a:t>
            </a:r>
          </a:p>
          <a:p>
            <a:pPr lvl="1"/>
            <a:r>
              <a:rPr lang="en-US" dirty="0"/>
              <a:t>Includes CDs, DVDs, and Blu-ray discs</a:t>
            </a:r>
          </a:p>
          <a:p>
            <a:pPr lvl="1"/>
            <a:r>
              <a:rPr lang="en-US" dirty="0"/>
              <a:t>Is very portable</a:t>
            </a:r>
          </a:p>
          <a:p>
            <a:pPr lvl="1"/>
            <a:r>
              <a:rPr lang="en-US" dirty="0"/>
              <a:t>Is diminishing because of the use cloud storage</a:t>
            </a:r>
          </a:p>
          <a:p>
            <a:r>
              <a:rPr lang="en-US" dirty="0"/>
              <a:t>External drive can be purchased to support optical storage media if computer does not have a drive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99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408DCC-630F-4E68-8C0A-669DBDD86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Devices: Solid-State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FD7267-114E-4448-800C-C467B2334E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616476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Solid-state storage </a:t>
            </a:r>
            <a:r>
              <a:rPr lang="en-US" dirty="0"/>
              <a:t>– stores data permanently and does not require any moving mechanical parts or electricity</a:t>
            </a:r>
          </a:p>
          <a:p>
            <a:r>
              <a:rPr lang="en-US" dirty="0"/>
              <a:t>As cost for solid-state storage continues to decrease, it will be used to replace magnetic storage</a:t>
            </a:r>
          </a:p>
          <a:p>
            <a:r>
              <a:rPr lang="en-US" dirty="0"/>
              <a:t>Examples of solid-state storage devices include</a:t>
            </a:r>
          </a:p>
          <a:p>
            <a:pPr lvl="1"/>
            <a:r>
              <a:rPr lang="en-US" dirty="0"/>
              <a:t>Flash memory cards</a:t>
            </a:r>
          </a:p>
          <a:p>
            <a:pPr lvl="1"/>
            <a:r>
              <a:rPr lang="en-US" dirty="0"/>
              <a:t>USB flash drives</a:t>
            </a:r>
          </a:p>
          <a:p>
            <a:pPr lvl="1"/>
            <a:r>
              <a:rPr lang="en-US" dirty="0"/>
              <a:t>Solid-state drives</a:t>
            </a:r>
          </a:p>
          <a:p>
            <a:r>
              <a:rPr lang="en-US" dirty="0"/>
              <a:t>Used as the storage medium for</a:t>
            </a:r>
          </a:p>
          <a:p>
            <a:pPr lvl="1"/>
            <a:r>
              <a:rPr lang="en-US" dirty="0"/>
              <a:t>Tablets</a:t>
            </a:r>
          </a:p>
          <a:p>
            <a:pPr lvl="1"/>
            <a:r>
              <a:rPr lang="en-US" dirty="0"/>
              <a:t>Smartphones</a:t>
            </a:r>
          </a:p>
          <a:p>
            <a:pPr lvl="1"/>
            <a:r>
              <a:rPr lang="en-US" dirty="0"/>
              <a:t>Digital media players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900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9F7BB7-D57F-44FF-8CA5-61B6E8D9E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Devices: Cloud Storage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E84D7E-EA45-4FD3-8BD3-F0F0A1F57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6086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Cloud storage </a:t>
            </a:r>
            <a:r>
              <a:rPr lang="en-US" dirty="0"/>
              <a:t>– stores data on Internet servers for access from any Internet-enabled device</a:t>
            </a:r>
          </a:p>
          <a:p>
            <a:r>
              <a:rPr lang="en-US" dirty="0"/>
              <a:t>Cloud storage offers many benefits including</a:t>
            </a:r>
          </a:p>
          <a:p>
            <a:pPr lvl="1"/>
            <a:r>
              <a:rPr lang="en-US" dirty="0"/>
              <a:t>Ability to store files and media in a single location</a:t>
            </a:r>
          </a:p>
          <a:p>
            <a:pPr lvl="1"/>
            <a:r>
              <a:rPr lang="en-US" dirty="0"/>
              <a:t>Ability to access data from any location or device</a:t>
            </a:r>
          </a:p>
          <a:p>
            <a:pPr lvl="1"/>
            <a:r>
              <a:rPr lang="en-US" dirty="0"/>
              <a:t>Ability to more easily share and collaborate files</a:t>
            </a:r>
          </a:p>
          <a:p>
            <a:r>
              <a:rPr lang="en-US" dirty="0"/>
              <a:t>One drawback, if you lose your Internet connection, you lose access to your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4974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3.4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I/O Devices</a:t>
            </a:r>
          </a:p>
        </p:txBody>
      </p:sp>
    </p:spTree>
    <p:extLst>
      <p:ext uri="{BB962C8B-B14F-4D97-AF65-F5344CB8AC3E}">
        <p14:creationId xmlns:p14="http://schemas.microsoft.com/office/powerpoint/2010/main" val="175197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2123D0-6720-403F-BDC8-D15F4D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Computer Hardware and Components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AACE3A-F423-4A78-B595-B2C385AAD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506908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Hardware</a:t>
            </a:r>
            <a:r>
              <a:rPr lang="en-US" dirty="0"/>
              <a:t> – the tangible parts of a computer or digital device; typically includes support for processing, storage, input, and output</a:t>
            </a:r>
          </a:p>
          <a:p>
            <a:pPr marL="0" indent="0">
              <a:buNone/>
            </a:pPr>
            <a:r>
              <a:rPr lang="en-US" dirty="0"/>
              <a:t>Hardware is the foundation on which digital technologies and services are built</a:t>
            </a:r>
          </a:p>
          <a:p>
            <a:pPr marL="0" indent="0">
              <a:buNone/>
            </a:pPr>
            <a:r>
              <a:rPr lang="en-US" dirty="0"/>
              <a:t>Understanding hardware allows you to </a:t>
            </a:r>
          </a:p>
          <a:p>
            <a:pPr lvl="1"/>
            <a:r>
              <a:rPr lang="en-US" dirty="0"/>
              <a:t>Develop a better understand of what computing devices are capable of and how to benefit from those capabilities</a:t>
            </a:r>
          </a:p>
          <a:p>
            <a:pPr lvl="1"/>
            <a:r>
              <a:rPr lang="en-US" dirty="0"/>
              <a:t>Be a wise consumer by purchasing computers and digital devices that best suit your needs</a:t>
            </a:r>
          </a:p>
          <a:p>
            <a:pPr lvl="1"/>
            <a:r>
              <a:rPr lang="en-US" dirty="0"/>
              <a:t>Be empowered to use electronic devices</a:t>
            </a:r>
          </a:p>
          <a:p>
            <a:pPr marL="0" indent="0">
              <a:buNone/>
            </a:pPr>
            <a:r>
              <a:rPr lang="en-US" dirty="0"/>
              <a:t>New developments in hardware technologies impact the way you live and work and present their own ethical 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22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27B29-329F-40FF-9A4F-66FE0877E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Input/Output, also called I/O</a:t>
            </a:r>
            <a:r>
              <a:rPr lang="en-US"/>
              <a:t>, — </a:t>
            </a:r>
            <a:r>
              <a:rPr lang="en-US" dirty="0"/>
              <a:t>the manner in which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A177D8-C455-4E2A-81AE-BA6DF05F438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057400"/>
            <a:ext cx="5486400" cy="3429000"/>
          </a:xfrm>
        </p:spPr>
        <p:txBody>
          <a:bodyPr/>
          <a:lstStyle/>
          <a:p>
            <a:pPr lvl="1"/>
            <a:r>
              <a:rPr lang="en-US" dirty="0"/>
              <a:t>Data is received into a computer system (input)</a:t>
            </a:r>
          </a:p>
          <a:p>
            <a:pPr lvl="1"/>
            <a:r>
              <a:rPr lang="en-US" dirty="0"/>
              <a:t>Information and the results of processing are provided to the user</a:t>
            </a:r>
          </a:p>
          <a:p>
            <a:pPr marL="0" indent="0">
              <a:buNone/>
            </a:pPr>
            <a:r>
              <a:rPr lang="en-US" dirty="0"/>
              <a:t>I/O devices have the most direct impact on the user experience</a:t>
            </a:r>
          </a:p>
          <a:p>
            <a:endParaRPr lang="en-US" dirty="0"/>
          </a:p>
        </p:txBody>
      </p:sp>
      <p:pic>
        <p:nvPicPr>
          <p:cNvPr id="9" name="Picture Placeholder 8" descr="Closeup of black keys on the keyboard of a laptop.">
            <a:extLst>
              <a:ext uri="{FF2B5EF4-FFF2-40B4-BE49-F238E27FC236}">
                <a16:creationId xmlns:a16="http://schemas.microsoft.com/office/drawing/2014/main" id="{987ADDC7-B52D-4FD4-87D4-610FD3ADD98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51" r="12551"/>
          <a:stretch>
            <a:fillRect/>
          </a:stretch>
        </p:blipFill>
        <p:spPr bwMode="auto">
          <a:xfrm>
            <a:off x="7498080" y="2057400"/>
            <a:ext cx="2743200" cy="27432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06D591-6EA9-4CCE-8754-6EB9EB95BF25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029200"/>
            <a:ext cx="2743200" cy="1005839"/>
          </a:xfrm>
        </p:spPr>
        <p:txBody>
          <a:bodyPr>
            <a:normAutofit/>
          </a:bodyPr>
          <a:lstStyle/>
          <a:p>
            <a:r>
              <a:rPr lang="en-US" dirty="0"/>
              <a:t>Photo: Non-shiny new X220 keyboard. </a:t>
            </a:r>
          </a:p>
          <a:p>
            <a:r>
              <a:rPr lang="en-US" dirty="0"/>
              <a:t>Source: Kai Hendry,/CC 2.0 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271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Input Device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D3B390-3FDC-4261-ACEB-CBDAC776B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 device </a:t>
            </a:r>
            <a:r>
              <a:rPr lang="en-US" dirty="0"/>
              <a:t>– assists in capturing and entering data into a computer system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56F7CD-C81A-42F7-A9B9-6F0C863E5B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310063"/>
            <a:ext cx="5486400" cy="3724976"/>
          </a:xfrm>
        </p:spPr>
        <p:txBody>
          <a:bodyPr/>
          <a:lstStyle/>
          <a:p>
            <a:r>
              <a:rPr lang="en-US" dirty="0"/>
              <a:t>Getting data into a computer system rapidly and accurately is the purpose of input devices</a:t>
            </a:r>
          </a:p>
          <a:p>
            <a:r>
              <a:rPr lang="en-US" dirty="0"/>
              <a:t>The more specialized the application, the more specialized the input device</a:t>
            </a:r>
          </a:p>
          <a:p>
            <a:r>
              <a:rPr lang="en-US" dirty="0"/>
              <a:t>Self-checkout systems include many input devices such as touch screens, keypads, bar code scanners, sensors, and scales</a:t>
            </a:r>
          </a:p>
          <a:p>
            <a:endParaRPr lang="en-US" dirty="0"/>
          </a:p>
        </p:txBody>
      </p:sp>
      <p:pic>
        <p:nvPicPr>
          <p:cNvPr id="8" name="Picture Placeholder 7" descr="An ancient CRT monitor sits on a desktop, upon which also rests a tangle of various cables ">
            <a:extLst>
              <a:ext uri="{FF2B5EF4-FFF2-40B4-BE49-F238E27FC236}">
                <a16:creationId xmlns:a16="http://schemas.microsoft.com/office/drawing/2014/main" id="{659EAFFC-F451-4A18-A6A5-06E76ABBF05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xfrm>
            <a:off x="7498080" y="2453220"/>
            <a:ext cx="2865120" cy="289602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65EFE9-8162-44C2-8A9B-1A5EB49B7B6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Photo: No input - </a:t>
            </a:r>
            <a:r>
              <a:rPr lang="en-US" dirty="0" err="1"/>
              <a:t>Arcanebolt</a:t>
            </a:r>
            <a:endParaRPr lang="en-US" dirty="0"/>
          </a:p>
          <a:p>
            <a:r>
              <a:rPr lang="en-US" dirty="0"/>
              <a:t>Source: by Rosa </a:t>
            </a:r>
            <a:r>
              <a:rPr lang="en-US" dirty="0" err="1"/>
              <a:t>Menkman</a:t>
            </a:r>
            <a:r>
              <a:rPr lang="en-US" dirty="0"/>
              <a:t>/CC 2.0 </a:t>
            </a:r>
          </a:p>
        </p:txBody>
      </p:sp>
    </p:spTree>
    <p:extLst>
      <p:ext uri="{BB962C8B-B14F-4D97-AF65-F5344CB8AC3E}">
        <p14:creationId xmlns:p14="http://schemas.microsoft.com/office/powerpoint/2010/main" val="274560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General-Purpose Input Device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48249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General-purpose input device </a:t>
            </a:r>
            <a:r>
              <a:rPr lang="en-US" dirty="0"/>
              <a:t>– an input device designed to be used for a wide variety of computing activities</a:t>
            </a:r>
          </a:p>
          <a:p>
            <a:pPr marL="0" indent="0">
              <a:buNone/>
            </a:pPr>
            <a:r>
              <a:rPr lang="en-US" dirty="0"/>
              <a:t>Common pointing devices include</a:t>
            </a:r>
          </a:p>
          <a:p>
            <a:pPr lvl="1"/>
            <a:r>
              <a:rPr lang="en-US" dirty="0"/>
              <a:t>Keyboards</a:t>
            </a:r>
          </a:p>
          <a:p>
            <a:pPr lvl="1"/>
            <a:r>
              <a:rPr lang="en-US" dirty="0"/>
              <a:t>Pointing devices</a:t>
            </a:r>
          </a:p>
          <a:p>
            <a:pPr lvl="1"/>
            <a:r>
              <a:rPr lang="en-US" dirty="0"/>
              <a:t>Touch screens</a:t>
            </a:r>
          </a:p>
          <a:p>
            <a:pPr lvl="1"/>
            <a:r>
              <a:rPr lang="en-US" dirty="0"/>
              <a:t>Multitouch devices</a:t>
            </a:r>
          </a:p>
          <a:p>
            <a:pPr lvl="1"/>
            <a:r>
              <a:rPr lang="en-US" dirty="0"/>
              <a:t>Microphones</a:t>
            </a:r>
          </a:p>
          <a:p>
            <a:pPr lvl="1"/>
            <a:r>
              <a:rPr lang="en-US" dirty="0"/>
              <a:t>Applications, like speech recognition and voice recognition programs</a:t>
            </a:r>
          </a:p>
        </p:txBody>
      </p:sp>
    </p:spTree>
    <p:extLst>
      <p:ext uri="{BB962C8B-B14F-4D97-AF65-F5344CB8AC3E}">
        <p14:creationId xmlns:p14="http://schemas.microsoft.com/office/powerpoint/2010/main" val="952630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Special-Purpose Input Device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2539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Special-Purpose Input Device </a:t>
            </a:r>
            <a:r>
              <a:rPr lang="en-US" dirty="0"/>
              <a:t>– designed to provide input for one specific type of activity</a:t>
            </a:r>
          </a:p>
          <a:p>
            <a:pPr marL="0" indent="0">
              <a:buNone/>
            </a:pPr>
            <a:r>
              <a:rPr lang="en-US" dirty="0"/>
              <a:t>Special-purpose input devices include</a:t>
            </a:r>
          </a:p>
          <a:p>
            <a:pPr lvl="1"/>
            <a:r>
              <a:rPr lang="en-US" dirty="0"/>
              <a:t>Medical devices to collect biomedical information</a:t>
            </a:r>
          </a:p>
          <a:p>
            <a:pPr lvl="1"/>
            <a:r>
              <a:rPr lang="en-US" dirty="0"/>
              <a:t>A wide variety of game controllers</a:t>
            </a:r>
          </a:p>
          <a:p>
            <a:pPr lvl="1"/>
            <a:r>
              <a:rPr lang="en-US" dirty="0"/>
              <a:t>Digital cameras</a:t>
            </a:r>
          </a:p>
          <a:p>
            <a:pPr lvl="1"/>
            <a:r>
              <a:rPr lang="en-US" dirty="0"/>
              <a:t>Scanners</a:t>
            </a:r>
          </a:p>
          <a:p>
            <a:pPr lvl="1"/>
            <a:r>
              <a:rPr lang="en-US" dirty="0"/>
              <a:t>Optical readers</a:t>
            </a:r>
          </a:p>
          <a:p>
            <a:pPr lvl="1"/>
            <a:r>
              <a:rPr lang="en-US" dirty="0"/>
              <a:t>Point-of-Sale devices</a:t>
            </a:r>
          </a:p>
          <a:p>
            <a:pPr lvl="1"/>
            <a:r>
              <a:rPr lang="en-US" dirty="0"/>
              <a:t>Card swipers</a:t>
            </a:r>
          </a:p>
          <a:p>
            <a:pPr lvl="1"/>
            <a:r>
              <a:rPr lang="en-US" dirty="0"/>
              <a:t>Near-field communications devices</a:t>
            </a:r>
          </a:p>
        </p:txBody>
      </p:sp>
    </p:spTree>
    <p:extLst>
      <p:ext uri="{BB962C8B-B14F-4D97-AF65-F5344CB8AC3E}">
        <p14:creationId xmlns:p14="http://schemas.microsoft.com/office/powerpoint/2010/main" val="84754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Output Device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5281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Output devices </a:t>
            </a:r>
            <a:r>
              <a:rPr lang="en-US" dirty="0"/>
              <a:t>– allows a user to observe the results of computer processing with one or more senses</a:t>
            </a:r>
          </a:p>
          <a:p>
            <a:r>
              <a:rPr lang="en-US" dirty="0"/>
              <a:t>Output devices can create</a:t>
            </a:r>
          </a:p>
          <a:p>
            <a:pPr lvl="1"/>
            <a:r>
              <a:rPr lang="en-US" dirty="0"/>
              <a:t>Visual output (on a display or printed page)</a:t>
            </a:r>
          </a:p>
          <a:p>
            <a:pPr lvl="1"/>
            <a:r>
              <a:rPr lang="en-US" dirty="0"/>
              <a:t>Auditory output (through speakers or a headphone)</a:t>
            </a:r>
          </a:p>
          <a:p>
            <a:pPr lvl="1"/>
            <a:r>
              <a:rPr lang="en-US" dirty="0"/>
              <a:t>Tactile or olfactory output</a:t>
            </a:r>
          </a:p>
          <a:p>
            <a:r>
              <a:rPr lang="en-US" dirty="0"/>
              <a:t>Output from one system can be used as input for another system, such as using a smartphone as a remote control for your TV</a:t>
            </a:r>
          </a:p>
          <a:p>
            <a:pPr marL="17145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5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Display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6599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Display</a:t>
            </a:r>
            <a:r>
              <a:rPr lang="en-US" dirty="0"/>
              <a:t> – provides visual computer output for observation on a monitor or screen</a:t>
            </a:r>
          </a:p>
          <a:p>
            <a:r>
              <a:rPr lang="en-US" dirty="0"/>
              <a:t>Display output</a:t>
            </a:r>
          </a:p>
          <a:p>
            <a:pPr lvl="1"/>
            <a:r>
              <a:rPr lang="en-US" dirty="0"/>
              <a:t>Is the most common form of visual display</a:t>
            </a:r>
          </a:p>
          <a:p>
            <a:pPr lvl="1"/>
            <a:r>
              <a:rPr lang="en-US" dirty="0"/>
              <a:t>Comes in an assortment of displays and technologies, providing appropriate quality for specific environments and applications</a:t>
            </a:r>
          </a:p>
          <a:p>
            <a:r>
              <a:rPr lang="en-US" dirty="0"/>
              <a:t>Size is measured diagonally, corner to corner</a:t>
            </a:r>
          </a:p>
          <a:p>
            <a:r>
              <a:rPr lang="en-US" dirty="0"/>
              <a:t>Quality is measured in pixels</a:t>
            </a:r>
          </a:p>
          <a:p>
            <a:r>
              <a:rPr lang="en-US" dirty="0"/>
              <a:t>Video card controls the video output for computers</a:t>
            </a:r>
          </a:p>
        </p:txBody>
      </p:sp>
    </p:spTree>
    <p:extLst>
      <p:ext uri="{BB962C8B-B14F-4D97-AF65-F5344CB8AC3E}">
        <p14:creationId xmlns:p14="http://schemas.microsoft.com/office/powerpoint/2010/main" val="1732434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Printer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268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Printer</a:t>
            </a:r>
            <a:r>
              <a:rPr lang="en-US" dirty="0"/>
              <a:t> – an output device dedicated to providing computer output printed on paper</a:t>
            </a:r>
          </a:p>
          <a:p>
            <a:r>
              <a:rPr lang="en-US" dirty="0"/>
              <a:t>Hard copy is paper output from a printer</a:t>
            </a:r>
          </a:p>
          <a:p>
            <a:r>
              <a:rPr lang="en-US" dirty="0"/>
              <a:t>Printer speed is measured as pages per minute</a:t>
            </a:r>
          </a:p>
          <a:p>
            <a:r>
              <a:rPr lang="en-US" dirty="0"/>
              <a:t>Many different types of printers, which provide varying quality of paper-based output</a:t>
            </a:r>
          </a:p>
          <a:p>
            <a:r>
              <a:rPr lang="en-US" dirty="0"/>
              <a:t>Specialty printers are used for special output such as 3D printers for three-dimensional output</a:t>
            </a:r>
          </a:p>
        </p:txBody>
      </p:sp>
    </p:spTree>
    <p:extLst>
      <p:ext uri="{BB962C8B-B14F-4D97-AF65-F5344CB8AC3E}">
        <p14:creationId xmlns:p14="http://schemas.microsoft.com/office/powerpoint/2010/main" val="38509969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3D Printer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5CEEF-58D1-4026-A4D7-6B01C83C2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3D printer </a:t>
            </a:r>
            <a:r>
              <a:rPr lang="en-US" dirty="0"/>
              <a:t>– builds 3D objects by adding one layer of material at a time from the bottom up until the object is complete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9A93BA-009B-40B3-A19F-249C365E8D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3D printing is powering the “maker” revolution</a:t>
            </a:r>
          </a:p>
          <a:p>
            <a:r>
              <a:rPr lang="en-US" dirty="0"/>
              <a:t>3D printing is also called additive manufacturing</a:t>
            </a:r>
          </a:p>
          <a:p>
            <a:r>
              <a:rPr lang="en-US" dirty="0"/>
              <a:t>Different 3D printing techniques include</a:t>
            </a:r>
          </a:p>
          <a:p>
            <a:pPr lvl="1"/>
            <a:r>
              <a:rPr lang="en-US" dirty="0"/>
              <a:t>Fused deposition modeling (FDM)</a:t>
            </a:r>
          </a:p>
          <a:p>
            <a:pPr lvl="1"/>
            <a:r>
              <a:rPr lang="en-US" dirty="0"/>
              <a:t>Granular materials binding</a:t>
            </a:r>
          </a:p>
          <a:p>
            <a:pPr lvl="1"/>
            <a:r>
              <a:rPr lang="en-US" dirty="0"/>
              <a:t>Lamination</a:t>
            </a:r>
          </a:p>
          <a:p>
            <a:pPr lvl="1"/>
            <a:r>
              <a:rPr lang="en-US" dirty="0"/>
              <a:t>Stereolithography</a:t>
            </a:r>
          </a:p>
          <a:p>
            <a:endParaRPr lang="en-US" dirty="0"/>
          </a:p>
        </p:txBody>
      </p:sp>
      <p:pic>
        <p:nvPicPr>
          <p:cNvPr id="8" name="Picture Placeholder 7" descr="A 3D printer extruding a white, spiral-shaped object.">
            <a:extLst>
              <a:ext uri="{FF2B5EF4-FFF2-40B4-BE49-F238E27FC236}">
                <a16:creationId xmlns:a16="http://schemas.microsoft.com/office/drawing/2014/main" id="{D4671ADB-56AC-4231-8191-ACF9355A5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9723A-E69E-4F76-A38F-E33EB160BCE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3D Printer</a:t>
            </a:r>
          </a:p>
          <a:p>
            <a:r>
              <a:rPr lang="en-US" dirty="0"/>
              <a:t>Source: </a:t>
            </a:r>
            <a:r>
              <a:rPr lang="en-US" u="sng" dirty="0"/>
              <a:t>Mirko Tobias Schäfer/CC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0122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Audio and Special Media Output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25398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Audio and special media output </a:t>
            </a:r>
            <a:r>
              <a:rPr lang="en-US" dirty="0"/>
              <a:t>– devices designed to provide output to all the senses</a:t>
            </a:r>
          </a:p>
          <a:p>
            <a:pPr marL="0" indent="0">
              <a:buNone/>
            </a:pPr>
            <a:r>
              <a:rPr lang="en-US" dirty="0"/>
              <a:t>Audio and special media output includes</a:t>
            </a:r>
          </a:p>
          <a:p>
            <a:pPr lvl="1"/>
            <a:r>
              <a:rPr lang="en-US" dirty="0"/>
              <a:t>Speakers</a:t>
            </a:r>
          </a:p>
          <a:p>
            <a:pPr lvl="1"/>
            <a:r>
              <a:rPr lang="en-US" dirty="0"/>
              <a:t>Headphones</a:t>
            </a:r>
          </a:p>
          <a:p>
            <a:pPr lvl="1"/>
            <a:r>
              <a:rPr lang="en-US" dirty="0"/>
              <a:t>Screen readers</a:t>
            </a:r>
          </a:p>
          <a:p>
            <a:pPr lvl="1"/>
            <a:r>
              <a:rPr lang="en-US" dirty="0"/>
              <a:t>Haptic output (output you can feel)</a:t>
            </a:r>
          </a:p>
          <a:p>
            <a:pPr lvl="1"/>
            <a:r>
              <a:rPr lang="en-US" dirty="0"/>
              <a:t>Digital scent technology</a:t>
            </a:r>
          </a:p>
          <a:p>
            <a:pPr lvl="1"/>
            <a:r>
              <a:rPr lang="en-US" dirty="0"/>
              <a:t>Virtual reality headsets</a:t>
            </a:r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Could This Hologram Headset Replace Your Office?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937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4FA8BFE-A9AE-4F70-8961-3B42ADB7A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Devices: Expansion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61CF1A-AC30-4F49-9618-BA0C9778F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3211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Expansion</a:t>
            </a:r>
            <a:r>
              <a:rPr lang="en-US" dirty="0"/>
              <a:t> – a computer’s capacity to interface with a variety of external devices, such as I/O devices, network devices, and storage devices, by connecting through ports, slots, and wireless technologies</a:t>
            </a:r>
          </a:p>
          <a:p>
            <a:r>
              <a:rPr lang="en-US" dirty="0"/>
              <a:t>Expansion is the ability to increase the capabilities of a computer system by connecting external devices, known as peripherals</a:t>
            </a:r>
          </a:p>
          <a:p>
            <a:r>
              <a:rPr lang="en-US" dirty="0"/>
              <a:t>The universal serial port, or USB, was invented to standardize computer interfaces around one type of connection</a:t>
            </a:r>
          </a:p>
          <a:p>
            <a:r>
              <a:rPr lang="en-US" dirty="0"/>
              <a:t>Some peripherals require a specialized expansion board or expansion card</a:t>
            </a:r>
          </a:p>
          <a:p>
            <a:r>
              <a:rPr lang="en-US" dirty="0"/>
              <a:t>Some devices can connect wirelessly using Bluetooth</a:t>
            </a:r>
          </a:p>
        </p:txBody>
      </p:sp>
    </p:spTree>
    <p:extLst>
      <p:ext uri="{BB962C8B-B14F-4D97-AF65-F5344CB8AC3E}">
        <p14:creationId xmlns:p14="http://schemas.microsoft.com/office/powerpoint/2010/main" val="3513452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88D64618-764C-44D5-8BDE-5E28D36B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Lesson 3.1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8A2820BA-A96D-4989-9982-B9ADCC43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20450" cy="254317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The Development of Computers</a:t>
            </a:r>
          </a:p>
        </p:txBody>
      </p:sp>
    </p:spTree>
    <p:extLst>
      <p:ext uri="{BB962C8B-B14F-4D97-AF65-F5344CB8AC3E}">
        <p14:creationId xmlns:p14="http://schemas.microsoft.com/office/powerpoint/2010/main" val="38026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Development of Computers: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527837"/>
          </a:xfrm>
        </p:spPr>
        <p:txBody>
          <a:bodyPr>
            <a:normAutofit/>
          </a:bodyPr>
          <a:lstStyle/>
          <a:p>
            <a:r>
              <a:rPr lang="en-US" dirty="0"/>
              <a:t>In this module, you will learn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EF35-C2B4-45BE-BB08-E94014F5A03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066657"/>
            <a:ext cx="8412480" cy="4105543"/>
          </a:xfrm>
        </p:spPr>
        <p:txBody>
          <a:bodyPr numCol="2">
            <a:normAutofit/>
          </a:bodyPr>
          <a:lstStyle/>
          <a:p>
            <a:pPr lvl="1"/>
            <a:r>
              <a:rPr lang="en-US" sz="2000" dirty="0"/>
              <a:t>Computer history</a:t>
            </a:r>
          </a:p>
          <a:p>
            <a:pPr lvl="1"/>
            <a:r>
              <a:rPr lang="en-US" sz="2000" dirty="0"/>
              <a:t>Moore’s Law</a:t>
            </a:r>
          </a:p>
          <a:p>
            <a:pPr lvl="1"/>
            <a:r>
              <a:rPr lang="en-US" sz="2000" dirty="0"/>
              <a:t>Processing</a:t>
            </a:r>
          </a:p>
          <a:p>
            <a:pPr lvl="1"/>
            <a:r>
              <a:rPr lang="en-US" sz="2000" dirty="0"/>
              <a:t>Central processing unit</a:t>
            </a:r>
          </a:p>
          <a:p>
            <a:pPr lvl="1"/>
            <a:r>
              <a:rPr lang="en-US" sz="2000" dirty="0"/>
              <a:t>Motherboard</a:t>
            </a:r>
          </a:p>
          <a:p>
            <a:pPr lvl="1"/>
            <a:r>
              <a:rPr lang="en-US" sz="2000" dirty="0"/>
              <a:t>Storage</a:t>
            </a:r>
          </a:p>
          <a:p>
            <a:pPr lvl="1"/>
            <a:r>
              <a:rPr lang="en-US" sz="2000" dirty="0"/>
              <a:t>System Storage</a:t>
            </a:r>
          </a:p>
          <a:p>
            <a:pPr lvl="1"/>
            <a:r>
              <a:rPr lang="en-US" sz="2000" dirty="0"/>
              <a:t>Magnetic storage</a:t>
            </a:r>
          </a:p>
          <a:p>
            <a:pPr lvl="1"/>
            <a:r>
              <a:rPr lang="en-US" sz="2000" dirty="0"/>
              <a:t>Optical storage</a:t>
            </a:r>
          </a:p>
          <a:p>
            <a:pPr lvl="1"/>
            <a:r>
              <a:rPr lang="en-US" sz="2000" dirty="0"/>
              <a:t>Solid-state storage</a:t>
            </a:r>
          </a:p>
          <a:p>
            <a:pPr lvl="1"/>
            <a:r>
              <a:rPr lang="en-US" sz="2000" dirty="0"/>
              <a:t>Cloud storage</a:t>
            </a:r>
          </a:p>
          <a:p>
            <a:pPr lvl="1"/>
            <a:r>
              <a:rPr lang="en-US" sz="2000" dirty="0" err="1"/>
              <a:t>Input/Output</a:t>
            </a:r>
            <a:endParaRPr lang="en-US" sz="2000" dirty="0"/>
          </a:p>
          <a:p>
            <a:pPr lvl="1"/>
            <a:r>
              <a:rPr lang="en-US" sz="2000" dirty="0"/>
              <a:t>Input device</a:t>
            </a:r>
          </a:p>
          <a:p>
            <a:pPr lvl="1"/>
            <a:r>
              <a:rPr lang="en-US" sz="2000" dirty="0"/>
              <a:t>General-Purpose input device</a:t>
            </a:r>
          </a:p>
          <a:p>
            <a:pPr lvl="1"/>
            <a:r>
              <a:rPr lang="en-US" sz="2000" dirty="0"/>
              <a:t>Special-purpose input device</a:t>
            </a:r>
          </a:p>
          <a:p>
            <a:pPr lvl="1"/>
            <a:r>
              <a:rPr lang="en-US" sz="2000" dirty="0"/>
              <a:t>Output Device</a:t>
            </a:r>
          </a:p>
          <a:p>
            <a:pPr lvl="1"/>
            <a:r>
              <a:rPr lang="en-US" sz="2000" dirty="0"/>
              <a:t>Display</a:t>
            </a:r>
          </a:p>
          <a:p>
            <a:pPr lvl="1"/>
            <a:r>
              <a:rPr lang="en-US" sz="2000" dirty="0"/>
              <a:t>Printer</a:t>
            </a:r>
          </a:p>
          <a:p>
            <a:pPr lvl="1"/>
            <a:r>
              <a:rPr lang="en-US" sz="2000" dirty="0"/>
              <a:t>3-D printer</a:t>
            </a:r>
          </a:p>
          <a:p>
            <a:pPr lvl="1"/>
            <a:r>
              <a:rPr lang="en-US" sz="2000" dirty="0"/>
              <a:t>Audio and special media output</a:t>
            </a:r>
          </a:p>
          <a:p>
            <a:pPr lvl="1"/>
            <a:r>
              <a:rPr lang="en-US" sz="2000"/>
              <a:t>Expansion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0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Development of Computers: Computing History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6674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history</a:t>
            </a:r>
            <a:r>
              <a:rPr lang="en-US" dirty="0"/>
              <a:t> of the electronic computer dates from around 1940.</a:t>
            </a:r>
          </a:p>
          <a:p>
            <a:r>
              <a:rPr lang="en-US" dirty="0"/>
              <a:t>Progression for processing goes from vacuum tubes to diodes and transistors to the integrated circuits used today.</a:t>
            </a:r>
          </a:p>
          <a:p>
            <a:r>
              <a:rPr lang="en-US" dirty="0"/>
              <a:t>The computer is responsible for ushering us into the digital age.</a:t>
            </a:r>
          </a:p>
          <a:p>
            <a:r>
              <a:rPr lang="en-US" dirty="0"/>
              <a:t>Understanding its evolution assists us in understanding its impact on humanity.</a:t>
            </a:r>
          </a:p>
          <a:p>
            <a:r>
              <a:rPr lang="en-US" dirty="0"/>
              <a:t>ENIAC considered the first fully electronic general-purpose computer.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Colossus: Breaking the Code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19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Development of Computers: Moore’s Law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32118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Moore’s Law </a:t>
            </a:r>
            <a:r>
              <a:rPr lang="en-US" dirty="0"/>
              <a:t>states that the number of transistors on a chip will double about every two years.</a:t>
            </a:r>
          </a:p>
          <a:p>
            <a:r>
              <a:rPr lang="en-US" dirty="0"/>
              <a:t>Using Moore’s Law, scientists can gauge how fast processors might be in coming years.</a:t>
            </a:r>
          </a:p>
          <a:p>
            <a:r>
              <a:rPr lang="en-US" dirty="0"/>
              <a:t>Some experts, including Moore, believe that Moore’s Law will exhaust itself as transistors become too small to be created out of silicon.</a:t>
            </a:r>
          </a:p>
          <a:p>
            <a:r>
              <a:rPr lang="en-US" dirty="0"/>
              <a:t>Many other materials and processing techniques are being studied in order to continue, if not speed up, the progress of technological innovations.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6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3.2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Processors</a:t>
            </a:r>
          </a:p>
        </p:txBody>
      </p:sp>
    </p:spTree>
    <p:extLst>
      <p:ext uri="{BB962C8B-B14F-4D97-AF65-F5344CB8AC3E}">
        <p14:creationId xmlns:p14="http://schemas.microsoft.com/office/powerpoint/2010/main" val="411436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Processors: 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1E03D-A2D3-440C-93F4-0AA19163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Processing </a:t>
            </a:r>
            <a:r>
              <a:rPr lang="en-US" dirty="0"/>
              <a:t>– carries out the instructions provided by software, using specially designed circuitry and a well-defined routine to transform data into use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AC8-2CC5-4B4C-8B2A-DACD5FDA1F9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Processing is the core of computing</a:t>
            </a:r>
          </a:p>
          <a:p>
            <a:r>
              <a:rPr lang="en-US" dirty="0"/>
              <a:t>Processors are designed to excel in a specific type of activity, such as computer graphics, personal computing or artificial intelligence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Placeholder 8" descr="An Intel Pentium processor that has been smashed on a flat surface.">
            <a:extLst>
              <a:ext uri="{FF2B5EF4-FFF2-40B4-BE49-F238E27FC236}">
                <a16:creationId xmlns:a16="http://schemas.microsoft.com/office/drawing/2014/main" id="{D1F2282A-4D71-4686-A1E7-5B8E2D09E72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/>
          </p:cNvPicPr>
          <p:nvPr>
            <p:ph type="pic" sz="quarter" idx="1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r="12568"/>
          <a:stretch>
            <a:fillRect/>
          </a:stretch>
        </p:blipFill>
        <p:spPr bwMode="auto"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EA986E-CAAB-4C3D-A771-C34CCBB08F2D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US" dirty="0"/>
              <a:t>Photo: smashed </a:t>
            </a:r>
            <a:r>
              <a:rPr lang="en-US" dirty="0" err="1"/>
              <a:t>cpu</a:t>
            </a:r>
            <a:endParaRPr lang="en-US" dirty="0"/>
          </a:p>
          <a:p>
            <a:r>
              <a:rPr lang="en-US" dirty="0"/>
              <a:t>Source: </a:t>
            </a:r>
            <a:r>
              <a:rPr lang="en-US" dirty="0" err="1"/>
              <a:t>fab:ian</a:t>
            </a:r>
            <a:r>
              <a:rPr lang="en-US" dirty="0"/>
              <a:t>/CC 2.0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13A9AE-19D0-4260-944D-77C650974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50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01C4EA-F2EC-4582-88A5-F8B3B25A3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Processors: Central Processing Unit (1/2)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57064E-E578-4C44-B13A-EEEEFF012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89"/>
            <a:ext cx="8412480" cy="34529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Central processing unit </a:t>
            </a:r>
            <a:r>
              <a:rPr lang="en-US" dirty="0"/>
              <a:t>– a group of circuits that perform the processing in a computer, typically in one integrated circuit called a microprocessor.</a:t>
            </a:r>
          </a:p>
          <a:p>
            <a:r>
              <a:rPr lang="en-US" dirty="0"/>
              <a:t>CPU enables computer engineers to consolidate transistors from several chips and circuit boards to a single chip called a microprocessor. </a:t>
            </a:r>
          </a:p>
          <a:p>
            <a:r>
              <a:rPr lang="en-US" dirty="0"/>
              <a:t>The CPU is a microprocessor that governs all actions that a computer of any type carries out.</a:t>
            </a:r>
          </a:p>
          <a:p>
            <a:r>
              <a:rPr lang="en-US" dirty="0"/>
              <a:t>CPU components include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93AA40-3F37-4559-B914-456895E92D4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4844716"/>
            <a:ext cx="8412480" cy="1267326"/>
          </a:xfrm>
        </p:spPr>
        <p:txBody>
          <a:bodyPr numCol="2">
            <a:normAutofit/>
          </a:bodyPr>
          <a:lstStyle/>
          <a:p>
            <a:pPr lvl="1"/>
            <a:r>
              <a:rPr lang="en-US" sz="2000" dirty="0"/>
              <a:t>Control unit	</a:t>
            </a:r>
          </a:p>
          <a:p>
            <a:pPr lvl="1"/>
            <a:r>
              <a:rPr lang="en-US" sz="2000" dirty="0"/>
              <a:t>Arithmetic/logic unit (ALU)</a:t>
            </a:r>
          </a:p>
          <a:p>
            <a:pPr lvl="1"/>
            <a:r>
              <a:rPr lang="en-US" sz="2000" dirty="0"/>
              <a:t>Registers</a:t>
            </a:r>
          </a:p>
          <a:p>
            <a:pPr lvl="1"/>
            <a:r>
              <a:rPr lang="en-US" sz="2000" dirty="0"/>
              <a:t>Cache</a:t>
            </a:r>
          </a:p>
          <a:p>
            <a:pPr lvl="1"/>
            <a:r>
              <a:rPr lang="en-US" sz="2000" dirty="0"/>
              <a:t>Clock speed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048431"/>
      </p:ext>
    </p:extLst>
  </p:cSld>
  <p:clrMapOvr>
    <a:masterClrMapping/>
  </p:clrMapOvr>
</p:sld>
</file>

<file path=ppt/theme/theme1.xml><?xml version="1.0" encoding="utf-8"?>
<a:theme xmlns:a="http://schemas.openxmlformats.org/drawingml/2006/main" name="1_ThisIsThe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IsTheTheme" id="{AD7519AE-D5B6-48E1-96D4-FD0264DCC336}" vid="{F4940E29-39A2-48DD-AF73-1144E8E13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1693</Words>
  <Application>Microsoft Office PowerPoint</Application>
  <PresentationFormat>Widescreen</PresentationFormat>
  <Paragraphs>220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1_ThisIsTheTheme</vt:lpstr>
      <vt:lpstr>OpenNow Introduction to Computing</vt:lpstr>
      <vt:lpstr>Introduction to Computer Hardware and Components</vt:lpstr>
      <vt:lpstr>Lesson 3.1</vt:lpstr>
      <vt:lpstr>The Development of Computers: Introduction</vt:lpstr>
      <vt:lpstr>The Development of Computers: Computing History</vt:lpstr>
      <vt:lpstr>The Development of Computers: Moore’s Law</vt:lpstr>
      <vt:lpstr>Lesson 3.2</vt:lpstr>
      <vt:lpstr>Processors: Introduction</vt:lpstr>
      <vt:lpstr>Processors: Central Processing Unit (1/2)</vt:lpstr>
      <vt:lpstr>Processors: Central Processing Unit (2/2)</vt:lpstr>
      <vt:lpstr>Processors: Motherboard</vt:lpstr>
      <vt:lpstr>Lesson 3.3</vt:lpstr>
      <vt:lpstr>Storage Devices: Introduction</vt:lpstr>
      <vt:lpstr>Storage Devices: System Storage</vt:lpstr>
      <vt:lpstr>Storage Devices: Magnetic Storage</vt:lpstr>
      <vt:lpstr>Storage Devices: Optical Storage</vt:lpstr>
      <vt:lpstr>Storage Devices: Solid-State Storage</vt:lpstr>
      <vt:lpstr>Storage Devices: Cloud Storage</vt:lpstr>
      <vt:lpstr>Lesson 3.4</vt:lpstr>
      <vt:lpstr>I/O Devices: Introduction</vt:lpstr>
      <vt:lpstr>I/O Devices: Input Device</vt:lpstr>
      <vt:lpstr>I/O Devices: General-Purpose Input Device </vt:lpstr>
      <vt:lpstr>I/O Devices: Special-Purpose Input Device </vt:lpstr>
      <vt:lpstr>I/O Devices: Output Device </vt:lpstr>
      <vt:lpstr>I/O Devices: Display </vt:lpstr>
      <vt:lpstr>I/O Devices: Printer </vt:lpstr>
      <vt:lpstr>I/O Devices: 3D Printer </vt:lpstr>
      <vt:lpstr>I/O Devices: Audio and Special Media Output </vt:lpstr>
      <vt:lpstr>I/O Devices: Expansion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OpenNow Introduction to Computing</dc:title>
  <dc:creator>Neil Austin</dc:creator>
  <cp:lastModifiedBy>Curry, Reed</cp:lastModifiedBy>
  <cp:revision>30</cp:revision>
  <dcterms:created xsi:type="dcterms:W3CDTF">2020-04-13T16:18:37Z</dcterms:created>
  <dcterms:modified xsi:type="dcterms:W3CDTF">2020-04-20T14:48:37Z</dcterms:modified>
</cp:coreProperties>
</file>