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sldIdLst>
    <p:sldId id="256" r:id="rId5"/>
    <p:sldId id="263" r:id="rId6"/>
    <p:sldId id="258" r:id="rId7"/>
    <p:sldId id="262" r:id="rId8"/>
    <p:sldId id="264" r:id="rId9"/>
    <p:sldId id="265" r:id="rId10"/>
    <p:sldId id="266" r:id="rId11"/>
    <p:sldId id="259" r:id="rId12"/>
    <p:sldId id="261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60" r:id="rId33"/>
    <p:sldId id="257" r:id="rId34"/>
    <p:sldId id="286" r:id="rId35"/>
    <p:sldId id="287" r:id="rId36"/>
    <p:sldId id="288" r:id="rId37"/>
    <p:sldId id="289" r:id="rId38"/>
    <p:sldId id="290" r:id="rId3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urry, Reed" userId="142e567f-ec33-4c35-8667-9a3cba22025a" providerId="ADAL" clId="{60135773-C363-4F05-A10E-DBBAABEB3342}"/>
    <pc:docChg chg="modSld">
      <pc:chgData name="Curry, Reed" userId="142e567f-ec33-4c35-8667-9a3cba22025a" providerId="ADAL" clId="{60135773-C363-4F05-A10E-DBBAABEB3342}" dt="2020-04-20T18:10:38.212" v="5" actId="1076"/>
      <pc:docMkLst>
        <pc:docMk/>
      </pc:docMkLst>
      <pc:sldChg chg="modSp mod">
        <pc:chgData name="Curry, Reed" userId="142e567f-ec33-4c35-8667-9a3cba22025a" providerId="ADAL" clId="{60135773-C363-4F05-A10E-DBBAABEB3342}" dt="2020-04-20T18:09:52.850" v="0" actId="1076"/>
        <pc:sldMkLst>
          <pc:docMk/>
          <pc:sldMk cId="267022690" sldId="263"/>
        </pc:sldMkLst>
        <pc:spChg chg="mod">
          <ac:chgData name="Curry, Reed" userId="142e567f-ec33-4c35-8667-9a3cba22025a" providerId="ADAL" clId="{60135773-C363-4F05-A10E-DBBAABEB3342}" dt="2020-04-20T18:09:52.850" v="0" actId="1076"/>
          <ac:spMkLst>
            <pc:docMk/>
            <pc:sldMk cId="267022690" sldId="263"/>
            <ac:spMk id="4" creationId="{A32123D0-6720-403F-BDC8-D15F4D111855}"/>
          </ac:spMkLst>
        </pc:spChg>
      </pc:sldChg>
      <pc:sldChg chg="modSp mod">
        <pc:chgData name="Curry, Reed" userId="142e567f-ec33-4c35-8667-9a3cba22025a" providerId="ADAL" clId="{60135773-C363-4F05-A10E-DBBAABEB3342}" dt="2020-04-20T18:10:04.820" v="1" actId="1076"/>
        <pc:sldMkLst>
          <pc:docMk/>
          <pc:sldMk cId="1420960632" sldId="266"/>
        </pc:sldMkLst>
        <pc:spChg chg="mod">
          <ac:chgData name="Curry, Reed" userId="142e567f-ec33-4c35-8667-9a3cba22025a" providerId="ADAL" clId="{60135773-C363-4F05-A10E-DBBAABEB3342}" dt="2020-04-20T18:10:04.820" v="1" actId="1076"/>
          <ac:spMkLst>
            <pc:docMk/>
            <pc:sldMk cId="1420960632" sldId="266"/>
            <ac:spMk id="2" creationId="{1DC6F3B1-1802-4C11-99B2-0AD994B2FBBC}"/>
          </ac:spMkLst>
        </pc:spChg>
      </pc:sldChg>
      <pc:sldChg chg="modSp mod">
        <pc:chgData name="Curry, Reed" userId="142e567f-ec33-4c35-8667-9a3cba22025a" providerId="ADAL" clId="{60135773-C363-4F05-A10E-DBBAABEB3342}" dt="2020-04-20T18:10:14.166" v="2" actId="1076"/>
        <pc:sldMkLst>
          <pc:docMk/>
          <pc:sldMk cId="1504999691" sldId="270"/>
        </pc:sldMkLst>
        <pc:spChg chg="mod">
          <ac:chgData name="Curry, Reed" userId="142e567f-ec33-4c35-8667-9a3cba22025a" providerId="ADAL" clId="{60135773-C363-4F05-A10E-DBBAABEB3342}" dt="2020-04-20T18:10:14.166" v="2" actId="1076"/>
          <ac:spMkLst>
            <pc:docMk/>
            <pc:sldMk cId="1504999691" sldId="270"/>
            <ac:spMk id="2" creationId="{1DC6F3B1-1802-4C11-99B2-0AD994B2FBBC}"/>
          </ac:spMkLst>
        </pc:spChg>
      </pc:sldChg>
      <pc:sldChg chg="modSp mod">
        <pc:chgData name="Curry, Reed" userId="142e567f-ec33-4c35-8667-9a3cba22025a" providerId="ADAL" clId="{60135773-C363-4F05-A10E-DBBAABEB3342}" dt="2020-04-20T18:10:23.482" v="3" actId="1076"/>
        <pc:sldMkLst>
          <pc:docMk/>
          <pc:sldMk cId="3111479624" sldId="272"/>
        </pc:sldMkLst>
        <pc:spChg chg="mod">
          <ac:chgData name="Curry, Reed" userId="142e567f-ec33-4c35-8667-9a3cba22025a" providerId="ADAL" clId="{60135773-C363-4F05-A10E-DBBAABEB3342}" dt="2020-04-20T18:10:23.482" v="3" actId="1076"/>
          <ac:spMkLst>
            <pc:docMk/>
            <pc:sldMk cId="3111479624" sldId="272"/>
            <ac:spMk id="2" creationId="{1DC6F3B1-1802-4C11-99B2-0AD994B2FBBC}"/>
          </ac:spMkLst>
        </pc:spChg>
      </pc:sldChg>
      <pc:sldChg chg="modSp mod">
        <pc:chgData name="Curry, Reed" userId="142e567f-ec33-4c35-8667-9a3cba22025a" providerId="ADAL" clId="{60135773-C363-4F05-A10E-DBBAABEB3342}" dt="2020-04-20T18:10:31.282" v="4" actId="1076"/>
        <pc:sldMkLst>
          <pc:docMk/>
          <pc:sldMk cId="34465354" sldId="276"/>
        </pc:sldMkLst>
        <pc:spChg chg="mod">
          <ac:chgData name="Curry, Reed" userId="142e567f-ec33-4c35-8667-9a3cba22025a" providerId="ADAL" clId="{60135773-C363-4F05-A10E-DBBAABEB3342}" dt="2020-04-20T18:10:31.282" v="4" actId="1076"/>
          <ac:spMkLst>
            <pc:docMk/>
            <pc:sldMk cId="34465354" sldId="276"/>
            <ac:spMk id="2" creationId="{1DC6F3B1-1802-4C11-99B2-0AD994B2FBBC}"/>
          </ac:spMkLst>
        </pc:spChg>
      </pc:sldChg>
      <pc:sldChg chg="modSp mod">
        <pc:chgData name="Curry, Reed" userId="142e567f-ec33-4c35-8667-9a3cba22025a" providerId="ADAL" clId="{60135773-C363-4F05-A10E-DBBAABEB3342}" dt="2020-04-20T18:10:38.212" v="5" actId="1076"/>
        <pc:sldMkLst>
          <pc:docMk/>
          <pc:sldMk cId="2234773693" sldId="278"/>
        </pc:sldMkLst>
        <pc:spChg chg="mod">
          <ac:chgData name="Curry, Reed" userId="142e567f-ec33-4c35-8667-9a3cba22025a" providerId="ADAL" clId="{60135773-C363-4F05-A10E-DBBAABEB3342}" dt="2020-04-20T18:10:38.212" v="5" actId="1076"/>
          <ac:spMkLst>
            <pc:docMk/>
            <pc:sldMk cId="2234773693" sldId="278"/>
            <ac:spMk id="2" creationId="{1DC6F3B1-1802-4C11-99B2-0AD994B2FB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632" y="3352800"/>
            <a:ext cx="11219688" cy="914400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632" y="2800350"/>
            <a:ext cx="11219688" cy="369460"/>
          </a:xfrm>
        </p:spPr>
        <p:txBody>
          <a:bodyPr anchor="b" anchorCtr="0">
            <a:noAutofit/>
          </a:bodyPr>
          <a:lstStyle>
            <a:lvl1pPr algn="ctr">
              <a:defRPr sz="3200" b="1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4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24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2" y="365760"/>
            <a:ext cx="11219688" cy="521208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722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62EF-4DBB-46FE-AB03-9B227884BB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828800" y="1538821"/>
            <a:ext cx="8412480" cy="1240211"/>
          </a:xfrm>
        </p:spPr>
        <p:txBody>
          <a:bodyPr>
            <a:sp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CA6C7-797A-4AF3-B3D6-B49A1EE8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Less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632" y="2942671"/>
            <a:ext cx="11219688" cy="914400"/>
          </a:xfrm>
        </p:spPr>
        <p:txBody>
          <a:bodyPr anchor="t">
            <a:norm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F09B7421-68F0-4E96-A688-D910D2780A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2" y="2233574"/>
            <a:ext cx="11219688" cy="521208"/>
          </a:xfrm>
        </p:spPr>
        <p:txBody>
          <a:bodyPr anchor="ctr">
            <a:normAutofit/>
          </a:bodyPr>
          <a:lstStyle>
            <a:lvl1pPr algn="ctr">
              <a:defRPr sz="3200" b="1" cap="none" baseline="0">
                <a:solidFill>
                  <a:srgbClr val="055C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7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Large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62EF-4DBB-46FE-AB03-9B227884B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0"/>
            <a:ext cx="8412480" cy="4572000"/>
          </a:xfrm>
        </p:spPr>
        <p:txBody>
          <a:bodyPr>
            <a:normAutofit/>
          </a:bodyPr>
          <a:lstStyle>
            <a:lvl1pPr marL="128588" marR="0" indent="-128588" algn="l" defTabSz="685800" rtl="0" eaLnBrk="1" fontAlgn="auto" latinLnBrk="0" hangingPunct="1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55C91"/>
              </a:buClr>
              <a:buSzTx/>
              <a:buFont typeface="Arial" pitchFamily="34" charset="0"/>
              <a:buChar char="•"/>
              <a:tabLst/>
              <a:defRPr sz="2400"/>
            </a:lvl1pPr>
            <a:lvl2pPr marL="300038" marR="0" indent="-128588" algn="l" defTabSz="685800" rtl="0" eaLnBrk="1" fontAlgn="auto" latinLnBrk="0" hangingPunct="1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0D3857"/>
              </a:buClr>
              <a:buSzTx/>
              <a:buFont typeface="Arial" pitchFamily="34" charset="0"/>
              <a:buChar char="•"/>
              <a:tabLst/>
              <a:defRPr sz="2200"/>
            </a:lvl2pPr>
            <a:lvl3pPr marL="428625" marR="0" indent="-85725" algn="l" defTabSz="6858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 pitchFamily="34" charset="0"/>
              <a:buChar char="-"/>
              <a:tabLst/>
              <a:defRPr sz="2000"/>
            </a:lvl3pPr>
            <a:lvl4pPr marL="557213" marR="0" indent="-85725" algn="l" defTabSz="6858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4pPr>
            <a:lvl5pPr marL="685800" marR="0" indent="-85725" algn="l" defTabSz="6858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 sz="1400"/>
            </a:lvl5pPr>
          </a:lstStyle>
          <a:p>
            <a:pPr marL="128588" marR="0" lvl="0" indent="-128588" algn="l" defTabSz="685800" rtl="0" eaLnBrk="1" fontAlgn="auto" latinLnBrk="0" hangingPunct="1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55C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128588" marR="0" lvl="1" indent="-128588" algn="l" defTabSz="685800" rtl="0" eaLnBrk="1" fontAlgn="auto" latinLnBrk="0" hangingPunct="1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55C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28588" marR="0" lvl="2" indent="-128588" algn="l" defTabSz="685800" rtl="0" eaLnBrk="1" fontAlgn="auto" latinLnBrk="0" hangingPunct="1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55C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28588" marR="0" lvl="3" indent="-128588" algn="l" defTabSz="685800" rtl="0" eaLnBrk="1" fontAlgn="auto" latinLnBrk="0" hangingPunct="1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55C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28588" marR="0" lvl="4" indent="-128588" algn="l" defTabSz="685800" rtl="0" eaLnBrk="1" fontAlgn="auto" latinLnBrk="0" hangingPunct="1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55C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CA6C7-797A-4AF3-B3D6-B49A1EE8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6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Large Single 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62EF-4DBB-46FE-AB03-9B227884BB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828800" y="1538820"/>
            <a:ext cx="8412480" cy="4572000"/>
          </a:xfrm>
        </p:spPr>
        <p:txBody>
          <a:bodyPr numCol="2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CA6C7-797A-4AF3-B3D6-B49A1EE8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0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Large Single Th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62EF-4DBB-46FE-AB03-9B227884BB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828800" y="1538820"/>
            <a:ext cx="8412480" cy="4572000"/>
          </a:xfrm>
        </p:spPr>
        <p:txBody>
          <a:bodyPr numCol="3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CA6C7-797A-4AF3-B3D6-B49A1EE8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7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Bottom">
            <a:extLst>
              <a:ext uri="{FF2B5EF4-FFF2-40B4-BE49-F238E27FC236}">
                <a16:creationId xmlns:a16="http://schemas.microsoft.com/office/drawing/2014/main" id="{C222D669-DCC8-4131-A6BF-93AB92B7205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828800" y="3291840"/>
            <a:ext cx="8412480" cy="288036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Top">
            <a:extLst>
              <a:ext uri="{FF2B5EF4-FFF2-40B4-BE49-F238E27FC236}">
                <a16:creationId xmlns:a16="http://schemas.microsoft.com/office/drawing/2014/main" id="{B3DC62EF-4DBB-46FE-AB03-9B227884BB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828800" y="1538820"/>
            <a:ext cx="8412480" cy="16184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CA6C7-797A-4AF3-B3D6-B49A1EE8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4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Slide 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Bottom Right">
            <a:extLst>
              <a:ext uri="{FF2B5EF4-FFF2-40B4-BE49-F238E27FC236}">
                <a16:creationId xmlns:a16="http://schemas.microsoft.com/office/drawing/2014/main" id="{EC998A96-9895-4AC3-89E0-8E621AFC7A6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498080" y="5486399"/>
            <a:ext cx="4208440" cy="54864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0">
              <a:buNone/>
              <a:defRPr sz="1400"/>
            </a:lvl2pPr>
            <a:lvl3pPr marL="342900" indent="0">
              <a:buNone/>
              <a:defRPr/>
            </a:lvl3pPr>
            <a:lvl4pPr marL="471488" indent="0">
              <a:buNone/>
              <a:defRPr/>
            </a:lvl4pPr>
            <a:lvl5pPr marL="600075" indent="0">
              <a:buNone/>
              <a:defRPr/>
            </a:lvl5pPr>
          </a:lstStyle>
          <a:p>
            <a:pPr lvl="0"/>
            <a:r>
              <a:rPr lang="en-US" dirty="0"/>
              <a:t>Photo :</a:t>
            </a:r>
          </a:p>
          <a:p>
            <a:pPr lvl="0"/>
            <a:r>
              <a:rPr lang="en-US" dirty="0"/>
              <a:t>Source: </a:t>
            </a:r>
          </a:p>
        </p:txBody>
      </p:sp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07B669AE-CC99-485B-82BA-8454D8E4140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98079" y="2606040"/>
            <a:ext cx="4208441" cy="2743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Content Placeholder Bottom Left">
            <a:extLst>
              <a:ext uri="{FF2B5EF4-FFF2-40B4-BE49-F238E27FC236}">
                <a16:creationId xmlns:a16="http://schemas.microsoft.com/office/drawing/2014/main" id="{C222D669-DCC8-4131-A6BF-93AB92B7205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828800" y="2606039"/>
            <a:ext cx="5486400" cy="3429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Top">
            <a:extLst>
              <a:ext uri="{FF2B5EF4-FFF2-40B4-BE49-F238E27FC236}">
                <a16:creationId xmlns:a16="http://schemas.microsoft.com/office/drawing/2014/main" id="{B3DC62EF-4DBB-46FE-AB03-9B227884BB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828800" y="1538820"/>
            <a:ext cx="8412480" cy="9144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CA6C7-797A-4AF3-B3D6-B49A1EE8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Middle"/>
          <p:cNvSpPr>
            <a:spLocks noGrp="1"/>
          </p:cNvSpPr>
          <p:nvPr>
            <p:ph idx="11"/>
          </p:nvPr>
        </p:nvSpPr>
        <p:spPr>
          <a:xfrm>
            <a:off x="1828800" y="3703320"/>
            <a:ext cx="8412480" cy="2167130"/>
          </a:xfrm>
        </p:spPr>
        <p:txBody>
          <a:bodyPr>
            <a:normAutofit/>
          </a:bodyPr>
          <a:lstStyle>
            <a:lvl1pPr marL="128588" indent="-128588" algn="l" defTabSz="685800" rtl="0" eaLnBrk="1" latinLnBrk="0" hangingPunct="1">
              <a:lnSpc>
                <a:spcPct val="95000"/>
              </a:lnSpc>
              <a:buFont typeface="Arial" pitchFamily="34" charset="0"/>
              <a:buChar char="•"/>
              <a:defRPr 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0038" indent="-128588" algn="l" defTabSz="685800" rtl="0" eaLnBrk="1" latinLnBrk="0" hangingPunct="1">
              <a:lnSpc>
                <a:spcPct val="95000"/>
              </a:lnSpc>
              <a:buFont typeface="Arial" pitchFamily="34" charset="0"/>
              <a:buChar char="•"/>
              <a:defRPr lang="en-US" sz="2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Top"/>
          <p:cNvSpPr>
            <a:spLocks noGrp="1"/>
          </p:cNvSpPr>
          <p:nvPr>
            <p:ph idx="1"/>
          </p:nvPr>
        </p:nvSpPr>
        <p:spPr>
          <a:xfrm>
            <a:off x="1828800" y="1536190"/>
            <a:ext cx="8412480" cy="2167130"/>
          </a:xfrm>
        </p:spPr>
        <p:txBody>
          <a:bodyPr>
            <a:normAutofit/>
          </a:bodyPr>
          <a:lstStyle>
            <a:lvl1pPr marL="128588" indent="-128588"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4632" y="365760"/>
            <a:ext cx="11219688" cy="52322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8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ntent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Bottom"/>
          <p:cNvSpPr>
            <a:spLocks noGrp="1"/>
          </p:cNvSpPr>
          <p:nvPr>
            <p:ph idx="12"/>
          </p:nvPr>
        </p:nvSpPr>
        <p:spPr>
          <a:xfrm>
            <a:off x="1828800" y="4572000"/>
            <a:ext cx="8412480" cy="1174424"/>
          </a:xfrm>
        </p:spPr>
        <p:txBody>
          <a:bodyPr>
            <a:normAutofit/>
          </a:bodyPr>
          <a:lstStyle>
            <a:lvl1pPr marL="128588" indent="-128588" algn="l" defTabSz="685800" rtl="0" eaLnBrk="1" latinLnBrk="0" hangingPunct="1">
              <a:lnSpc>
                <a:spcPct val="95000"/>
              </a:lnSpc>
              <a:buFont typeface="Arial" pitchFamily="34" charset="0"/>
              <a:buChar char="•"/>
              <a:defRPr 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0038" indent="-128588" algn="l" defTabSz="685800" rtl="0" eaLnBrk="1" latinLnBrk="0" hangingPunct="1">
              <a:lnSpc>
                <a:spcPct val="95000"/>
              </a:lnSpc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Middle"/>
          <p:cNvSpPr>
            <a:spLocks noGrp="1"/>
          </p:cNvSpPr>
          <p:nvPr>
            <p:ph idx="11"/>
          </p:nvPr>
        </p:nvSpPr>
        <p:spPr>
          <a:xfrm>
            <a:off x="1828800" y="3035808"/>
            <a:ext cx="8412480" cy="1174424"/>
          </a:xfrm>
        </p:spPr>
        <p:txBody>
          <a:bodyPr>
            <a:normAutofit/>
          </a:bodyPr>
          <a:lstStyle>
            <a:lvl1pPr marL="128588" indent="-128588" algn="l" defTabSz="685800" rtl="0" eaLnBrk="1" latinLnBrk="0" hangingPunct="1">
              <a:lnSpc>
                <a:spcPct val="95000"/>
              </a:lnSpc>
              <a:buFont typeface="Arial" pitchFamily="34" charset="0"/>
              <a:buChar char="•"/>
              <a:defRPr 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0038" indent="-128588" algn="l" defTabSz="685800" rtl="0" eaLnBrk="1" latinLnBrk="0" hangingPunct="1">
              <a:lnSpc>
                <a:spcPct val="95000"/>
              </a:lnSpc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Top"/>
          <p:cNvSpPr>
            <a:spLocks noGrp="1"/>
          </p:cNvSpPr>
          <p:nvPr>
            <p:ph idx="1"/>
          </p:nvPr>
        </p:nvSpPr>
        <p:spPr>
          <a:xfrm>
            <a:off x="1828800" y="1536192"/>
            <a:ext cx="8412480" cy="1152495"/>
          </a:xfrm>
        </p:spPr>
        <p:txBody>
          <a:bodyPr>
            <a:normAutofit/>
          </a:bodyPr>
          <a:lstStyle>
            <a:lvl1pPr marL="128588" indent="-128588">
              <a:defRPr sz="2400"/>
            </a:lvl1pPr>
            <a:lvl2pPr>
              <a:defRPr sz="165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4632" y="365760"/>
            <a:ext cx="11219688" cy="52322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4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E417547-2B27-424B-8E97-BDDBAE24374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1344"/>
            <a:ext cx="3684024" cy="675776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91440" y="6479119"/>
            <a:ext cx="350097" cy="284693"/>
          </a:xfrm>
          <a:prstGeom prst="rect">
            <a:avLst/>
          </a:prstGeom>
        </p:spPr>
        <p:txBody>
          <a:bodyPr vert="horz" wrap="none" lIns="68580" tIns="34290" rIns="68580" bIns="3429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538821"/>
            <a:ext cx="8412480" cy="16922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6833" y="364985"/>
            <a:ext cx="11219688" cy="527837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8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40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685800" rtl="0" eaLnBrk="1" latinLnBrk="0" hangingPunct="1">
        <a:lnSpc>
          <a:spcPct val="95000"/>
        </a:lnSpc>
        <a:spcBef>
          <a:spcPts val="900"/>
        </a:spcBef>
        <a:buClr>
          <a:schemeClr val="accent2"/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00038" indent="-128588" algn="l" defTabSz="685800" rtl="0" eaLnBrk="1" latinLnBrk="0" hangingPunct="1">
        <a:lnSpc>
          <a:spcPct val="95000"/>
        </a:lnSpc>
        <a:spcBef>
          <a:spcPts val="45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8625" indent="-85725" algn="l" defTabSz="6858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57213" indent="-85725" algn="l" defTabSz="6858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85800" indent="-85725" algn="l" defTabSz="6858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zA3vmx0GaO8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a8fHgx9mE5U" TargetMode="Externa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-zDct5d2smY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8B0E-78B0-4BB6-81A9-08947B612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OpenNow</a:t>
            </a:r>
            <a:r>
              <a:rPr lang="en-US" dirty="0"/>
              <a:t> Introduction to Computing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FBA0CED-9464-4852-BC03-687A90BF2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21600" dirty="0"/>
              <a:t>Module 4: Software Development and Applications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FAC52-6B09-438B-8E27-419E7C643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3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Applications: Operating System (OS)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1E03D-A2D3-440C-93F4-0AA191638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1"/>
            <a:ext cx="8412480" cy="444891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Operating System (OS) </a:t>
            </a:r>
            <a:r>
              <a:rPr lang="en-US" dirty="0"/>
              <a:t>– set of computer programs that runs or controls the computer hardware and acts as a user interface</a:t>
            </a:r>
          </a:p>
          <a:p>
            <a:r>
              <a:rPr lang="en-US" dirty="0"/>
              <a:t>Operating systems</a:t>
            </a:r>
          </a:p>
          <a:p>
            <a:pPr lvl="1"/>
            <a:r>
              <a:rPr lang="en-US" dirty="0"/>
              <a:t>Play a central role in the functioning of any computer system</a:t>
            </a:r>
          </a:p>
          <a:p>
            <a:pPr lvl="1"/>
            <a:r>
              <a:rPr lang="en-US" dirty="0"/>
              <a:t>Run on most digital devices</a:t>
            </a:r>
          </a:p>
          <a:p>
            <a:pPr lvl="1"/>
            <a:r>
              <a:rPr lang="en-US" dirty="0"/>
              <a:t>Perform certain similar tasks, including</a:t>
            </a:r>
          </a:p>
          <a:p>
            <a:pPr lvl="2"/>
            <a:r>
              <a:rPr lang="en-US" dirty="0"/>
              <a:t>Controlling hardware</a:t>
            </a:r>
          </a:p>
          <a:p>
            <a:pPr lvl="2"/>
            <a:r>
              <a:rPr lang="en-US" dirty="0"/>
              <a:t>Managing RAM</a:t>
            </a:r>
          </a:p>
          <a:p>
            <a:pPr lvl="2"/>
            <a:r>
              <a:rPr lang="en-US" dirty="0"/>
              <a:t>Managing the processor(s)</a:t>
            </a:r>
          </a:p>
          <a:p>
            <a:pPr lvl="2"/>
            <a:r>
              <a:rPr lang="en-US" dirty="0"/>
              <a:t>Controlling input and output devices</a:t>
            </a:r>
          </a:p>
          <a:p>
            <a:pPr lvl="2"/>
            <a:r>
              <a:rPr lang="en-US" dirty="0"/>
              <a:t>Storying and managing files</a:t>
            </a:r>
          </a:p>
          <a:p>
            <a:pPr lvl="2"/>
            <a:r>
              <a:rPr lang="en-US" dirty="0"/>
              <a:t>Providing the user interface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11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Applications: User Interface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1E03D-A2D3-440C-93F4-0AA191638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User Interface (UI) </a:t>
            </a:r>
            <a:r>
              <a:rPr lang="en-US" dirty="0"/>
              <a:t>– allows one or more people to have access to and command of a computer system or computer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26999-46D9-4EA7-B65E-1D82DD957EF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828800" y="2349367"/>
            <a:ext cx="5486400" cy="3429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Defines the computing experience for the user</a:t>
            </a:r>
          </a:p>
          <a:p>
            <a:r>
              <a:rPr lang="en-US" dirty="0"/>
              <a:t>Two types of UIs</a:t>
            </a:r>
          </a:p>
          <a:p>
            <a:pPr lvl="1"/>
            <a:r>
              <a:rPr lang="en-US" dirty="0"/>
              <a:t>Command-based user interface</a:t>
            </a:r>
          </a:p>
          <a:p>
            <a:pPr lvl="1"/>
            <a:r>
              <a:rPr lang="en-US" dirty="0"/>
              <a:t>Graphical user interface (GUI)</a:t>
            </a:r>
          </a:p>
          <a:p>
            <a:r>
              <a:rPr lang="en-US" dirty="0"/>
              <a:t>GUIs</a:t>
            </a:r>
          </a:p>
          <a:p>
            <a:pPr lvl="1"/>
            <a:r>
              <a:rPr lang="en-US" dirty="0"/>
              <a:t>Default UI today</a:t>
            </a:r>
          </a:p>
          <a:p>
            <a:pPr lvl="1"/>
            <a:r>
              <a:rPr lang="en-US" dirty="0"/>
              <a:t>Intuitive</a:t>
            </a:r>
          </a:p>
          <a:p>
            <a:pPr lvl="1"/>
            <a:r>
              <a:rPr lang="en-US" dirty="0"/>
              <a:t>Can allow multitasking</a:t>
            </a:r>
          </a:p>
          <a:p>
            <a:endParaRPr lang="en-US" dirty="0"/>
          </a:p>
        </p:txBody>
      </p:sp>
      <p:pic>
        <p:nvPicPr>
          <p:cNvPr id="9" name="Picture Placeholder 8" descr="Shows the Windows 10 Start Menu, with an array of brightly colored Live Tiles. Each tile contains an icon and the name of a program, or real-time data from an application.">
            <a:extLst>
              <a:ext uri="{FF2B5EF4-FFF2-40B4-BE49-F238E27FC236}">
                <a16:creationId xmlns:a16="http://schemas.microsoft.com/office/drawing/2014/main" id="{76482C50-48BD-4D2B-AD99-4687EC433B6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6852"/>
          <a:stretch>
            <a:fillRect/>
          </a:stretch>
        </p:blipFill>
        <p:spPr>
          <a:xfrm>
            <a:off x="7497763" y="2350003"/>
            <a:ext cx="4208462" cy="27432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DC92C7-FC3F-44DB-A8CE-246146163B4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498079" y="5229727"/>
            <a:ext cx="4208145" cy="548640"/>
          </a:xfrm>
        </p:spPr>
        <p:txBody>
          <a:bodyPr/>
          <a:lstStyle/>
          <a:p>
            <a:r>
              <a:rPr lang="en-US" dirty="0"/>
              <a:t>Photo: Windows 10 Screenshot</a:t>
            </a:r>
          </a:p>
          <a:p>
            <a:r>
              <a:rPr lang="en-US" dirty="0"/>
              <a:t>Source: Microsoft Corporation/Fair Use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Applications: File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1E03D-A2D3-440C-93F4-0AA191638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1"/>
            <a:ext cx="8412480" cy="360868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File management </a:t>
            </a:r>
            <a:r>
              <a:rPr lang="en-US" dirty="0"/>
              <a:t>– the physical and logical storage system and practices provided for managing data on a computer.</a:t>
            </a:r>
          </a:p>
          <a:p>
            <a:r>
              <a:rPr lang="en-US" dirty="0"/>
              <a:t>Converts a logical request for data into a physical location</a:t>
            </a:r>
          </a:p>
          <a:p>
            <a:pPr lvl="1"/>
            <a:r>
              <a:rPr lang="en-US" dirty="0"/>
              <a:t>Logical view is the way the user things of data as stored</a:t>
            </a:r>
          </a:p>
          <a:p>
            <a:pPr marL="228600" lvl="1" indent="0">
              <a:buNone/>
            </a:pPr>
            <a:r>
              <a:rPr lang="en-US" dirty="0"/>
              <a:t>   EX: c:/Users/Johnson/Documents/Homework/report.doc</a:t>
            </a:r>
          </a:p>
          <a:p>
            <a:pPr lvl="1"/>
            <a:r>
              <a:rPr lang="en-US" dirty="0"/>
              <a:t>Physical view is the actual location as determined by the OS file system</a:t>
            </a:r>
          </a:p>
          <a:p>
            <a:r>
              <a:rPr lang="en-US" dirty="0"/>
              <a:t>Each OS has its own file-naming conventions</a:t>
            </a:r>
          </a:p>
          <a:p>
            <a:r>
              <a:rPr lang="en-US" dirty="0"/>
              <a:t>Maintaining an organized file system makes it easy to find files and information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37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37" y="559042"/>
            <a:ext cx="11219688" cy="527837"/>
          </a:xfrm>
        </p:spPr>
        <p:txBody>
          <a:bodyPr wrap="square" anchor="ctr">
            <a:noAutofit/>
          </a:bodyPr>
          <a:lstStyle/>
          <a:p>
            <a:r>
              <a:rPr lang="en-US" dirty="0"/>
              <a:t>Software and Applications: Microsoft Windows and Windows Phone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1D404C-E66D-4B80-810C-5F0369F96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Windows platform – </a:t>
            </a:r>
            <a:r>
              <a:rPr lang="en-US" b="1" dirty="0"/>
              <a:t>Microsoft Windows </a:t>
            </a:r>
            <a:r>
              <a:rPr lang="en-US" dirty="0"/>
              <a:t>OS for PCs and tablets and </a:t>
            </a:r>
            <a:r>
              <a:rPr lang="en-US" b="1" dirty="0"/>
              <a:t>Windows Phone </a:t>
            </a:r>
            <a:r>
              <a:rPr lang="en-US" dirty="0"/>
              <a:t>for smartphones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203C56-F34B-4C13-9FF9-C4E4336FA93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Microsoft Windows runs 90 percent of PCs</a:t>
            </a:r>
          </a:p>
          <a:p>
            <a:r>
              <a:rPr lang="en-US" dirty="0"/>
              <a:t>Dominant OS in the business environment</a:t>
            </a:r>
          </a:p>
          <a:p>
            <a:r>
              <a:rPr lang="en-US" dirty="0"/>
              <a:t>Windows 10 configures automatically to PC or tablet for better UI</a:t>
            </a:r>
          </a:p>
          <a:p>
            <a:endParaRPr lang="en-US" dirty="0"/>
          </a:p>
        </p:txBody>
      </p:sp>
      <p:pic>
        <p:nvPicPr>
          <p:cNvPr id="16" name="Picture Placeholder 15" descr="A screenshot of the Windows 10 desktop, with the Start Menu open in the lower-left corner.">
            <a:extLst>
              <a:ext uri="{FF2B5EF4-FFF2-40B4-BE49-F238E27FC236}">
                <a16:creationId xmlns:a16="http://schemas.microsoft.com/office/drawing/2014/main" id="{B3554D01-A05D-44A2-9898-7F28733E02F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r="6812"/>
          <a:stretch>
            <a:fillRect/>
          </a:stretch>
        </p:blipFill>
        <p:spPr>
          <a:xfrm>
            <a:off x="7497763" y="2606675"/>
            <a:ext cx="4208462" cy="274320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B1D79C-9959-4147-8185-3226826DABE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498080" y="5486399"/>
            <a:ext cx="4208440" cy="548640"/>
          </a:xfrm>
        </p:spPr>
        <p:txBody>
          <a:bodyPr/>
          <a:lstStyle/>
          <a:p>
            <a:r>
              <a:rPr lang="en-US" dirty="0"/>
              <a:t>Photo: Microsoft Windows 10</a:t>
            </a:r>
          </a:p>
          <a:p>
            <a:r>
              <a:rPr lang="en-US" dirty="0"/>
              <a:t>Source: Microsoft Corporation/Fair Use</a:t>
            </a:r>
          </a:p>
        </p:txBody>
      </p:sp>
    </p:spTree>
    <p:extLst>
      <p:ext uri="{BB962C8B-B14F-4D97-AF65-F5344CB8AC3E}">
        <p14:creationId xmlns:p14="http://schemas.microsoft.com/office/powerpoint/2010/main" val="1504999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Applications: Apple Mac OS and 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68611-32F3-4524-9617-0E6A65905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Apple Mac OS</a:t>
            </a:r>
            <a:r>
              <a:rPr lang="en-US" dirty="0"/>
              <a:t>, </a:t>
            </a:r>
            <a:r>
              <a:rPr lang="en-US" b="1" dirty="0"/>
              <a:t>iOS</a:t>
            </a:r>
            <a:r>
              <a:rPr lang="en-US" dirty="0"/>
              <a:t>, and Watch </a:t>
            </a:r>
            <a:r>
              <a:rPr lang="en-US" b="1" dirty="0"/>
              <a:t>OS</a:t>
            </a:r>
            <a:r>
              <a:rPr lang="en-US" dirty="0"/>
              <a:t> – native OS for Apple Macs, the iPad, and iPhone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13DE6A-1D50-4986-BF95-0DC29FE559D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828800" y="2349367"/>
            <a:ext cx="5486400" cy="3429000"/>
          </a:xfrm>
        </p:spPr>
        <p:txBody>
          <a:bodyPr/>
          <a:lstStyle/>
          <a:p>
            <a:r>
              <a:rPr lang="en-US" dirty="0"/>
              <a:t>Offer outstanding graphics capabilities</a:t>
            </a:r>
          </a:p>
          <a:p>
            <a:r>
              <a:rPr lang="en-US" dirty="0"/>
              <a:t>Popular with professionals working in art, photography, motion pictures, animation, and music</a:t>
            </a:r>
          </a:p>
          <a:p>
            <a:r>
              <a:rPr lang="en-US" dirty="0"/>
              <a:t>Built on the UNIX OS</a:t>
            </a:r>
          </a:p>
        </p:txBody>
      </p:sp>
      <p:pic>
        <p:nvPicPr>
          <p:cNvPr id="9" name="Picture Placeholder 8" descr="A screenshot of the Mac OS desktop, showing the default menu bar at the top, the Dock at the bottom, and a photograph of a mountain awash in orange light in the background.">
            <a:extLst>
              <a:ext uri="{FF2B5EF4-FFF2-40B4-BE49-F238E27FC236}">
                <a16:creationId xmlns:a16="http://schemas.microsoft.com/office/drawing/2014/main" id="{536453AF-A8F9-4D0E-B16F-F6BE4C5E0F6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r="2729"/>
          <a:stretch>
            <a:fillRect/>
          </a:stretch>
        </p:blipFill>
        <p:spPr>
          <a:xfrm>
            <a:off x="7497763" y="2350003"/>
            <a:ext cx="4148137" cy="27432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393D3E-87DC-4E03-94D6-9A074991F6E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498080" y="5229727"/>
            <a:ext cx="4147820" cy="548640"/>
          </a:xfrm>
        </p:spPr>
        <p:txBody>
          <a:bodyPr/>
          <a:lstStyle/>
          <a:p>
            <a:r>
              <a:rPr lang="en-US" dirty="0"/>
              <a:t>Photo: Apple Mac OS</a:t>
            </a:r>
          </a:p>
          <a:p>
            <a:r>
              <a:rPr lang="en-US" dirty="0"/>
              <a:t>Source: Apple Inc/Fair Use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49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37" y="559042"/>
            <a:ext cx="11219688" cy="527837"/>
          </a:xfrm>
        </p:spPr>
        <p:txBody>
          <a:bodyPr>
            <a:noAutofit/>
          </a:bodyPr>
          <a:lstStyle/>
          <a:p>
            <a:r>
              <a:rPr lang="en-US" dirty="0"/>
              <a:t>Software and Applications: Google Chrome and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297E0-5C36-4601-BB38-3BAC2ADEB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Google Chrome </a:t>
            </a:r>
            <a:r>
              <a:rPr lang="en-US" dirty="0"/>
              <a:t>and </a:t>
            </a:r>
            <a:r>
              <a:rPr lang="en-US" b="1" dirty="0"/>
              <a:t>Android</a:t>
            </a:r>
            <a:r>
              <a:rPr lang="en-US" dirty="0"/>
              <a:t> are Google’s operating system that extend over phones, tablets, laptops, desktops, watches and other wearable devices, TV, and autos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D9700-3767-4689-97C5-D24D4E7ED3C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Chrome</a:t>
            </a:r>
          </a:p>
          <a:p>
            <a:pPr lvl="1"/>
            <a:r>
              <a:rPr lang="en-US" sz="2000" dirty="0"/>
              <a:t>Used on computers and laptops</a:t>
            </a:r>
          </a:p>
          <a:p>
            <a:pPr lvl="1"/>
            <a:r>
              <a:rPr lang="en-US" sz="2000" dirty="0"/>
              <a:t>Wants to move from installed apps to the web by offering web-based apps, like Google Docs, Sheets, Slides, Gmail, and more</a:t>
            </a:r>
          </a:p>
          <a:p>
            <a:r>
              <a:rPr lang="en-US" dirty="0"/>
              <a:t>Android</a:t>
            </a:r>
          </a:p>
          <a:p>
            <a:pPr lvl="1"/>
            <a:r>
              <a:rPr lang="en-US" sz="2000" dirty="0"/>
              <a:t>Most popular mobile OS</a:t>
            </a:r>
          </a:p>
          <a:p>
            <a:pPr lvl="1"/>
            <a:r>
              <a:rPr lang="en-US" sz="2000" dirty="0"/>
              <a:t>Uses free and open-source Linux architecture</a:t>
            </a:r>
          </a:p>
        </p:txBody>
      </p:sp>
      <p:pic>
        <p:nvPicPr>
          <p:cNvPr id="9" name="Picture Placeholder 8" descr="A screenshot of the Android desktop, in landscape mode. A widget, resembling a wristwatch, displays data in the middle of the screen.">
            <a:extLst>
              <a:ext uri="{FF2B5EF4-FFF2-40B4-BE49-F238E27FC236}">
                <a16:creationId xmlns:a16="http://schemas.microsoft.com/office/drawing/2014/main" id="{1EA37E24-71E6-4733-835C-F13E59FA45D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4" r="7714"/>
          <a:stretch>
            <a:fillRect/>
          </a:stretch>
        </p:blipFill>
        <p:spPr>
          <a:xfrm>
            <a:off x="7497763" y="2606675"/>
            <a:ext cx="4208462" cy="27432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965FFA-8CAC-4096-A2D7-A3873688658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498080" y="5486399"/>
            <a:ext cx="4208440" cy="548640"/>
          </a:xfrm>
        </p:spPr>
        <p:txBody>
          <a:bodyPr/>
          <a:lstStyle/>
          <a:p>
            <a:r>
              <a:rPr lang="en-US" dirty="0"/>
              <a:t>Photo: Android OS</a:t>
            </a:r>
          </a:p>
          <a:p>
            <a:r>
              <a:rPr lang="en-US" dirty="0"/>
              <a:t>Source: Google/Fair Use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79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Applications: Linux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1E03D-A2D3-440C-93F4-0AA191638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1"/>
            <a:ext cx="8412480" cy="4576317"/>
          </a:xfrm>
        </p:spPr>
        <p:txBody>
          <a:bodyPr/>
          <a:lstStyle/>
          <a:p>
            <a:pPr marL="0" indent="0">
              <a:lnSpc>
                <a:spcPct val="85000"/>
              </a:lnSpc>
              <a:buNone/>
            </a:pPr>
            <a:r>
              <a:rPr lang="en-US" b="1" dirty="0"/>
              <a:t>Linux</a:t>
            </a:r>
            <a:r>
              <a:rPr lang="en-US" dirty="0"/>
              <a:t> – free, open-source operating system for PCs, servers, and other types of computers</a:t>
            </a:r>
          </a:p>
          <a:p>
            <a:pPr>
              <a:lnSpc>
                <a:spcPct val="85000"/>
              </a:lnSpc>
            </a:pPr>
            <a:r>
              <a:rPr lang="en-US" dirty="0"/>
              <a:t>Developed by Linus Torvalds in 1991</a:t>
            </a:r>
          </a:p>
          <a:p>
            <a:pPr>
              <a:lnSpc>
                <a:spcPct val="85000"/>
              </a:lnSpc>
            </a:pPr>
            <a:r>
              <a:rPr lang="en-US" dirty="0"/>
              <a:t>Popular with 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Technically-inclined users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Users looking for free and open-source software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Some businesses</a:t>
            </a:r>
          </a:p>
          <a:p>
            <a:pPr>
              <a:lnSpc>
                <a:spcPct val="85000"/>
              </a:lnSpc>
            </a:pPr>
            <a:r>
              <a:rPr lang="en-US" dirty="0"/>
              <a:t>Can be customized to meet specific needs</a:t>
            </a:r>
          </a:p>
          <a:p>
            <a:pPr>
              <a:lnSpc>
                <a:spcPct val="85000"/>
              </a:lnSpc>
            </a:pPr>
            <a:r>
              <a:rPr lang="en-US" dirty="0"/>
              <a:t>Many versions, called distributions or distros, available; Ubuntu one popular distros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Video: </a:t>
            </a:r>
            <a:r>
              <a:rPr lang="en-US" dirty="0">
                <a:hlinkClick r:id="rId2"/>
              </a:rPr>
              <a:t>What is Linux?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0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Applications: Virtual Machine Software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1E03D-A2D3-440C-93F4-0AA191638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1"/>
            <a:ext cx="8412480" cy="413651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Virtual machine software</a:t>
            </a:r>
            <a:r>
              <a:rPr lang="en-US" dirty="0"/>
              <a:t>, also called </a:t>
            </a:r>
            <a:r>
              <a:rPr lang="en-US" b="1" dirty="0"/>
              <a:t>virtualization software </a:t>
            </a:r>
            <a:r>
              <a:rPr lang="en-US" dirty="0"/>
              <a:t>– allows one operating system to run on top of another by creating a virtual machine on which the guest system can run</a:t>
            </a:r>
          </a:p>
          <a:p>
            <a:r>
              <a:rPr lang="en-US" dirty="0"/>
              <a:t>Used when you need to run more than one OS on a computer, such as</a:t>
            </a:r>
          </a:p>
          <a:p>
            <a:pPr lvl="1"/>
            <a:r>
              <a:rPr lang="en-US" dirty="0"/>
              <a:t>Programmers who need to develop software for multiple platforms</a:t>
            </a:r>
          </a:p>
          <a:p>
            <a:pPr lvl="1"/>
            <a:r>
              <a:rPr lang="en-US" dirty="0"/>
              <a:t>Professionals who need to access programs only available for a certain OS</a:t>
            </a:r>
          </a:p>
          <a:p>
            <a:pPr lvl="1"/>
            <a:r>
              <a:rPr lang="en-US" dirty="0"/>
              <a:t>Home users who like having multiple operating systems to meet diverse needs</a:t>
            </a:r>
          </a:p>
          <a:p>
            <a:r>
              <a:rPr lang="en-US" dirty="0"/>
              <a:t>Used on servers to make more efficient use of server resources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01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Applications: Server Operating Systems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1E03D-A2D3-440C-93F4-0AA191638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1"/>
            <a:ext cx="8412480" cy="360868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Server operating systems </a:t>
            </a:r>
            <a:r>
              <a:rPr lang="en-US" dirty="0"/>
              <a:t>– control large networked systems and servers</a:t>
            </a:r>
          </a:p>
          <a:p>
            <a:r>
              <a:rPr lang="en-US" dirty="0"/>
              <a:t>Can manage multiple processors, sometimes hundreds or thousands</a:t>
            </a:r>
          </a:p>
          <a:p>
            <a:r>
              <a:rPr lang="en-US" dirty="0"/>
              <a:t>Companies that manufacture the OS, also provide the hardware</a:t>
            </a:r>
          </a:p>
          <a:p>
            <a:r>
              <a:rPr lang="en-US" dirty="0"/>
              <a:t>Examples include</a:t>
            </a:r>
          </a:p>
          <a:p>
            <a:pPr lvl="1"/>
            <a:r>
              <a:rPr lang="en-US" dirty="0"/>
              <a:t>Windows Server</a:t>
            </a:r>
          </a:p>
          <a:p>
            <a:pPr lvl="1"/>
            <a:r>
              <a:rPr lang="en-US" dirty="0"/>
              <a:t>Linux</a:t>
            </a:r>
          </a:p>
          <a:p>
            <a:pPr lvl="1"/>
            <a:r>
              <a:rPr lang="en-US" dirty="0"/>
              <a:t>Oracle Solaris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69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56" y="510510"/>
            <a:ext cx="11219688" cy="527837"/>
          </a:xfrm>
        </p:spPr>
        <p:txBody>
          <a:bodyPr>
            <a:noAutofit/>
          </a:bodyPr>
          <a:lstStyle/>
          <a:p>
            <a:r>
              <a:rPr lang="en-US" dirty="0"/>
              <a:t>Software and Applications: Embedded Operating Systems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1E03D-A2D3-440C-93F4-0AA191638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1"/>
            <a:ext cx="8412480" cy="387901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Embedded operating systems</a:t>
            </a:r>
            <a:r>
              <a:rPr lang="en-US" dirty="0"/>
              <a:t>, also called </a:t>
            </a:r>
            <a:r>
              <a:rPr lang="en-US" b="1" dirty="0"/>
              <a:t>embedded systems </a:t>
            </a:r>
            <a:r>
              <a:rPr lang="en-US" dirty="0"/>
              <a:t>–  hardwired into a computer component, such as ROM or flash memory, to control a special-purpose computer</a:t>
            </a:r>
          </a:p>
          <a:p>
            <a:r>
              <a:rPr lang="en-US" dirty="0"/>
              <a:t>Designed to perform a limited number of specialized tasks, which</a:t>
            </a:r>
          </a:p>
          <a:p>
            <a:pPr lvl="1"/>
            <a:r>
              <a:rPr lang="en-US" dirty="0"/>
              <a:t>Increases reliability</a:t>
            </a:r>
          </a:p>
          <a:p>
            <a:pPr lvl="1"/>
            <a:r>
              <a:rPr lang="en-US" dirty="0"/>
              <a:t>Increases performance</a:t>
            </a:r>
          </a:p>
          <a:p>
            <a:pPr lvl="1"/>
            <a:r>
              <a:rPr lang="en-US" dirty="0"/>
              <a:t>Decreases size</a:t>
            </a:r>
          </a:p>
          <a:p>
            <a:pPr lvl="1"/>
            <a:r>
              <a:rPr lang="en-US" dirty="0"/>
              <a:t>Decreases cost</a:t>
            </a:r>
          </a:p>
          <a:p>
            <a:r>
              <a:rPr lang="en-US" dirty="0"/>
              <a:t>Real-time operating system (RTOS) has time constraints placed on its functionality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2123D0-6720-403F-BDC8-D15F4D111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56" y="622005"/>
            <a:ext cx="11219688" cy="527837"/>
          </a:xfrm>
        </p:spPr>
        <p:txBody>
          <a:bodyPr>
            <a:noAutofit/>
          </a:bodyPr>
          <a:lstStyle/>
          <a:p>
            <a:r>
              <a:rPr lang="en-US" dirty="0"/>
              <a:t>Introduction to Software Development and Applications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DBF9A2-F8C0-4267-A156-5CF678B36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19"/>
            <a:ext cx="8412480" cy="4415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Software</a:t>
            </a:r>
            <a:r>
              <a:rPr lang="en-US" dirty="0"/>
              <a:t> – the electronic instructions that govern a computer’s actions in order to provide a computing service</a:t>
            </a:r>
          </a:p>
          <a:p>
            <a:pPr marL="0" indent="0">
              <a:buNone/>
            </a:pPr>
            <a:r>
              <a:rPr lang="en-US" dirty="0"/>
              <a:t>In this module, you will learn about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612D74-2161-4824-B590-3CF764B9511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828800" y="2776450"/>
            <a:ext cx="9877722" cy="3459545"/>
          </a:xfrm>
        </p:spPr>
        <p:txBody>
          <a:bodyPr numCol="4">
            <a:normAutofit fontScale="92500" lnSpcReduction="20000"/>
          </a:bodyPr>
          <a:lstStyle/>
          <a:p>
            <a:pPr lvl="1"/>
            <a:r>
              <a:rPr lang="en-US" dirty="0"/>
              <a:t>Software Development</a:t>
            </a:r>
          </a:p>
          <a:p>
            <a:pPr lvl="1"/>
            <a:r>
              <a:rPr lang="en-US" dirty="0"/>
              <a:t>Computer Programming</a:t>
            </a:r>
          </a:p>
          <a:p>
            <a:pPr lvl="1"/>
            <a:r>
              <a:rPr lang="en-US" dirty="0"/>
              <a:t>Programming Languages</a:t>
            </a:r>
          </a:p>
          <a:p>
            <a:pPr lvl="1"/>
            <a:r>
              <a:rPr lang="en-US" dirty="0"/>
              <a:t>Application Programming Interface (API)</a:t>
            </a:r>
          </a:p>
          <a:p>
            <a:pPr lvl="1"/>
            <a:r>
              <a:rPr lang="en-US" dirty="0"/>
              <a:t>System Software</a:t>
            </a:r>
          </a:p>
          <a:p>
            <a:pPr lvl="1"/>
            <a:r>
              <a:rPr lang="en-US" dirty="0"/>
              <a:t>Operating System (OS)</a:t>
            </a:r>
          </a:p>
          <a:p>
            <a:pPr lvl="1"/>
            <a:r>
              <a:rPr lang="en-US" dirty="0"/>
              <a:t>User Interface (UI)</a:t>
            </a:r>
          </a:p>
          <a:p>
            <a:pPr lvl="1"/>
            <a:r>
              <a:rPr lang="en-US" dirty="0"/>
              <a:t>File Management</a:t>
            </a:r>
          </a:p>
          <a:p>
            <a:pPr lvl="1"/>
            <a:r>
              <a:rPr lang="en-US" dirty="0"/>
              <a:t>Microsoft Windows and Phone</a:t>
            </a:r>
          </a:p>
          <a:p>
            <a:pPr lvl="1"/>
            <a:r>
              <a:rPr lang="en-US" dirty="0"/>
              <a:t>Apple Mac OS and iOS</a:t>
            </a:r>
          </a:p>
          <a:p>
            <a:pPr lvl="1"/>
            <a:r>
              <a:rPr lang="en-US" dirty="0"/>
              <a:t>Google Chrome and Android</a:t>
            </a:r>
          </a:p>
          <a:p>
            <a:pPr lvl="1"/>
            <a:r>
              <a:rPr lang="en-US" dirty="0"/>
              <a:t>Linux</a:t>
            </a:r>
          </a:p>
          <a:p>
            <a:pPr lvl="1"/>
            <a:r>
              <a:rPr lang="en-US" dirty="0"/>
              <a:t>Virtual Machine Software</a:t>
            </a:r>
          </a:p>
          <a:p>
            <a:pPr lvl="1"/>
            <a:r>
              <a:rPr lang="en-US" dirty="0"/>
              <a:t>Server Operating Systems</a:t>
            </a:r>
          </a:p>
          <a:p>
            <a:pPr lvl="1"/>
            <a:r>
              <a:rPr lang="en-US" dirty="0"/>
              <a:t>Embedded Operating Systems</a:t>
            </a:r>
          </a:p>
          <a:p>
            <a:pPr lvl="1"/>
            <a:r>
              <a:rPr lang="en-US" dirty="0"/>
              <a:t>Utility Software</a:t>
            </a:r>
          </a:p>
          <a:p>
            <a:pPr lvl="1"/>
            <a:r>
              <a:rPr lang="en-US" dirty="0"/>
              <a:t>Application Software (Apps)</a:t>
            </a:r>
          </a:p>
          <a:p>
            <a:pPr lvl="1"/>
            <a:r>
              <a:rPr lang="en-US" dirty="0"/>
              <a:t>Office Suites</a:t>
            </a:r>
          </a:p>
          <a:p>
            <a:pPr lvl="1"/>
            <a:r>
              <a:rPr lang="en-US" dirty="0"/>
              <a:t>Information Apps</a:t>
            </a:r>
          </a:p>
          <a:p>
            <a:pPr lvl="1"/>
            <a:r>
              <a:rPr lang="en-US" dirty="0"/>
              <a:t>Communication Apps</a:t>
            </a:r>
          </a:p>
          <a:p>
            <a:pPr lvl="1"/>
            <a:r>
              <a:rPr lang="en-US" dirty="0"/>
              <a:t>Creativity Apps</a:t>
            </a:r>
          </a:p>
          <a:p>
            <a:pPr lvl="1"/>
            <a:r>
              <a:rPr lang="en-US" dirty="0"/>
              <a:t>Personal Information Apps</a:t>
            </a:r>
          </a:p>
          <a:p>
            <a:pPr lvl="1"/>
            <a:r>
              <a:rPr lang="en-US" dirty="0"/>
              <a:t>Entertainment Apps</a:t>
            </a:r>
          </a:p>
          <a:p>
            <a:pPr lvl="1"/>
            <a:r>
              <a:rPr lang="en-US" dirty="0"/>
              <a:t>Professional Apps</a:t>
            </a:r>
          </a:p>
          <a:p>
            <a:pPr lvl="1"/>
            <a:r>
              <a:rPr lang="en-US" dirty="0"/>
              <a:t>Managing Software</a:t>
            </a:r>
          </a:p>
          <a:p>
            <a:pPr lvl="1"/>
            <a:r>
              <a:rPr lang="en-US" dirty="0"/>
              <a:t>Acquiring Software</a:t>
            </a:r>
          </a:p>
          <a:p>
            <a:pPr lvl="1"/>
            <a:r>
              <a:rPr lang="en-US" dirty="0"/>
              <a:t>Software Licensing</a:t>
            </a:r>
          </a:p>
          <a:p>
            <a:pPr lvl="1"/>
            <a:r>
              <a:rPr lang="en-US" dirty="0"/>
              <a:t>Installing Software</a:t>
            </a:r>
          </a:p>
          <a:p>
            <a:pPr lvl="1"/>
            <a:r>
              <a:rPr lang="en-US" dirty="0"/>
              <a:t>Maintaining Software</a:t>
            </a:r>
          </a:p>
          <a:p>
            <a:pPr lvl="1"/>
            <a:r>
              <a:rPr lang="en-US" dirty="0"/>
              <a:t>Uninstalling Software</a:t>
            </a:r>
          </a:p>
        </p:txBody>
      </p:sp>
    </p:spTree>
    <p:extLst>
      <p:ext uri="{BB962C8B-B14F-4D97-AF65-F5344CB8AC3E}">
        <p14:creationId xmlns:p14="http://schemas.microsoft.com/office/powerpoint/2010/main" val="267022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Applications: Utility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58424-C77C-4BAB-9ED7-85C81D828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Utility software </a:t>
            </a:r>
            <a:r>
              <a:rPr lang="en-US" dirty="0"/>
              <a:t>– any system software besides that OS that assists in maintaining, managing, and protecting computer system resources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F3CEDA-76CF-458F-A569-20754808DA5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828800" y="2285199"/>
            <a:ext cx="5486400" cy="3429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Utility programs come</a:t>
            </a:r>
          </a:p>
          <a:p>
            <a:pPr lvl="1"/>
            <a:r>
              <a:rPr lang="en-US" dirty="0"/>
              <a:t>Come preinstalled with the OS</a:t>
            </a:r>
          </a:p>
          <a:p>
            <a:pPr lvl="1"/>
            <a:r>
              <a:rPr lang="en-US" dirty="0"/>
              <a:t>Can be purchased separately</a:t>
            </a:r>
          </a:p>
          <a:p>
            <a:r>
              <a:rPr lang="en-US" dirty="0"/>
              <a:t>Some examples include</a:t>
            </a:r>
          </a:p>
          <a:p>
            <a:pPr lvl="1"/>
            <a:r>
              <a:rPr lang="en-US" dirty="0"/>
              <a:t>Defragmentation apps</a:t>
            </a:r>
          </a:p>
          <a:p>
            <a:pPr lvl="1"/>
            <a:r>
              <a:rPr lang="en-US" dirty="0"/>
              <a:t>Backup apps</a:t>
            </a:r>
          </a:p>
          <a:p>
            <a:pPr lvl="1"/>
            <a:r>
              <a:rPr lang="en-US" dirty="0"/>
              <a:t>Security apps</a:t>
            </a:r>
          </a:p>
          <a:p>
            <a:pPr lvl="1"/>
            <a:r>
              <a:rPr lang="en-US" dirty="0"/>
              <a:t>Windows cleaners</a:t>
            </a:r>
          </a:p>
          <a:p>
            <a:pPr lvl="1"/>
            <a:r>
              <a:rPr lang="en-US" dirty="0"/>
              <a:t>Diagnostics apps</a:t>
            </a:r>
          </a:p>
          <a:p>
            <a:pPr lvl="1"/>
            <a:r>
              <a:rPr lang="en-US" dirty="0"/>
              <a:t>File management apps</a:t>
            </a:r>
          </a:p>
          <a:p>
            <a:pPr lvl="1"/>
            <a:r>
              <a:rPr lang="en-US" dirty="0"/>
              <a:t>File compression apps</a:t>
            </a:r>
          </a:p>
          <a:p>
            <a:endParaRPr lang="en-US" dirty="0"/>
          </a:p>
        </p:txBody>
      </p:sp>
      <p:pic>
        <p:nvPicPr>
          <p:cNvPr id="9" name="Picture Placeholder 8" descr="A photograph of a MacBook displaying a colorful, radial graph. In the background, an orange, pear-shaped stuffy appears to be investigating a green throw-pillow.">
            <a:extLst>
              <a:ext uri="{FF2B5EF4-FFF2-40B4-BE49-F238E27FC236}">
                <a16:creationId xmlns:a16="http://schemas.microsoft.com/office/drawing/2014/main" id="{CB1722D8-29D4-4258-80F4-E60913E2E6C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" r="2042"/>
          <a:stretch>
            <a:fillRect/>
          </a:stretch>
        </p:blipFill>
        <p:spPr>
          <a:xfrm>
            <a:off x="7497763" y="2284413"/>
            <a:ext cx="4208462" cy="27432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19974F-8E2D-4EFD-BDFD-35DA1FC58FF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498080" y="5165559"/>
            <a:ext cx="4208440" cy="548640"/>
          </a:xfrm>
        </p:spPr>
        <p:txBody>
          <a:bodyPr/>
          <a:lstStyle/>
          <a:p>
            <a:r>
              <a:rPr lang="en-US" dirty="0"/>
              <a:t>Photo: </a:t>
            </a:r>
            <a:r>
              <a:rPr lang="en-US" dirty="0" err="1"/>
              <a:t>DaisyDisk</a:t>
            </a:r>
            <a:r>
              <a:rPr lang="en-US" dirty="0"/>
              <a:t> App</a:t>
            </a:r>
          </a:p>
          <a:p>
            <a:r>
              <a:rPr lang="en-US" dirty="0"/>
              <a:t>Source: daisydiskapp.com/Fair Use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75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56" y="464330"/>
            <a:ext cx="11219688" cy="523220"/>
          </a:xfrm>
        </p:spPr>
        <p:txBody>
          <a:bodyPr>
            <a:noAutofit/>
          </a:bodyPr>
          <a:lstStyle/>
          <a:p>
            <a:r>
              <a:rPr lang="en-US" dirty="0"/>
              <a:t>Software and Applications: Apps – Desktop, Mobile, and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7ACDF-4936-44E4-B437-355F5BA10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Apps</a:t>
            </a:r>
            <a:r>
              <a:rPr lang="en-US" dirty="0"/>
              <a:t>, or </a:t>
            </a:r>
            <a:r>
              <a:rPr lang="en-US" b="1" dirty="0"/>
              <a:t>application software</a:t>
            </a:r>
            <a:r>
              <a:rPr lang="en-US" dirty="0"/>
              <a:t>,-- programs on PCs, mobile devices, and wearables that are written to perform tasks or solve problems for people, groups, and organizations</a:t>
            </a:r>
          </a:p>
          <a:p>
            <a:r>
              <a:rPr lang="en-US" dirty="0"/>
              <a:t>Apps make us more productive</a:t>
            </a:r>
          </a:p>
          <a:p>
            <a:r>
              <a:rPr lang="en-US" dirty="0"/>
              <a:t>Categories include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176FB3-9E35-4A53-A0A5-17A14DB3347F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 numCol="2">
            <a:normAutofit/>
          </a:bodyPr>
          <a:lstStyle/>
          <a:p>
            <a:pPr lvl="1"/>
            <a:r>
              <a:rPr lang="en-US" dirty="0"/>
              <a:t>Productivity and office suites</a:t>
            </a:r>
          </a:p>
          <a:p>
            <a:pPr lvl="1"/>
            <a:r>
              <a:rPr lang="en-US" dirty="0"/>
              <a:t>Information apps</a:t>
            </a:r>
          </a:p>
          <a:p>
            <a:pPr lvl="1"/>
            <a:r>
              <a:rPr lang="en-US" dirty="0"/>
              <a:t>Communication apps</a:t>
            </a:r>
          </a:p>
          <a:p>
            <a:pPr lvl="1"/>
            <a:r>
              <a:rPr lang="en-US" dirty="0"/>
              <a:t>Creativity apps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Personal Information apps</a:t>
            </a:r>
          </a:p>
          <a:p>
            <a:pPr lvl="1"/>
            <a:r>
              <a:rPr lang="en-US" dirty="0"/>
              <a:t>Entertainment apps</a:t>
            </a:r>
          </a:p>
          <a:p>
            <a:pPr lvl="1"/>
            <a:r>
              <a:rPr lang="en-US" dirty="0"/>
              <a:t>Professional apps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73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Applications: Office Suites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1E03D-A2D3-440C-93F4-0AA191638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1"/>
            <a:ext cx="8412480" cy="338349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Office suites </a:t>
            </a:r>
            <a:r>
              <a:rPr lang="en-US" dirty="0"/>
              <a:t>– software collections that include a word processor, a spreadsheet app, presentation software, and sometimes database and other use software; also called a software suit</a:t>
            </a:r>
          </a:p>
          <a:p>
            <a:r>
              <a:rPr lang="en-US" dirty="0"/>
              <a:t>Office suites most common type of software and include</a:t>
            </a:r>
          </a:p>
          <a:p>
            <a:pPr lvl="1"/>
            <a:r>
              <a:rPr lang="en-US" dirty="0"/>
              <a:t>Word processing app for recording ideas</a:t>
            </a:r>
          </a:p>
          <a:p>
            <a:pPr lvl="1"/>
            <a:r>
              <a:rPr lang="en-US" dirty="0"/>
              <a:t>Spreadsheets app for making calculations</a:t>
            </a:r>
          </a:p>
          <a:p>
            <a:pPr lvl="1"/>
            <a:r>
              <a:rPr lang="en-US" dirty="0"/>
              <a:t>Presentation app for creating graphic depictions</a:t>
            </a:r>
          </a:p>
          <a:p>
            <a:pPr lvl="1"/>
            <a:r>
              <a:rPr lang="en-US" dirty="0"/>
              <a:t>Other apps, such as a database app, calendar app, desktop publishing app, depending on the version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94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Applications: Information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7F2B4-812B-43D1-9390-7D02D21AC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Information apps </a:t>
            </a:r>
            <a:r>
              <a:rPr lang="en-US" dirty="0"/>
              <a:t>– provide useful information on a variety of topics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6C1DE2-C066-487E-BAAE-3F276D8A138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828800" y="2012485"/>
            <a:ext cx="5486400" cy="3429000"/>
          </a:xfrm>
        </p:spPr>
        <p:txBody>
          <a:bodyPr/>
          <a:lstStyle/>
          <a:p>
            <a:r>
              <a:rPr lang="en-US" dirty="0"/>
              <a:t>Deliver valued information on demand</a:t>
            </a:r>
          </a:p>
          <a:p>
            <a:r>
              <a:rPr lang="en-US" dirty="0"/>
              <a:t>Examples include apps for</a:t>
            </a:r>
          </a:p>
          <a:p>
            <a:pPr lvl="1"/>
            <a:r>
              <a:rPr lang="en-US" dirty="0"/>
              <a:t>Weather</a:t>
            </a:r>
          </a:p>
          <a:p>
            <a:pPr lvl="1"/>
            <a:r>
              <a:rPr lang="en-US" dirty="0"/>
              <a:t>Maps</a:t>
            </a:r>
          </a:p>
          <a:p>
            <a:pPr lvl="1"/>
            <a:r>
              <a:rPr lang="en-US" dirty="0"/>
              <a:t>Personal assistants</a:t>
            </a:r>
          </a:p>
          <a:p>
            <a:pPr lvl="1"/>
            <a:r>
              <a:rPr lang="en-US" dirty="0"/>
              <a:t>Health and medical</a:t>
            </a:r>
          </a:p>
          <a:p>
            <a:endParaRPr lang="en-US" dirty="0"/>
          </a:p>
        </p:txBody>
      </p:sp>
      <p:pic>
        <p:nvPicPr>
          <p:cNvPr id="9" name="Picture Placeholder 8" descr="Two screenshots. One displaying the weather forecast for Today, the other displaying an aerial photograph of a portion of Austin, Texas">
            <a:extLst>
              <a:ext uri="{FF2B5EF4-FFF2-40B4-BE49-F238E27FC236}">
                <a16:creationId xmlns:a16="http://schemas.microsoft.com/office/drawing/2014/main" id="{191AA5FC-8EA6-46D4-9E63-48593C2F287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24" b="11524"/>
          <a:stretch>
            <a:fillRect/>
          </a:stretch>
        </p:blipFill>
        <p:spPr>
          <a:xfrm>
            <a:off x="7498079" y="2012486"/>
            <a:ext cx="4208441" cy="27432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C65002-D408-4A16-8085-6B56896BF57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498080" y="4892845"/>
            <a:ext cx="4208440" cy="548640"/>
          </a:xfrm>
        </p:spPr>
        <p:txBody>
          <a:bodyPr/>
          <a:lstStyle/>
          <a:p>
            <a:r>
              <a:rPr lang="en-US" dirty="0"/>
              <a:t>Photo: Weather app</a:t>
            </a:r>
          </a:p>
          <a:p>
            <a:r>
              <a:rPr lang="en-US" dirty="0"/>
              <a:t>Source: Google/Fair Use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16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Applications: Communication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6763D-A685-4043-B23D-74225D039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Communication apps </a:t>
            </a:r>
            <a:r>
              <a:rPr lang="en-US" dirty="0"/>
              <a:t>– support communication between people and groups through text, voice, and video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92D96E-D1A2-4635-AFE8-8362A601127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Examples include</a:t>
            </a:r>
          </a:p>
          <a:p>
            <a:pPr lvl="1"/>
            <a:r>
              <a:rPr lang="en-US" dirty="0"/>
              <a:t>Voice over Internet Protocol (VoIP)</a:t>
            </a:r>
          </a:p>
          <a:p>
            <a:pPr lvl="1"/>
            <a:r>
              <a:rPr lang="en-US" dirty="0"/>
              <a:t>WhatsApp</a:t>
            </a:r>
          </a:p>
          <a:p>
            <a:pPr lvl="1"/>
            <a:r>
              <a:rPr lang="en-US" dirty="0"/>
              <a:t>Skype</a:t>
            </a:r>
          </a:p>
          <a:p>
            <a:pPr lvl="1"/>
            <a:r>
              <a:rPr lang="en-US" dirty="0"/>
              <a:t>Goggle Hangouts</a:t>
            </a:r>
          </a:p>
          <a:p>
            <a:pPr lvl="1"/>
            <a:r>
              <a:rPr lang="en-US" dirty="0"/>
              <a:t>Apple Facetime</a:t>
            </a:r>
          </a:p>
          <a:p>
            <a:pPr lvl="1"/>
            <a:r>
              <a:rPr lang="en-US" dirty="0"/>
              <a:t>Facebook</a:t>
            </a:r>
          </a:p>
          <a:p>
            <a:pPr lvl="1"/>
            <a:r>
              <a:rPr lang="en-US" dirty="0"/>
              <a:t>Twitter</a:t>
            </a:r>
          </a:p>
        </p:txBody>
      </p:sp>
      <p:pic>
        <p:nvPicPr>
          <p:cNvPr id="9" name="Picture Placeholder 8" descr="A screenshot of a Skype video conference call with two participants.">
            <a:extLst>
              <a:ext uri="{FF2B5EF4-FFF2-40B4-BE49-F238E27FC236}">
                <a16:creationId xmlns:a16="http://schemas.microsoft.com/office/drawing/2014/main" id="{381516F6-4656-4998-AA77-DBB2C68ED5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" r="204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89F0CE-48D8-4B1A-884A-FED3CBDB45AA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Photo: Skype</a:t>
            </a:r>
          </a:p>
          <a:p>
            <a:r>
              <a:rPr lang="en-US" dirty="0"/>
              <a:t>Source: </a:t>
            </a:r>
            <a:r>
              <a:rPr lang="en-US" dirty="0" err="1"/>
              <a:t>Softpedia</a:t>
            </a:r>
            <a:r>
              <a:rPr lang="en-US" dirty="0"/>
              <a:t>/Fair Use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95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Applications: Creativity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DAD63-194B-4B83-B238-BEC8B5696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Creativity apps </a:t>
            </a:r>
            <a:r>
              <a:rPr lang="en-US" dirty="0"/>
              <a:t>– software that assists people in creating items of value like art, music, video, and even software used to create software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50294A-0C49-456A-8650-FF5E7664DFF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Can be used to create a variety of objects, including</a:t>
            </a:r>
          </a:p>
          <a:p>
            <a:pPr lvl="1"/>
            <a:r>
              <a:rPr lang="en-US" dirty="0"/>
              <a:t>Songs</a:t>
            </a:r>
          </a:p>
          <a:p>
            <a:pPr lvl="1"/>
            <a:r>
              <a:rPr lang="en-US" dirty="0"/>
              <a:t>Artwork</a:t>
            </a:r>
          </a:p>
          <a:p>
            <a:pPr lvl="1"/>
            <a:r>
              <a:rPr lang="en-US" dirty="0"/>
              <a:t>Music</a:t>
            </a:r>
          </a:p>
          <a:p>
            <a:pPr lvl="1"/>
            <a:r>
              <a:rPr lang="en-US" dirty="0"/>
              <a:t>Software algorithms</a:t>
            </a:r>
          </a:p>
        </p:txBody>
      </p:sp>
      <p:pic>
        <p:nvPicPr>
          <p:cNvPr id="9" name="Picture Placeholder 8" descr="A screenshot of Garage Band software, showing two different angles of a guitar player, as well as visual representations of track progress.">
            <a:extLst>
              <a:ext uri="{FF2B5EF4-FFF2-40B4-BE49-F238E27FC236}">
                <a16:creationId xmlns:a16="http://schemas.microsoft.com/office/drawing/2014/main" id="{06486209-417F-4244-B938-24A511843C8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" r="204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B9E948-1BE5-444B-AC9E-0E0320E6797A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Photo: GarageBand app</a:t>
            </a:r>
          </a:p>
          <a:p>
            <a:r>
              <a:rPr lang="en-US" dirty="0"/>
              <a:t>Source: Apple Inc./Fair Use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68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Applications: Personal Information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CE787-B801-4C28-AD12-8AAFDD116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Personal information apps </a:t>
            </a:r>
            <a:r>
              <a:rPr lang="en-US" dirty="0"/>
              <a:t>– assist people in managing their personal lives, including their calendars, to-do lists, health, and money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7FC077-6B97-4314-9C03-8E042A3DB81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828800" y="2253115"/>
            <a:ext cx="5486400" cy="3429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Personal information apps </a:t>
            </a:r>
          </a:p>
          <a:p>
            <a:pPr lvl="1"/>
            <a:r>
              <a:rPr lang="en-US" dirty="0"/>
              <a:t>Keep us organized</a:t>
            </a:r>
          </a:p>
          <a:p>
            <a:pPr lvl="1"/>
            <a:r>
              <a:rPr lang="en-US" dirty="0"/>
              <a:t>Help us stay healthy</a:t>
            </a:r>
          </a:p>
          <a:p>
            <a:pPr lvl="1"/>
            <a:r>
              <a:rPr lang="en-US" dirty="0"/>
              <a:t>Are often free</a:t>
            </a:r>
          </a:p>
          <a:p>
            <a:r>
              <a:rPr lang="en-US" dirty="0"/>
              <a:t>Personal information apps include</a:t>
            </a:r>
          </a:p>
          <a:p>
            <a:pPr lvl="1"/>
            <a:r>
              <a:rPr lang="en-US" dirty="0"/>
              <a:t>Calendars apps</a:t>
            </a:r>
          </a:p>
          <a:p>
            <a:pPr lvl="1"/>
            <a:r>
              <a:rPr lang="en-US" dirty="0"/>
              <a:t>Fitness apps</a:t>
            </a:r>
          </a:p>
          <a:p>
            <a:pPr lvl="1"/>
            <a:r>
              <a:rPr lang="en-US" dirty="0"/>
              <a:t>Contacts apps</a:t>
            </a:r>
          </a:p>
          <a:p>
            <a:pPr lvl="1"/>
            <a:r>
              <a:rPr lang="en-US" dirty="0"/>
              <a:t>To-Do List apps</a:t>
            </a:r>
          </a:p>
          <a:p>
            <a:endParaRPr lang="en-US" dirty="0"/>
          </a:p>
        </p:txBody>
      </p:sp>
      <p:pic>
        <p:nvPicPr>
          <p:cNvPr id="9" name="Picture Placeholder 8" descr="Three screenshots of phone apps side-by-side; a shopping app, a banking app, and a fitness tracker app">
            <a:extLst>
              <a:ext uri="{FF2B5EF4-FFF2-40B4-BE49-F238E27FC236}">
                <a16:creationId xmlns:a16="http://schemas.microsoft.com/office/drawing/2014/main" id="{DC899CBF-4D3A-4B49-88D2-9F7BBF9438B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3" r="11453"/>
          <a:stretch>
            <a:fillRect/>
          </a:stretch>
        </p:blipFill>
        <p:spPr>
          <a:xfrm>
            <a:off x="7498079" y="2253116"/>
            <a:ext cx="4208441" cy="27432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03388C-7B82-4CBC-9A43-886D4C1118E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498080" y="5133475"/>
            <a:ext cx="4208440" cy="548640"/>
          </a:xfrm>
        </p:spPr>
        <p:txBody>
          <a:bodyPr/>
          <a:lstStyle/>
          <a:p>
            <a:r>
              <a:rPr lang="en-US" dirty="0"/>
              <a:t>Photo: Publix, Apple Pay, Fitbit</a:t>
            </a:r>
          </a:p>
          <a:p>
            <a:r>
              <a:rPr lang="en-US" dirty="0"/>
              <a:t>Source: Publix Markets, Apple Inc., Fitbit/Fair Use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51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Applications: Entertainment Apps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1E03D-A2D3-440C-93F4-0AA191638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1"/>
            <a:ext cx="8412480" cy="373794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Entertainment apps </a:t>
            </a:r>
            <a:r>
              <a:rPr lang="en-US" dirty="0"/>
              <a:t>– apps that are used for enjoyable leisure time activities, including listening to music; watching TV, videos, and movies, reading books and magazines; and playing games</a:t>
            </a:r>
          </a:p>
          <a:p>
            <a:r>
              <a:rPr lang="en-US" dirty="0"/>
              <a:t>Examples include</a:t>
            </a:r>
          </a:p>
          <a:p>
            <a:pPr lvl="1"/>
            <a:r>
              <a:rPr lang="en-US" dirty="0"/>
              <a:t>Gaming</a:t>
            </a:r>
          </a:p>
          <a:p>
            <a:pPr lvl="2"/>
            <a:r>
              <a:rPr lang="en-US" dirty="0"/>
              <a:t>Microsoft Xbox, Google TV and Chromecast</a:t>
            </a:r>
          </a:p>
          <a:p>
            <a:pPr lvl="1"/>
            <a:r>
              <a:rPr lang="en-US" dirty="0"/>
              <a:t>Music</a:t>
            </a:r>
          </a:p>
          <a:p>
            <a:pPr lvl="2"/>
            <a:r>
              <a:rPr lang="en-US" dirty="0"/>
              <a:t>iTunes, Amazon Music, Spotify, Pandora</a:t>
            </a:r>
          </a:p>
          <a:p>
            <a:pPr lvl="1"/>
            <a:r>
              <a:rPr lang="en-US" dirty="0" err="1"/>
              <a:t>Ebooks</a:t>
            </a:r>
            <a:r>
              <a:rPr lang="en-US" dirty="0"/>
              <a:t> and </a:t>
            </a:r>
            <a:r>
              <a:rPr lang="en-US" dirty="0" err="1"/>
              <a:t>emagazines</a:t>
            </a:r>
            <a:endParaRPr lang="en-US" dirty="0"/>
          </a:p>
          <a:p>
            <a:pPr lvl="2"/>
            <a:r>
              <a:rPr lang="en-US" dirty="0"/>
              <a:t>Amazon Kindle, Apple Bookshelf, Amazon Audible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74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Applications: Professional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A5A79-8242-4CA1-AB72-6980E4A4A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Professional apps </a:t>
            </a:r>
            <a:r>
              <a:rPr lang="en-US" dirty="0"/>
              <a:t>– general-purpose, custom apps required for use at work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58DFC6-5FC3-4255-99C5-F66348B353C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828800" y="2285199"/>
            <a:ext cx="5486400" cy="3429000"/>
          </a:xfrm>
        </p:spPr>
        <p:txBody>
          <a:bodyPr/>
          <a:lstStyle/>
          <a:p>
            <a:r>
              <a:rPr lang="en-US" dirty="0"/>
              <a:t>Designed for specific tasks, including</a:t>
            </a:r>
          </a:p>
          <a:p>
            <a:pPr lvl="1"/>
            <a:r>
              <a:rPr lang="en-US" dirty="0"/>
              <a:t>Project management</a:t>
            </a:r>
          </a:p>
          <a:p>
            <a:pPr lvl="1"/>
            <a:r>
              <a:rPr lang="en-US" dirty="0"/>
              <a:t>Graphics design</a:t>
            </a:r>
          </a:p>
          <a:p>
            <a:pPr lvl="1"/>
            <a:r>
              <a:rPr lang="en-US" dirty="0"/>
              <a:t>Customer management</a:t>
            </a:r>
          </a:p>
          <a:p>
            <a:pPr lvl="1"/>
            <a:r>
              <a:rPr lang="en-US" dirty="0"/>
              <a:t>Data manipulation</a:t>
            </a:r>
          </a:p>
          <a:p>
            <a:endParaRPr lang="en-US" dirty="0"/>
          </a:p>
        </p:txBody>
      </p:sp>
      <p:pic>
        <p:nvPicPr>
          <p:cNvPr id="9" name="Picture Placeholder 8" descr="Screenshot of an application displaying data with lists and graphs, including a pie chart and a bar graph.">
            <a:extLst>
              <a:ext uri="{FF2B5EF4-FFF2-40B4-BE49-F238E27FC236}">
                <a16:creationId xmlns:a16="http://schemas.microsoft.com/office/drawing/2014/main" id="{D6EE2D93-C13C-4BF9-B8CC-A9FB5665EE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" r="907"/>
          <a:stretch>
            <a:fillRect/>
          </a:stretch>
        </p:blipFill>
        <p:spPr>
          <a:xfrm>
            <a:off x="7498079" y="2285200"/>
            <a:ext cx="4208441" cy="27432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C1890C-74DD-4D42-8BDB-CF13E8D73B4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498080" y="5165559"/>
            <a:ext cx="4208440" cy="548640"/>
          </a:xfrm>
        </p:spPr>
        <p:txBody>
          <a:bodyPr/>
          <a:lstStyle/>
          <a:p>
            <a:r>
              <a:rPr lang="en-US" dirty="0"/>
              <a:t>Photo: Oracle Expenses</a:t>
            </a:r>
          </a:p>
          <a:p>
            <a:r>
              <a:rPr lang="en-US" dirty="0"/>
              <a:t>Source: Oracle Corporation/Fair Use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37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2CC49C-F016-4D4A-A47B-507FAFD5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CAD28-5186-433F-916D-3600FDD3F4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Life Cycle of Software</a:t>
            </a:r>
          </a:p>
        </p:txBody>
      </p:sp>
    </p:spTree>
    <p:extLst>
      <p:ext uri="{BB962C8B-B14F-4D97-AF65-F5344CB8AC3E}">
        <p14:creationId xmlns:p14="http://schemas.microsoft.com/office/powerpoint/2010/main" val="348059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88D64618-764C-44D5-8BDE-5E28D36B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Lesson 4.1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8A2820BA-A96D-4989-9982-B9ADCC430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942671"/>
            <a:ext cx="11220450" cy="254317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802664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 Cycle of Software: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F16DD-60AD-4A1F-9EBD-AC5DE5A11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6189"/>
            <a:ext cx="8412480" cy="32283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Managing software </a:t>
            </a:r>
            <a:r>
              <a:rPr lang="en-US" dirty="0"/>
              <a:t>– software used to acquire, install, maintain, and remove software and apps from computers and mobile devices</a:t>
            </a:r>
          </a:p>
          <a:p>
            <a:r>
              <a:rPr lang="en-US" dirty="0"/>
              <a:t>Computers and mobile devices are only as useful as the software that runs on them. </a:t>
            </a:r>
          </a:p>
          <a:p>
            <a:r>
              <a:rPr lang="en-US" dirty="0"/>
              <a:t>Users should research software that will be most useful to their lifestyle, interests, and activities. </a:t>
            </a:r>
          </a:p>
          <a:p>
            <a:r>
              <a:rPr lang="en-US" dirty="0"/>
              <a:t>Selecting and managing software is one of the most important responsibilities of a computer user.</a:t>
            </a:r>
          </a:p>
          <a:p>
            <a:r>
              <a:rPr lang="en-US" dirty="0"/>
              <a:t>In this unit, you will learn about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D541D7-32BF-43F2-B908-AF287778ADD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28800" y="4764504"/>
            <a:ext cx="8412480" cy="1105946"/>
          </a:xfrm>
        </p:spPr>
        <p:txBody>
          <a:bodyPr numCol="2">
            <a:normAutofit/>
          </a:bodyPr>
          <a:lstStyle/>
          <a:p>
            <a:pPr lvl="1"/>
            <a:r>
              <a:rPr lang="en-US" dirty="0"/>
              <a:t>Acquiring Software</a:t>
            </a:r>
          </a:p>
          <a:p>
            <a:pPr lvl="1"/>
            <a:r>
              <a:rPr lang="en-US" dirty="0"/>
              <a:t>Software licensing</a:t>
            </a:r>
          </a:p>
          <a:p>
            <a:pPr lvl="1"/>
            <a:r>
              <a:rPr lang="en-US" dirty="0"/>
              <a:t>Installing software</a:t>
            </a:r>
          </a:p>
          <a:p>
            <a:pPr lvl="1"/>
            <a:r>
              <a:rPr lang="en-US" dirty="0"/>
              <a:t>Maintaining software</a:t>
            </a:r>
          </a:p>
          <a:p>
            <a:pPr lvl="1"/>
            <a:r>
              <a:rPr lang="en-US" dirty="0"/>
              <a:t>Uninstalling software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20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 Cycle of Software: Acquiring Software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1E03D-A2D3-440C-93F4-0AA191638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1"/>
            <a:ext cx="8412480" cy="352814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Acquiring software </a:t>
            </a:r>
            <a:r>
              <a:rPr lang="en-US" dirty="0"/>
              <a:t>– refers to the method by which software can be purchased or accessed, including</a:t>
            </a:r>
          </a:p>
          <a:p>
            <a:pPr lvl="1"/>
            <a:r>
              <a:rPr lang="en-US" dirty="0"/>
              <a:t>Packaged software, installed on computer</a:t>
            </a:r>
          </a:p>
          <a:p>
            <a:pPr lvl="1"/>
            <a:r>
              <a:rPr lang="en-US" dirty="0"/>
              <a:t>Downloaded software</a:t>
            </a:r>
          </a:p>
          <a:p>
            <a:pPr lvl="1"/>
            <a:r>
              <a:rPr lang="en-US" dirty="0"/>
              <a:t>Cloud apps</a:t>
            </a:r>
          </a:p>
          <a:p>
            <a:pPr lvl="1"/>
            <a:r>
              <a:rPr lang="en-US" dirty="0"/>
              <a:t>Custom designed software</a:t>
            </a:r>
          </a:p>
          <a:p>
            <a:r>
              <a:rPr lang="en-US" dirty="0"/>
              <a:t>Users often install software on their computer and use the same/similar apps on the web</a:t>
            </a:r>
          </a:p>
          <a:p>
            <a:r>
              <a:rPr lang="en-US" dirty="0"/>
              <a:t>Cloud apps can be accessed from any Internet-enabled device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29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 Cycle of Software: Software Licensing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1E03D-A2D3-440C-93F4-0AA191638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6190"/>
            <a:ext cx="8412480" cy="266684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Software licensing </a:t>
            </a:r>
            <a:r>
              <a:rPr lang="en-US" dirty="0"/>
              <a:t>– defines the permissions, rights, and restrictions </a:t>
            </a:r>
            <a:r>
              <a:rPr lang="en-US" sz="2600" dirty="0"/>
              <a:t>assigned to the person who purchases a copy of software</a:t>
            </a:r>
          </a:p>
          <a:p>
            <a:r>
              <a:rPr lang="en-US" dirty="0"/>
              <a:t>Copyright defines the exclusive rights legally granted to the owner</a:t>
            </a:r>
          </a:p>
          <a:p>
            <a:r>
              <a:rPr lang="en-US" dirty="0"/>
              <a:t>Software license addresses questions such as how many users can access the software and on how many computers the software can be installed</a:t>
            </a:r>
          </a:p>
          <a:p>
            <a:r>
              <a:rPr lang="en-US" dirty="0"/>
              <a:t>Types of licenses include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A4F74-17F9-4306-926D-E0CFC80F50F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28800" y="3894465"/>
            <a:ext cx="8412480" cy="1271093"/>
          </a:xfrm>
        </p:spPr>
        <p:txBody>
          <a:bodyPr numCol="2">
            <a:normAutofit/>
          </a:bodyPr>
          <a:lstStyle/>
          <a:p>
            <a:pPr lvl="1"/>
            <a:r>
              <a:rPr lang="en-US" dirty="0"/>
              <a:t>Single-user license</a:t>
            </a:r>
          </a:p>
          <a:p>
            <a:pPr lvl="1"/>
            <a:r>
              <a:rPr lang="en-US" dirty="0"/>
              <a:t>Multiuser license</a:t>
            </a:r>
          </a:p>
          <a:p>
            <a:pPr lvl="1"/>
            <a:r>
              <a:rPr lang="en-US" dirty="0"/>
              <a:t>Concurrent site license</a:t>
            </a:r>
          </a:p>
          <a:p>
            <a:pPr lvl="1"/>
            <a:r>
              <a:rPr lang="en-US" dirty="0"/>
              <a:t>Site license</a:t>
            </a:r>
          </a:p>
          <a:p>
            <a:pPr lvl="1"/>
            <a:r>
              <a:rPr lang="en-US" dirty="0"/>
              <a:t>Creative Commons license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3F24072-CF72-4758-8CA8-10A648C2D9FC}"/>
              </a:ext>
            </a:extLst>
          </p:cNvPr>
          <p:cNvSpPr txBox="1">
            <a:spLocks/>
          </p:cNvSpPr>
          <p:nvPr/>
        </p:nvSpPr>
        <p:spPr>
          <a:xfrm>
            <a:off x="1828800" y="5329544"/>
            <a:ext cx="8412480" cy="675776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128588" indent="-128588" algn="l" defTabSz="685800" rtl="0" eaLnBrk="1" latinLnBrk="0" hangingPunct="1">
              <a:lnSpc>
                <a:spcPct val="95000"/>
              </a:lnSpc>
              <a:spcBef>
                <a:spcPts val="900"/>
              </a:spcBef>
              <a:buClr>
                <a:schemeClr val="accent2"/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0038" indent="-128588" algn="l" defTabSz="685800" rtl="0" eaLnBrk="1" latinLnBrk="0" hangingPunct="1">
              <a:lnSpc>
                <a:spcPct val="95000"/>
              </a:lnSpc>
              <a:spcBef>
                <a:spcPts val="45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8625" indent="-85725" algn="l" defTabSz="6858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-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57213" indent="-85725" algn="l" defTabSz="685800" rtl="0" eaLnBrk="1" latinLnBrk="0" hangingPunct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85800" indent="-85725" algn="l" defTabSz="685800" rtl="0" eaLnBrk="1" latinLnBrk="0" hangingPunct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Video: </a:t>
            </a:r>
            <a:r>
              <a:rPr lang="en-US" dirty="0">
                <a:hlinkClick r:id="rId2"/>
              </a:rPr>
              <a:t>What is Open Source explained in LEGO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85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 Cycle of Software: Installing Software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1E03D-A2D3-440C-93F4-0AA191638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1"/>
            <a:ext cx="8412480" cy="3948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Installing software </a:t>
            </a:r>
            <a:r>
              <a:rPr lang="en-US" dirty="0"/>
              <a:t>– process by which software is added to a computer so that it is available for use</a:t>
            </a:r>
          </a:p>
          <a:p>
            <a:r>
              <a:rPr lang="en-US" dirty="0"/>
              <a:t>Installing allows computers to be customized to user’s needs</a:t>
            </a:r>
          </a:p>
          <a:p>
            <a:r>
              <a:rPr lang="en-US" dirty="0"/>
              <a:t>Stages of installing software on a PC include</a:t>
            </a:r>
          </a:p>
          <a:p>
            <a:pPr lvl="1"/>
            <a:r>
              <a:rPr lang="en-US" dirty="0"/>
              <a:t>Run the installation</a:t>
            </a:r>
          </a:p>
          <a:p>
            <a:pPr lvl="1"/>
            <a:r>
              <a:rPr lang="en-US" dirty="0"/>
              <a:t>Interact with the installation wizard</a:t>
            </a:r>
          </a:p>
          <a:p>
            <a:pPr lvl="1"/>
            <a:r>
              <a:rPr lang="en-US" dirty="0"/>
              <a:t>Agree to license</a:t>
            </a:r>
          </a:p>
          <a:p>
            <a:pPr lvl="1"/>
            <a:r>
              <a:rPr lang="en-US" dirty="0"/>
              <a:t>Select the install location</a:t>
            </a:r>
          </a:p>
          <a:p>
            <a:pPr lvl="1"/>
            <a:r>
              <a:rPr lang="en-US" dirty="0"/>
              <a:t>Choose standard or custom</a:t>
            </a:r>
          </a:p>
          <a:p>
            <a:pPr lvl="1"/>
            <a:r>
              <a:rPr lang="en-US" dirty="0"/>
              <a:t>Register and/or activate the software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31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 Cycle of Software: Maintaining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8577-3C22-410D-A8B4-BB06F6AEE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Maintaining software </a:t>
            </a:r>
            <a:r>
              <a:rPr lang="en-US" dirty="0"/>
              <a:t>– involves applying software updates to correct software bugs, improve the software, or add new features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7525B3-A549-45DC-AAF1-042EC6F5E42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828800" y="2317283"/>
            <a:ext cx="5486400" cy="3429000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Maintain software to</a:t>
            </a:r>
          </a:p>
          <a:p>
            <a:pPr lvl="2"/>
            <a:r>
              <a:rPr lang="en-US" dirty="0"/>
              <a:t>Keep app up-to-date</a:t>
            </a:r>
          </a:p>
          <a:p>
            <a:pPr lvl="2"/>
            <a:r>
              <a:rPr lang="en-US" dirty="0"/>
              <a:t>Improve performance</a:t>
            </a:r>
          </a:p>
          <a:p>
            <a:pPr lvl="2"/>
            <a:r>
              <a:rPr lang="en-US" dirty="0"/>
              <a:t>Keep computer secure</a:t>
            </a:r>
          </a:p>
          <a:p>
            <a:pPr lvl="2"/>
            <a:r>
              <a:rPr lang="en-US" dirty="0"/>
              <a:t>Fix bugs</a:t>
            </a:r>
          </a:p>
          <a:p>
            <a:pPr lvl="2"/>
            <a:r>
              <a:rPr lang="en-US" dirty="0"/>
              <a:t>Patch security holes</a:t>
            </a:r>
          </a:p>
          <a:p>
            <a:pPr lvl="2"/>
            <a:r>
              <a:rPr lang="en-US" dirty="0"/>
              <a:t>Improve functionality</a:t>
            </a:r>
          </a:p>
          <a:p>
            <a:pPr lvl="2"/>
            <a:r>
              <a:rPr lang="en-US" dirty="0"/>
              <a:t>Add features</a:t>
            </a:r>
          </a:p>
          <a:p>
            <a:pPr lvl="1"/>
            <a:endParaRPr lang="en-US" sz="2000" dirty="0"/>
          </a:p>
          <a:p>
            <a:endParaRPr lang="en-US" sz="2000" dirty="0"/>
          </a:p>
        </p:txBody>
      </p:sp>
      <p:pic>
        <p:nvPicPr>
          <p:cNvPr id="9" name="Picture Placeholder 8" descr="A screenshot of the entry for Cisco WebEx app in the Google Play store.">
            <a:extLst>
              <a:ext uri="{FF2B5EF4-FFF2-40B4-BE49-F238E27FC236}">
                <a16:creationId xmlns:a16="http://schemas.microsoft.com/office/drawing/2014/main" id="{45E3B140-382A-43B7-AA72-BFA771C8AC0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0" b="6520"/>
          <a:stretch>
            <a:fillRect/>
          </a:stretch>
        </p:blipFill>
        <p:spPr>
          <a:xfrm>
            <a:off x="7498079" y="2317284"/>
            <a:ext cx="4208441" cy="27432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75A300-41B3-4A47-B51D-AAF6B53B8A95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498080" y="5197643"/>
            <a:ext cx="4208440" cy="548640"/>
          </a:xfrm>
        </p:spPr>
        <p:txBody>
          <a:bodyPr/>
          <a:lstStyle/>
          <a:p>
            <a:r>
              <a:rPr lang="en-US" dirty="0"/>
              <a:t>Photo: Cisco WebEx Meetings</a:t>
            </a:r>
          </a:p>
          <a:p>
            <a:r>
              <a:rPr lang="en-US" dirty="0"/>
              <a:t>Source: Cisco WebEx/Fair Use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47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 Cycle of Software: Uninstalling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40E6-76E6-424B-8D9E-9324E3D6B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Uninstalling software </a:t>
            </a:r>
            <a:r>
              <a:rPr lang="en-US" dirty="0"/>
              <a:t>– the process of completely removing software from a computer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A75558-2E65-4537-AB6D-1D8836E9463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828800" y="2301241"/>
            <a:ext cx="5486400" cy="3429000"/>
          </a:xfrm>
        </p:spPr>
        <p:txBody>
          <a:bodyPr/>
          <a:lstStyle/>
          <a:p>
            <a:r>
              <a:rPr lang="en-US" dirty="0"/>
              <a:t>Uninstall software to </a:t>
            </a:r>
          </a:p>
          <a:p>
            <a:pPr lvl="1"/>
            <a:r>
              <a:rPr lang="en-US" dirty="0"/>
              <a:t>Free up disk space</a:t>
            </a:r>
          </a:p>
          <a:p>
            <a:pPr lvl="1"/>
            <a:r>
              <a:rPr lang="en-US" dirty="0"/>
              <a:t>Streamline the system</a:t>
            </a:r>
          </a:p>
          <a:p>
            <a:r>
              <a:rPr lang="en-US" dirty="0"/>
              <a:t>Use an uninstall program to</a:t>
            </a:r>
          </a:p>
          <a:p>
            <a:pPr lvl="1"/>
            <a:r>
              <a:rPr lang="en-US" dirty="0"/>
              <a:t>Follow proper procedures</a:t>
            </a:r>
          </a:p>
          <a:p>
            <a:pPr lvl="1"/>
            <a:r>
              <a:rPr lang="en-US" dirty="0"/>
              <a:t>Ensure all parts of the program are uninstalled</a:t>
            </a:r>
          </a:p>
          <a:p>
            <a:endParaRPr lang="en-US" dirty="0"/>
          </a:p>
        </p:txBody>
      </p:sp>
      <p:pic>
        <p:nvPicPr>
          <p:cNvPr id="9" name="Picture Placeholder 8" descr="A screenshot from the Windows 10 Programs and Features menu, displaying a list of programs that can be changed or uninstalled.">
            <a:extLst>
              <a:ext uri="{FF2B5EF4-FFF2-40B4-BE49-F238E27FC236}">
                <a16:creationId xmlns:a16="http://schemas.microsoft.com/office/drawing/2014/main" id="{C5E1BDD6-E184-4F79-90AE-B7499BB1B94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8" b="4048"/>
          <a:stretch>
            <a:fillRect/>
          </a:stretch>
        </p:blipFill>
        <p:spPr>
          <a:xfrm>
            <a:off x="7498079" y="2301242"/>
            <a:ext cx="4208441" cy="27432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F9072A-1404-4A8B-AE41-B86A8D1C2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498080" y="5181601"/>
            <a:ext cx="4208440" cy="548640"/>
          </a:xfrm>
        </p:spPr>
        <p:txBody>
          <a:bodyPr/>
          <a:lstStyle/>
          <a:p>
            <a:r>
              <a:rPr lang="en-US" dirty="0"/>
              <a:t>Photo: Programs and Features</a:t>
            </a:r>
          </a:p>
          <a:p>
            <a:r>
              <a:rPr lang="en-US" dirty="0"/>
              <a:t>Source: Microsoft Corporation/Fair Use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Development: 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1E03D-A2D3-440C-93F4-0AA191638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1"/>
            <a:ext cx="8412480" cy="449559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Software Development </a:t>
            </a:r>
            <a:r>
              <a:rPr lang="en-US" dirty="0"/>
              <a:t>– the systematic process of transforming a software idea into functional software</a:t>
            </a:r>
          </a:p>
          <a:p>
            <a:r>
              <a:rPr lang="en-US" dirty="0"/>
              <a:t>Process guided by a process called the software development cycle</a:t>
            </a:r>
          </a:p>
          <a:p>
            <a:r>
              <a:rPr lang="en-US" dirty="0"/>
              <a:t>SDLC has five stages and is called the waterfall model</a:t>
            </a:r>
          </a:p>
          <a:p>
            <a:pPr lvl="1"/>
            <a:r>
              <a:rPr lang="en-US" dirty="0"/>
              <a:t>Requirements</a:t>
            </a:r>
          </a:p>
          <a:p>
            <a:pPr lvl="1"/>
            <a:r>
              <a:rPr lang="en-US" dirty="0"/>
              <a:t>Design</a:t>
            </a:r>
          </a:p>
          <a:p>
            <a:pPr lvl="1"/>
            <a:r>
              <a:rPr lang="en-US" dirty="0"/>
              <a:t>Implementation</a:t>
            </a:r>
          </a:p>
          <a:p>
            <a:pPr lvl="1"/>
            <a:r>
              <a:rPr lang="en-US" dirty="0"/>
              <a:t>Verification</a:t>
            </a:r>
          </a:p>
          <a:p>
            <a:pPr lvl="1"/>
            <a:r>
              <a:rPr lang="en-US" dirty="0"/>
              <a:t>Maintenance</a:t>
            </a:r>
          </a:p>
          <a:p>
            <a:endParaRPr lang="en-US" dirty="0"/>
          </a:p>
          <a:p>
            <a:r>
              <a:rPr lang="en-US" dirty="0"/>
              <a:t>Video: </a:t>
            </a:r>
            <a:r>
              <a:rPr lang="en-US" dirty="0">
                <a:hlinkClick r:id="rId2"/>
              </a:rPr>
              <a:t>What is Agile Development?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4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Development: Computer 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1E03D-A2D3-440C-93F4-0AA191638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1"/>
            <a:ext cx="8412480" cy="47341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Computer Programming </a:t>
            </a:r>
            <a:r>
              <a:rPr lang="en-US" dirty="0"/>
              <a:t>– the process of creating software through the use of logic, algorithms, and programming languages. Also called coding</a:t>
            </a:r>
          </a:p>
          <a:p>
            <a:pPr lvl="1"/>
            <a:r>
              <a:rPr lang="en-US" dirty="0"/>
              <a:t>First, computer programs were done manually by setting switches and circuits in the computer</a:t>
            </a:r>
          </a:p>
          <a:p>
            <a:pPr lvl="1"/>
            <a:r>
              <a:rPr lang="en-US" dirty="0"/>
              <a:t>Next, computer programs were created on punch cards as a series of holes</a:t>
            </a:r>
          </a:p>
          <a:p>
            <a:pPr lvl="1"/>
            <a:r>
              <a:rPr lang="en-US" dirty="0"/>
              <a:t>Then, computer programs were typed as a series of commands</a:t>
            </a:r>
          </a:p>
          <a:p>
            <a:pPr lvl="1"/>
            <a:r>
              <a:rPr lang="en-US" dirty="0"/>
              <a:t>Now, software programs and toolkits used to create computer programs</a:t>
            </a:r>
          </a:p>
          <a:p>
            <a:pPr lvl="1"/>
            <a:r>
              <a:rPr lang="en-US" dirty="0"/>
              <a:t>Programs developed by coders, computer programmers, software engineers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Development: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713A-2A4F-4C70-8A6B-9C0B1891E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6190"/>
            <a:ext cx="9875520" cy="3287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Programming Languages</a:t>
            </a:r>
            <a:r>
              <a:rPr lang="en-US" sz="2800" dirty="0"/>
              <a:t> – a set of symbols, commands, and rules (syntax) used to write program code</a:t>
            </a:r>
          </a:p>
          <a:p>
            <a:r>
              <a:rPr lang="en-US" sz="2800" dirty="0"/>
              <a:t>Programming languages </a:t>
            </a:r>
          </a:p>
          <a:p>
            <a:pPr lvl="1"/>
            <a:r>
              <a:rPr lang="en-US" sz="2400" dirty="0"/>
              <a:t>Automate the tedious process of coding</a:t>
            </a:r>
          </a:p>
          <a:p>
            <a:pPr lvl="1"/>
            <a:r>
              <a:rPr lang="en-US" sz="2400" dirty="0"/>
              <a:t>Create source code, which is converted to low-level machine instructions</a:t>
            </a:r>
          </a:p>
          <a:p>
            <a:r>
              <a:rPr lang="en-US" sz="2800" dirty="0"/>
              <a:t>Each language has its own syntax and rules</a:t>
            </a:r>
          </a:p>
          <a:p>
            <a:r>
              <a:rPr lang="en-US" sz="2800" dirty="0"/>
              <a:t>Many different types, including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6520B1-0819-46C9-84B5-3D30BE595AA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28800" y="4764842"/>
            <a:ext cx="8412480" cy="1613098"/>
          </a:xfrm>
        </p:spPr>
        <p:txBody>
          <a:bodyPr numCol="2">
            <a:normAutofit/>
          </a:bodyPr>
          <a:lstStyle/>
          <a:p>
            <a:pPr lvl="1"/>
            <a:r>
              <a:rPr lang="en-US" dirty="0"/>
              <a:t>C</a:t>
            </a:r>
          </a:p>
          <a:p>
            <a:pPr lvl="1"/>
            <a:r>
              <a:rPr lang="en-US" dirty="0"/>
              <a:t>C++, Java, Python</a:t>
            </a:r>
          </a:p>
          <a:p>
            <a:pPr lvl="1"/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dirty="0" err="1"/>
              <a:t>Jquery</a:t>
            </a:r>
            <a:r>
              <a:rPr lang="en-US" dirty="0"/>
              <a:t>, AJAX</a:t>
            </a:r>
          </a:p>
          <a:p>
            <a:pPr lvl="1"/>
            <a:r>
              <a:rPr lang="en-US" dirty="0"/>
              <a:t>PHP, Ruby, Perl</a:t>
            </a:r>
          </a:p>
          <a:p>
            <a:pPr lvl="1"/>
            <a:r>
              <a:rPr lang="en-US" dirty="0"/>
              <a:t>SQL, MySQL</a:t>
            </a:r>
          </a:p>
          <a:p>
            <a:pPr lvl="1"/>
            <a:r>
              <a:rPr lang="en-US" dirty="0"/>
              <a:t>C#, VB, .NET</a:t>
            </a:r>
          </a:p>
          <a:p>
            <a:pPr lvl="1"/>
            <a:r>
              <a:rPr lang="en-US" dirty="0"/>
              <a:t>Objective-C</a:t>
            </a:r>
          </a:p>
          <a:p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56" y="587495"/>
            <a:ext cx="11219688" cy="527837"/>
          </a:xfrm>
        </p:spPr>
        <p:txBody>
          <a:bodyPr>
            <a:noAutofit/>
          </a:bodyPr>
          <a:lstStyle/>
          <a:p>
            <a:r>
              <a:rPr lang="en-US" dirty="0"/>
              <a:t>Software Development: Application Programming Interface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1E03D-A2D3-440C-93F4-0AA191638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1"/>
            <a:ext cx="8412480" cy="326858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Application programming interface (API) </a:t>
            </a:r>
            <a:r>
              <a:rPr lang="en-US" dirty="0"/>
              <a:t>– set of programming tools specifically designed for developing apps for a specific platform</a:t>
            </a:r>
          </a:p>
          <a:p>
            <a:r>
              <a:rPr lang="en-US" dirty="0"/>
              <a:t>APIs allow third-party programmers to develop software for specific systems or devices</a:t>
            </a:r>
          </a:p>
          <a:p>
            <a:r>
              <a:rPr lang="en-US" dirty="0"/>
              <a:t>APIs can be used with software development kits (SKDs) </a:t>
            </a:r>
          </a:p>
          <a:p>
            <a:r>
              <a:rPr lang="en-US" dirty="0"/>
              <a:t>APIs may be public or licensed</a:t>
            </a:r>
          </a:p>
          <a:p>
            <a:r>
              <a:rPr lang="en-US" dirty="0"/>
              <a:t>SKDs make software development less complicated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6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2CC49C-F016-4D4A-A47B-507FAFD5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4.2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CAD28-5186-433F-916D-3600FDD3F4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4114366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Applications: 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1E03D-A2D3-440C-93F4-0AA191638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1"/>
            <a:ext cx="8412480" cy="434529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System Software </a:t>
            </a:r>
            <a:r>
              <a:rPr lang="en-US" dirty="0"/>
              <a:t>– any software that coordinates the activities of the hardware and assists the computer in functioning safely, effectively, and efficiently</a:t>
            </a:r>
          </a:p>
          <a:p>
            <a:r>
              <a:rPr lang="en-US" dirty="0"/>
              <a:t>System software includes</a:t>
            </a:r>
          </a:p>
          <a:p>
            <a:pPr lvl="1"/>
            <a:r>
              <a:rPr lang="en-US" dirty="0"/>
              <a:t>Operating system software</a:t>
            </a:r>
          </a:p>
          <a:p>
            <a:pPr lvl="1"/>
            <a:r>
              <a:rPr lang="en-US" dirty="0"/>
              <a:t>Utilities, like security software</a:t>
            </a:r>
          </a:p>
          <a:p>
            <a:pPr lvl="1"/>
            <a:r>
              <a:rPr lang="en-US" dirty="0"/>
              <a:t>File management software</a:t>
            </a:r>
          </a:p>
          <a:p>
            <a:pPr lvl="1"/>
            <a:r>
              <a:rPr lang="en-US" dirty="0"/>
              <a:t>DVD burning software</a:t>
            </a:r>
          </a:p>
          <a:p>
            <a:r>
              <a:rPr lang="en-US" dirty="0"/>
              <a:t>Operating system software is essential for all types of computers</a:t>
            </a:r>
          </a:p>
          <a:p>
            <a:r>
              <a:rPr lang="en-US" dirty="0"/>
              <a:t>Software platform – the hardware configuration of a computer system and its operating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06903"/>
      </p:ext>
    </p:extLst>
  </p:cSld>
  <p:clrMapOvr>
    <a:masterClrMapping/>
  </p:clrMapOvr>
</p:sld>
</file>

<file path=ppt/theme/theme1.xml><?xml version="1.0" encoding="utf-8"?>
<a:theme xmlns:a="http://schemas.openxmlformats.org/drawingml/2006/main" name="1_ThisIsThe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sIsTheTheme" id="{AD7519AE-D5B6-48E1-96D4-FD0264DCC336}" vid="{F4940E29-39A2-48DD-AF73-1144E8E13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10B677F0EA3943887E3E10F2D1BA6D" ma:contentTypeVersion="12" ma:contentTypeDescription="Create a new document." ma:contentTypeScope="" ma:versionID="8b56f64045fd9ddcd62009282667cddc">
  <xsd:schema xmlns:xsd="http://www.w3.org/2001/XMLSchema" xmlns:xs="http://www.w3.org/2001/XMLSchema" xmlns:p="http://schemas.microsoft.com/office/2006/metadata/properties" xmlns:ns3="20991401-329d-4bf9-aa6a-21646a09dc1c" xmlns:ns4="286f5e11-e424-44a8-b10a-cce6cf0e2f1a" targetNamespace="http://schemas.microsoft.com/office/2006/metadata/properties" ma:root="true" ma:fieldsID="03afdf826901f2ea3b7e07df50e838c8" ns3:_="" ns4:_="">
    <xsd:import namespace="20991401-329d-4bf9-aa6a-21646a09dc1c"/>
    <xsd:import namespace="286f5e11-e424-44a8-b10a-cce6cf0e2f1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991401-329d-4bf9-aa6a-21646a09dc1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6f5e11-e424-44a8-b10a-cce6cf0e2f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DDA6F3-F939-4B16-9D01-5862C29A77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301DA6-9DDA-41A2-9DE0-1F0BCE616C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991401-329d-4bf9-aa6a-21646a09dc1c"/>
    <ds:schemaRef ds:uri="286f5e11-e424-44a8-b10a-cce6cf0e2f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F35D05-D854-4F94-9BD2-A8EE42DCCBE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2227</Words>
  <Application>Microsoft Office PowerPoint</Application>
  <PresentationFormat>Widescreen</PresentationFormat>
  <Paragraphs>336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1_ThisIsTheTheme</vt:lpstr>
      <vt:lpstr>OpenNow Introduction to Computing</vt:lpstr>
      <vt:lpstr>Introduction to Software Development and Applications</vt:lpstr>
      <vt:lpstr>Lesson 4.1</vt:lpstr>
      <vt:lpstr>Software Development: Introduction</vt:lpstr>
      <vt:lpstr>Software Development: Computer Programming</vt:lpstr>
      <vt:lpstr>Software Development: Programming Languages</vt:lpstr>
      <vt:lpstr>Software Development: Application Programming Interface</vt:lpstr>
      <vt:lpstr>Lesson 4.2</vt:lpstr>
      <vt:lpstr>Software and Applications: Introduction</vt:lpstr>
      <vt:lpstr>Software and Applications: Operating System (OS)</vt:lpstr>
      <vt:lpstr>Software and Applications: User Interface</vt:lpstr>
      <vt:lpstr>Software and Applications: File Management</vt:lpstr>
      <vt:lpstr>Software and Applications: Microsoft Windows and Windows Phone</vt:lpstr>
      <vt:lpstr>Software and Applications: Apple Mac OS and iOS</vt:lpstr>
      <vt:lpstr>Software and Applications: Google Chrome and Android</vt:lpstr>
      <vt:lpstr>Software and Applications: Linux</vt:lpstr>
      <vt:lpstr>Software and Applications: Virtual Machine Software</vt:lpstr>
      <vt:lpstr>Software and Applications: Server Operating Systems</vt:lpstr>
      <vt:lpstr>Software and Applications: Embedded Operating Systems</vt:lpstr>
      <vt:lpstr>Software and Applications: Utility Software</vt:lpstr>
      <vt:lpstr>Software and Applications: Apps – Desktop, Mobile, and Web</vt:lpstr>
      <vt:lpstr>Software and Applications: Office Suites</vt:lpstr>
      <vt:lpstr>Software and Applications: Information Apps</vt:lpstr>
      <vt:lpstr>Software and Applications: Communication Apps</vt:lpstr>
      <vt:lpstr>Software and Applications: Creativity Apps</vt:lpstr>
      <vt:lpstr>Software and Applications: Personal Information Apps</vt:lpstr>
      <vt:lpstr>Software and Applications: Entertainment Apps</vt:lpstr>
      <vt:lpstr>Software and Applications: Professional Apps</vt:lpstr>
      <vt:lpstr>Lesson 4.3</vt:lpstr>
      <vt:lpstr>The Life Cycle of Software: Introduction</vt:lpstr>
      <vt:lpstr>The Life Cycle of Software: Acquiring Software</vt:lpstr>
      <vt:lpstr>The Life Cycle of Software: Software Licensing</vt:lpstr>
      <vt:lpstr>The Life Cycle of Software: Installing Software</vt:lpstr>
      <vt:lpstr>The Life Cycle of Software: Maintaining Software</vt:lpstr>
      <vt:lpstr>The Life Cycle of Software: Uninstalling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OpenNow Introduction to Computing</dc:title>
  <dc:creator>Neil Austin</dc:creator>
  <cp:lastModifiedBy>Curry, Reed</cp:lastModifiedBy>
  <cp:revision>22</cp:revision>
  <dcterms:created xsi:type="dcterms:W3CDTF">2020-04-17T17:02:28Z</dcterms:created>
  <dcterms:modified xsi:type="dcterms:W3CDTF">2020-04-20T18:10:47Z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0x0101003110B677F0EA3943887E3E10F2D1BA6D</vt:lpwstr>
  </property>
</Properties>
</file>