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56" r:id="rId2"/>
    <p:sldId id="263" r:id="rId3"/>
    <p:sldId id="258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59" r:id="rId12"/>
    <p:sldId id="261" r:id="rId13"/>
    <p:sldId id="270" r:id="rId14"/>
    <p:sldId id="271" r:id="rId15"/>
    <p:sldId id="272" r:id="rId16"/>
    <p:sldId id="260" r:id="rId17"/>
    <p:sldId id="257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5" autoAdjust="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urry, Reed" userId="142e567f-ec33-4c35-8667-9a3cba22025a" providerId="ADAL" clId="{4F4D124A-A24B-438A-A791-47A7509CF004}"/>
    <pc:docChg chg="modSld">
      <pc:chgData name="Curry, Reed" userId="142e567f-ec33-4c35-8667-9a3cba22025a" providerId="ADAL" clId="{4F4D124A-A24B-438A-A791-47A7509CF004}" dt="2020-04-20T11:51:38.745" v="0" actId="20577"/>
      <pc:docMkLst>
        <pc:docMk/>
      </pc:docMkLst>
      <pc:sldChg chg="modSp mod">
        <pc:chgData name="Curry, Reed" userId="142e567f-ec33-4c35-8667-9a3cba22025a" providerId="ADAL" clId="{4F4D124A-A24B-438A-A791-47A7509CF004}" dt="2020-04-20T11:51:38.745" v="0" actId="20577"/>
        <pc:sldMkLst>
          <pc:docMk/>
          <pc:sldMk cId="2873937592" sldId="256"/>
        </pc:sldMkLst>
        <pc:spChg chg="mod">
          <ac:chgData name="Curry, Reed" userId="142e567f-ec33-4c35-8667-9a3cba22025a" providerId="ADAL" clId="{4F4D124A-A24B-438A-A791-47A7509CF004}" dt="2020-04-20T11:51:38.745" v="0" actId="20577"/>
          <ac:spMkLst>
            <pc:docMk/>
            <pc:sldMk cId="2873937592" sldId="256"/>
            <ac:spMk id="7" creationId="{7FBA0CED-9464-4852-BC03-687A90BF20C0}"/>
          </ac:spMkLst>
        </pc:spChg>
      </pc:sldChg>
    </pc:docChg>
  </pc:docChgLst>
  <pc:docChgLst>
    <pc:chgData name="Curry, Reed" userId="142e567f-ec33-4c35-8667-9a3cba22025a" providerId="ADAL" clId="{384502EC-20A1-4698-B424-7F4CA5A85812}"/>
    <pc:docChg chg="modSld sldOrd">
      <pc:chgData name="Curry, Reed" userId="142e567f-ec33-4c35-8667-9a3cba22025a" providerId="ADAL" clId="{384502EC-20A1-4698-B424-7F4CA5A85812}" dt="2020-04-20T13:32:02.853" v="1"/>
      <pc:docMkLst>
        <pc:docMk/>
      </pc:docMkLst>
      <pc:sldChg chg="ord">
        <pc:chgData name="Curry, Reed" userId="142e567f-ec33-4c35-8667-9a3cba22025a" providerId="ADAL" clId="{384502EC-20A1-4698-B424-7F4CA5A85812}" dt="2020-04-20T13:32:02.853" v="1"/>
        <pc:sldMkLst>
          <pc:docMk/>
          <pc:sldMk cId="267022690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du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632" y="3352800"/>
            <a:ext cx="11219688" cy="914400"/>
          </a:xfrm>
        </p:spPr>
        <p:txBody>
          <a:bodyPr>
            <a:norm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632" y="2800350"/>
            <a:ext cx="11219688" cy="369460"/>
          </a:xfrm>
        </p:spPr>
        <p:txBody>
          <a:bodyPr anchor="b" anchorCtr="0">
            <a:noAutofit/>
          </a:bodyPr>
          <a:lstStyle>
            <a:lvl1pPr algn="ctr">
              <a:defRPr sz="3200" b="1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4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24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32" y="365760"/>
            <a:ext cx="11219688" cy="521208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722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C62EF-4DBB-46FE-AB03-9B227884BB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828800" y="1538821"/>
            <a:ext cx="8412480" cy="1240211"/>
          </a:xfrm>
        </p:spPr>
        <p:txBody>
          <a:bodyPr>
            <a:sp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CA6C7-797A-4AF3-B3D6-B49A1EE8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5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Less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632" y="2942671"/>
            <a:ext cx="11219688" cy="914400"/>
          </a:xfrm>
        </p:spPr>
        <p:txBody>
          <a:bodyPr anchor="t">
            <a:norm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F09B7421-68F0-4E96-A688-D910D2780A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32" y="2233574"/>
            <a:ext cx="11219688" cy="521208"/>
          </a:xfrm>
        </p:spPr>
        <p:txBody>
          <a:bodyPr anchor="ctr">
            <a:normAutofit/>
          </a:bodyPr>
          <a:lstStyle>
            <a:lvl1pPr algn="ctr">
              <a:defRPr sz="3200" b="1" cap="none" baseline="0">
                <a:solidFill>
                  <a:srgbClr val="055C9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7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Large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C62EF-4DBB-46FE-AB03-9B227884B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8820"/>
            <a:ext cx="8412480" cy="4572000"/>
          </a:xfrm>
        </p:spPr>
        <p:txBody>
          <a:bodyPr>
            <a:normAutofit/>
          </a:bodyPr>
          <a:lstStyle>
            <a:lvl1pPr marL="128588" marR="0" indent="-128588" algn="l" defTabSz="685800" rtl="0" eaLnBrk="1" fontAlgn="auto" latinLnBrk="0" hangingPunct="1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055C91"/>
              </a:buClr>
              <a:buSzTx/>
              <a:buFont typeface="Arial" pitchFamily="34" charset="0"/>
              <a:buChar char="•"/>
              <a:tabLst/>
              <a:defRPr sz="2400"/>
            </a:lvl1pPr>
            <a:lvl2pPr marL="300038" marR="0" indent="-128588" algn="l" defTabSz="685800" rtl="0" eaLnBrk="1" fontAlgn="auto" latinLnBrk="0" hangingPunct="1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0D3857"/>
              </a:buClr>
              <a:buSzTx/>
              <a:buFont typeface="Arial" pitchFamily="34" charset="0"/>
              <a:buChar char="•"/>
              <a:tabLst/>
              <a:defRPr sz="2200"/>
            </a:lvl2pPr>
            <a:lvl3pPr marL="428625" marR="0" indent="-85725" algn="l" defTabSz="6858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Arial" pitchFamily="34" charset="0"/>
              <a:buChar char="-"/>
              <a:tabLst/>
              <a:defRPr sz="2000"/>
            </a:lvl3pPr>
            <a:lvl4pPr marL="557213" marR="0" indent="-85725" algn="l" defTabSz="6858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lvl4pPr>
            <a:lvl5pPr marL="685800" marR="0" indent="-85725" algn="l" defTabSz="6858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-"/>
              <a:tabLst/>
              <a:defRPr sz="1400"/>
            </a:lvl5pPr>
          </a:lstStyle>
          <a:p>
            <a:pPr marL="128588" marR="0" lvl="0" indent="-128588" algn="l" defTabSz="685800" rtl="0" eaLnBrk="1" fontAlgn="auto" latinLnBrk="0" hangingPunct="1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055C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128588" marR="0" lvl="1" indent="-128588" algn="l" defTabSz="685800" rtl="0" eaLnBrk="1" fontAlgn="auto" latinLnBrk="0" hangingPunct="1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055C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28588" marR="0" lvl="2" indent="-128588" algn="l" defTabSz="685800" rtl="0" eaLnBrk="1" fontAlgn="auto" latinLnBrk="0" hangingPunct="1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055C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28588" marR="0" lvl="3" indent="-128588" algn="l" defTabSz="685800" rtl="0" eaLnBrk="1" fontAlgn="auto" latinLnBrk="0" hangingPunct="1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055C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28588" marR="0" lvl="4" indent="-128588" algn="l" defTabSz="685800" rtl="0" eaLnBrk="1" fontAlgn="auto" latinLnBrk="0" hangingPunct="1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055C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CA6C7-797A-4AF3-B3D6-B49A1EE8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6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Large Single 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C62EF-4DBB-46FE-AB03-9B227884BB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828800" y="1538820"/>
            <a:ext cx="8412480" cy="4572000"/>
          </a:xfrm>
        </p:spPr>
        <p:txBody>
          <a:bodyPr numCol="2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CA6C7-797A-4AF3-B3D6-B49A1EE8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0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Large Single Th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C62EF-4DBB-46FE-AB03-9B227884BB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828800" y="1538820"/>
            <a:ext cx="8412480" cy="4572000"/>
          </a:xfrm>
        </p:spPr>
        <p:txBody>
          <a:bodyPr numCol="3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CA6C7-797A-4AF3-B3D6-B49A1EE8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70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Bottom">
            <a:extLst>
              <a:ext uri="{FF2B5EF4-FFF2-40B4-BE49-F238E27FC236}">
                <a16:creationId xmlns:a16="http://schemas.microsoft.com/office/drawing/2014/main" id="{C222D669-DCC8-4131-A6BF-93AB92B7205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828800" y="3291840"/>
            <a:ext cx="8412480" cy="288036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Top">
            <a:extLst>
              <a:ext uri="{FF2B5EF4-FFF2-40B4-BE49-F238E27FC236}">
                <a16:creationId xmlns:a16="http://schemas.microsoft.com/office/drawing/2014/main" id="{B3DC62EF-4DBB-46FE-AB03-9B227884BB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828800" y="1538820"/>
            <a:ext cx="8412480" cy="16184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CA6C7-797A-4AF3-B3D6-B49A1EE8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94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Slide 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Bottom Right">
            <a:extLst>
              <a:ext uri="{FF2B5EF4-FFF2-40B4-BE49-F238E27FC236}">
                <a16:creationId xmlns:a16="http://schemas.microsoft.com/office/drawing/2014/main" id="{EC998A96-9895-4AC3-89E0-8E621AFC7A6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498080" y="5486399"/>
            <a:ext cx="4208440" cy="54864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0">
              <a:buNone/>
              <a:defRPr sz="1400"/>
            </a:lvl2pPr>
            <a:lvl3pPr marL="342900" indent="0">
              <a:buNone/>
              <a:defRPr/>
            </a:lvl3pPr>
            <a:lvl4pPr marL="471488" indent="0">
              <a:buNone/>
              <a:defRPr/>
            </a:lvl4pPr>
            <a:lvl5pPr marL="600075" indent="0">
              <a:buNone/>
              <a:defRPr/>
            </a:lvl5pPr>
          </a:lstStyle>
          <a:p>
            <a:pPr lvl="0"/>
            <a:r>
              <a:rPr lang="en-US" dirty="0"/>
              <a:t>Photo :</a:t>
            </a:r>
          </a:p>
          <a:p>
            <a:pPr lvl="0"/>
            <a:r>
              <a:rPr lang="en-US"/>
              <a:t>Source: </a:t>
            </a:r>
            <a:endParaRPr lang="en-US" dirty="0"/>
          </a:p>
        </p:txBody>
      </p:sp>
      <p:sp>
        <p:nvSpPr>
          <p:cNvPr id="8" name="Picture Placeholder">
            <a:extLst>
              <a:ext uri="{FF2B5EF4-FFF2-40B4-BE49-F238E27FC236}">
                <a16:creationId xmlns:a16="http://schemas.microsoft.com/office/drawing/2014/main" id="{07B669AE-CC99-485B-82BA-8454D8E4140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98079" y="2606040"/>
            <a:ext cx="4208441" cy="2743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Content Placeholder Bottom Left">
            <a:extLst>
              <a:ext uri="{FF2B5EF4-FFF2-40B4-BE49-F238E27FC236}">
                <a16:creationId xmlns:a16="http://schemas.microsoft.com/office/drawing/2014/main" id="{C222D669-DCC8-4131-A6BF-93AB92B7205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828800" y="2606039"/>
            <a:ext cx="5486400" cy="34290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Top">
            <a:extLst>
              <a:ext uri="{FF2B5EF4-FFF2-40B4-BE49-F238E27FC236}">
                <a16:creationId xmlns:a16="http://schemas.microsoft.com/office/drawing/2014/main" id="{B3DC62EF-4DBB-46FE-AB03-9B227884BB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828800" y="1538820"/>
            <a:ext cx="9877720" cy="9144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CA6C7-797A-4AF3-B3D6-B49A1EE8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Middle"/>
          <p:cNvSpPr>
            <a:spLocks noGrp="1"/>
          </p:cNvSpPr>
          <p:nvPr>
            <p:ph idx="11"/>
          </p:nvPr>
        </p:nvSpPr>
        <p:spPr>
          <a:xfrm>
            <a:off x="1828800" y="3703320"/>
            <a:ext cx="8412480" cy="1828800"/>
          </a:xfrm>
        </p:spPr>
        <p:txBody>
          <a:bodyPr>
            <a:normAutofit/>
          </a:bodyPr>
          <a:lstStyle>
            <a:lvl1pPr marL="128588" indent="-128588" algn="l" defTabSz="685800" rtl="0" eaLnBrk="1" latinLnBrk="0" hangingPunct="1">
              <a:lnSpc>
                <a:spcPct val="95000"/>
              </a:lnSpc>
              <a:buFont typeface="Arial" pitchFamily="34" charset="0"/>
              <a:buChar char="•"/>
              <a:defRPr lang="en-US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00038" indent="-128588" algn="l" defTabSz="685800" rtl="0" eaLnBrk="1" latinLnBrk="0" hangingPunct="1">
              <a:lnSpc>
                <a:spcPct val="95000"/>
              </a:lnSpc>
              <a:buFont typeface="Arial" pitchFamily="34" charset="0"/>
              <a:buChar char="•"/>
              <a:defRPr lang="en-US" sz="22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Top"/>
          <p:cNvSpPr>
            <a:spLocks noGrp="1"/>
          </p:cNvSpPr>
          <p:nvPr>
            <p:ph idx="1"/>
          </p:nvPr>
        </p:nvSpPr>
        <p:spPr>
          <a:xfrm>
            <a:off x="1828800" y="1536190"/>
            <a:ext cx="8412480" cy="1828800"/>
          </a:xfrm>
        </p:spPr>
        <p:txBody>
          <a:bodyPr>
            <a:normAutofit/>
          </a:bodyPr>
          <a:lstStyle>
            <a:lvl1pPr marL="128588" indent="-128588"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84632" y="365760"/>
            <a:ext cx="11219688" cy="52322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8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ntent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Bottom"/>
          <p:cNvSpPr>
            <a:spLocks noGrp="1"/>
          </p:cNvSpPr>
          <p:nvPr>
            <p:ph idx="12"/>
          </p:nvPr>
        </p:nvSpPr>
        <p:spPr>
          <a:xfrm>
            <a:off x="1828800" y="4572000"/>
            <a:ext cx="8412480" cy="1174424"/>
          </a:xfrm>
        </p:spPr>
        <p:txBody>
          <a:bodyPr>
            <a:normAutofit/>
          </a:bodyPr>
          <a:lstStyle>
            <a:lvl1pPr marL="128588" indent="-128588" algn="l" defTabSz="685800" rtl="0" eaLnBrk="1" latinLnBrk="0" hangingPunct="1">
              <a:lnSpc>
                <a:spcPct val="95000"/>
              </a:lnSpc>
              <a:buFont typeface="Arial" pitchFamily="34" charset="0"/>
              <a:buChar char="•"/>
              <a:defRPr lang="en-US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00038" indent="-128588" algn="l" defTabSz="685800" rtl="0" eaLnBrk="1" latinLnBrk="0" hangingPunct="1">
              <a:lnSpc>
                <a:spcPct val="95000"/>
              </a:lnSpc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Middle"/>
          <p:cNvSpPr>
            <a:spLocks noGrp="1"/>
          </p:cNvSpPr>
          <p:nvPr>
            <p:ph idx="11"/>
          </p:nvPr>
        </p:nvSpPr>
        <p:spPr>
          <a:xfrm>
            <a:off x="1828800" y="3035808"/>
            <a:ext cx="8412480" cy="1174424"/>
          </a:xfrm>
        </p:spPr>
        <p:txBody>
          <a:bodyPr>
            <a:normAutofit/>
          </a:bodyPr>
          <a:lstStyle>
            <a:lvl1pPr marL="128588" indent="-128588" algn="l" defTabSz="685800" rtl="0" eaLnBrk="1" latinLnBrk="0" hangingPunct="1">
              <a:lnSpc>
                <a:spcPct val="95000"/>
              </a:lnSpc>
              <a:buFont typeface="Arial" pitchFamily="34" charset="0"/>
              <a:buChar char="•"/>
              <a:defRPr lang="en-US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00038" indent="-128588" algn="l" defTabSz="685800" rtl="0" eaLnBrk="1" latinLnBrk="0" hangingPunct="1">
              <a:lnSpc>
                <a:spcPct val="95000"/>
              </a:lnSpc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Top"/>
          <p:cNvSpPr>
            <a:spLocks noGrp="1"/>
          </p:cNvSpPr>
          <p:nvPr>
            <p:ph idx="1"/>
          </p:nvPr>
        </p:nvSpPr>
        <p:spPr>
          <a:xfrm>
            <a:off x="1828800" y="1536192"/>
            <a:ext cx="8412480" cy="1152495"/>
          </a:xfrm>
        </p:spPr>
        <p:txBody>
          <a:bodyPr>
            <a:normAutofit/>
          </a:bodyPr>
          <a:lstStyle>
            <a:lvl1pPr marL="128588" indent="-128588">
              <a:defRPr sz="2400"/>
            </a:lvl1pPr>
            <a:lvl2pPr>
              <a:defRPr sz="165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84632" y="365760"/>
            <a:ext cx="11219688" cy="52322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4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6E417547-2B27-424B-8E97-BDDBAE24374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1344"/>
            <a:ext cx="3684024" cy="675776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91440" y="6479119"/>
            <a:ext cx="350097" cy="284693"/>
          </a:xfrm>
          <a:prstGeom prst="rect">
            <a:avLst/>
          </a:prstGeom>
        </p:spPr>
        <p:txBody>
          <a:bodyPr vert="horz" wrap="none" lIns="68580" tIns="34290" rIns="68580" bIns="3429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1538821"/>
            <a:ext cx="8412480" cy="16922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6833" y="364985"/>
            <a:ext cx="11219688" cy="527837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88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40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685800" rtl="0" eaLnBrk="1" latinLnBrk="0" hangingPunct="1">
        <a:lnSpc>
          <a:spcPct val="95000"/>
        </a:lnSpc>
        <a:spcBef>
          <a:spcPts val="900"/>
        </a:spcBef>
        <a:buClr>
          <a:schemeClr val="accent2"/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00038" indent="-128588" algn="l" defTabSz="685800" rtl="0" eaLnBrk="1" latinLnBrk="0" hangingPunct="1">
        <a:lnSpc>
          <a:spcPct val="95000"/>
        </a:lnSpc>
        <a:spcBef>
          <a:spcPts val="45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8625" indent="-85725" algn="l" defTabSz="6858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57213" indent="-85725" algn="l" defTabSz="6858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85800" indent="-85725" algn="l" defTabSz="6858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youtu.be/cxTxgHIYK08" TargetMode="Externa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youtu.be/04VK5XscxB4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youtu.be/kxLcwIMYmr0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C8B0E-78B0-4BB6-81A9-08947B612F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OpenNow</a:t>
            </a:r>
            <a:r>
              <a:rPr lang="en-US" dirty="0"/>
              <a:t> Introduction to Computing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FBA0CED-9464-4852-BC03-687A90BF20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21600"/>
              <a:t>Module 7: </a:t>
            </a:r>
            <a:r>
              <a:rPr lang="en-US" sz="21600" dirty="0"/>
              <a:t>Telecommunications Fundamentals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CFAC52-6B09-438B-8E27-419E7C643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3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Telecommunications: Telecommunications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0FAEF-98BE-4B3D-A30C-F93B0A838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6190"/>
            <a:ext cx="8412480" cy="332015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Telecommunications software </a:t>
            </a:r>
            <a:r>
              <a:rPr lang="en-US" dirty="0"/>
              <a:t>– software based on telecommunications protocols used to control, monitor, and troubleshoot data traveling over a telecommunications network.</a:t>
            </a:r>
          </a:p>
          <a:p>
            <a:r>
              <a:rPr lang="en-US" dirty="0"/>
              <a:t>Hardware needs software to tell it what to do</a:t>
            </a:r>
          </a:p>
          <a:p>
            <a:r>
              <a:rPr lang="en-US" dirty="0"/>
              <a:t>Networking software</a:t>
            </a:r>
          </a:p>
          <a:p>
            <a:pPr lvl="1"/>
            <a:r>
              <a:rPr lang="en-US" dirty="0"/>
              <a:t>Monitors the load or amount of traffic</a:t>
            </a:r>
          </a:p>
          <a:p>
            <a:pPr lvl="1"/>
            <a:r>
              <a:rPr lang="en-US" dirty="0"/>
              <a:t>Provides error checking and message formatting</a:t>
            </a:r>
          </a:p>
          <a:p>
            <a:pPr lvl="1"/>
            <a:r>
              <a:rPr lang="en-US" dirty="0"/>
              <a:t>Provides data information security and privacy</a:t>
            </a:r>
          </a:p>
          <a:p>
            <a:r>
              <a:rPr lang="en-US" dirty="0"/>
              <a:t>Servers that manage networks use network operating system (NOS) software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439010-25A0-4D2C-A452-3DC0C3FA3BB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828800" y="4856344"/>
            <a:ext cx="8412480" cy="675776"/>
          </a:xfrm>
        </p:spPr>
        <p:txBody>
          <a:bodyPr numCol="2">
            <a:normAutofit lnSpcReduction="10000"/>
          </a:bodyPr>
          <a:lstStyle/>
          <a:p>
            <a:pPr lvl="1"/>
            <a:r>
              <a:rPr lang="en-US" dirty="0"/>
              <a:t>LANs</a:t>
            </a:r>
          </a:p>
          <a:p>
            <a:pPr lvl="1"/>
            <a:r>
              <a:rPr lang="en-US" dirty="0"/>
              <a:t>MANs</a:t>
            </a:r>
          </a:p>
          <a:p>
            <a:pPr lvl="1"/>
            <a:r>
              <a:rPr lang="en-US" dirty="0"/>
              <a:t>VPNs</a:t>
            </a:r>
          </a:p>
          <a:p>
            <a:pPr lvl="1"/>
            <a:r>
              <a:rPr lang="en-US" dirty="0"/>
              <a:t>WANs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49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2CC49C-F016-4D4A-A47B-507FAFD5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7.2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8CAD28-5186-433F-916D-3600FDD3F4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Cellular Networks</a:t>
            </a:r>
          </a:p>
        </p:txBody>
      </p:sp>
    </p:spTree>
    <p:extLst>
      <p:ext uri="{BB962C8B-B14F-4D97-AF65-F5344CB8AC3E}">
        <p14:creationId xmlns:p14="http://schemas.microsoft.com/office/powerpoint/2010/main" val="4114366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Networks: 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1E03D-A2D3-440C-93F4-0AA191638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8821"/>
            <a:ext cx="8412480" cy="43211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Cellular networks </a:t>
            </a:r>
            <a:r>
              <a:rPr lang="en-US" dirty="0"/>
              <a:t>– wide area network in which a geographic area is divided into cells, with a transceiver, antenna (tower), and station at the center of each cell, to support wireless mobile communications</a:t>
            </a:r>
          </a:p>
          <a:p>
            <a:r>
              <a:rPr lang="en-US" dirty="0"/>
              <a:t>Composed of many different technologies and devices</a:t>
            </a:r>
          </a:p>
          <a:p>
            <a:r>
              <a:rPr lang="en-US" dirty="0"/>
              <a:t>Uses a honeycomb design to cover provide overlapping coverage to devices with limited signal range</a:t>
            </a:r>
          </a:p>
          <a:p>
            <a:r>
              <a:rPr lang="en-US" dirty="0"/>
              <a:t>Uses the cell phone’s location to determine which cell tower to connect to</a:t>
            </a:r>
          </a:p>
          <a:p>
            <a:r>
              <a:rPr lang="en-US" dirty="0"/>
              <a:t>LTE is fourth-generation wireless broadband technology and is marketed as the fastest and most reliable</a:t>
            </a:r>
          </a:p>
          <a:p>
            <a:endParaRPr lang="en-US" dirty="0"/>
          </a:p>
          <a:p>
            <a:r>
              <a:rPr lang="en-US" dirty="0"/>
              <a:t>Video: </a:t>
            </a:r>
            <a:r>
              <a:rPr lang="en-US" dirty="0">
                <a:hlinkClick r:id="rId2"/>
              </a:rPr>
              <a:t>A 5G World Is on the Horizon, But How Will It Work?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06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Networks: Cellular Carrier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F3854-209C-4319-A73C-6CDC328F8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6190"/>
            <a:ext cx="8412480" cy="3320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Cellular carrier </a:t>
            </a:r>
            <a:r>
              <a:rPr lang="en-US" dirty="0"/>
              <a:t>– a company that builds and maintains a cellular network and provides cell phone service to the public</a:t>
            </a:r>
          </a:p>
          <a:p>
            <a:r>
              <a:rPr lang="en-US" dirty="0"/>
              <a:t>Many provide service worldwide</a:t>
            </a:r>
          </a:p>
          <a:p>
            <a:r>
              <a:rPr lang="en-US" dirty="0"/>
              <a:t>Can be costly and inconvenient to Global Systems for Mobile Communications (GSM) is most popular international standard</a:t>
            </a:r>
          </a:p>
          <a:p>
            <a:r>
              <a:rPr lang="en-US" dirty="0"/>
              <a:t>Main networking standards in the U.S. are GSM and CDMA</a:t>
            </a:r>
          </a:p>
          <a:p>
            <a:r>
              <a:rPr lang="en-US" dirty="0"/>
              <a:t>Popular U.S. carriers include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41AC60-EA8E-4BF5-8F31-4FBB88A6F69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828800" y="4563736"/>
            <a:ext cx="8412480" cy="675776"/>
          </a:xfrm>
        </p:spPr>
        <p:txBody>
          <a:bodyPr numCol="2">
            <a:normAutofit lnSpcReduction="10000"/>
          </a:bodyPr>
          <a:lstStyle/>
          <a:p>
            <a:pPr lvl="1"/>
            <a:r>
              <a:rPr lang="en-US" dirty="0"/>
              <a:t>Verizon (CDMA)</a:t>
            </a:r>
          </a:p>
          <a:p>
            <a:pPr lvl="1"/>
            <a:r>
              <a:rPr lang="en-US" dirty="0"/>
              <a:t>AT&amp;T (GSM)</a:t>
            </a:r>
          </a:p>
          <a:p>
            <a:pPr lvl="1"/>
            <a:r>
              <a:rPr lang="en-US" dirty="0"/>
              <a:t>T-Mobile (GSM)</a:t>
            </a:r>
          </a:p>
          <a:p>
            <a:pPr lvl="1"/>
            <a:r>
              <a:rPr lang="en-US" dirty="0"/>
              <a:t>Sprint (CDMA)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89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Networks: Cellular Plans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1E03D-A2D3-440C-93F4-0AA191638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8821"/>
            <a:ext cx="8412480" cy="423551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Cellular plans </a:t>
            </a:r>
            <a:r>
              <a:rPr lang="en-US" dirty="0"/>
              <a:t>– defines the terms of service provided by a cellular carrier to which a cellular user subscribes</a:t>
            </a:r>
          </a:p>
          <a:p>
            <a:r>
              <a:rPr lang="en-US" dirty="0"/>
              <a:t>Most carriers offer a variety of plans to meet users needs and include talk, text, and data (which may have limits)</a:t>
            </a:r>
          </a:p>
          <a:p>
            <a:r>
              <a:rPr lang="en-US" dirty="0"/>
              <a:t>Things to consider before subscribing to a plan</a:t>
            </a:r>
          </a:p>
          <a:p>
            <a:pPr lvl="1"/>
            <a:r>
              <a:rPr lang="en-US" dirty="0"/>
              <a:t>What phone do you use</a:t>
            </a:r>
          </a:p>
          <a:p>
            <a:pPr lvl="1"/>
            <a:r>
              <a:rPr lang="en-US" dirty="0"/>
              <a:t>How much data do you plan to download per month</a:t>
            </a:r>
          </a:p>
          <a:p>
            <a:pPr lvl="1"/>
            <a:r>
              <a:rPr lang="en-US" dirty="0"/>
              <a:t>What service do your family and friends use</a:t>
            </a:r>
          </a:p>
          <a:p>
            <a:pPr lvl="1"/>
            <a:r>
              <a:rPr lang="en-US" dirty="0"/>
              <a:t>How many text messages do you plan to send per month</a:t>
            </a:r>
          </a:p>
          <a:p>
            <a:pPr lvl="1"/>
            <a:r>
              <a:rPr lang="en-US" dirty="0"/>
              <a:t>Are you interested in a package deal that includes TV, home Internet, home phone, and cellular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16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Networks: Cellular Phone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512BE-A96D-48FA-98D9-2F66910A5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Mobile phone </a:t>
            </a:r>
            <a:r>
              <a:rPr lang="en-US" dirty="0"/>
              <a:t>– the handset used by the subscriber to communicate on a cellular network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9BE360-4199-4E02-B33F-28040B279F5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Smartphones include a “soft” keyboard, predictive text, support voice input, and connect to the Internet</a:t>
            </a:r>
          </a:p>
          <a:p>
            <a:r>
              <a:rPr lang="en-US" dirty="0"/>
              <a:t>Wide variety of phones available, select based on</a:t>
            </a:r>
          </a:p>
          <a:p>
            <a:pPr lvl="1"/>
            <a:r>
              <a:rPr lang="en-US" sz="2000" dirty="0"/>
              <a:t>Display size</a:t>
            </a:r>
          </a:p>
          <a:p>
            <a:pPr lvl="1"/>
            <a:r>
              <a:rPr lang="en-US" sz="2000" dirty="0"/>
              <a:t>Network type</a:t>
            </a:r>
          </a:p>
          <a:p>
            <a:pPr lvl="1"/>
            <a:r>
              <a:rPr lang="en-US" sz="2000" dirty="0"/>
              <a:t>Processor type</a:t>
            </a:r>
          </a:p>
          <a:p>
            <a:pPr lvl="1"/>
            <a:r>
              <a:rPr lang="en-US" sz="2000" dirty="0"/>
              <a:t>Features</a:t>
            </a:r>
          </a:p>
          <a:p>
            <a:pPr lvl="1"/>
            <a:r>
              <a:rPr lang="en-US" sz="2000" dirty="0"/>
              <a:t>Storage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Placeholder 8" descr="Front and back views of Google Pixel phones in black, white, and blue variants">
            <a:extLst>
              <a:ext uri="{FF2B5EF4-FFF2-40B4-BE49-F238E27FC236}">
                <a16:creationId xmlns:a16="http://schemas.microsoft.com/office/drawing/2014/main" id="{414CF8C1-A991-4725-AFB8-C67ED03CDC82}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5" r="7925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28701C-C1E4-4BDF-8F42-56214969973E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Photo: Google-branded Pixel phone manufactured by HTC</a:t>
            </a:r>
          </a:p>
          <a:p>
            <a:r>
              <a:rPr lang="en-US" dirty="0"/>
              <a:t>Source: Google Inc/CC 2.0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78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2CC49C-F016-4D4A-A47B-507FAFD5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7.3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8CAD28-5186-433F-916D-3600FDD3F4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Wireless Networking</a:t>
            </a:r>
          </a:p>
        </p:txBody>
      </p:sp>
    </p:spTree>
    <p:extLst>
      <p:ext uri="{BB962C8B-B14F-4D97-AF65-F5344CB8AC3E}">
        <p14:creationId xmlns:p14="http://schemas.microsoft.com/office/powerpoint/2010/main" val="3480593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Networking: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1228F-3CA3-4D8D-B589-CD917BD91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Wireless data communications </a:t>
            </a:r>
            <a:r>
              <a:rPr lang="en-US" dirty="0"/>
              <a:t>– refers to telecommunications that take place over the air to provide data and Internet access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F5A3BC-77CF-4D2F-9B84-96D513F985F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Allows users to connect to access information and data from many locations</a:t>
            </a:r>
          </a:p>
          <a:p>
            <a:r>
              <a:rPr lang="en-US" dirty="0"/>
              <a:t>Many different types of wireless technologies including</a:t>
            </a:r>
          </a:p>
          <a:p>
            <a:pPr lvl="1"/>
            <a:r>
              <a:rPr lang="en-US" dirty="0"/>
              <a:t>Wi-Fi</a:t>
            </a:r>
          </a:p>
          <a:p>
            <a:pPr lvl="1"/>
            <a:r>
              <a:rPr lang="en-US" dirty="0"/>
              <a:t>Bluetooth</a:t>
            </a:r>
          </a:p>
          <a:p>
            <a:pPr lvl="1"/>
            <a:r>
              <a:rPr lang="en-US" dirty="0"/>
              <a:t>RFID</a:t>
            </a:r>
          </a:p>
          <a:p>
            <a:pPr lvl="1"/>
            <a:r>
              <a:rPr lang="en-US" dirty="0"/>
              <a:t>GPS</a:t>
            </a:r>
          </a:p>
        </p:txBody>
      </p:sp>
      <p:pic>
        <p:nvPicPr>
          <p:cNvPr id="9" name="Picture Placeholder 8" descr="A high-angle photograph of a laptop, full red coffee mug, and a plate with a slice of toast, on a metal mesh bistro table">
            <a:extLst>
              <a:ext uri="{FF2B5EF4-FFF2-40B4-BE49-F238E27FC236}">
                <a16:creationId xmlns:a16="http://schemas.microsoft.com/office/drawing/2014/main" id="{AE9BBD56-94A7-4B3B-B880-55C4443102DF}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" r="4009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424B44-179E-4375-9093-2798FDE618BF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Photo: “Laptop and working lunch. An outside table with a silver laptop, coffee and a sandwich on it.”</a:t>
            </a:r>
          </a:p>
          <a:p>
            <a:r>
              <a:rPr lang="en-US" dirty="0"/>
              <a:t>Source: Rob Pearce/CC 2.0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20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Networking: Wi-Fi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90ACF-064D-4F5B-A0C8-0AD5862E3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Wi-Fi </a:t>
            </a:r>
            <a:r>
              <a:rPr lang="en-US" dirty="0"/>
              <a:t>(short for </a:t>
            </a:r>
            <a:r>
              <a:rPr lang="en-US" b="1" dirty="0"/>
              <a:t>wireless fidelity</a:t>
            </a:r>
            <a:r>
              <a:rPr lang="en-US" dirty="0"/>
              <a:t>) – a wireless technology that uses access points to connect users to networks within a range of 250-1,000 feet (75-300 meters)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F8A250-05DF-4505-8781-47C3AA7BC24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Provides wireless Internet access in households, businesses, and public spaces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Provides Internet access at high speed</a:t>
            </a:r>
          </a:p>
          <a:p>
            <a:r>
              <a:rPr lang="en-US" sz="2200" dirty="0"/>
              <a:t>Downside</a:t>
            </a:r>
          </a:p>
          <a:p>
            <a:pPr lvl="1"/>
            <a:r>
              <a:rPr lang="en-US" dirty="0"/>
              <a:t>Relatively short range</a:t>
            </a:r>
          </a:p>
          <a:p>
            <a:pPr lvl="1"/>
            <a:r>
              <a:rPr lang="en-US" dirty="0"/>
              <a:t>Supports limited number of users</a:t>
            </a:r>
          </a:p>
        </p:txBody>
      </p:sp>
      <p:pic>
        <p:nvPicPr>
          <p:cNvPr id="9" name="Picture Placeholder 8" descr="A line-art solid-color map of the University of California, Davis, with Wi-Fi coverage areas superimposed.">
            <a:extLst>
              <a:ext uri="{FF2B5EF4-FFF2-40B4-BE49-F238E27FC236}">
                <a16:creationId xmlns:a16="http://schemas.microsoft.com/office/drawing/2014/main" id="{DD3FBBBA-D186-4141-959A-AEF8FE5930A2}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2" b="6462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49DFD7-D469-410C-B3B7-DDB47C412D66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Photo: </a:t>
            </a:r>
            <a:r>
              <a:rPr lang="en-US" dirty="0" err="1"/>
              <a:t>WiFi</a:t>
            </a:r>
            <a:r>
              <a:rPr lang="en-US" dirty="0"/>
              <a:t> Coverage map</a:t>
            </a:r>
          </a:p>
          <a:p>
            <a:r>
              <a:rPr lang="en-US" dirty="0"/>
              <a:t>Source: University of California, Davis/CC 2.0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51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Networking: Bluetooth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A1E67-14BC-4E38-9B37-5F4D52219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8820"/>
            <a:ext cx="8412480" cy="23789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Bluetooth</a:t>
            </a:r>
            <a:r>
              <a:rPr lang="en-US" dirty="0"/>
              <a:t> – enables a wide assortment of digital devices to communicate directly with each other over sort distances</a:t>
            </a:r>
          </a:p>
          <a:p>
            <a:r>
              <a:rPr lang="en-US" dirty="0"/>
              <a:t>Useful for passing data over a short distance by pairing the devices</a:t>
            </a:r>
          </a:p>
          <a:p>
            <a:r>
              <a:rPr lang="en-US" dirty="0"/>
              <a:t>Pairings can be created automatically or manually</a:t>
            </a:r>
          </a:p>
          <a:p>
            <a:r>
              <a:rPr lang="en-US" dirty="0"/>
              <a:t>Developed by the Bluetooth Special Interest Group (BSIG)</a:t>
            </a:r>
          </a:p>
          <a:p>
            <a:r>
              <a:rPr lang="en-US" dirty="0"/>
              <a:t>Used to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E3E350-AF02-4E69-9477-1AD675C2300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828800" y="3917738"/>
            <a:ext cx="8412480" cy="2254462"/>
          </a:xfrm>
        </p:spPr>
        <p:txBody>
          <a:bodyPr/>
          <a:lstStyle/>
          <a:p>
            <a:pPr lvl="1"/>
            <a:r>
              <a:rPr lang="en-US" dirty="0"/>
              <a:t>Connect mobile phones to speakers, headphones, earbuds</a:t>
            </a:r>
          </a:p>
          <a:p>
            <a:pPr lvl="1"/>
            <a:r>
              <a:rPr lang="en-US" dirty="0"/>
              <a:t>Connect mobile phones to vehicles</a:t>
            </a:r>
          </a:p>
          <a:p>
            <a:pPr lvl="1"/>
            <a:r>
              <a:rPr lang="en-US" dirty="0"/>
              <a:t>Share files between computers and mobile devices</a:t>
            </a:r>
          </a:p>
          <a:p>
            <a:pPr lvl="1"/>
            <a:r>
              <a:rPr lang="en-US" dirty="0"/>
              <a:t>Connect keyboards and mice to computers and tablets</a:t>
            </a:r>
          </a:p>
          <a:p>
            <a:pPr lvl="1"/>
            <a:r>
              <a:rPr lang="en-US" dirty="0"/>
              <a:t>Connect smartwatches to mobile phones</a:t>
            </a:r>
          </a:p>
          <a:p>
            <a:pPr lvl="1"/>
            <a:r>
              <a:rPr lang="en-US" dirty="0"/>
              <a:t>For other specialized needs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74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2123D0-6720-403F-BDC8-D15F4D11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Telecommunications Fundamentals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0FCB8C-241F-4DCC-85CD-E79344880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Telecommunications </a:t>
            </a:r>
            <a:r>
              <a:rPr lang="en-US" dirty="0"/>
              <a:t>– refers to the electronic transmission and reception of signals for voice and data communications</a:t>
            </a:r>
          </a:p>
          <a:p>
            <a:r>
              <a:rPr lang="en-US" dirty="0"/>
              <a:t>Nearly all our communication and information is accessed through telecommunication systems</a:t>
            </a:r>
          </a:p>
          <a:p>
            <a:r>
              <a:rPr lang="en-US" dirty="0"/>
              <a:t>In this module, you will learn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83936-0AE6-48C6-A4A5-2DE7FC8A5A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828800" y="3097290"/>
            <a:ext cx="8412480" cy="2880360"/>
          </a:xfrm>
        </p:spPr>
        <p:txBody>
          <a:bodyPr numCol="2">
            <a:normAutofit lnSpcReduction="10000"/>
          </a:bodyPr>
          <a:lstStyle/>
          <a:p>
            <a:pPr lvl="1"/>
            <a:r>
              <a:rPr lang="en-US" dirty="0"/>
              <a:t>Telecommunications</a:t>
            </a:r>
          </a:p>
          <a:p>
            <a:pPr lvl="1"/>
            <a:r>
              <a:rPr lang="en-US" dirty="0"/>
              <a:t>Telecommunications Signals</a:t>
            </a:r>
          </a:p>
          <a:p>
            <a:pPr lvl="1"/>
            <a:r>
              <a:rPr lang="en-US" dirty="0"/>
              <a:t>Telecommunications Media</a:t>
            </a:r>
          </a:p>
          <a:p>
            <a:pPr lvl="1"/>
            <a:r>
              <a:rPr lang="en-US" dirty="0"/>
              <a:t>Radio Spectrum</a:t>
            </a:r>
          </a:p>
          <a:p>
            <a:pPr lvl="1"/>
            <a:r>
              <a:rPr lang="en-US" dirty="0"/>
              <a:t>Telecommunications Device</a:t>
            </a:r>
          </a:p>
          <a:p>
            <a:pPr lvl="1"/>
            <a:r>
              <a:rPr lang="en-US" dirty="0"/>
              <a:t>Telecommunications Software</a:t>
            </a:r>
          </a:p>
          <a:p>
            <a:pPr lvl="1"/>
            <a:r>
              <a:rPr lang="en-US" dirty="0"/>
              <a:t>Telecommunications Networks</a:t>
            </a:r>
          </a:p>
          <a:p>
            <a:pPr lvl="1"/>
            <a:r>
              <a:rPr lang="en-US" dirty="0"/>
              <a:t>Cellular Networks</a:t>
            </a:r>
          </a:p>
          <a:p>
            <a:pPr lvl="1"/>
            <a:r>
              <a:rPr lang="en-US" dirty="0"/>
              <a:t>Cellular Carrier</a:t>
            </a:r>
          </a:p>
          <a:p>
            <a:pPr lvl="1"/>
            <a:r>
              <a:rPr lang="en-US" dirty="0"/>
              <a:t>Cellular Plans</a:t>
            </a:r>
          </a:p>
          <a:p>
            <a:pPr lvl="1"/>
            <a:r>
              <a:rPr lang="en-US" dirty="0"/>
              <a:t>Cellular Phone</a:t>
            </a:r>
          </a:p>
          <a:p>
            <a:pPr lvl="1"/>
            <a:r>
              <a:rPr lang="en-US" dirty="0"/>
              <a:t>Wireless Networking</a:t>
            </a:r>
          </a:p>
          <a:p>
            <a:pPr lvl="1"/>
            <a:r>
              <a:rPr lang="en-US" dirty="0"/>
              <a:t>Wi-Fi</a:t>
            </a:r>
          </a:p>
          <a:p>
            <a:pPr lvl="1"/>
            <a:r>
              <a:rPr lang="en-US" dirty="0"/>
              <a:t>Bluetooth</a:t>
            </a:r>
          </a:p>
          <a:p>
            <a:pPr lvl="1"/>
            <a:r>
              <a:rPr lang="en-US" dirty="0"/>
              <a:t>Radio Frequency Identification</a:t>
            </a:r>
          </a:p>
          <a:p>
            <a:pPr lvl="1"/>
            <a:r>
              <a:rPr lang="en-US" dirty="0"/>
              <a:t>Global Positioning System</a:t>
            </a:r>
          </a:p>
        </p:txBody>
      </p:sp>
    </p:spTree>
    <p:extLst>
      <p:ext uri="{BB962C8B-B14F-4D97-AF65-F5344CB8AC3E}">
        <p14:creationId xmlns:p14="http://schemas.microsoft.com/office/powerpoint/2010/main" val="267022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Networking: Radio Frequency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4CEA1-2C55-411F-826B-EF286C118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RFID</a:t>
            </a:r>
            <a:r>
              <a:rPr lang="en-US" dirty="0"/>
              <a:t> (</a:t>
            </a:r>
            <a:r>
              <a:rPr lang="en-US" b="1" dirty="0"/>
              <a:t>radio frequency identification</a:t>
            </a:r>
            <a:r>
              <a:rPr lang="en-US" dirty="0"/>
              <a:t>) – uses tiny transponders in devices or tags that can be attached to merchandise or other objects and read wirelessly using an RFID reader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4F7632-7C02-403C-8227-F9846E38DCE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RFID is </a:t>
            </a:r>
          </a:p>
          <a:p>
            <a:pPr lvl="1"/>
            <a:r>
              <a:rPr lang="en-US" dirty="0"/>
              <a:t>Used to identify and track products</a:t>
            </a:r>
          </a:p>
          <a:p>
            <a:pPr lvl="1"/>
            <a:r>
              <a:rPr lang="en-US" dirty="0"/>
              <a:t>Embedded in credit cards, cell phones, and other devices to enable wireless transactions at checkout counters and vending machines for contactless payments</a:t>
            </a:r>
          </a:p>
          <a:p>
            <a:r>
              <a:rPr lang="en-US" sz="2200" dirty="0"/>
              <a:t>Some critics are concerned about privacy</a:t>
            </a:r>
          </a:p>
        </p:txBody>
      </p:sp>
      <p:pic>
        <p:nvPicPr>
          <p:cNvPr id="9" name="Picture Placeholder 8" descr="A close up of a counter upon which a tablet-style point-of-sale terminal, a credit-card terminal, and a printer. A customer, only visible from fingertip to mid-forearm, is holding a mobile phone over the credit card terminal, while a sales associate, represented by two forearms and a red shirt, waits patiently.">
            <a:extLst>
              <a:ext uri="{FF2B5EF4-FFF2-40B4-BE49-F238E27FC236}">
                <a16:creationId xmlns:a16="http://schemas.microsoft.com/office/drawing/2014/main" id="{410A0566-40A8-450C-9B49-C780CC6D01CA}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" b="1164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89B25C-7893-45E6-899D-43C816665A4D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Photo: RFID Sales Transaction</a:t>
            </a:r>
          </a:p>
          <a:p>
            <a:r>
              <a:rPr lang="en-US" dirty="0"/>
              <a:t>Source: Apple Inc/Fair Use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306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Networking: Global Positioning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F687E-2922-4DC4-B1DD-9D9F8AF91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GPS</a:t>
            </a:r>
            <a:r>
              <a:rPr lang="en-US" dirty="0"/>
              <a:t> (</a:t>
            </a:r>
            <a:r>
              <a:rPr lang="en-US" b="1" dirty="0"/>
              <a:t>global positioning system</a:t>
            </a:r>
            <a:r>
              <a:rPr lang="en-US" dirty="0"/>
              <a:t>) – uses satellites to pinpoint the location of objects on earth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E1D990-E3AD-4218-AACA-D8D37398C46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Provides useful navigation assistance</a:t>
            </a:r>
          </a:p>
          <a:p>
            <a:r>
              <a:rPr lang="en-US" dirty="0"/>
              <a:t>Uses a receiver and a network of 24 satellites</a:t>
            </a:r>
          </a:p>
          <a:p>
            <a:r>
              <a:rPr lang="en-US" dirty="0"/>
              <a:t>Can pinpoint the exact location of the receiver</a:t>
            </a:r>
          </a:p>
          <a:p>
            <a:r>
              <a:rPr lang="en-US" dirty="0"/>
              <a:t>Geotagging is the process of adding geographic metadata to digital media and messages</a:t>
            </a:r>
          </a:p>
          <a:p>
            <a:r>
              <a:rPr lang="en-US" dirty="0"/>
              <a:t>Some critics are concerned about privacy</a:t>
            </a:r>
          </a:p>
          <a:p>
            <a:endParaRPr lang="en-US" dirty="0"/>
          </a:p>
          <a:p>
            <a:r>
              <a:rPr lang="en-US" dirty="0"/>
              <a:t>Video: </a:t>
            </a:r>
            <a:r>
              <a:rPr lang="en-US" dirty="0">
                <a:hlinkClick r:id="rId2"/>
              </a:rPr>
              <a:t>How Satellites Track Your Exact Location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10" name="Picture Placeholder 9" descr="An extreme closeup of a GPS screen, showing a checkered destination flag somewhere midway between Switzerland, Austria, and Slovenia">
            <a:extLst>
              <a:ext uri="{FF2B5EF4-FFF2-40B4-BE49-F238E27FC236}">
                <a16:creationId xmlns:a16="http://schemas.microsoft.com/office/drawing/2014/main" id="{9A6C0FDC-FB17-490C-8408-6D28D177E49C}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00" b="14100"/>
          <a:stretch>
            <a:fillRect/>
          </a:stretch>
        </p:blipFill>
        <p:spPr bwMode="auto">
          <a:xfrm>
            <a:off x="7497763" y="2606675"/>
            <a:ext cx="2865437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C1939A-44DF-48FB-86A0-479CD069E84B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Photo: “Driving Back”</a:t>
            </a:r>
          </a:p>
          <a:p>
            <a:r>
              <a:rPr lang="en-US" dirty="0"/>
              <a:t>Source: </a:t>
            </a:r>
            <a:r>
              <a:rPr lang="en-US" dirty="0" err="1"/>
              <a:t>orsorama</a:t>
            </a:r>
            <a:r>
              <a:rPr lang="en-US" dirty="0"/>
              <a:t>/CC 2.0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59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88D64618-764C-44D5-8BDE-5E28D36B8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dirty="0"/>
              <a:t>Lesson 7.1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8A2820BA-A96D-4989-9982-B9ADCC430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942671"/>
            <a:ext cx="11220450" cy="254317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Telecommunications</a:t>
            </a:r>
          </a:p>
        </p:txBody>
      </p:sp>
    </p:spTree>
    <p:extLst>
      <p:ext uri="{BB962C8B-B14F-4D97-AF65-F5344CB8AC3E}">
        <p14:creationId xmlns:p14="http://schemas.microsoft.com/office/powerpoint/2010/main" val="3802664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Telecommunications: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30BBE-610F-4A78-825D-94329FA3C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Infrastructure </a:t>
            </a:r>
            <a:r>
              <a:rPr lang="en-US" dirty="0"/>
              <a:t>– refers to the hardware, software, and protocols that support telecommunications 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307275-095F-4BF9-83FF-78496D55E27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Important to understand the infrastructure (hardware, software, and protocols) that support useful technology so you can select services that meet your needs</a:t>
            </a:r>
          </a:p>
          <a:p>
            <a:r>
              <a:rPr lang="en-US" dirty="0"/>
              <a:t>Telecommunications require</a:t>
            </a:r>
          </a:p>
          <a:p>
            <a:pPr lvl="1"/>
            <a:r>
              <a:rPr lang="en-US" dirty="0"/>
              <a:t>Sender</a:t>
            </a:r>
          </a:p>
          <a:p>
            <a:pPr lvl="1"/>
            <a:r>
              <a:rPr lang="en-US" dirty="0"/>
              <a:t>Receiver</a:t>
            </a:r>
          </a:p>
          <a:p>
            <a:pPr lvl="1"/>
            <a:r>
              <a:rPr lang="en-US" dirty="0"/>
              <a:t>Signal </a:t>
            </a:r>
          </a:p>
          <a:p>
            <a:pPr lvl="1"/>
            <a:r>
              <a:rPr lang="en-US" dirty="0"/>
              <a:t>Medium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9" name="Picture Placeholder 8" descr="Telephone and powerlines cross an expanse of blue sky">
            <a:extLst>
              <a:ext uri="{FF2B5EF4-FFF2-40B4-BE49-F238E27FC236}">
                <a16:creationId xmlns:a16="http://schemas.microsoft.com/office/drawing/2014/main" id="{C0CF39AB-810B-42AD-B497-7ACE87C34EC9}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3" b="4153"/>
          <a:stretch>
            <a:fillRect/>
          </a:stretch>
        </p:blipFill>
        <p:spPr bwMode="auto">
          <a:xfrm>
            <a:off x="7497763" y="2606675"/>
            <a:ext cx="1997075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51FF12-558D-45B5-BD39-4DD9A2712810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Photo: caged sky”</a:t>
            </a:r>
          </a:p>
          <a:p>
            <a:r>
              <a:rPr lang="en-US" dirty="0"/>
              <a:t>Source: mh.xbhd.org/CC 2.0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4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Telecommunications: Telecommunications Signals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1E03D-A2D3-440C-93F4-0AA191638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8821"/>
            <a:ext cx="8412480" cy="473551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Telecommunications signals </a:t>
            </a:r>
            <a:r>
              <a:rPr lang="en-US" dirty="0"/>
              <a:t>– analog or digital electronic transmissions for the purpose of communication</a:t>
            </a:r>
          </a:p>
          <a:p>
            <a:r>
              <a:rPr lang="en-US" dirty="0"/>
              <a:t>Signals can vary in speed and strength</a:t>
            </a:r>
          </a:p>
          <a:p>
            <a:r>
              <a:rPr lang="en-US" dirty="0"/>
              <a:t>Analog signal fluctuates continuously and creates a curved waveform</a:t>
            </a:r>
          </a:p>
          <a:p>
            <a:pPr>
              <a:lnSpc>
                <a:spcPct val="85000"/>
              </a:lnSpc>
            </a:pPr>
            <a:r>
              <a:rPr lang="en-US" dirty="0"/>
              <a:t>Digital signal has only two states and is represented by 1s (high) and 0s (low)</a:t>
            </a:r>
          </a:p>
          <a:p>
            <a:r>
              <a:rPr lang="en-US" dirty="0"/>
              <a:t>Frequency is the speed at which a digital signal can change from high to low</a:t>
            </a:r>
          </a:p>
          <a:p>
            <a:r>
              <a:rPr lang="en-US" dirty="0"/>
              <a:t>Signal frequency is measured in hertz (Hz)</a:t>
            </a:r>
          </a:p>
          <a:p>
            <a:r>
              <a:rPr lang="en-US" dirty="0"/>
              <a:t>Bandwidth is the data transmission speed</a:t>
            </a:r>
          </a:p>
          <a:p>
            <a:endParaRPr lang="en-US" dirty="0"/>
          </a:p>
          <a:p>
            <a:r>
              <a:rPr lang="en-US" dirty="0"/>
              <a:t>Video: </a:t>
            </a:r>
            <a:r>
              <a:rPr lang="en-US" dirty="0">
                <a:hlinkClick r:id="rId2"/>
              </a:rPr>
              <a:t>How </a:t>
            </a:r>
            <a:r>
              <a:rPr lang="en-US" dirty="0" err="1">
                <a:hlinkClick r:id="rId2"/>
              </a:rPr>
              <a:t>WiFi</a:t>
            </a:r>
            <a:r>
              <a:rPr lang="en-US" dirty="0">
                <a:hlinkClick r:id="rId2"/>
              </a:rPr>
              <a:t> and Cell Phones Work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792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Telecommunications: Telecommunications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EF1E7-4AD7-4FF2-AAFE-5316AF3A1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Telecommunications media </a:t>
            </a:r>
            <a:r>
              <a:rPr lang="en-US" dirty="0"/>
              <a:t>– anything that carries a signal and creates an interface between a sending device and a receiving device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EA8547-08B8-4CC9-A255-35649AE68C5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Various types of media</a:t>
            </a:r>
          </a:p>
          <a:p>
            <a:r>
              <a:rPr lang="en-US" dirty="0"/>
              <a:t>Each media has its own characteristics, including</a:t>
            </a:r>
          </a:p>
          <a:p>
            <a:pPr lvl="1"/>
            <a:r>
              <a:rPr lang="en-US" dirty="0"/>
              <a:t>Transmission capacity</a:t>
            </a:r>
          </a:p>
          <a:p>
            <a:pPr lvl="1"/>
            <a:r>
              <a:rPr lang="en-US" dirty="0"/>
              <a:t>Speed</a:t>
            </a:r>
          </a:p>
          <a:p>
            <a:pPr lvl="1"/>
            <a:r>
              <a:rPr lang="en-US" dirty="0"/>
              <a:t>Convenience </a:t>
            </a:r>
          </a:p>
          <a:p>
            <a:pPr lvl="1"/>
            <a:r>
              <a:rPr lang="en-US" dirty="0"/>
              <a:t>Security</a:t>
            </a:r>
          </a:p>
          <a:p>
            <a:r>
              <a:rPr lang="en-US" dirty="0"/>
              <a:t>Use the media appropriate for the task</a:t>
            </a:r>
          </a:p>
        </p:txBody>
      </p:sp>
      <p:pic>
        <p:nvPicPr>
          <p:cNvPr id="9" name="Picture Placeholder 8" descr="Two large wooden reels holding orange cables.">
            <a:extLst>
              <a:ext uri="{FF2B5EF4-FFF2-40B4-BE49-F238E27FC236}">
                <a16:creationId xmlns:a16="http://schemas.microsoft.com/office/drawing/2014/main" id="{A07FFC01-8A46-461D-A04B-5DC3B9A1FB6E}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8" b="1208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6BCA3D-1883-4F2B-BFCA-5900D0E4A9F2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Photo: “CABLE REELS”</a:t>
            </a:r>
          </a:p>
          <a:p>
            <a:r>
              <a:rPr lang="en-US" dirty="0"/>
              <a:t>Source: </a:t>
            </a:r>
            <a:r>
              <a:rPr lang="en-US" dirty="0" err="1"/>
              <a:t>kunst.ftf</a:t>
            </a:r>
            <a:r>
              <a:rPr lang="en-US" dirty="0"/>
              <a:t>/CC 2.0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483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Telecommunications: Radio Spectrum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45988-1C11-4FB1-9388-CC1A8CE2F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8820"/>
            <a:ext cx="8412480" cy="2990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Radio spectrum </a:t>
            </a:r>
            <a:r>
              <a:rPr lang="en-US" dirty="0"/>
              <a:t>– part of the electromagnetic spectrum, refers to all frequencies available for radio waves from about 10 </a:t>
            </a:r>
            <a:r>
              <a:rPr lang="en-US" dirty="0" err="1"/>
              <a:t>KHz</a:t>
            </a:r>
            <a:r>
              <a:rPr lang="en-US" dirty="0"/>
              <a:t> to 300 GHz and their assigned users </a:t>
            </a:r>
          </a:p>
          <a:p>
            <a:r>
              <a:rPr lang="en-US" dirty="0"/>
              <a:t>Uses assigned by the Federal Communications Commission (FCC)</a:t>
            </a:r>
          </a:p>
          <a:p>
            <a:r>
              <a:rPr lang="en-US" dirty="0"/>
              <a:t>Devices operate at different frequencies so as not to cause interference with each other</a:t>
            </a:r>
          </a:p>
          <a:p>
            <a:r>
              <a:rPr lang="en-US" dirty="0"/>
              <a:t>Includes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A612FB-74DB-4B21-9685-0A3C4104F62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828800" y="4357676"/>
            <a:ext cx="8412480" cy="1500187"/>
          </a:xfrm>
        </p:spPr>
        <p:txBody>
          <a:bodyPr numCol="2">
            <a:normAutofit/>
          </a:bodyPr>
          <a:lstStyle/>
          <a:p>
            <a:pPr lvl="1"/>
            <a:r>
              <a:rPr lang="en-US" dirty="0"/>
              <a:t>AM and FM radio</a:t>
            </a:r>
          </a:p>
          <a:p>
            <a:pPr lvl="1"/>
            <a:r>
              <a:rPr lang="en-US" dirty="0"/>
              <a:t>Television</a:t>
            </a:r>
          </a:p>
          <a:p>
            <a:pPr lvl="1"/>
            <a:r>
              <a:rPr lang="en-US" dirty="0"/>
              <a:t>Wireless phones</a:t>
            </a:r>
          </a:p>
          <a:p>
            <a:pPr lvl="1"/>
            <a:r>
              <a:rPr lang="en-US" dirty="0"/>
              <a:t>Wireless computer networks</a:t>
            </a:r>
          </a:p>
          <a:p>
            <a:pPr lvl="1"/>
            <a:r>
              <a:rPr lang="en-US" dirty="0"/>
              <a:t>Global positioning systems</a:t>
            </a:r>
          </a:p>
          <a:p>
            <a:pPr lvl="1"/>
            <a:r>
              <a:rPr lang="en-US" dirty="0"/>
              <a:t>Ham and CB radios</a:t>
            </a:r>
          </a:p>
          <a:p>
            <a:pPr lvl="1"/>
            <a:r>
              <a:rPr lang="en-US" dirty="0"/>
              <a:t>Police and emergency</a:t>
            </a:r>
          </a:p>
          <a:p>
            <a:pPr lvl="1"/>
            <a:r>
              <a:rPr lang="en-US" dirty="0"/>
              <a:t>Satellite communications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7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Telecommunications: Telecommunications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66F61-E7CF-437A-A716-75509D8CD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Telecommunications devices </a:t>
            </a:r>
            <a:r>
              <a:rPr lang="en-US" dirty="0"/>
              <a:t>– include the variety of computer hardware designed to support telecommunications activities for individuals and businesses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5C5849-96A8-4829-89C5-D92E3594D1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Telecommunication devices range in size and purpose</a:t>
            </a:r>
          </a:p>
          <a:p>
            <a:r>
              <a:rPr lang="en-US" dirty="0"/>
              <a:t>Networking devices include</a:t>
            </a:r>
          </a:p>
          <a:p>
            <a:pPr lvl="1"/>
            <a:r>
              <a:rPr lang="en-US" dirty="0"/>
              <a:t>Modems</a:t>
            </a:r>
          </a:p>
          <a:p>
            <a:pPr lvl="1"/>
            <a:r>
              <a:rPr lang="en-US" dirty="0"/>
              <a:t>Network adapters</a:t>
            </a:r>
          </a:p>
          <a:p>
            <a:pPr lvl="1"/>
            <a:r>
              <a:rPr lang="en-US" dirty="0"/>
              <a:t>Access points</a:t>
            </a:r>
          </a:p>
          <a:p>
            <a:pPr lvl="1"/>
            <a:r>
              <a:rPr lang="en-US" dirty="0"/>
              <a:t>Others</a:t>
            </a:r>
          </a:p>
        </p:txBody>
      </p:sp>
      <p:pic>
        <p:nvPicPr>
          <p:cNvPr id="9" name="Picture Placeholder 8" descr="A photograph of a retail box for a Dynalink ADSL2+ Wireless Modem Router">
            <a:extLst>
              <a:ext uri="{FF2B5EF4-FFF2-40B4-BE49-F238E27FC236}">
                <a16:creationId xmlns:a16="http://schemas.microsoft.com/office/drawing/2014/main" id="{30CB82C6-D281-44F9-99CB-9CAA408C0667}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5" b="6545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F455FD-553A-4979-858B-AEC6FEF8947F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Photo: "Waiting for Telstra“</a:t>
            </a:r>
          </a:p>
          <a:p>
            <a:r>
              <a:rPr lang="en-US" dirty="0"/>
              <a:t>Source: Lachlan Hardy/CC 2.0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8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Telecommunications: Telecommunications Software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1E03D-A2D3-440C-93F4-0AA191638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8821"/>
            <a:ext cx="8412480" cy="395954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Telecommunications software </a:t>
            </a:r>
            <a:r>
              <a:rPr lang="en-US" dirty="0"/>
              <a:t>– software based on telecommunications protocols used to control, monitor, and troubleshoot data traveling over a telecommunications network.</a:t>
            </a:r>
          </a:p>
          <a:p>
            <a:r>
              <a:rPr lang="en-US" dirty="0"/>
              <a:t>Hardware needs software to tell it what to do</a:t>
            </a:r>
          </a:p>
          <a:p>
            <a:r>
              <a:rPr lang="en-US" dirty="0"/>
              <a:t>Networking software</a:t>
            </a:r>
          </a:p>
          <a:p>
            <a:pPr lvl="1"/>
            <a:r>
              <a:rPr lang="en-US" dirty="0"/>
              <a:t>Monitors the load or amount of traffic</a:t>
            </a:r>
          </a:p>
          <a:p>
            <a:pPr lvl="1"/>
            <a:r>
              <a:rPr lang="en-US" dirty="0"/>
              <a:t>Provides error checking and message formatting</a:t>
            </a:r>
          </a:p>
          <a:p>
            <a:pPr lvl="1"/>
            <a:r>
              <a:rPr lang="en-US" dirty="0"/>
              <a:t>Provides data information security and privacy</a:t>
            </a:r>
          </a:p>
          <a:p>
            <a:r>
              <a:rPr lang="en-US" dirty="0"/>
              <a:t>Servers that manage networks use network operating system (NOS) software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882711"/>
      </p:ext>
    </p:extLst>
  </p:cSld>
  <p:clrMapOvr>
    <a:masterClrMapping/>
  </p:clrMapOvr>
</p:sld>
</file>

<file path=ppt/theme/theme1.xml><?xml version="1.0" encoding="utf-8"?>
<a:theme xmlns:a="http://schemas.openxmlformats.org/drawingml/2006/main" name="1_ThisIsThe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sIsTheTheme" id="{AD7519AE-D5B6-48E1-96D4-FD0264DCC336}" vid="{F4940E29-39A2-48DD-AF73-1144E8E13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1368</Words>
  <Application>Microsoft Office PowerPoint</Application>
  <PresentationFormat>Widescreen</PresentationFormat>
  <Paragraphs>191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1_ThisIsTheTheme</vt:lpstr>
      <vt:lpstr>OpenNow Introduction to Computing</vt:lpstr>
      <vt:lpstr>Introduction to Telecommunications Fundamentals</vt:lpstr>
      <vt:lpstr>Lesson 7.1</vt:lpstr>
      <vt:lpstr>Telecommunications: Introduction</vt:lpstr>
      <vt:lpstr>Telecommunications: Telecommunications Signals</vt:lpstr>
      <vt:lpstr>Telecommunications: Telecommunications Media</vt:lpstr>
      <vt:lpstr>Telecommunications: Radio Spectrum</vt:lpstr>
      <vt:lpstr>Telecommunications: Telecommunications Device</vt:lpstr>
      <vt:lpstr>Telecommunications: Telecommunications Software</vt:lpstr>
      <vt:lpstr>Telecommunications: Telecommunications Networks</vt:lpstr>
      <vt:lpstr>Lesson 7.2</vt:lpstr>
      <vt:lpstr>Cellular Networks: Introduction</vt:lpstr>
      <vt:lpstr>Cellular Networks: Cellular Carrier</vt:lpstr>
      <vt:lpstr>Cellular Networks: Cellular Plans</vt:lpstr>
      <vt:lpstr>Cellular Networks: Cellular Phone</vt:lpstr>
      <vt:lpstr>Lesson 7.3</vt:lpstr>
      <vt:lpstr>Wireless Networking: Introduction</vt:lpstr>
      <vt:lpstr>Wireless Networking: Wi-Fi</vt:lpstr>
      <vt:lpstr>Wireless Networking: Bluetooth</vt:lpstr>
      <vt:lpstr>Wireless Networking: Radio Frequency Identification</vt:lpstr>
      <vt:lpstr>Wireless Networking: Global Positioning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OpenNow Introduction to Computing</dc:title>
  <dc:creator>Neil Austin</dc:creator>
  <cp:lastModifiedBy>Curry, Reed</cp:lastModifiedBy>
  <cp:revision>29</cp:revision>
  <dcterms:created xsi:type="dcterms:W3CDTF">2020-04-13T16:18:37Z</dcterms:created>
  <dcterms:modified xsi:type="dcterms:W3CDTF">2020-04-20T13:32:13Z</dcterms:modified>
</cp:coreProperties>
</file>