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3" r:id="rId3"/>
    <p:sldId id="258" r:id="rId4"/>
    <p:sldId id="262" r:id="rId5"/>
    <p:sldId id="264" r:id="rId6"/>
    <p:sldId id="265" r:id="rId7"/>
    <p:sldId id="266" r:id="rId8"/>
    <p:sldId id="267" r:id="rId9"/>
    <p:sldId id="259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20" autoAdjust="0"/>
  </p:normalViewPr>
  <p:slideViewPr>
    <p:cSldViewPr snapToGrid="0">
      <p:cViewPr varScale="1"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y, Reed" userId="142e567f-ec33-4c35-8667-9a3cba22025a" providerId="ADAL" clId="{9A75F2D1-6B71-44ED-870E-B54EB89C5F23}"/>
    <pc:docChg chg="modSld">
      <pc:chgData name="Curry, Reed" userId="142e567f-ec33-4c35-8667-9a3cba22025a" providerId="ADAL" clId="{9A75F2D1-6B71-44ED-870E-B54EB89C5F23}" dt="2020-04-22T00:56:18.161" v="1" actId="20577"/>
      <pc:docMkLst>
        <pc:docMk/>
      </pc:docMkLst>
      <pc:sldChg chg="modSp mod">
        <pc:chgData name="Curry, Reed" userId="142e567f-ec33-4c35-8667-9a3cba22025a" providerId="ADAL" clId="{9A75F2D1-6B71-44ED-870E-B54EB89C5F23}" dt="2020-04-22T00:56:18.161" v="1" actId="20577"/>
        <pc:sldMkLst>
          <pc:docMk/>
          <pc:sldMk cId="2651217218" sldId="270"/>
        </pc:sldMkLst>
        <pc:spChg chg="mod">
          <ac:chgData name="Curry, Reed" userId="142e567f-ec33-4c35-8667-9a3cba22025a" providerId="ADAL" clId="{9A75F2D1-6B71-44ED-870E-B54EB89C5F23}" dt="2020-04-22T00:56:18.161" v="1" actId="20577"/>
          <ac:spMkLst>
            <pc:docMk/>
            <pc:sldMk cId="2651217218" sldId="270"/>
            <ac:spMk id="2" creationId="{1DC6F3B1-1802-4C11-99B2-0AD994B2FB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3352800"/>
            <a:ext cx="11219688" cy="9144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2800350"/>
            <a:ext cx="11219688" cy="369460"/>
          </a:xfrm>
        </p:spPr>
        <p:txBody>
          <a:bodyPr anchor="b" anchorCtr="0">
            <a:noAutofit/>
          </a:bodyPr>
          <a:lstStyle>
            <a:lvl1pPr algn="ctr">
              <a:defRPr sz="32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120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1"/>
            <a:ext cx="8412480" cy="1240211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19688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09B7421-68F0-4E96-A688-D910D27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233574"/>
            <a:ext cx="11219688" cy="521208"/>
          </a:xfrm>
        </p:spPr>
        <p:txBody>
          <a:bodyPr anchor="ctr">
            <a:normAutofit/>
          </a:bodyPr>
          <a:lstStyle>
            <a:lvl1pPr algn="ctr">
              <a:defRPr sz="32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4572000"/>
          </a:xfrm>
        </p:spPr>
        <p:txBody>
          <a:bodyPr>
            <a:normAutofit/>
          </a:bodyPr>
          <a:lstStyle>
            <a:lvl1pPr marL="128588" marR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300038" marR="0" indent="-128588" algn="l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0D3857"/>
              </a:buClr>
              <a:buSzTx/>
              <a:buFont typeface="Arial" pitchFamily="34" charset="0"/>
              <a:buChar char="•"/>
              <a:tabLst/>
              <a:defRPr sz="2200"/>
            </a:lvl2pPr>
            <a:lvl3pPr marL="428625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itchFamily="34" charset="0"/>
              <a:buChar char="-"/>
              <a:tabLst/>
              <a:defRPr sz="2000"/>
            </a:lvl3pPr>
            <a:lvl4pPr marL="557213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4pPr>
            <a:lvl5pPr marL="685800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/>
            </a:lvl5pPr>
          </a:lstStyle>
          <a:p>
            <a:pPr marL="128588" marR="0" lvl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28588" marR="0" lvl="1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8588" marR="0" lvl="2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8588" marR="0" lvl="3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8588" marR="0" lvl="4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2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1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3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25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Bottom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3291840"/>
            <a:ext cx="8412480" cy="288036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16184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Bottom Right">
            <a:extLst>
              <a:ext uri="{FF2B5EF4-FFF2-40B4-BE49-F238E27FC236}">
                <a16:creationId xmlns:a16="http://schemas.microsoft.com/office/drawing/2014/main" id="{EC998A96-9895-4AC3-89E0-8E621AFC7A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98080" y="5486399"/>
            <a:ext cx="4208440" cy="5486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0">
              <a:buNone/>
              <a:defRPr sz="1400"/>
            </a:lvl2pPr>
            <a:lvl3pPr marL="342900" indent="0">
              <a:buNone/>
              <a:defRPr/>
            </a:lvl3pPr>
            <a:lvl4pPr marL="471488" indent="0">
              <a:buNone/>
              <a:defRPr/>
            </a:lvl4pPr>
            <a:lvl5pPr marL="600075" indent="0">
              <a:buNone/>
              <a:defRPr/>
            </a:lvl5pPr>
          </a:lstStyle>
          <a:p>
            <a:pPr lvl="0"/>
            <a:r>
              <a:rPr lang="en-US" dirty="0"/>
              <a:t>Photo :</a:t>
            </a:r>
          </a:p>
          <a:p>
            <a:pPr lvl="0"/>
            <a:r>
              <a:rPr lang="en-US"/>
              <a:t>Source: </a:t>
            </a:r>
            <a:endParaRPr lang="en-US" dirty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7B669AE-CC99-485B-82BA-8454D8E414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8079" y="2606040"/>
            <a:ext cx="4208441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Bottom Left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2606039"/>
            <a:ext cx="5486400" cy="3429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9877720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1828800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1828800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Bottom"/>
          <p:cNvSpPr>
            <a:spLocks noGrp="1"/>
          </p:cNvSpPr>
          <p:nvPr>
            <p:ph idx="12"/>
          </p:nvPr>
        </p:nvSpPr>
        <p:spPr>
          <a:xfrm>
            <a:off x="1828800" y="4572000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035808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2"/>
            <a:ext cx="8412480" cy="1152495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16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417547-2B27-424B-8E97-BDDBAE2437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1344"/>
            <a:ext cx="3684024" cy="67577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91440" y="6479119"/>
            <a:ext cx="350097" cy="284693"/>
          </a:xfrm>
          <a:prstGeom prst="rect">
            <a:avLst/>
          </a:prstGeom>
        </p:spPr>
        <p:txBody>
          <a:bodyPr vert="horz" wrap="none" lIns="68580" tIns="34290" rIns="68580" bIns="3429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8821"/>
            <a:ext cx="8412480" cy="169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3" y="364985"/>
            <a:ext cx="11219688" cy="52783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45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8625" indent="-85725" algn="l" defTabSz="6858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57213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youtu.be/AhrB5ZZXnj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72snZctFFtA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B0E-78B0-4BB6-81A9-08947B61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OpenNow</a:t>
            </a:r>
            <a:r>
              <a:rPr lang="en-US" dirty="0"/>
              <a:t> Introduction to Computing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BA0CED-9464-4852-BC03-687A90B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1600" dirty="0"/>
              <a:t>Module 8: Internet Fundamentals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FAC52-6B09-438B-8E27-419E7C643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Hardware and Media: Internet 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3ED6-3F36-4AE3-985A-1BA8A70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Internet backbone </a:t>
            </a:r>
            <a:r>
              <a:rPr lang="en-US" dirty="0"/>
              <a:t>– refers to the main Internet pathways and connections, made up of many national and international communication networks that are owned by major telecom companies, called network service providers (NSPs)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986F0A-C85F-43C6-BDE2-3E562AAE94B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Consists of mostly fiber-optic cables that span the globe overland and under sea</a:t>
            </a:r>
          </a:p>
          <a:p>
            <a:r>
              <a:rPr lang="en-US" dirty="0"/>
              <a:t>Also includes routers, switching stations, communications towers, and satellites</a:t>
            </a:r>
          </a:p>
        </p:txBody>
      </p:sp>
      <p:pic>
        <p:nvPicPr>
          <p:cNvPr id="9" name="Picture Placeholder 8" descr="A view from the inside of a network cabinet, showing network cables connected to, and terminating at, several layers of network plates.">
            <a:extLst>
              <a:ext uri="{FF2B5EF4-FFF2-40B4-BE49-F238E27FC236}">
                <a16:creationId xmlns:a16="http://schemas.microsoft.com/office/drawing/2014/main" id="{3EF6D2E7-8FFB-46F6-8892-9C59A8906D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933" b="593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7A96B9-FAB5-4AD1-9147-CC3D6EA93A2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“network”</a:t>
            </a:r>
          </a:p>
          <a:p>
            <a:r>
              <a:rPr lang="en-US" dirty="0"/>
              <a:t>Source: </a:t>
            </a:r>
            <a:r>
              <a:rPr lang="en-US" dirty="0" err="1"/>
              <a:t>GEGENWAeRTs</a:t>
            </a:r>
            <a:r>
              <a:rPr lang="en-US" dirty="0"/>
              <a:t>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4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Hardware and Media: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65A-68DF-420A-B3E8-33231AEF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architecture </a:t>
            </a:r>
            <a:r>
              <a:rPr lang="en-US" dirty="0"/>
              <a:t>– defines the manner in which devices connect and communicate with each other over a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0AC229-D32A-48AF-BCC5-F4DF329884C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Different types of network architecture, including</a:t>
            </a:r>
          </a:p>
          <a:p>
            <a:pPr lvl="1"/>
            <a:r>
              <a:rPr lang="en-US" dirty="0"/>
              <a:t>Client/server: client computers or programs make requests from servers, such as a user using Chrome to request a webpage from a server</a:t>
            </a:r>
          </a:p>
          <a:p>
            <a:pPr lvl="1"/>
            <a:r>
              <a:rPr lang="en-US" dirty="0"/>
              <a:t>Peer-to-Peer: does not use a central server but facilitates communication directly between clients with user computers acting as both clients and servers</a:t>
            </a:r>
          </a:p>
          <a:p>
            <a:r>
              <a:rPr lang="en-US" dirty="0"/>
              <a:t>Blockchain uses peer-to-peer architecture, which provides anonymity for the buyer and seller and cuts out the middleman</a:t>
            </a:r>
          </a:p>
        </p:txBody>
      </p:sp>
      <p:pic>
        <p:nvPicPr>
          <p:cNvPr id="9" name="Picture Placeholder 8" descr="The interior of a sparsely populated server room, with several server cabinets against one wall, and the opposite wall lined with patch panels.">
            <a:extLst>
              <a:ext uri="{FF2B5EF4-FFF2-40B4-BE49-F238E27FC236}">
                <a16:creationId xmlns:a16="http://schemas.microsoft.com/office/drawing/2014/main" id="{2A982F5F-9621-49D8-9F5C-AAECE127B7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94" b="99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EF4DA1-57EB-4EEB-9CA7-6AD460CA227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Photo: “Salle de </a:t>
            </a:r>
            <a:r>
              <a:rPr lang="en-US" dirty="0" err="1"/>
              <a:t>serveurs</a:t>
            </a:r>
            <a:r>
              <a:rPr lang="en-US" dirty="0"/>
              <a:t>”</a:t>
            </a:r>
          </a:p>
          <a:p>
            <a:r>
              <a:rPr lang="en-US" dirty="0"/>
              <a:t>Source: Frédéric BISSON/CC 2.0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Internet Hardware and Media: Internet 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3223-DCE1-4164-B73D-90DC7C323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89"/>
            <a:ext cx="8412480" cy="3533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ISP (Internet service provider) </a:t>
            </a:r>
            <a:r>
              <a:rPr lang="en-US" dirty="0"/>
              <a:t>– a company that provides individuals and organizations with access to the Internet</a:t>
            </a:r>
          </a:p>
          <a:p>
            <a:r>
              <a:rPr lang="en-US" dirty="0"/>
              <a:t>Act as liaisons between Internet users and the Internet companies that own the Internet backbone</a:t>
            </a:r>
          </a:p>
          <a:p>
            <a:r>
              <a:rPr lang="en-US" dirty="0"/>
              <a:t>Control the flow of data packets over the Internet</a:t>
            </a:r>
          </a:p>
          <a:p>
            <a:r>
              <a:rPr lang="en-US" dirty="0"/>
              <a:t>Charge a monthly fee to subscribers</a:t>
            </a:r>
          </a:p>
          <a:p>
            <a:r>
              <a:rPr lang="en-US" dirty="0"/>
              <a:t>Different ISPs offer different connection types, including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6A99BB-5741-4D55-9765-37B46A5799C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505420"/>
            <a:ext cx="8412480" cy="1478280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Cable modem</a:t>
            </a:r>
          </a:p>
          <a:p>
            <a:pPr lvl="1"/>
            <a:r>
              <a:rPr lang="en-US" dirty="0"/>
              <a:t>Cellular data connection</a:t>
            </a:r>
          </a:p>
          <a:p>
            <a:pPr lvl="1"/>
            <a:r>
              <a:rPr lang="en-US" dirty="0"/>
              <a:t>Digital subscriber line (DSL)</a:t>
            </a:r>
          </a:p>
          <a:p>
            <a:pPr lvl="1"/>
            <a:r>
              <a:rPr lang="en-US" dirty="0"/>
              <a:t>Fiber</a:t>
            </a:r>
          </a:p>
          <a:p>
            <a:pPr lvl="1"/>
            <a:r>
              <a:rPr lang="en-US" dirty="0"/>
              <a:t>Dial-up</a:t>
            </a:r>
          </a:p>
          <a:p>
            <a:pPr lvl="1"/>
            <a:r>
              <a:rPr lang="en-US" dirty="0"/>
              <a:t>Digital satellite service (DSS)</a:t>
            </a:r>
          </a:p>
          <a:p>
            <a:pPr lvl="1"/>
            <a:r>
              <a:rPr lang="en-US" dirty="0"/>
              <a:t>Broadband over power line (BPL)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Hardware and Media: The Internet of Things (IoT)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3A9D-DEFA-4A26-B63B-FF16A36B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IoT (Internet of Things) </a:t>
            </a:r>
            <a:r>
              <a:rPr lang="en-US" dirty="0"/>
              <a:t>– refers to the ability of physical objects to communicate over the Internet using embedded computing devices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53C81-6EA5-477E-AD3D-ED32AF2572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Uses sensors and monitors</a:t>
            </a:r>
          </a:p>
          <a:p>
            <a:r>
              <a:rPr lang="en-US" dirty="0"/>
              <a:t>Begin with technologies such as RFID</a:t>
            </a:r>
          </a:p>
          <a:p>
            <a:r>
              <a:rPr lang="en-US" dirty="0"/>
              <a:t>Smart objects are physical objects that contain embedded computing devices, such as sensors to relay information about their environment</a:t>
            </a:r>
          </a:p>
          <a:p>
            <a:r>
              <a:rPr lang="en-US" dirty="0"/>
              <a:t>Critics are concerned about privacy and bandwidth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How the Internet of Things Will Change the World </a:t>
            </a:r>
            <a:endParaRPr lang="en-US" dirty="0"/>
          </a:p>
        </p:txBody>
      </p:sp>
      <p:pic>
        <p:nvPicPr>
          <p:cNvPr id="11" name="Picture Placeholder 10" descr="In the foreground, a mobile phone, and two Nike athletic shoes are displayed. In the background, a woman wearing workout clothing holds a dynamic pose. Large letters in the middle read INTRODUCING NIKE+ TRAINING">
            <a:extLst>
              <a:ext uri="{FF2B5EF4-FFF2-40B4-BE49-F238E27FC236}">
                <a16:creationId xmlns:a16="http://schemas.microsoft.com/office/drawing/2014/main" id="{CAB9D094-2330-410C-862F-277CC27F2E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245" b="1245"/>
          <a:stretch>
            <a:fillRect/>
          </a:stretch>
        </p:blipFill>
        <p:spPr>
          <a:xfrm>
            <a:off x="7497763" y="2606675"/>
            <a:ext cx="4208462" cy="218916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200858-4F7B-4273-B62D-A25939D5900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4949293"/>
            <a:ext cx="4208440" cy="1085746"/>
          </a:xfrm>
        </p:spPr>
        <p:txBody>
          <a:bodyPr/>
          <a:lstStyle/>
          <a:p>
            <a:r>
              <a:rPr lang="en-US" dirty="0"/>
              <a:t>Photo: “Introducing Nike+ Training”</a:t>
            </a:r>
          </a:p>
          <a:p>
            <a:r>
              <a:rPr lang="en-US" dirty="0"/>
              <a:t>Source: Nike/Fair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0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123D0-6720-403F-BDC8-D15F4D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Internet Fundamentals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82986E-5598-4048-9DFD-1AFF6ACE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12204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Internet </a:t>
            </a:r>
            <a:r>
              <a:rPr lang="en-US" dirty="0"/>
              <a:t>–  the world’s largest public computer network, provides a vast array of services to individuals, businesses, and organizations</a:t>
            </a:r>
          </a:p>
          <a:p>
            <a:r>
              <a:rPr lang="en-US" dirty="0"/>
              <a:t>In this module, you will learn about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A523-D432-4523-A828-C553A84DCE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759242"/>
            <a:ext cx="8412480" cy="3412958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Internet Software and Protocols</a:t>
            </a:r>
          </a:p>
          <a:p>
            <a:pPr lvl="1"/>
            <a:r>
              <a:rPr lang="en-US" dirty="0"/>
              <a:t>Internet History</a:t>
            </a:r>
          </a:p>
          <a:p>
            <a:pPr lvl="1"/>
            <a:r>
              <a:rPr lang="en-US" dirty="0"/>
              <a:t>TCP/IP</a:t>
            </a:r>
          </a:p>
          <a:p>
            <a:pPr lvl="1"/>
            <a:r>
              <a:rPr lang="en-US" dirty="0"/>
              <a:t>Domain Name System</a:t>
            </a:r>
          </a:p>
          <a:p>
            <a:pPr lvl="1"/>
            <a:r>
              <a:rPr lang="en-US" dirty="0"/>
              <a:t>Voice over IP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Internet Hardware and Media</a:t>
            </a:r>
          </a:p>
          <a:p>
            <a:pPr lvl="1"/>
            <a:r>
              <a:rPr lang="en-US" dirty="0"/>
              <a:t>Internet Backbone</a:t>
            </a:r>
          </a:p>
          <a:p>
            <a:pPr lvl="1"/>
            <a:r>
              <a:rPr lang="en-US" dirty="0"/>
              <a:t>Network Architecture</a:t>
            </a:r>
          </a:p>
          <a:p>
            <a:pPr lvl="1"/>
            <a:r>
              <a:rPr lang="en-US" dirty="0"/>
              <a:t>Internet Service Provider</a:t>
            </a:r>
          </a:p>
          <a:p>
            <a:pPr lvl="1"/>
            <a:r>
              <a:rPr lang="en-US" dirty="0"/>
              <a:t>The Internet of Things (IoT)</a:t>
            </a:r>
          </a:p>
        </p:txBody>
      </p:sp>
    </p:spTree>
    <p:extLst>
      <p:ext uri="{BB962C8B-B14F-4D97-AF65-F5344CB8AC3E}">
        <p14:creationId xmlns:p14="http://schemas.microsoft.com/office/powerpoint/2010/main" val="26702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8D64618-764C-44D5-8BDE-5E28D36B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Lesson 8.1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2820BA-A96D-4989-9982-B9ADCC43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20450" cy="25431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Internet Software and Protocols</a:t>
            </a:r>
          </a:p>
        </p:txBody>
      </p:sp>
    </p:spTree>
    <p:extLst>
      <p:ext uri="{BB962C8B-B14F-4D97-AF65-F5344CB8AC3E}">
        <p14:creationId xmlns:p14="http://schemas.microsoft.com/office/powerpoint/2010/main" val="38026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Software and Protocols: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7A7B-AE45-46AA-83A7-DE35C619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technologies </a:t>
            </a:r>
            <a:r>
              <a:rPr lang="en-US" dirty="0"/>
              <a:t>–  work together to provide information and services over the Internet, including a variety of protocols, hardware, and software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E1DDD-8EAF-403A-8EF4-4794CF43AE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Important to understand the underlying technologies of the Internet in order to make informed decisions</a:t>
            </a:r>
          </a:p>
          <a:p>
            <a:r>
              <a:rPr lang="en-US" dirty="0"/>
              <a:t>A computer network is a collection of computing devices connected together to share resources</a:t>
            </a:r>
          </a:p>
          <a:p>
            <a:r>
              <a:rPr lang="en-US" dirty="0"/>
              <a:t>The Internet is a global network</a:t>
            </a:r>
          </a:p>
        </p:txBody>
      </p:sp>
      <p:pic>
        <p:nvPicPr>
          <p:cNvPr id="9" name="Picture Placeholder 8" descr="An image showing where the cables are laid under the seas to connect networds around the globe." title="Map of undersea cables">
            <a:extLst>
              <a:ext uri="{FF2B5EF4-FFF2-40B4-BE49-F238E27FC236}">
                <a16:creationId xmlns:a16="http://schemas.microsoft.com/office/drawing/2014/main" id="{A52BE7DB-2335-4A48-9F03-26F9505AC7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" b="2455"/>
          <a:stretch>
            <a:fillRect/>
          </a:stretch>
        </p:blipFill>
        <p:spPr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97BEE4-476A-4C64-80DB-B9DF7D11C22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</a:t>
            </a:r>
            <a:r>
              <a:rPr lang="en-US" dirty="0" err="1"/>
              <a:t>TeleGeography</a:t>
            </a:r>
            <a:r>
              <a:rPr lang="en-US" dirty="0"/>
              <a:t> Submarine Cable Map</a:t>
            </a:r>
          </a:p>
          <a:p>
            <a:r>
              <a:rPr lang="en-US" dirty="0"/>
              <a:t>Source: Google INEG/Fair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Software and Protocols: Internet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8502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Internet history </a:t>
            </a:r>
            <a:r>
              <a:rPr lang="en-US" dirty="0"/>
              <a:t>– relatively short, dating back to only around 1970</a:t>
            </a:r>
          </a:p>
          <a:p>
            <a:r>
              <a:rPr lang="en-US" dirty="0"/>
              <a:t>The Internet has had as great an impact as any invention</a:t>
            </a:r>
          </a:p>
          <a:p>
            <a:r>
              <a:rPr lang="en-US" dirty="0"/>
              <a:t>Its story is still unfolding</a:t>
            </a:r>
          </a:p>
          <a:p>
            <a:r>
              <a:rPr lang="en-US" dirty="0"/>
              <a:t>It started with 13 connected computers, today nearly one billion computers are connected</a:t>
            </a:r>
          </a:p>
          <a:p>
            <a:r>
              <a:rPr lang="en-US" dirty="0"/>
              <a:t>The Internet has improved both communication and productivity</a:t>
            </a:r>
          </a:p>
          <a:p>
            <a:r>
              <a:rPr lang="en-US" dirty="0"/>
              <a:t>The world wide web was introduced in the early 1990s.</a:t>
            </a:r>
          </a:p>
          <a:p>
            <a:r>
              <a:rPr lang="en-US" dirty="0"/>
              <a:t>Tim Berners-Lee provided a graphical user interface for the web that launched the digital information revolution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Software and Protocols: TCP/IP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7418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TCP/IP (transmission control protocol/Internet protocol) </a:t>
            </a:r>
            <a:r>
              <a:rPr lang="en-US" dirty="0"/>
              <a:t>– the protocols on which the Internet is based</a:t>
            </a:r>
          </a:p>
          <a:p>
            <a:r>
              <a:rPr lang="en-US" dirty="0"/>
              <a:t>The family of protocols that defines how information travels over the Internet</a:t>
            </a:r>
          </a:p>
          <a:p>
            <a:r>
              <a:rPr lang="en-US" dirty="0"/>
              <a:t>Works behind the scenes to allow many different types of networks and devices to join together in an immense global network</a:t>
            </a:r>
          </a:p>
          <a:p>
            <a:r>
              <a:rPr lang="en-US" dirty="0"/>
              <a:t>Data is transmitted in a packet</a:t>
            </a:r>
          </a:p>
          <a:p>
            <a:r>
              <a:rPr lang="en-US" dirty="0"/>
              <a:t>TCP/IP defines the format and addressing scheme used for the packets</a:t>
            </a:r>
          </a:p>
          <a:p>
            <a:pPr lvl="1"/>
            <a:r>
              <a:rPr lang="en-US" dirty="0"/>
              <a:t>TCP guarantees delivery</a:t>
            </a:r>
          </a:p>
          <a:p>
            <a:pPr lvl="1"/>
            <a:r>
              <a:rPr lang="en-US" dirty="0"/>
              <a:t>IP guarantees a unique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Software and Protocols: Domain Name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6434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DNS (domain name server) </a:t>
            </a:r>
            <a:r>
              <a:rPr lang="en-US" dirty="0"/>
              <a:t>– maintains a database of all domain names and IP addresses used on the Internet</a:t>
            </a:r>
          </a:p>
          <a:p>
            <a:r>
              <a:rPr lang="en-US" dirty="0"/>
              <a:t>Acts like a phonebook, supplying information to Internet nodes and routers working to get data packets to their destination</a:t>
            </a:r>
          </a:p>
          <a:p>
            <a:r>
              <a:rPr lang="en-US" dirty="0"/>
              <a:t>Keeps track of the billions of addresses, names, and servers on the Internet</a:t>
            </a:r>
          </a:p>
          <a:p>
            <a:r>
              <a:rPr lang="en-US" dirty="0"/>
              <a:t>IP addresses are assigned associated names called domain names</a:t>
            </a:r>
          </a:p>
          <a:p>
            <a:pPr lvl="1"/>
            <a:r>
              <a:rPr lang="en-US" sz="2000" dirty="0"/>
              <a:t>IP address 173.194.219.99 is assigned the domain name www.google.com</a:t>
            </a:r>
          </a:p>
          <a:p>
            <a:r>
              <a:rPr lang="en-US" dirty="0"/>
              <a:t>The Internet uses the DNS to translate IP addresses into domain names</a:t>
            </a:r>
          </a:p>
          <a:p>
            <a:r>
              <a:rPr lang="en-US" dirty="0"/>
              <a:t>13 root servers make up the foundation of the DNS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DNS Explained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Software and Protocols: Voice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1C43-06FA-46FA-8D0D-9B04BF00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VoIP (Voice over Internet Protocol) </a:t>
            </a:r>
            <a:r>
              <a:rPr lang="en-US" dirty="0"/>
              <a:t>– refers to technologies that support voice communications using the Internet protocol over data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B606AD-151A-4FC1-966A-49A7D259222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Combines voice and data networks into one digital network</a:t>
            </a:r>
          </a:p>
          <a:p>
            <a:r>
              <a:rPr lang="en-US" dirty="0"/>
              <a:t>Saves on installation and maintenance costs of two separate networks</a:t>
            </a:r>
          </a:p>
          <a:p>
            <a:r>
              <a:rPr lang="en-US" dirty="0"/>
              <a:t>Cellular service providers are supporting VoIP so customers can switch from a voice network to a data network</a:t>
            </a:r>
          </a:p>
        </p:txBody>
      </p:sp>
      <p:pic>
        <p:nvPicPr>
          <p:cNvPr id="9" name="Picture Placeholder 8" descr="The Incoming Call screen for an Android phone, showing the Android mascot, the incoming phone number, and icons for answer and hang-up.">
            <a:extLst>
              <a:ext uri="{FF2B5EF4-FFF2-40B4-BE49-F238E27FC236}">
                <a16:creationId xmlns:a16="http://schemas.microsoft.com/office/drawing/2014/main" id="{B920EC7C-B9FA-4FFA-94E6-F0B8BE5912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42" r="2442"/>
          <a:stretch>
            <a:fillRect/>
          </a:stretch>
        </p:blipFill>
        <p:spPr>
          <a:xfrm>
            <a:off x="7497763" y="2606675"/>
            <a:ext cx="1582737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79269-BC32-4B52-A735-CE33BAB1124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“Incoming call test works”</a:t>
            </a:r>
          </a:p>
          <a:p>
            <a:r>
              <a:rPr lang="en-US" dirty="0"/>
              <a:t>Source: Kai Hendry/CC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1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8.2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Hardware and Media</a:t>
            </a:r>
          </a:p>
        </p:txBody>
      </p:sp>
    </p:spTree>
    <p:extLst>
      <p:ext uri="{BB962C8B-B14F-4D97-AF65-F5344CB8AC3E}">
        <p14:creationId xmlns:p14="http://schemas.microsoft.com/office/powerpoint/2010/main" val="4114366588"/>
      </p:ext>
    </p:extLst>
  </p:cSld>
  <p:clrMapOvr>
    <a:masterClrMapping/>
  </p:clrMapOvr>
</p:sld>
</file>

<file path=ppt/theme/theme1.xml><?xml version="1.0" encoding="utf-8"?>
<a:theme xmlns:a="http://schemas.openxmlformats.org/drawingml/2006/main" name="1_ThisIsThe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IsTheTheme" id="{AD7519AE-D5B6-48E1-96D4-FD0264DCC336}" vid="{F4940E29-39A2-48DD-AF73-1144E8E13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912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1_ThisIsTheTheme</vt:lpstr>
      <vt:lpstr>OpenNow Introduction to Computing</vt:lpstr>
      <vt:lpstr>Introduction to Internet Fundamentals</vt:lpstr>
      <vt:lpstr>Lesson 8.1</vt:lpstr>
      <vt:lpstr>Internet Software and Protocols: Introduction</vt:lpstr>
      <vt:lpstr>Internet Software and Protocols: Internet History</vt:lpstr>
      <vt:lpstr>Internet Software and Protocols: TCP/IP</vt:lpstr>
      <vt:lpstr>Internet Software and Protocols: Domain Name System</vt:lpstr>
      <vt:lpstr>Internet Software and Protocols: Voice over IP</vt:lpstr>
      <vt:lpstr>Lesson 8.2</vt:lpstr>
      <vt:lpstr>Internet Hardware and Media: Internet Backbone</vt:lpstr>
      <vt:lpstr>Internet Hardware and Media: Network Architecture</vt:lpstr>
      <vt:lpstr>Internet Hardware and Media: Internet Service Provider</vt:lpstr>
      <vt:lpstr>Internet Hardware and Media: The Internet of Things (IoT)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OpenNow Introduction to Computing</dc:title>
  <dc:creator>Neil Austin</dc:creator>
  <cp:lastModifiedBy>Curry, Reed</cp:lastModifiedBy>
  <cp:revision>24</cp:revision>
  <dcterms:created xsi:type="dcterms:W3CDTF">2020-04-13T16:18:37Z</dcterms:created>
  <dcterms:modified xsi:type="dcterms:W3CDTF">2020-04-22T00:56:28Z</dcterms:modified>
</cp:coreProperties>
</file>