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sldIdLst>
    <p:sldId id="256" r:id="rId2"/>
    <p:sldId id="262" r:id="rId3"/>
    <p:sldId id="258" r:id="rId4"/>
    <p:sldId id="264" r:id="rId5"/>
    <p:sldId id="265" r:id="rId6"/>
    <p:sldId id="259" r:id="rId7"/>
    <p:sldId id="266" r:id="rId8"/>
    <p:sldId id="267" r:id="rId9"/>
    <p:sldId id="260" r:id="rId10"/>
    <p:sldId id="268" r:id="rId11"/>
    <p:sldId id="270" r:id="rId12"/>
    <p:sldId id="269" r:id="rId13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urry, Reed" userId="142e567f-ec33-4c35-8667-9a3cba22025a" providerId="ADAL" clId="{3674B928-5BF6-44CF-8BF3-743EC70F3650}"/>
    <pc:docChg chg="custSel modSld sldOrd">
      <pc:chgData name="Curry, Reed" userId="142e567f-ec33-4c35-8667-9a3cba22025a" providerId="ADAL" clId="{3674B928-5BF6-44CF-8BF3-743EC70F3650}" dt="2020-04-20T14:40:36.443" v="17" actId="20577"/>
      <pc:docMkLst>
        <pc:docMk/>
      </pc:docMkLst>
      <pc:sldChg chg="ord">
        <pc:chgData name="Curry, Reed" userId="142e567f-ec33-4c35-8667-9a3cba22025a" providerId="ADAL" clId="{3674B928-5BF6-44CF-8BF3-743EC70F3650}" dt="2020-04-20T13:30:08.008" v="1"/>
        <pc:sldMkLst>
          <pc:docMk/>
          <pc:sldMk cId="3675040559" sldId="262"/>
        </pc:sldMkLst>
      </pc:sldChg>
      <pc:sldChg chg="modSp mod">
        <pc:chgData name="Curry, Reed" userId="142e567f-ec33-4c35-8667-9a3cba22025a" providerId="ADAL" clId="{3674B928-5BF6-44CF-8BF3-743EC70F3650}" dt="2020-04-20T14:36:15.080" v="4" actId="1076"/>
        <pc:sldMkLst>
          <pc:docMk/>
          <pc:sldMk cId="489342590" sldId="266"/>
        </pc:sldMkLst>
        <pc:spChg chg="mod">
          <ac:chgData name="Curry, Reed" userId="142e567f-ec33-4c35-8667-9a3cba22025a" providerId="ADAL" clId="{3674B928-5BF6-44CF-8BF3-743EC70F3650}" dt="2020-04-20T14:36:15.080" v="4" actId="1076"/>
          <ac:spMkLst>
            <pc:docMk/>
            <pc:sldMk cId="489342590" sldId="266"/>
            <ac:spMk id="3" creationId="{74BFEC4A-8772-4906-B3B8-783B57435E7C}"/>
          </ac:spMkLst>
        </pc:spChg>
      </pc:sldChg>
      <pc:sldChg chg="modSp mod">
        <pc:chgData name="Curry, Reed" userId="142e567f-ec33-4c35-8667-9a3cba22025a" providerId="ADAL" clId="{3674B928-5BF6-44CF-8BF3-743EC70F3650}" dt="2020-04-20T14:40:31.313" v="13" actId="20577"/>
        <pc:sldMkLst>
          <pc:docMk/>
          <pc:sldMk cId="3570320263" sldId="268"/>
        </pc:sldMkLst>
        <pc:spChg chg="mod">
          <ac:chgData name="Curry, Reed" userId="142e567f-ec33-4c35-8667-9a3cba22025a" providerId="ADAL" clId="{3674B928-5BF6-44CF-8BF3-743EC70F3650}" dt="2020-04-20T14:40:31.313" v="13" actId="20577"/>
          <ac:spMkLst>
            <pc:docMk/>
            <pc:sldMk cId="3570320263" sldId="268"/>
            <ac:spMk id="3" creationId="{B8CD345F-368F-45D9-A5CB-B8C8A8D604B0}"/>
          </ac:spMkLst>
        </pc:spChg>
      </pc:sldChg>
      <pc:sldChg chg="modSp mod">
        <pc:chgData name="Curry, Reed" userId="142e567f-ec33-4c35-8667-9a3cba22025a" providerId="ADAL" clId="{3674B928-5BF6-44CF-8BF3-743EC70F3650}" dt="2020-04-20T14:40:36.443" v="17" actId="20577"/>
        <pc:sldMkLst>
          <pc:docMk/>
          <pc:sldMk cId="298638953" sldId="270"/>
        </pc:sldMkLst>
        <pc:spChg chg="mod">
          <ac:chgData name="Curry, Reed" userId="142e567f-ec33-4c35-8667-9a3cba22025a" providerId="ADAL" clId="{3674B928-5BF6-44CF-8BF3-743EC70F3650}" dt="2020-04-20T14:40:36.443" v="17" actId="20577"/>
          <ac:spMkLst>
            <pc:docMk/>
            <pc:sldMk cId="298638953" sldId="270"/>
            <ac:spMk id="4" creationId="{1C50A153-32EF-4883-BA98-DE9D4D885748}"/>
          </ac:spMkLst>
        </pc:spChg>
      </pc:sldChg>
    </pc:docChg>
  </pc:docChgLst>
  <pc:docChgLst>
    <pc:chgData name="Curry, Reed" userId="142e567f-ec33-4c35-8667-9a3cba22025a" providerId="ADAL" clId="{C801EFB5-962A-4937-AAAB-CB6F6DED766E}"/>
    <pc:docChg chg="modSld">
      <pc:chgData name="Curry, Reed" userId="142e567f-ec33-4c35-8667-9a3cba22025a" providerId="ADAL" clId="{C801EFB5-962A-4937-AAAB-CB6F6DED766E}" dt="2020-04-20T18:08:56.073" v="7" actId="1076"/>
      <pc:docMkLst>
        <pc:docMk/>
      </pc:docMkLst>
      <pc:sldChg chg="modSp mod">
        <pc:chgData name="Curry, Reed" userId="142e567f-ec33-4c35-8667-9a3cba22025a" providerId="ADAL" clId="{C801EFB5-962A-4937-AAAB-CB6F6DED766E}" dt="2020-04-20T18:08:07.005" v="1" actId="1076"/>
        <pc:sldMkLst>
          <pc:docMk/>
          <pc:sldMk cId="489342590" sldId="266"/>
        </pc:sldMkLst>
        <pc:spChg chg="mod">
          <ac:chgData name="Curry, Reed" userId="142e567f-ec33-4c35-8667-9a3cba22025a" providerId="ADAL" clId="{C801EFB5-962A-4937-AAAB-CB6F6DED766E}" dt="2020-04-20T18:08:07.005" v="1" actId="1076"/>
          <ac:spMkLst>
            <pc:docMk/>
            <pc:sldMk cId="489342590" sldId="266"/>
            <ac:spMk id="3" creationId="{74BFEC4A-8772-4906-B3B8-783B57435E7C}"/>
          </ac:spMkLst>
        </pc:spChg>
      </pc:sldChg>
      <pc:sldChg chg="modSp mod">
        <pc:chgData name="Curry, Reed" userId="142e567f-ec33-4c35-8667-9a3cba22025a" providerId="ADAL" clId="{C801EFB5-962A-4937-AAAB-CB6F6DED766E}" dt="2020-04-20T18:08:15.904" v="3" actId="1076"/>
        <pc:sldMkLst>
          <pc:docMk/>
          <pc:sldMk cId="988852836" sldId="267"/>
        </pc:sldMkLst>
        <pc:spChg chg="mod">
          <ac:chgData name="Curry, Reed" userId="142e567f-ec33-4c35-8667-9a3cba22025a" providerId="ADAL" clId="{C801EFB5-962A-4937-AAAB-CB6F6DED766E}" dt="2020-04-20T18:08:15.904" v="3" actId="1076"/>
          <ac:spMkLst>
            <pc:docMk/>
            <pc:sldMk cId="988852836" sldId="267"/>
            <ac:spMk id="3" creationId="{4493D5E4-03C9-4F20-960E-8774FE6511FE}"/>
          </ac:spMkLst>
        </pc:spChg>
      </pc:sldChg>
      <pc:sldChg chg="modSp mod">
        <pc:chgData name="Curry, Reed" userId="142e567f-ec33-4c35-8667-9a3cba22025a" providerId="ADAL" clId="{C801EFB5-962A-4937-AAAB-CB6F6DED766E}" dt="2020-04-20T18:08:28.281" v="5" actId="1076"/>
        <pc:sldMkLst>
          <pc:docMk/>
          <pc:sldMk cId="3570320263" sldId="268"/>
        </pc:sldMkLst>
        <pc:spChg chg="mod">
          <ac:chgData name="Curry, Reed" userId="142e567f-ec33-4c35-8667-9a3cba22025a" providerId="ADAL" clId="{C801EFB5-962A-4937-AAAB-CB6F6DED766E}" dt="2020-04-20T18:08:28.281" v="5" actId="1076"/>
          <ac:spMkLst>
            <pc:docMk/>
            <pc:sldMk cId="3570320263" sldId="268"/>
            <ac:spMk id="3" creationId="{B8CD345F-368F-45D9-A5CB-B8C8A8D604B0}"/>
          </ac:spMkLst>
        </pc:spChg>
      </pc:sldChg>
      <pc:sldChg chg="modSp mod">
        <pc:chgData name="Curry, Reed" userId="142e567f-ec33-4c35-8667-9a3cba22025a" providerId="ADAL" clId="{C801EFB5-962A-4937-AAAB-CB6F6DED766E}" dt="2020-04-20T18:08:56.073" v="7" actId="1076"/>
        <pc:sldMkLst>
          <pc:docMk/>
          <pc:sldMk cId="298638953" sldId="270"/>
        </pc:sldMkLst>
        <pc:spChg chg="mod">
          <ac:chgData name="Curry, Reed" userId="142e567f-ec33-4c35-8667-9a3cba22025a" providerId="ADAL" clId="{C801EFB5-962A-4937-AAAB-CB6F6DED766E}" dt="2020-04-20T18:08:56.073" v="7" actId="1076"/>
          <ac:spMkLst>
            <pc:docMk/>
            <pc:sldMk cId="298638953" sldId="270"/>
            <ac:spMk id="4" creationId="{1C50A153-32EF-4883-BA98-DE9D4D885748}"/>
          </ac:spMkLst>
        </pc:spChg>
      </pc:sldChg>
    </pc:docChg>
  </pc:docChgLst>
  <pc:docChgLst>
    <pc:chgData name="Curry, Reed" userId="142e567f-ec33-4c35-8667-9a3cba22025a" providerId="ADAL" clId="{52715F9C-8F05-4271-AA0F-01E640045544}"/>
    <pc:docChg chg="modSld">
      <pc:chgData name="Curry, Reed" userId="142e567f-ec33-4c35-8667-9a3cba22025a" providerId="ADAL" clId="{52715F9C-8F05-4271-AA0F-01E640045544}" dt="2020-04-20T11:48:28.833" v="0" actId="20577"/>
      <pc:docMkLst>
        <pc:docMk/>
      </pc:docMkLst>
      <pc:sldChg chg="modSp mod">
        <pc:chgData name="Curry, Reed" userId="142e567f-ec33-4c35-8667-9a3cba22025a" providerId="ADAL" clId="{52715F9C-8F05-4271-AA0F-01E640045544}" dt="2020-04-20T11:48:28.833" v="0" actId="20577"/>
        <pc:sldMkLst>
          <pc:docMk/>
          <pc:sldMk cId="2873937592" sldId="256"/>
        </pc:sldMkLst>
        <pc:spChg chg="mod">
          <ac:chgData name="Curry, Reed" userId="142e567f-ec33-4c35-8667-9a3cba22025a" providerId="ADAL" clId="{52715F9C-8F05-4271-AA0F-01E640045544}" dt="2020-04-20T11:48:28.833" v="0" actId="20577"/>
          <ac:spMkLst>
            <pc:docMk/>
            <pc:sldMk cId="2873937592" sldId="256"/>
            <ac:spMk id="7" creationId="{7FBA0CED-9464-4852-BC03-687A90BF20C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odul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4632" y="3352800"/>
            <a:ext cx="11219688" cy="914400"/>
          </a:xfrm>
        </p:spPr>
        <p:txBody>
          <a:bodyPr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4632" y="2800350"/>
            <a:ext cx="11219688" cy="369460"/>
          </a:xfrm>
        </p:spPr>
        <p:txBody>
          <a:bodyPr anchor="b" anchorCtr="0">
            <a:noAutofit/>
          </a:bodyPr>
          <a:lstStyle>
            <a:lvl1pPr algn="ctr">
              <a:defRPr sz="3200" b="1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944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24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1208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7224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1"/>
            <a:ext cx="8412480" cy="1240211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Less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19688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5400" b="1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" name="Picture 16" descr="A close up of a sign&#10;&#10;Description automatically generated">
            <a:extLst>
              <a:ext uri="{FF2B5EF4-FFF2-40B4-BE49-F238E27FC236}">
                <a16:creationId xmlns:a16="http://schemas.microsoft.com/office/drawing/2014/main" id="{F09B7421-68F0-4E96-A688-D910D2780A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632" y="2233574"/>
            <a:ext cx="11219688" cy="521208"/>
          </a:xfrm>
        </p:spPr>
        <p:txBody>
          <a:bodyPr anchor="ctr">
            <a:normAutofit/>
          </a:bodyPr>
          <a:lstStyle>
            <a:lvl1pPr algn="ctr">
              <a:defRPr sz="3200" b="1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27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0"/>
            <a:ext cx="8412480" cy="4572000"/>
          </a:xfrm>
        </p:spPr>
        <p:txBody>
          <a:bodyPr>
            <a:normAutofit/>
          </a:bodyPr>
          <a:lstStyle>
            <a:lvl1pPr marL="128588" marR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 sz="2400"/>
            </a:lvl1pPr>
            <a:lvl2pPr marL="300038" marR="0" indent="-128588" algn="l" defTabSz="685800" rtl="0" eaLnBrk="1" fontAlgn="auto" latinLnBrk="0" hangingPunct="1">
              <a:lnSpc>
                <a:spcPct val="95000"/>
              </a:lnSpc>
              <a:spcBef>
                <a:spcPts val="450"/>
              </a:spcBef>
              <a:spcAft>
                <a:spcPts val="0"/>
              </a:spcAft>
              <a:buClr>
                <a:srgbClr val="0D3857"/>
              </a:buClr>
              <a:buSzTx/>
              <a:buFont typeface="Arial" pitchFamily="34" charset="0"/>
              <a:buChar char="•"/>
              <a:tabLst/>
              <a:defRPr sz="2200"/>
            </a:lvl2pPr>
            <a:lvl3pPr marL="428625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000000">
                  <a:lumMod val="75000"/>
                  <a:lumOff val="25000"/>
                </a:srgbClr>
              </a:buClr>
              <a:buSzTx/>
              <a:buFont typeface="Arial" pitchFamily="34" charset="0"/>
              <a:buChar char="-"/>
              <a:tabLst/>
              <a:defRPr sz="2000"/>
            </a:lvl3pPr>
            <a:lvl4pPr marL="557213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 sz="1800"/>
            </a:lvl4pPr>
            <a:lvl5pPr marL="685800" marR="0" indent="-85725" algn="l" defTabSz="6858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-"/>
              <a:tabLst/>
              <a:defRPr sz="1400"/>
            </a:lvl5pPr>
          </a:lstStyle>
          <a:p>
            <a:pPr marL="128588" marR="0" lvl="0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styles</a:t>
            </a:r>
          </a:p>
          <a:p>
            <a:pPr marL="128588" marR="0" lvl="1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28588" marR="0" lvl="2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28588" marR="0" lvl="3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128588" marR="0" lvl="4" indent="-128588" algn="l" defTabSz="685800" rtl="0" eaLnBrk="1" fontAlgn="auto" latinLnBrk="0" hangingPunct="1">
              <a:lnSpc>
                <a:spcPct val="95000"/>
              </a:lnSpc>
              <a:spcBef>
                <a:spcPts val="900"/>
              </a:spcBef>
              <a:spcAft>
                <a:spcPts val="0"/>
              </a:spcAft>
              <a:buClr>
                <a:srgbClr val="055C9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269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2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105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Large Single Three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4572000"/>
          </a:xfrm>
        </p:spPr>
        <p:txBody>
          <a:bodyPr numCol="3"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70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Bottom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3291840"/>
            <a:ext cx="8412480" cy="288036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16184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948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Slide 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Bottom Right">
            <a:extLst>
              <a:ext uri="{FF2B5EF4-FFF2-40B4-BE49-F238E27FC236}">
                <a16:creationId xmlns:a16="http://schemas.microsoft.com/office/drawing/2014/main" id="{EC998A96-9895-4AC3-89E0-8E621AFC7A6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498080" y="5486399"/>
            <a:ext cx="2743200" cy="548640"/>
          </a:xfrm>
        </p:spPr>
        <p:txBody>
          <a:bodyPr>
            <a:normAutofit/>
          </a:bodyPr>
          <a:lstStyle>
            <a:lvl1pPr>
              <a:defRPr sz="1400"/>
            </a:lvl1pPr>
            <a:lvl2pPr marL="171450" indent="0">
              <a:buNone/>
              <a:defRPr sz="1400"/>
            </a:lvl2pPr>
            <a:lvl3pPr marL="342900" indent="0">
              <a:buNone/>
              <a:defRPr/>
            </a:lvl3pPr>
            <a:lvl4pPr marL="471488" indent="0">
              <a:buNone/>
              <a:defRPr/>
            </a:lvl4pPr>
            <a:lvl5pPr marL="600075" indent="0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8" name="Picture Placeholder">
            <a:extLst>
              <a:ext uri="{FF2B5EF4-FFF2-40B4-BE49-F238E27FC236}">
                <a16:creationId xmlns:a16="http://schemas.microsoft.com/office/drawing/2014/main" id="{07B669AE-CC99-485B-82BA-8454D8E4140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98080" y="260604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Content Placeholder Bottom Left">
            <a:extLst>
              <a:ext uri="{FF2B5EF4-FFF2-40B4-BE49-F238E27FC236}">
                <a16:creationId xmlns:a16="http://schemas.microsoft.com/office/drawing/2014/main" id="{C222D669-DCC8-4131-A6BF-93AB92B7205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828800" y="2606039"/>
            <a:ext cx="5486400" cy="34290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Top">
            <a:extLst>
              <a:ext uri="{FF2B5EF4-FFF2-40B4-BE49-F238E27FC236}">
                <a16:creationId xmlns:a16="http://schemas.microsoft.com/office/drawing/2014/main" id="{B3DC62EF-4DBB-46FE-AB03-9B227884BB9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28800" y="1538820"/>
            <a:ext cx="8412480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8CA6C7-797A-4AF3-B3D6-B49A1EE89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14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1828800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2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1828800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986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3 Content Shap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Bottom"/>
          <p:cNvSpPr>
            <a:spLocks noGrp="1"/>
          </p:cNvSpPr>
          <p:nvPr>
            <p:ph idx="12"/>
          </p:nvPr>
        </p:nvSpPr>
        <p:spPr>
          <a:xfrm>
            <a:off x="1828800" y="4572000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Middle"/>
          <p:cNvSpPr>
            <a:spLocks noGrp="1"/>
          </p:cNvSpPr>
          <p:nvPr>
            <p:ph idx="11"/>
          </p:nvPr>
        </p:nvSpPr>
        <p:spPr>
          <a:xfrm>
            <a:off x="1828800" y="3035808"/>
            <a:ext cx="8412480" cy="1174424"/>
          </a:xfrm>
        </p:spPr>
        <p:txBody>
          <a:bodyPr>
            <a:normAutofit/>
          </a:bodyPr>
          <a:lstStyle>
            <a:lvl1pPr marL="12858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24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00038" indent="-128588" algn="l" defTabSz="685800" rtl="0" eaLnBrk="1" latinLnBrk="0" hangingPunct="1">
              <a:lnSpc>
                <a:spcPct val="95000"/>
              </a:lnSpc>
              <a:buFont typeface="Arial" pitchFamily="34" charset="0"/>
              <a:buChar char="•"/>
              <a:defRPr lang="en-US" sz="18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Top"/>
          <p:cNvSpPr>
            <a:spLocks noGrp="1"/>
          </p:cNvSpPr>
          <p:nvPr>
            <p:ph idx="1"/>
          </p:nvPr>
        </p:nvSpPr>
        <p:spPr>
          <a:xfrm>
            <a:off x="1828800" y="1536192"/>
            <a:ext cx="8412480" cy="1152495"/>
          </a:xfrm>
        </p:spPr>
        <p:txBody>
          <a:bodyPr>
            <a:normAutofit/>
          </a:bodyPr>
          <a:lstStyle>
            <a:lvl1pPr marL="128588" indent="-128588">
              <a:defRPr sz="2400"/>
            </a:lvl1pPr>
            <a:lvl2pPr>
              <a:defRPr sz="165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84632" y="365760"/>
            <a:ext cx="11219688" cy="523220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48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E417547-2B27-424B-8E97-BDDBAE2437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1344"/>
            <a:ext cx="3684024" cy="675776"/>
          </a:xfrm>
          <a:prstGeom prst="rect">
            <a:avLst/>
          </a:prstGeom>
        </p:spPr>
      </p:pic>
      <p:sp>
        <p:nvSpPr>
          <p:cNvPr id="7" name="Slide Number Placeholder 5"/>
          <p:cNvSpPr txBox="1">
            <a:spLocks/>
          </p:cNvSpPr>
          <p:nvPr/>
        </p:nvSpPr>
        <p:spPr>
          <a:xfrm>
            <a:off x="91440" y="6479119"/>
            <a:ext cx="350097" cy="284693"/>
          </a:xfrm>
          <a:prstGeom prst="rect">
            <a:avLst/>
          </a:prstGeom>
        </p:spPr>
        <p:txBody>
          <a:bodyPr vert="horz" wrap="none" lIns="68580" tIns="34290" rIns="68580" bIns="3429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1538821"/>
            <a:ext cx="8412480" cy="16922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6833" y="364985"/>
            <a:ext cx="11219688" cy="527837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8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4000" b="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685800" rtl="0" eaLnBrk="1" latinLnBrk="0" hangingPunct="1">
        <a:lnSpc>
          <a:spcPct val="95000"/>
        </a:lnSpc>
        <a:spcBef>
          <a:spcPts val="900"/>
        </a:spcBef>
        <a:buClr>
          <a:schemeClr val="accent2"/>
        </a:buClr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00038" indent="-128588" algn="l" defTabSz="685800" rtl="0" eaLnBrk="1" latinLnBrk="0" hangingPunct="1">
        <a:lnSpc>
          <a:spcPct val="95000"/>
        </a:lnSpc>
        <a:spcBef>
          <a:spcPts val="45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8625" indent="-85725" algn="l" defTabSz="6858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57213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85800" indent="-85725" algn="l" defTabSz="6858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m96tYpEk1Ao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9eOGWjX30Lg" TargetMode="Externa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SiUV5jmfYEU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FBA0CED-9464-4852-BC03-687A90BF2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21600"/>
              <a:t>Module 2: </a:t>
            </a:r>
            <a:r>
              <a:rPr lang="en-US" sz="21600" dirty="0"/>
              <a:t>Ethical Considerations for Computer Users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7C8B0E-78B0-4BB6-81A9-08947B612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OpenNow</a:t>
            </a:r>
            <a:r>
              <a:rPr lang="en-US" dirty="0"/>
              <a:t> Introduction to Computing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ECFAC52-6B09-438B-8E27-419E7C643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37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0830E1-DC49-46BD-AA7E-F3FC9332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17139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Green Computing </a:t>
            </a:r>
            <a:r>
              <a:rPr lang="en-US" dirty="0"/>
              <a:t>– the efforts of individuals, businesses, and governments to utilize environmentally conscious practices in manufacturing and use of digital technologies</a:t>
            </a:r>
          </a:p>
          <a:p>
            <a:r>
              <a:rPr lang="en-US" dirty="0"/>
              <a:t>Individuals, organizations, and governments are making efforts to</a:t>
            </a:r>
          </a:p>
          <a:p>
            <a:pPr lvl="1"/>
            <a:r>
              <a:rPr lang="en-US" dirty="0"/>
              <a:t> reduce their carbon footprint- the amount of greenhouse gases they produce</a:t>
            </a:r>
          </a:p>
          <a:p>
            <a:pPr lvl="1"/>
            <a:r>
              <a:rPr lang="en-US" dirty="0"/>
              <a:t>manufacture and use computing resources in an environmentally conscientious manner</a:t>
            </a:r>
          </a:p>
          <a:p>
            <a:r>
              <a:rPr lang="en-US" dirty="0"/>
              <a:t>Green computing initiatives fall into one of two categories</a:t>
            </a:r>
          </a:p>
          <a:p>
            <a:pPr lvl="1"/>
            <a:r>
              <a:rPr lang="en-US" dirty="0"/>
              <a:t>Energy efficiency</a:t>
            </a:r>
          </a:p>
          <a:p>
            <a:pPr lvl="1"/>
            <a:r>
              <a:rPr lang="en-US" dirty="0"/>
              <a:t>Ecology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CD345F-368F-45D9-A5CB-B8C8A8D60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196" y="619944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Social and Environmental Impacts: Green Computing (1/2)</a:t>
            </a:r>
          </a:p>
        </p:txBody>
      </p:sp>
    </p:spTree>
    <p:extLst>
      <p:ext uri="{BB962C8B-B14F-4D97-AF65-F5344CB8AC3E}">
        <p14:creationId xmlns:p14="http://schemas.microsoft.com/office/powerpoint/2010/main" val="3570320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91BA616-7405-45CA-98F7-8745F0208BF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7498080" y="5029200"/>
            <a:ext cx="3657600" cy="54864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Photo: Mountains of e-waste blight the landscape in some developing countries.</a:t>
            </a:r>
          </a:p>
          <a:p>
            <a:pPr marL="0" indent="0">
              <a:buNone/>
            </a:pPr>
            <a:r>
              <a:rPr lang="en-US" dirty="0"/>
              <a:t>Source: iStockphoto.com/</a:t>
            </a:r>
            <a:r>
              <a:rPr lang="en-US" dirty="0" err="1"/>
              <a:t>Lya_Cattel</a:t>
            </a: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9AC1F-1645-42AF-814F-1D259CC2173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828800" y="2148840"/>
            <a:ext cx="5486400" cy="34290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Conflict materials </a:t>
            </a:r>
            <a:r>
              <a:rPr lang="en-US" dirty="0"/>
              <a:t>– natural resources that are extracted in conflict zones and sold to perpetuate the fighting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95FE9A-91AC-476E-B136-EF030F3E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E-waste</a:t>
            </a:r>
            <a:r>
              <a:rPr lang="en-US" dirty="0"/>
              <a:t> – discarded electronic devices and components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C50A153-32EF-4883-BA98-DE9D4D885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593585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Social and Environmental Impacts: Green Computing (2/2)</a:t>
            </a:r>
          </a:p>
        </p:txBody>
      </p:sp>
      <p:pic>
        <p:nvPicPr>
          <p:cNvPr id="9" name="Content Placeholder 6" descr="Photo showing a mountain of e-waste in a developing country." title="E-waste ">
            <a:extLst>
              <a:ext uri="{FF2B5EF4-FFF2-40B4-BE49-F238E27FC236}">
                <a16:creationId xmlns:a16="http://schemas.microsoft.com/office/drawing/2014/main" id="{CF963870-7C80-4E05-BA39-41955CF6DC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3" r="5583"/>
          <a:stretch>
            <a:fillRect/>
          </a:stretch>
        </p:blipFill>
        <p:spPr>
          <a:xfrm>
            <a:off x="7497763" y="2148840"/>
            <a:ext cx="36576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F32C8A-3642-4755-95DF-91D2D9A840F2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828800" y="4663440"/>
            <a:ext cx="8412480" cy="1174424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Introducing Project Loon</a:t>
            </a:r>
            <a:r>
              <a:rPr lang="en-US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4729FBE-199E-4C95-A2C9-D7F074BEAD17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2743200"/>
            <a:ext cx="8412480" cy="1174424"/>
          </a:xfrm>
        </p:spPr>
        <p:txBody>
          <a:bodyPr numCol="2">
            <a:noAutofit/>
          </a:bodyPr>
          <a:lstStyle/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Gender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Ethnicity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Race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Age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Income </a:t>
            </a:r>
          </a:p>
          <a:p>
            <a:pPr marL="400050" lvl="2" indent="0">
              <a:buNone/>
            </a:pPr>
            <a:endParaRPr lang="en-US" sz="2200" dirty="0"/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Disability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Location, such as geographic isolation</a:t>
            </a:r>
          </a:p>
          <a:p>
            <a:pPr marL="685800" lvl="2" indent="-285750">
              <a:buFont typeface="Arial" panose="020B0604020202020204" pitchFamily="34" charset="0"/>
              <a:buChar char="•"/>
            </a:pPr>
            <a:r>
              <a:rPr lang="en-US" sz="2200" dirty="0"/>
              <a:t>Political or social repression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05BF9-5206-4E11-97B8-05C39C49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Digital divide </a:t>
            </a:r>
            <a:r>
              <a:rPr lang="en-US" dirty="0"/>
              <a:t>– the social and economic gap between those how have access to computers and the Internet and those who do not</a:t>
            </a:r>
          </a:p>
          <a:p>
            <a:pPr marL="0" indent="0">
              <a:buNone/>
            </a:pPr>
            <a:r>
              <a:rPr lang="en-US" dirty="0"/>
              <a:t>There are digital divides based 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60B98C-8C98-48F0-ADD9-81A77FDD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and Environmental Impacts: Digital Divide</a:t>
            </a:r>
          </a:p>
        </p:txBody>
      </p:sp>
    </p:spTree>
    <p:extLst>
      <p:ext uri="{BB962C8B-B14F-4D97-AF65-F5344CB8AC3E}">
        <p14:creationId xmlns:p14="http://schemas.microsoft.com/office/powerpoint/2010/main" val="1779581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4409E-B508-426C-A9DE-30FA4B5FDC6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828800" y="3703320"/>
            <a:ext cx="8412480" cy="1318385"/>
          </a:xfrm>
        </p:spPr>
        <p:txBody>
          <a:bodyPr numCol="2">
            <a:normAutofit/>
          </a:bodyPr>
          <a:lstStyle/>
          <a:p>
            <a:pPr lvl="1"/>
            <a:r>
              <a:rPr lang="en-US" dirty="0"/>
              <a:t>Personal Computer Ethics</a:t>
            </a:r>
          </a:p>
          <a:p>
            <a:pPr lvl="1"/>
            <a:r>
              <a:rPr lang="en-US" dirty="0"/>
              <a:t>Professional Computer Ethics</a:t>
            </a:r>
          </a:p>
          <a:p>
            <a:pPr lvl="1"/>
            <a:r>
              <a:rPr lang="en-US" dirty="0"/>
              <a:t>Governmental Computer Ethics</a:t>
            </a:r>
          </a:p>
          <a:p>
            <a:pPr lvl="1"/>
            <a:r>
              <a:rPr lang="en-US" dirty="0"/>
              <a:t>Accessible Computing</a:t>
            </a:r>
          </a:p>
          <a:p>
            <a:pPr lvl="1"/>
            <a:r>
              <a:rPr lang="en-US" dirty="0"/>
              <a:t>Green Computing</a:t>
            </a:r>
          </a:p>
          <a:p>
            <a:pPr lvl="1"/>
            <a:r>
              <a:rPr lang="en-US" dirty="0"/>
              <a:t>Digital Divide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AFD53-E741-4241-987F-A2B828823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6190"/>
            <a:ext cx="8412480" cy="205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Ethics</a:t>
            </a:r>
            <a:r>
              <a:rPr lang="en-US" dirty="0"/>
              <a:t> – a branch of philosophy that deal with issues of morality, that is, consideration of which human actions and reactions are morally right and wrong</a:t>
            </a:r>
          </a:p>
          <a:p>
            <a:r>
              <a:rPr lang="en-US" dirty="0"/>
              <a:t>All computer uses face ethical choices, whether at home or in the workplace</a:t>
            </a:r>
          </a:p>
          <a:p>
            <a:r>
              <a:rPr lang="en-US" dirty="0"/>
              <a:t>In this module, you will learn about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C6F3B1-1802-4C11-99B2-0AD994B2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Computer Ethics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7413A9AE-19D0-4260-944D-77C65097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976" y="6182224"/>
            <a:ext cx="3684024" cy="67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40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ubtitle 2">
            <a:extLst>
              <a:ext uri="{FF2B5EF4-FFF2-40B4-BE49-F238E27FC236}">
                <a16:creationId xmlns:a16="http://schemas.microsoft.com/office/drawing/2014/main" id="{8A2820BA-A96D-4989-9982-B9ADCC430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942671"/>
            <a:ext cx="11220450" cy="2543175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Computer Ethics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8D64618-764C-44D5-8BDE-5E28D36B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anchor="ctr">
            <a:normAutofit/>
          </a:bodyPr>
          <a:lstStyle/>
          <a:p>
            <a:r>
              <a:rPr lang="en-US" dirty="0"/>
              <a:t>Lesson 2.1</a:t>
            </a:r>
          </a:p>
        </p:txBody>
      </p:sp>
    </p:spTree>
    <p:extLst>
      <p:ext uri="{BB962C8B-B14F-4D97-AF65-F5344CB8AC3E}">
        <p14:creationId xmlns:p14="http://schemas.microsoft.com/office/powerpoint/2010/main" val="3802664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3BDBD-C79F-4DE4-92AE-97CFA98B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74745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Personal</a:t>
            </a:r>
            <a:r>
              <a:rPr lang="en-US" dirty="0"/>
              <a:t> </a:t>
            </a:r>
            <a:r>
              <a:rPr lang="en-US" b="1" dirty="0"/>
              <a:t>computer ethics </a:t>
            </a:r>
            <a:r>
              <a:rPr lang="en-US" dirty="0"/>
              <a:t>– the responsible use of computers by individuals outside of professional environments</a:t>
            </a:r>
          </a:p>
          <a:p>
            <a:r>
              <a:rPr lang="en-US" dirty="0"/>
              <a:t>Computer uses face many ethical choices</a:t>
            </a:r>
          </a:p>
          <a:p>
            <a:pPr lvl="1"/>
            <a:r>
              <a:rPr lang="en-US" dirty="0"/>
              <a:t>Some software and online services make it possible to engage in unethical and even illegal activities online</a:t>
            </a:r>
          </a:p>
          <a:p>
            <a:pPr lvl="1"/>
            <a:r>
              <a:rPr lang="en-US" dirty="0"/>
              <a:t>Computer users must consider their actions carefully</a:t>
            </a:r>
          </a:p>
          <a:p>
            <a:pPr lvl="1"/>
            <a:r>
              <a:rPr lang="en-US" dirty="0"/>
              <a:t>Computer users must be sure their actions match their ethics</a:t>
            </a:r>
          </a:p>
          <a:p>
            <a:r>
              <a:rPr lang="en-US" dirty="0"/>
              <a:t>Personal computer ethics requires an examination of one’s conscience and the weighing of benefits against costs in terms of personal, social, and legal considerations</a:t>
            </a:r>
          </a:p>
          <a:p>
            <a:endParaRPr lang="en-US" dirty="0"/>
          </a:p>
          <a:p>
            <a:r>
              <a:rPr lang="en-US" dirty="0"/>
              <a:t>Video: </a:t>
            </a:r>
            <a:r>
              <a:rPr lang="en-US" dirty="0">
                <a:hlinkClick r:id="rId2"/>
              </a:rPr>
              <a:t>Cybersecurity &amp; Privacy Ethics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D7F136-6351-4C66-9EEB-AC82A3793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Ethics: Personal Computer Ethics</a:t>
            </a:r>
          </a:p>
        </p:txBody>
      </p:sp>
    </p:spTree>
    <p:extLst>
      <p:ext uri="{BB962C8B-B14F-4D97-AF65-F5344CB8AC3E}">
        <p14:creationId xmlns:p14="http://schemas.microsoft.com/office/powerpoint/2010/main" val="62666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20209D-9A70-42AB-B6BA-6023CAAE0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23551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Professional computer ethics </a:t>
            </a:r>
            <a:r>
              <a:rPr lang="en-US" dirty="0"/>
              <a:t>– the ethical issues faced by professionals in their use of computer systems as part of their jobs</a:t>
            </a:r>
          </a:p>
          <a:p>
            <a:r>
              <a:rPr lang="en-US" dirty="0"/>
              <a:t>Professional computer ethics include responsibility to</a:t>
            </a:r>
          </a:p>
          <a:p>
            <a:pPr lvl="1"/>
            <a:r>
              <a:rPr lang="en-US" dirty="0"/>
              <a:t>Customers</a:t>
            </a:r>
          </a:p>
          <a:p>
            <a:pPr lvl="1"/>
            <a:r>
              <a:rPr lang="en-US" dirty="0"/>
              <a:t>Coworkers</a:t>
            </a:r>
          </a:p>
          <a:p>
            <a:pPr lvl="1"/>
            <a:r>
              <a:rPr lang="en-US" dirty="0"/>
              <a:t>Employers</a:t>
            </a:r>
          </a:p>
          <a:p>
            <a:pPr lvl="1"/>
            <a:r>
              <a:rPr lang="en-US" dirty="0"/>
              <a:t>Employees</a:t>
            </a:r>
          </a:p>
          <a:p>
            <a:pPr lvl="1"/>
            <a:r>
              <a:rPr lang="en-US" dirty="0"/>
              <a:t>Anyone with whom you interact and who are impacted in some way by your computer use on the job</a:t>
            </a:r>
          </a:p>
          <a:p>
            <a:r>
              <a:rPr lang="en-US" dirty="0"/>
              <a:t>Many organizations and businesses establish their own code of professional ethics to foster ethical behavior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12E606-E3F3-4064-AECC-09F6B10A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Ethics: Professional Computer Ethics</a:t>
            </a:r>
          </a:p>
        </p:txBody>
      </p:sp>
    </p:spTree>
    <p:extLst>
      <p:ext uri="{BB962C8B-B14F-4D97-AF65-F5344CB8AC3E}">
        <p14:creationId xmlns:p14="http://schemas.microsoft.com/office/powerpoint/2010/main" val="294879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Government Rules and Regulations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2.2</a:t>
            </a:r>
          </a:p>
        </p:txBody>
      </p:sp>
    </p:spTree>
    <p:extLst>
      <p:ext uri="{BB962C8B-B14F-4D97-AF65-F5344CB8AC3E}">
        <p14:creationId xmlns:p14="http://schemas.microsoft.com/office/powerpoint/2010/main" val="4114366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295717-6E85-4F0E-A320-50BCAF509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42298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Governmental computer ethics </a:t>
            </a:r>
            <a:r>
              <a:rPr lang="en-US" dirty="0"/>
              <a:t>– a government’s responsibility to create laws to protect citizens from unethical computer use and provide citizens with equal access to computers and information technologies as well as their benefits</a:t>
            </a:r>
          </a:p>
          <a:p>
            <a:r>
              <a:rPr lang="en-US" dirty="0"/>
              <a:t>Governments shoulder the computer-related ethical responsibilities of entire countries and cultures</a:t>
            </a:r>
          </a:p>
          <a:p>
            <a:r>
              <a:rPr lang="en-US" dirty="0"/>
              <a:t>These responsibilities generally fall into two categories</a:t>
            </a:r>
          </a:p>
          <a:p>
            <a:pPr lvl="1"/>
            <a:r>
              <a:rPr lang="en-US" dirty="0"/>
              <a:t>Protection – laws to protect</a:t>
            </a:r>
          </a:p>
          <a:p>
            <a:pPr lvl="1"/>
            <a:r>
              <a:rPr lang="en-US" dirty="0"/>
              <a:t>Empowerment – equal access to technology for all</a:t>
            </a:r>
          </a:p>
          <a:p>
            <a:pPr lvl="1"/>
            <a:endParaRPr lang="en-US" dirty="0"/>
          </a:p>
          <a:p>
            <a:pPr marL="171450" lvl="1" indent="0">
              <a:buNone/>
            </a:pPr>
            <a:r>
              <a:rPr lang="en-US" dirty="0"/>
              <a:t>Video: </a:t>
            </a:r>
            <a:r>
              <a:rPr lang="en-US" dirty="0">
                <a:hlinkClick r:id="rId2"/>
              </a:rPr>
              <a:t>Explaining Net Neutrality Is Easier On A Giant Roller Coaster</a:t>
            </a:r>
            <a:r>
              <a:rPr lang="en-US" dirty="0"/>
              <a:t>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BFEC4A-8772-4906-B3B8-783B57435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77" y="628141"/>
            <a:ext cx="11487446" cy="527837"/>
          </a:xfrm>
        </p:spPr>
        <p:txBody>
          <a:bodyPr vert="horz" wrap="square" lIns="0" tIns="0" rIns="0" bIns="0" rtlCol="0" anchor="ctr">
            <a:noAutofit/>
          </a:bodyPr>
          <a:lstStyle/>
          <a:p>
            <a:r>
              <a:rPr lang="en-US" dirty="0"/>
              <a:t>Government Rules and Regulations: Governmental Computer Ethics</a:t>
            </a:r>
          </a:p>
        </p:txBody>
      </p:sp>
    </p:spTree>
    <p:extLst>
      <p:ext uri="{BB962C8B-B14F-4D97-AF65-F5344CB8AC3E}">
        <p14:creationId xmlns:p14="http://schemas.microsoft.com/office/powerpoint/2010/main" val="489342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6E5B6E4-6CED-4F3D-8CC3-84897AB48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38821"/>
            <a:ext cx="8412480" cy="315317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Accessible computing </a:t>
            </a:r>
            <a:r>
              <a:rPr lang="en-US" dirty="0"/>
              <a:t>– the provision of equal access to computers and information technology for individuals with disabilities</a:t>
            </a:r>
          </a:p>
          <a:p>
            <a:r>
              <a:rPr lang="en-US" dirty="0"/>
              <a:t>There is a growing body of laws in many countries that addresses accessibility of information and communications technologies (ICT), including the Internet and web</a:t>
            </a:r>
          </a:p>
          <a:p>
            <a:r>
              <a:rPr lang="en-US" dirty="0"/>
              <a:t>Laws differ from country to country</a:t>
            </a:r>
          </a:p>
          <a:p>
            <a:r>
              <a:rPr lang="en-US" dirty="0"/>
              <a:t>Numerous software and hardware tools are available to make ICT available to a broader audience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93D5E4-03C9-4F20-960E-8774FE651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56" y="545960"/>
            <a:ext cx="11219688" cy="527837"/>
          </a:xfrm>
        </p:spPr>
        <p:txBody>
          <a:bodyPr>
            <a:noAutofit/>
          </a:bodyPr>
          <a:lstStyle/>
          <a:p>
            <a:r>
              <a:rPr lang="en-US" dirty="0"/>
              <a:t>Government Rules and Regulations: Accessible Computing</a:t>
            </a:r>
          </a:p>
        </p:txBody>
      </p:sp>
    </p:spTree>
    <p:extLst>
      <p:ext uri="{BB962C8B-B14F-4D97-AF65-F5344CB8AC3E}">
        <p14:creationId xmlns:p14="http://schemas.microsoft.com/office/powerpoint/2010/main" val="988852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8CAD28-5186-433F-916D-3600FDD3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and Environmental Impacts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2CC49C-F016-4D4A-A47B-507FAFD59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2.3</a:t>
            </a:r>
          </a:p>
        </p:txBody>
      </p:sp>
    </p:spTree>
    <p:extLst>
      <p:ext uri="{BB962C8B-B14F-4D97-AF65-F5344CB8AC3E}">
        <p14:creationId xmlns:p14="http://schemas.microsoft.com/office/powerpoint/2010/main" val="3480593471"/>
      </p:ext>
    </p:extLst>
  </p:cSld>
  <p:clrMapOvr>
    <a:masterClrMapping/>
  </p:clrMapOvr>
</p:sld>
</file>

<file path=ppt/theme/theme1.xml><?xml version="1.0" encoding="utf-8"?>
<a:theme xmlns:a="http://schemas.openxmlformats.org/drawingml/2006/main" name="1_ThisIsTheTheme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sIsTheTheme" id="{AD7519AE-D5B6-48E1-96D4-FD0264DCC336}" vid="{F4940E29-39A2-48DD-AF73-1144E8E13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607</Words>
  <Application>Microsoft Office PowerPoint</Application>
  <PresentationFormat>Widescreen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1_ThisIsTheTheme</vt:lpstr>
      <vt:lpstr>OpenNow Introduction to Computing</vt:lpstr>
      <vt:lpstr>Introduction to Computer Ethics</vt:lpstr>
      <vt:lpstr>Lesson 2.1</vt:lpstr>
      <vt:lpstr>Computer Ethics: Personal Computer Ethics</vt:lpstr>
      <vt:lpstr>Computer Ethics: Professional Computer Ethics</vt:lpstr>
      <vt:lpstr>Lesson 2.2</vt:lpstr>
      <vt:lpstr>Government Rules and Regulations: Governmental Computer Ethics</vt:lpstr>
      <vt:lpstr>Government Rules and Regulations: Accessible Computing</vt:lpstr>
      <vt:lpstr>Lesson 2.3</vt:lpstr>
      <vt:lpstr>Social and Environmental Impacts: Green Computing (1/2)</vt:lpstr>
      <vt:lpstr>Social and Environmental Impacts: Green Computing (2/2)</vt:lpstr>
      <vt:lpstr>Social and Environmental Impacts: Digital Divide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OpenNow Introduction to Computing</dc:title>
  <dc:creator>Neil Austin</dc:creator>
  <cp:lastModifiedBy>Curry, Reed</cp:lastModifiedBy>
  <cp:revision>21</cp:revision>
  <dcterms:created xsi:type="dcterms:W3CDTF">2020-04-13T16:18:37Z</dcterms:created>
  <dcterms:modified xsi:type="dcterms:W3CDTF">2020-04-20T18:09:01Z</dcterms:modified>
</cp:coreProperties>
</file>