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238A-A727-9216-092F-F6D3EB828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821F3E-DA48-34DC-54BC-492308464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716F23-6615-4DAB-B954-28171CF791C6}"/>
              </a:ext>
            </a:extLst>
          </p:cNvPr>
          <p:cNvSpPr>
            <a:spLocks noGrp="1"/>
          </p:cNvSpPr>
          <p:nvPr>
            <p:ph type="dt" sz="half" idx="10"/>
          </p:nvPr>
        </p:nvSpPr>
        <p:spPr/>
        <p:txBody>
          <a:bodyPr/>
          <a:lstStyle/>
          <a:p>
            <a:fld id="{4B0258DE-F2BF-094F-8A2E-26DF0F2362DF}" type="datetimeFigureOut">
              <a:rPr lang="en-US" smtClean="0"/>
              <a:t>5/28/24</a:t>
            </a:fld>
            <a:endParaRPr lang="en-US"/>
          </a:p>
        </p:txBody>
      </p:sp>
      <p:sp>
        <p:nvSpPr>
          <p:cNvPr id="5" name="Footer Placeholder 4">
            <a:extLst>
              <a:ext uri="{FF2B5EF4-FFF2-40B4-BE49-F238E27FC236}">
                <a16:creationId xmlns:a16="http://schemas.microsoft.com/office/drawing/2014/main" id="{F8943659-9945-7A91-2C47-246F73CD8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5E98C-6693-0D94-8077-B2C2B5533244}"/>
              </a:ext>
            </a:extLst>
          </p:cNvPr>
          <p:cNvSpPr>
            <a:spLocks noGrp="1"/>
          </p:cNvSpPr>
          <p:nvPr>
            <p:ph type="sldNum" sz="quarter" idx="12"/>
          </p:nvPr>
        </p:nvSpPr>
        <p:spPr/>
        <p:txBody>
          <a:bodyPr/>
          <a:lstStyle/>
          <a:p>
            <a:fld id="{1DF53FFC-91E6-6E41-BC24-5CF7DD398833}" type="slidenum">
              <a:rPr lang="en-US" smtClean="0"/>
              <a:t>‹#›</a:t>
            </a:fld>
            <a:endParaRPr lang="en-US"/>
          </a:p>
        </p:txBody>
      </p:sp>
    </p:spTree>
    <p:extLst>
      <p:ext uri="{BB962C8B-B14F-4D97-AF65-F5344CB8AC3E}">
        <p14:creationId xmlns:p14="http://schemas.microsoft.com/office/powerpoint/2010/main" val="429322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2834-5DCF-0D9D-982A-3D3666376C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AB64CE-0761-CA7B-389B-9F6278FF1A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25A1B-449C-051B-8485-255E564C0006}"/>
              </a:ext>
            </a:extLst>
          </p:cNvPr>
          <p:cNvSpPr>
            <a:spLocks noGrp="1"/>
          </p:cNvSpPr>
          <p:nvPr>
            <p:ph type="dt" sz="half" idx="10"/>
          </p:nvPr>
        </p:nvSpPr>
        <p:spPr/>
        <p:txBody>
          <a:bodyPr/>
          <a:lstStyle/>
          <a:p>
            <a:fld id="{4B0258DE-F2BF-094F-8A2E-26DF0F2362DF}" type="datetimeFigureOut">
              <a:rPr lang="en-US" smtClean="0"/>
              <a:t>5/28/24</a:t>
            </a:fld>
            <a:endParaRPr lang="en-US"/>
          </a:p>
        </p:txBody>
      </p:sp>
      <p:sp>
        <p:nvSpPr>
          <p:cNvPr id="5" name="Footer Placeholder 4">
            <a:extLst>
              <a:ext uri="{FF2B5EF4-FFF2-40B4-BE49-F238E27FC236}">
                <a16:creationId xmlns:a16="http://schemas.microsoft.com/office/drawing/2014/main" id="{B4F6E11E-C58D-5AD0-DDE3-0287CEE79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3D23C-945D-6DE0-4DE1-3E5A8E4E8961}"/>
              </a:ext>
            </a:extLst>
          </p:cNvPr>
          <p:cNvSpPr>
            <a:spLocks noGrp="1"/>
          </p:cNvSpPr>
          <p:nvPr>
            <p:ph type="sldNum" sz="quarter" idx="12"/>
          </p:nvPr>
        </p:nvSpPr>
        <p:spPr/>
        <p:txBody>
          <a:bodyPr/>
          <a:lstStyle/>
          <a:p>
            <a:fld id="{1DF53FFC-91E6-6E41-BC24-5CF7DD398833}" type="slidenum">
              <a:rPr lang="en-US" smtClean="0"/>
              <a:t>‹#›</a:t>
            </a:fld>
            <a:endParaRPr lang="en-US"/>
          </a:p>
        </p:txBody>
      </p:sp>
    </p:spTree>
    <p:extLst>
      <p:ext uri="{BB962C8B-B14F-4D97-AF65-F5344CB8AC3E}">
        <p14:creationId xmlns:p14="http://schemas.microsoft.com/office/powerpoint/2010/main" val="326360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59A903-B3FF-1358-CAFB-0EACEF019B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5090E8-0FEA-32D2-F6FB-159B51BA74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9AF54-FD8E-9952-1884-4FA5BA13D789}"/>
              </a:ext>
            </a:extLst>
          </p:cNvPr>
          <p:cNvSpPr>
            <a:spLocks noGrp="1"/>
          </p:cNvSpPr>
          <p:nvPr>
            <p:ph type="dt" sz="half" idx="10"/>
          </p:nvPr>
        </p:nvSpPr>
        <p:spPr/>
        <p:txBody>
          <a:bodyPr/>
          <a:lstStyle/>
          <a:p>
            <a:fld id="{4B0258DE-F2BF-094F-8A2E-26DF0F2362DF}" type="datetimeFigureOut">
              <a:rPr lang="en-US" smtClean="0"/>
              <a:t>5/28/24</a:t>
            </a:fld>
            <a:endParaRPr lang="en-US"/>
          </a:p>
        </p:txBody>
      </p:sp>
      <p:sp>
        <p:nvSpPr>
          <p:cNvPr id="5" name="Footer Placeholder 4">
            <a:extLst>
              <a:ext uri="{FF2B5EF4-FFF2-40B4-BE49-F238E27FC236}">
                <a16:creationId xmlns:a16="http://schemas.microsoft.com/office/drawing/2014/main" id="{148EA904-59ED-0064-FAA7-8E30E266D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EFF67-0220-AD6E-958F-68F690D2F6F2}"/>
              </a:ext>
            </a:extLst>
          </p:cNvPr>
          <p:cNvSpPr>
            <a:spLocks noGrp="1"/>
          </p:cNvSpPr>
          <p:nvPr>
            <p:ph type="sldNum" sz="quarter" idx="12"/>
          </p:nvPr>
        </p:nvSpPr>
        <p:spPr/>
        <p:txBody>
          <a:bodyPr/>
          <a:lstStyle/>
          <a:p>
            <a:fld id="{1DF53FFC-91E6-6E41-BC24-5CF7DD398833}" type="slidenum">
              <a:rPr lang="en-US" smtClean="0"/>
              <a:t>‹#›</a:t>
            </a:fld>
            <a:endParaRPr lang="en-US"/>
          </a:p>
        </p:txBody>
      </p:sp>
    </p:spTree>
    <p:extLst>
      <p:ext uri="{BB962C8B-B14F-4D97-AF65-F5344CB8AC3E}">
        <p14:creationId xmlns:p14="http://schemas.microsoft.com/office/powerpoint/2010/main" val="297899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9985-F599-376D-D02A-6345949BDB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79FC4-69D5-5BBE-9C52-B368F4D9D1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E6281-9BD8-FFBE-AB27-65E1296B26F6}"/>
              </a:ext>
            </a:extLst>
          </p:cNvPr>
          <p:cNvSpPr>
            <a:spLocks noGrp="1"/>
          </p:cNvSpPr>
          <p:nvPr>
            <p:ph type="dt" sz="half" idx="10"/>
          </p:nvPr>
        </p:nvSpPr>
        <p:spPr/>
        <p:txBody>
          <a:bodyPr/>
          <a:lstStyle/>
          <a:p>
            <a:fld id="{4B0258DE-F2BF-094F-8A2E-26DF0F2362DF}" type="datetimeFigureOut">
              <a:rPr lang="en-US" smtClean="0"/>
              <a:t>5/28/24</a:t>
            </a:fld>
            <a:endParaRPr lang="en-US"/>
          </a:p>
        </p:txBody>
      </p:sp>
      <p:sp>
        <p:nvSpPr>
          <p:cNvPr id="5" name="Footer Placeholder 4">
            <a:extLst>
              <a:ext uri="{FF2B5EF4-FFF2-40B4-BE49-F238E27FC236}">
                <a16:creationId xmlns:a16="http://schemas.microsoft.com/office/drawing/2014/main" id="{883DEC5A-5ADA-9AB1-AB65-7859D9425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29719-3B4A-84D8-0E39-F6343DD1A0D6}"/>
              </a:ext>
            </a:extLst>
          </p:cNvPr>
          <p:cNvSpPr>
            <a:spLocks noGrp="1"/>
          </p:cNvSpPr>
          <p:nvPr>
            <p:ph type="sldNum" sz="quarter" idx="12"/>
          </p:nvPr>
        </p:nvSpPr>
        <p:spPr/>
        <p:txBody>
          <a:bodyPr/>
          <a:lstStyle/>
          <a:p>
            <a:fld id="{1DF53FFC-91E6-6E41-BC24-5CF7DD398833}" type="slidenum">
              <a:rPr lang="en-US" smtClean="0"/>
              <a:t>‹#›</a:t>
            </a:fld>
            <a:endParaRPr lang="en-US"/>
          </a:p>
        </p:txBody>
      </p:sp>
    </p:spTree>
    <p:extLst>
      <p:ext uri="{BB962C8B-B14F-4D97-AF65-F5344CB8AC3E}">
        <p14:creationId xmlns:p14="http://schemas.microsoft.com/office/powerpoint/2010/main" val="212159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6120-A639-36BD-8339-F551B90DBD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1F7C43-B9D7-F59B-BB8D-50170082D1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134C78-DB59-FBEB-EB1B-A1CF96A1C23C}"/>
              </a:ext>
            </a:extLst>
          </p:cNvPr>
          <p:cNvSpPr>
            <a:spLocks noGrp="1"/>
          </p:cNvSpPr>
          <p:nvPr>
            <p:ph type="dt" sz="half" idx="10"/>
          </p:nvPr>
        </p:nvSpPr>
        <p:spPr/>
        <p:txBody>
          <a:bodyPr/>
          <a:lstStyle/>
          <a:p>
            <a:fld id="{4B0258DE-F2BF-094F-8A2E-26DF0F2362DF}" type="datetimeFigureOut">
              <a:rPr lang="en-US" smtClean="0"/>
              <a:t>5/28/24</a:t>
            </a:fld>
            <a:endParaRPr lang="en-US"/>
          </a:p>
        </p:txBody>
      </p:sp>
      <p:sp>
        <p:nvSpPr>
          <p:cNvPr id="5" name="Footer Placeholder 4">
            <a:extLst>
              <a:ext uri="{FF2B5EF4-FFF2-40B4-BE49-F238E27FC236}">
                <a16:creationId xmlns:a16="http://schemas.microsoft.com/office/drawing/2014/main" id="{69BC6119-22A2-3C20-0FCC-C2BBE2EA1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670B9-60C7-C645-E34A-30304EE15971}"/>
              </a:ext>
            </a:extLst>
          </p:cNvPr>
          <p:cNvSpPr>
            <a:spLocks noGrp="1"/>
          </p:cNvSpPr>
          <p:nvPr>
            <p:ph type="sldNum" sz="quarter" idx="12"/>
          </p:nvPr>
        </p:nvSpPr>
        <p:spPr/>
        <p:txBody>
          <a:bodyPr/>
          <a:lstStyle/>
          <a:p>
            <a:fld id="{1DF53FFC-91E6-6E41-BC24-5CF7DD398833}" type="slidenum">
              <a:rPr lang="en-US" smtClean="0"/>
              <a:t>‹#›</a:t>
            </a:fld>
            <a:endParaRPr lang="en-US"/>
          </a:p>
        </p:txBody>
      </p:sp>
    </p:spTree>
    <p:extLst>
      <p:ext uri="{BB962C8B-B14F-4D97-AF65-F5344CB8AC3E}">
        <p14:creationId xmlns:p14="http://schemas.microsoft.com/office/powerpoint/2010/main" val="2590475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3339-AD37-0E72-B771-B4561AB454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A455E-B64D-98F4-48C4-4C13D23CF3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4C92D-8900-EBBD-2E54-63E2ED2E62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C7311B-A191-5D5F-24EA-93E01386350D}"/>
              </a:ext>
            </a:extLst>
          </p:cNvPr>
          <p:cNvSpPr>
            <a:spLocks noGrp="1"/>
          </p:cNvSpPr>
          <p:nvPr>
            <p:ph type="dt" sz="half" idx="10"/>
          </p:nvPr>
        </p:nvSpPr>
        <p:spPr/>
        <p:txBody>
          <a:bodyPr/>
          <a:lstStyle/>
          <a:p>
            <a:fld id="{4B0258DE-F2BF-094F-8A2E-26DF0F2362DF}" type="datetimeFigureOut">
              <a:rPr lang="en-US" smtClean="0"/>
              <a:t>5/28/24</a:t>
            </a:fld>
            <a:endParaRPr lang="en-US"/>
          </a:p>
        </p:txBody>
      </p:sp>
      <p:sp>
        <p:nvSpPr>
          <p:cNvPr id="6" name="Footer Placeholder 5">
            <a:extLst>
              <a:ext uri="{FF2B5EF4-FFF2-40B4-BE49-F238E27FC236}">
                <a16:creationId xmlns:a16="http://schemas.microsoft.com/office/drawing/2014/main" id="{1B5A7294-BC62-DF0C-9179-F860F5A2A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8ADCD-41B3-3559-EAC0-CA32C03A39CD}"/>
              </a:ext>
            </a:extLst>
          </p:cNvPr>
          <p:cNvSpPr>
            <a:spLocks noGrp="1"/>
          </p:cNvSpPr>
          <p:nvPr>
            <p:ph type="sldNum" sz="quarter" idx="12"/>
          </p:nvPr>
        </p:nvSpPr>
        <p:spPr/>
        <p:txBody>
          <a:bodyPr/>
          <a:lstStyle/>
          <a:p>
            <a:fld id="{1DF53FFC-91E6-6E41-BC24-5CF7DD398833}" type="slidenum">
              <a:rPr lang="en-US" smtClean="0"/>
              <a:t>‹#›</a:t>
            </a:fld>
            <a:endParaRPr lang="en-US"/>
          </a:p>
        </p:txBody>
      </p:sp>
    </p:spTree>
    <p:extLst>
      <p:ext uri="{BB962C8B-B14F-4D97-AF65-F5344CB8AC3E}">
        <p14:creationId xmlns:p14="http://schemas.microsoft.com/office/powerpoint/2010/main" val="355056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59C2-5421-3122-74FD-15157D359D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EF5608-B68F-CC85-700B-0606FAFAC9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D5A5EC-A945-FFF6-9516-4F66C502D9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7882FD-EE83-E826-3F56-546AB442B3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B17B4-C92C-3324-F65B-E85CF4FA48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181CC1-1ABB-FFE2-0239-0A4EA2BE1E4B}"/>
              </a:ext>
            </a:extLst>
          </p:cNvPr>
          <p:cNvSpPr>
            <a:spLocks noGrp="1"/>
          </p:cNvSpPr>
          <p:nvPr>
            <p:ph type="dt" sz="half" idx="10"/>
          </p:nvPr>
        </p:nvSpPr>
        <p:spPr/>
        <p:txBody>
          <a:bodyPr/>
          <a:lstStyle/>
          <a:p>
            <a:fld id="{4B0258DE-F2BF-094F-8A2E-26DF0F2362DF}" type="datetimeFigureOut">
              <a:rPr lang="en-US" smtClean="0"/>
              <a:t>5/28/24</a:t>
            </a:fld>
            <a:endParaRPr lang="en-US"/>
          </a:p>
        </p:txBody>
      </p:sp>
      <p:sp>
        <p:nvSpPr>
          <p:cNvPr id="8" name="Footer Placeholder 7">
            <a:extLst>
              <a:ext uri="{FF2B5EF4-FFF2-40B4-BE49-F238E27FC236}">
                <a16:creationId xmlns:a16="http://schemas.microsoft.com/office/drawing/2014/main" id="{D08D7E5A-DE50-1745-B5EB-D2B5B09BBE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66849C-FF6D-56B3-DA70-3A55065C56C1}"/>
              </a:ext>
            </a:extLst>
          </p:cNvPr>
          <p:cNvSpPr>
            <a:spLocks noGrp="1"/>
          </p:cNvSpPr>
          <p:nvPr>
            <p:ph type="sldNum" sz="quarter" idx="12"/>
          </p:nvPr>
        </p:nvSpPr>
        <p:spPr/>
        <p:txBody>
          <a:bodyPr/>
          <a:lstStyle/>
          <a:p>
            <a:fld id="{1DF53FFC-91E6-6E41-BC24-5CF7DD398833}" type="slidenum">
              <a:rPr lang="en-US" smtClean="0"/>
              <a:t>‹#›</a:t>
            </a:fld>
            <a:endParaRPr lang="en-US"/>
          </a:p>
        </p:txBody>
      </p:sp>
    </p:spTree>
    <p:extLst>
      <p:ext uri="{BB962C8B-B14F-4D97-AF65-F5344CB8AC3E}">
        <p14:creationId xmlns:p14="http://schemas.microsoft.com/office/powerpoint/2010/main" val="112017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5621-D758-77D4-5CB5-6BC3925F0E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0B5462-8634-4CE0-95E2-6907B2E2D1C6}"/>
              </a:ext>
            </a:extLst>
          </p:cNvPr>
          <p:cNvSpPr>
            <a:spLocks noGrp="1"/>
          </p:cNvSpPr>
          <p:nvPr>
            <p:ph type="dt" sz="half" idx="10"/>
          </p:nvPr>
        </p:nvSpPr>
        <p:spPr/>
        <p:txBody>
          <a:bodyPr/>
          <a:lstStyle/>
          <a:p>
            <a:fld id="{4B0258DE-F2BF-094F-8A2E-26DF0F2362DF}" type="datetimeFigureOut">
              <a:rPr lang="en-US" smtClean="0"/>
              <a:t>5/28/24</a:t>
            </a:fld>
            <a:endParaRPr lang="en-US"/>
          </a:p>
        </p:txBody>
      </p:sp>
      <p:sp>
        <p:nvSpPr>
          <p:cNvPr id="4" name="Footer Placeholder 3">
            <a:extLst>
              <a:ext uri="{FF2B5EF4-FFF2-40B4-BE49-F238E27FC236}">
                <a16:creationId xmlns:a16="http://schemas.microsoft.com/office/drawing/2014/main" id="{E45A723C-EC67-06F0-5BA2-F171B245A2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802EF9-53D5-417C-D2C8-E974308BCC1A}"/>
              </a:ext>
            </a:extLst>
          </p:cNvPr>
          <p:cNvSpPr>
            <a:spLocks noGrp="1"/>
          </p:cNvSpPr>
          <p:nvPr>
            <p:ph type="sldNum" sz="quarter" idx="12"/>
          </p:nvPr>
        </p:nvSpPr>
        <p:spPr/>
        <p:txBody>
          <a:bodyPr/>
          <a:lstStyle/>
          <a:p>
            <a:fld id="{1DF53FFC-91E6-6E41-BC24-5CF7DD398833}" type="slidenum">
              <a:rPr lang="en-US" smtClean="0"/>
              <a:t>‹#›</a:t>
            </a:fld>
            <a:endParaRPr lang="en-US"/>
          </a:p>
        </p:txBody>
      </p:sp>
    </p:spTree>
    <p:extLst>
      <p:ext uri="{BB962C8B-B14F-4D97-AF65-F5344CB8AC3E}">
        <p14:creationId xmlns:p14="http://schemas.microsoft.com/office/powerpoint/2010/main" val="3216108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BFA0FE-208B-EB3F-F087-9F3BB720B58C}"/>
              </a:ext>
            </a:extLst>
          </p:cNvPr>
          <p:cNvSpPr>
            <a:spLocks noGrp="1"/>
          </p:cNvSpPr>
          <p:nvPr>
            <p:ph type="dt" sz="half" idx="10"/>
          </p:nvPr>
        </p:nvSpPr>
        <p:spPr/>
        <p:txBody>
          <a:bodyPr/>
          <a:lstStyle/>
          <a:p>
            <a:fld id="{4B0258DE-F2BF-094F-8A2E-26DF0F2362DF}" type="datetimeFigureOut">
              <a:rPr lang="en-US" smtClean="0"/>
              <a:t>5/28/24</a:t>
            </a:fld>
            <a:endParaRPr lang="en-US"/>
          </a:p>
        </p:txBody>
      </p:sp>
      <p:sp>
        <p:nvSpPr>
          <p:cNvPr id="3" name="Footer Placeholder 2">
            <a:extLst>
              <a:ext uri="{FF2B5EF4-FFF2-40B4-BE49-F238E27FC236}">
                <a16:creationId xmlns:a16="http://schemas.microsoft.com/office/drawing/2014/main" id="{03A0C94A-EF8A-2A8E-5352-F501CA731C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C65635-E587-462E-8189-EABC0CA98FE0}"/>
              </a:ext>
            </a:extLst>
          </p:cNvPr>
          <p:cNvSpPr>
            <a:spLocks noGrp="1"/>
          </p:cNvSpPr>
          <p:nvPr>
            <p:ph type="sldNum" sz="quarter" idx="12"/>
          </p:nvPr>
        </p:nvSpPr>
        <p:spPr/>
        <p:txBody>
          <a:bodyPr/>
          <a:lstStyle/>
          <a:p>
            <a:fld id="{1DF53FFC-91E6-6E41-BC24-5CF7DD398833}" type="slidenum">
              <a:rPr lang="en-US" smtClean="0"/>
              <a:t>‹#›</a:t>
            </a:fld>
            <a:endParaRPr lang="en-US"/>
          </a:p>
        </p:txBody>
      </p:sp>
    </p:spTree>
    <p:extLst>
      <p:ext uri="{BB962C8B-B14F-4D97-AF65-F5344CB8AC3E}">
        <p14:creationId xmlns:p14="http://schemas.microsoft.com/office/powerpoint/2010/main" val="3867713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073C-05EC-2EE3-20ED-89EDB8AD1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C53FEF-2B87-2A84-D931-BC1D775CE9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2E137-3F6A-FA5C-DFC2-5866725E8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29EF0-9901-420C-CF64-64C0EED83B9D}"/>
              </a:ext>
            </a:extLst>
          </p:cNvPr>
          <p:cNvSpPr>
            <a:spLocks noGrp="1"/>
          </p:cNvSpPr>
          <p:nvPr>
            <p:ph type="dt" sz="half" idx="10"/>
          </p:nvPr>
        </p:nvSpPr>
        <p:spPr/>
        <p:txBody>
          <a:bodyPr/>
          <a:lstStyle/>
          <a:p>
            <a:fld id="{4B0258DE-F2BF-094F-8A2E-26DF0F2362DF}" type="datetimeFigureOut">
              <a:rPr lang="en-US" smtClean="0"/>
              <a:t>5/28/24</a:t>
            </a:fld>
            <a:endParaRPr lang="en-US"/>
          </a:p>
        </p:txBody>
      </p:sp>
      <p:sp>
        <p:nvSpPr>
          <p:cNvPr id="6" name="Footer Placeholder 5">
            <a:extLst>
              <a:ext uri="{FF2B5EF4-FFF2-40B4-BE49-F238E27FC236}">
                <a16:creationId xmlns:a16="http://schemas.microsoft.com/office/drawing/2014/main" id="{A4B69C38-524B-DDDC-BE7B-7AAF820EA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4239-7D9E-494F-9888-5F1177C1583F}"/>
              </a:ext>
            </a:extLst>
          </p:cNvPr>
          <p:cNvSpPr>
            <a:spLocks noGrp="1"/>
          </p:cNvSpPr>
          <p:nvPr>
            <p:ph type="sldNum" sz="quarter" idx="12"/>
          </p:nvPr>
        </p:nvSpPr>
        <p:spPr/>
        <p:txBody>
          <a:bodyPr/>
          <a:lstStyle/>
          <a:p>
            <a:fld id="{1DF53FFC-91E6-6E41-BC24-5CF7DD398833}" type="slidenum">
              <a:rPr lang="en-US" smtClean="0"/>
              <a:t>‹#›</a:t>
            </a:fld>
            <a:endParaRPr lang="en-US"/>
          </a:p>
        </p:txBody>
      </p:sp>
    </p:spTree>
    <p:extLst>
      <p:ext uri="{BB962C8B-B14F-4D97-AF65-F5344CB8AC3E}">
        <p14:creationId xmlns:p14="http://schemas.microsoft.com/office/powerpoint/2010/main" val="271395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E17C-CA3C-AAFC-7852-32668073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99EF09-90E2-44A2-6EF7-DD6514DB98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09DB3F-E6F0-428C-86BE-DA64AAC85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04937-A060-947A-EC66-5BB0877AB841}"/>
              </a:ext>
            </a:extLst>
          </p:cNvPr>
          <p:cNvSpPr>
            <a:spLocks noGrp="1"/>
          </p:cNvSpPr>
          <p:nvPr>
            <p:ph type="dt" sz="half" idx="10"/>
          </p:nvPr>
        </p:nvSpPr>
        <p:spPr/>
        <p:txBody>
          <a:bodyPr/>
          <a:lstStyle/>
          <a:p>
            <a:fld id="{4B0258DE-F2BF-094F-8A2E-26DF0F2362DF}" type="datetimeFigureOut">
              <a:rPr lang="en-US" smtClean="0"/>
              <a:t>5/28/24</a:t>
            </a:fld>
            <a:endParaRPr lang="en-US"/>
          </a:p>
        </p:txBody>
      </p:sp>
      <p:sp>
        <p:nvSpPr>
          <p:cNvPr id="6" name="Footer Placeholder 5">
            <a:extLst>
              <a:ext uri="{FF2B5EF4-FFF2-40B4-BE49-F238E27FC236}">
                <a16:creationId xmlns:a16="http://schemas.microsoft.com/office/drawing/2014/main" id="{D5A7036F-041D-93F5-8C24-0CD40FEE8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38D512-2456-5706-2E8A-0F2A0950AE71}"/>
              </a:ext>
            </a:extLst>
          </p:cNvPr>
          <p:cNvSpPr>
            <a:spLocks noGrp="1"/>
          </p:cNvSpPr>
          <p:nvPr>
            <p:ph type="sldNum" sz="quarter" idx="12"/>
          </p:nvPr>
        </p:nvSpPr>
        <p:spPr/>
        <p:txBody>
          <a:bodyPr/>
          <a:lstStyle/>
          <a:p>
            <a:fld id="{1DF53FFC-91E6-6E41-BC24-5CF7DD398833}" type="slidenum">
              <a:rPr lang="en-US" smtClean="0"/>
              <a:t>‹#›</a:t>
            </a:fld>
            <a:endParaRPr lang="en-US"/>
          </a:p>
        </p:txBody>
      </p:sp>
    </p:spTree>
    <p:extLst>
      <p:ext uri="{BB962C8B-B14F-4D97-AF65-F5344CB8AC3E}">
        <p14:creationId xmlns:p14="http://schemas.microsoft.com/office/powerpoint/2010/main" val="244901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F25BF0-9D4C-E47C-B42E-BCC9B71004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DFC825-E621-DB4F-DDAF-9EFCE4052A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55D8F-C704-8CF8-6AF2-F44006C426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0258DE-F2BF-094F-8A2E-26DF0F2362DF}" type="datetimeFigureOut">
              <a:rPr lang="en-US" smtClean="0"/>
              <a:t>5/28/24</a:t>
            </a:fld>
            <a:endParaRPr lang="en-US"/>
          </a:p>
        </p:txBody>
      </p:sp>
      <p:sp>
        <p:nvSpPr>
          <p:cNvPr id="5" name="Footer Placeholder 4">
            <a:extLst>
              <a:ext uri="{FF2B5EF4-FFF2-40B4-BE49-F238E27FC236}">
                <a16:creationId xmlns:a16="http://schemas.microsoft.com/office/drawing/2014/main" id="{5CE07ADB-763C-B309-D607-64BCE41EE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653418-CBC0-C7F8-8982-521AA6D31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F53FFC-91E6-6E41-BC24-5CF7DD398833}" type="slidenum">
              <a:rPr lang="en-US" smtClean="0"/>
              <a:t>‹#›</a:t>
            </a:fld>
            <a:endParaRPr lang="en-US"/>
          </a:p>
        </p:txBody>
      </p:sp>
    </p:spTree>
    <p:extLst>
      <p:ext uri="{BB962C8B-B14F-4D97-AF65-F5344CB8AC3E}">
        <p14:creationId xmlns:p14="http://schemas.microsoft.com/office/powerpoint/2010/main" val="2310818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laflin-Machine-Learning/ChatGPT-Tes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7BA1-A343-E7BD-0BFC-ACA948B3A1AA}"/>
              </a:ext>
            </a:extLst>
          </p:cNvPr>
          <p:cNvSpPr>
            <a:spLocks noGrp="1"/>
          </p:cNvSpPr>
          <p:nvPr>
            <p:ph type="ctrTitle"/>
          </p:nvPr>
        </p:nvSpPr>
        <p:spPr/>
        <p:txBody>
          <a:bodyPr>
            <a:normAutofit fontScale="90000"/>
          </a:bodyPr>
          <a:lstStyle/>
          <a:p>
            <a:r>
              <a:rPr lang="en-US" sz="6000" b="1" dirty="0">
                <a:effectLst/>
                <a:latin typeface="Times New Roman" panose="02020603050405020304" pitchFamily="18" charset="0"/>
                <a:ea typeface="Times New Roman" panose="02020603050405020304" pitchFamily="18" charset="0"/>
              </a:rPr>
              <a:t>OpenAI's GPT-3/ChatGPT: Suggests &amp; Corrects</a:t>
            </a:r>
            <a:br>
              <a:rPr lang="en-US" sz="6000" dirty="0">
                <a:effectLst/>
                <a:latin typeface="Arial" panose="020B0604020202020204" pitchFamily="34" charset="0"/>
                <a:ea typeface="Arial" panose="020B0604020202020204" pitchFamily="34" charset="0"/>
              </a:rPr>
            </a:br>
            <a:endParaRPr lang="en-US" dirty="0"/>
          </a:p>
        </p:txBody>
      </p:sp>
      <p:sp>
        <p:nvSpPr>
          <p:cNvPr id="3" name="Subtitle 2">
            <a:extLst>
              <a:ext uri="{FF2B5EF4-FFF2-40B4-BE49-F238E27FC236}">
                <a16:creationId xmlns:a16="http://schemas.microsoft.com/office/drawing/2014/main" id="{7549436B-DF1E-0B3F-A6C9-DA9EB4458581}"/>
              </a:ext>
            </a:extLst>
          </p:cNvPr>
          <p:cNvSpPr>
            <a:spLocks noGrp="1"/>
          </p:cNvSpPr>
          <p:nvPr>
            <p:ph type="subTitle" idx="1"/>
          </p:nvPr>
        </p:nvSpPr>
        <p:spPr>
          <a:xfrm>
            <a:off x="1524000" y="3006614"/>
            <a:ext cx="9144000" cy="1655762"/>
          </a:xfrm>
        </p:spPr>
        <p:txBody>
          <a:bodyPr>
            <a:normAutofit fontScale="85000" lnSpcReduction="10000"/>
          </a:bodyPr>
          <a:lstStyle/>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Pritish Bhave</a:t>
            </a:r>
            <a:r>
              <a:rPr lang="en-US" sz="1800" baseline="30000"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Rushikesh</a:t>
            </a:r>
            <a:r>
              <a:rPr lang="en-US" sz="1800" dirty="0">
                <a:effectLst/>
                <a:latin typeface="Times New Roman" panose="02020603050405020304" pitchFamily="18" charset="0"/>
                <a:ea typeface="Times New Roman" panose="02020603050405020304" pitchFamily="18" charset="0"/>
              </a:rPr>
              <a:t> Chopade</a:t>
            </a: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Aditya Stanam</a:t>
            </a:r>
            <a:r>
              <a:rPr lang="en-US" sz="1800" baseline="30000" dirty="0">
                <a:effectLst/>
                <a:latin typeface="Times New Roman" panose="02020603050405020304" pitchFamily="18" charset="0"/>
                <a:ea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rPr>
              <a:t>, &amp; Shrikant Pawar</a:t>
            </a:r>
            <a:r>
              <a:rPr lang="en-US" sz="1800" baseline="30000" dirty="0">
                <a:effectLst/>
                <a:latin typeface="Times New Roman" panose="02020603050405020304" pitchFamily="18" charset="0"/>
                <a:ea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aseline="30000" dirty="0">
                <a:effectLst/>
                <a:latin typeface="Times New Roman" panose="02020603050405020304" pitchFamily="18" charset="0"/>
                <a:ea typeface="Times New Roman" panose="02020603050405020304" pitchFamily="18" charset="0"/>
              </a:rPr>
              <a:t>1</a:t>
            </a:r>
            <a:r>
              <a:rPr lang="en-US" sz="1800" dirty="0">
                <a:solidFill>
                  <a:srgbClr val="202124"/>
                </a:solidFill>
                <a:effectLst/>
                <a:highlight>
                  <a:srgbClr val="FFFFFF"/>
                </a:highlight>
                <a:latin typeface="Times New Roman" panose="02020603050405020304" pitchFamily="18" charset="0"/>
                <a:ea typeface="Times New Roman" panose="02020603050405020304" pitchFamily="18" charset="0"/>
              </a:rPr>
              <a:t>Department of Computer Science, Western Kentucky University, 1906 College Heights Blvd, Bowling Green, KY 42101, USA</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Department of Geology and Geophysics, Indian Institute of Technology, Kharagpur, West Bengal 721302, India</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aseline="30000" dirty="0">
                <a:effectLst/>
                <a:latin typeface="Times New Roman" panose="02020603050405020304" pitchFamily="18" charset="0"/>
                <a:ea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rPr>
              <a:t>University of Iowa, Iowa City, IA, 52242-5000, USA</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baseline="30000" dirty="0">
                <a:effectLst/>
                <a:latin typeface="Times New Roman" panose="02020603050405020304" pitchFamily="18" charset="0"/>
                <a:ea typeface="Times New Roman" panose="02020603050405020304" pitchFamily="18" charset="0"/>
              </a:rPr>
              <a:t>4</a:t>
            </a:r>
            <a:r>
              <a:rPr lang="en-US" sz="1800" dirty="0">
                <a:solidFill>
                  <a:srgbClr val="202124"/>
                </a:solidFill>
                <a:effectLst/>
                <a:highlight>
                  <a:srgbClr val="FFFFFF"/>
                </a:highlight>
                <a:latin typeface="Times New Roman" panose="02020603050405020304" pitchFamily="18" charset="0"/>
                <a:ea typeface="Times New Roman" panose="02020603050405020304" pitchFamily="18" charset="0"/>
              </a:rPr>
              <a:t>Department of Computer Science &amp; Biology, Claflin University, Orangeburg, SC 29115, USA</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7426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C8D21-5265-A510-55AA-D7A3DAE87419}"/>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0B9BE976-FD95-D1DD-4D32-1A54BCE5E638}"/>
              </a:ext>
            </a:extLst>
          </p:cNvPr>
          <p:cNvSpPr>
            <a:spLocks noGrp="1"/>
          </p:cNvSpPr>
          <p:nvPr>
            <p:ph idx="1"/>
          </p:nvPr>
        </p:nvSpPr>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ChatGPT (Chat Generative Pre-Trained Transformer) is a chatbot developed by OpenAI built on OpenAI's GPT-3 family of large language models which has been fine-tuned using supervised and reinforcement learning techniques. </a:t>
            </a:r>
          </a:p>
          <a:p>
            <a:r>
              <a:rPr lang="en-US" sz="1800" dirty="0">
                <a:effectLst/>
                <a:latin typeface="Times New Roman" panose="02020603050405020304" pitchFamily="18" charset="0"/>
                <a:ea typeface="Times New Roman" panose="02020603050405020304" pitchFamily="18" charset="0"/>
              </a:rPr>
              <a:t>Both approaches used human trainers to improve the model's performance. </a:t>
            </a:r>
          </a:p>
          <a:p>
            <a:r>
              <a:rPr lang="en-US" sz="1800" dirty="0">
                <a:effectLst/>
                <a:latin typeface="Times New Roman" panose="02020603050405020304" pitchFamily="18" charset="0"/>
                <a:ea typeface="Times New Roman" panose="02020603050405020304" pitchFamily="18" charset="0"/>
              </a:rPr>
              <a:t>With supervised learning, the model was trained on data from users and the artificial intelligence assistant, while in reinforcement learning, human trainers first ranked responses that the model had created in previous conversations which was further fine-tuned on using several iterations of Proximal Policy Optimization (PPO). The training data includes information about internet phenomena and programming languages like Python.</a:t>
            </a:r>
            <a:endParaRPr lang="en-US"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Times New Roman" panose="02020603050405020304" pitchFamily="18" charset="0"/>
              </a:rPr>
              <a:t>A recent Nature technology feature suggested that such chatbots work best for small, discrete programming tasks, such as loading data, performing basic data manipulations, and creating visualizations and websites. It further suggests considering 4 guidelines while using such chatbots: verification, safety, iteration, and to anthropomorphize its performance. </a:t>
            </a:r>
          </a:p>
          <a:p>
            <a:r>
              <a:rPr lang="en-US" sz="1800" dirty="0">
                <a:effectLst/>
                <a:latin typeface="Times New Roman" panose="02020603050405020304" pitchFamily="18" charset="0"/>
                <a:ea typeface="Times New Roman" panose="02020603050405020304" pitchFamily="18" charset="0"/>
              </a:rPr>
              <a:t>The objective of this study is to test different use cases specially to understand the effectiveness of ChatGPT in syntax auto-correction and its output generation. Considering performance of its 184 programming exercises test from Piccolo </a:t>
            </a:r>
            <a:r>
              <a:rPr lang="en-US" sz="1800" dirty="0" err="1">
                <a:effectLst/>
                <a:latin typeface="Times New Roman" panose="02020603050405020304" pitchFamily="18" charset="0"/>
                <a:ea typeface="Times New Roman" panose="02020603050405020304" pitchFamily="18" charset="0"/>
              </a:rPr>
              <a:t>et.al</a:t>
            </a:r>
            <a:r>
              <a:rPr lang="en-US" sz="1800" dirty="0">
                <a:effectLst/>
                <a:latin typeface="Times New Roman" panose="02020603050405020304" pitchFamily="18" charset="0"/>
                <a:ea typeface="Times New Roman" panose="02020603050405020304" pitchFamily="18" charset="0"/>
              </a:rPr>
              <a:t>, we hypothesize it to have at least 75.5% sensitivity across 8 different domain unrelated programming languages.</a:t>
            </a:r>
            <a:endParaRPr lang="en-US" sz="1800" dirty="0">
              <a:effectLst/>
              <a:latin typeface="Arial" panose="020B0604020202020204" pitchFamily="34" charset="0"/>
              <a:ea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202447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78F7-0E1C-8F55-94EC-5A16E8452BD1}"/>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Method</a:t>
            </a:r>
            <a:r>
              <a:rPr lang="en-US" dirty="0">
                <a:effectLst/>
              </a:rPr>
              <a:t> </a:t>
            </a:r>
            <a:endParaRPr lang="en-US" dirty="0"/>
          </a:p>
        </p:txBody>
      </p:sp>
      <p:sp>
        <p:nvSpPr>
          <p:cNvPr id="3" name="Content Placeholder 2">
            <a:extLst>
              <a:ext uri="{FF2B5EF4-FFF2-40B4-BE49-F238E27FC236}">
                <a16:creationId xmlns:a16="http://schemas.microsoft.com/office/drawing/2014/main" id="{128295CD-5786-5B44-13ED-F4D8CEE84290}"/>
              </a:ext>
            </a:extLst>
          </p:cNvPr>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Following use cases were tested using module </a:t>
            </a:r>
            <a:r>
              <a:rPr lang="en-US" sz="1800" i="1" dirty="0" err="1">
                <a:effectLst/>
                <a:latin typeface="Times New Roman" panose="02020603050405020304" pitchFamily="18" charset="0"/>
                <a:ea typeface="Times New Roman" panose="02020603050405020304" pitchFamily="18" charset="0"/>
              </a:rPr>
              <a:t>openai</a:t>
            </a:r>
            <a:r>
              <a:rPr lang="en-US" sz="1800" dirty="0">
                <a:effectLst/>
                <a:latin typeface="Times New Roman" panose="02020603050405020304" pitchFamily="18" charset="0"/>
                <a:ea typeface="Times New Roman" panose="02020603050405020304" pitchFamily="18" charset="0"/>
              </a:rPr>
              <a:t> and engines “code-cushman-001” (code model) &amp; “text-davinci-002” (general model). Engine “code-cushman-001” is a code base specific model as its was specifically trained on codebases including but not limited to python programming language, while “text-davinci-002” is a general model trained on codebase and any other associated programming language information (language history, past versions, application domains, etc.). </a:t>
            </a:r>
          </a:p>
          <a:p>
            <a:r>
              <a:rPr lang="en-US" sz="1800" dirty="0">
                <a:effectLst/>
                <a:latin typeface="Times New Roman" panose="02020603050405020304" pitchFamily="18" charset="0"/>
                <a:ea typeface="Times New Roman" panose="02020603050405020304" pitchFamily="18" charset="0"/>
              </a:rPr>
              <a:t>So, it’s important to test use-cases against both trained codebase specific and non-specific models of ChatGPT. Use cases have been divided into 2 categories, syntax error identification and syntax error correction. </a:t>
            </a:r>
          </a:p>
          <a:p>
            <a:r>
              <a:rPr lang="en-US" sz="1800" dirty="0">
                <a:effectLst/>
                <a:latin typeface="Times New Roman" panose="02020603050405020304" pitchFamily="18" charset="0"/>
                <a:ea typeface="Times New Roman" panose="02020603050405020304" pitchFamily="18" charset="0"/>
              </a:rPr>
              <a:t>The 2 categories are further subdivided into 8 sub-categories (data structures, conditional statements, functions, etc.) as follows. We also have provided an example code of actual query ran through </a:t>
            </a:r>
            <a:r>
              <a:rPr lang="en-US" sz="1800" i="1" dirty="0" err="1">
                <a:effectLst/>
                <a:latin typeface="Times New Roman" panose="02020603050405020304" pitchFamily="18" charset="0"/>
                <a:ea typeface="Times New Roman" panose="02020603050405020304" pitchFamily="18" charset="0"/>
              </a:rPr>
              <a:t>openai</a:t>
            </a:r>
            <a:r>
              <a:rPr lang="en-US" sz="1800" dirty="0">
                <a:effectLst/>
                <a:latin typeface="Times New Roman" panose="02020603050405020304" pitchFamily="18" charset="0"/>
                <a:ea typeface="Times New Roman" panose="02020603050405020304" pitchFamily="18" charset="0"/>
              </a:rPr>
              <a:t> module for recorded response.</a:t>
            </a:r>
            <a:endParaRPr lang="en-US" dirty="0"/>
          </a:p>
          <a:p>
            <a:r>
              <a:rPr lang="en-US" sz="1800" dirty="0">
                <a:effectLst/>
                <a:latin typeface="Times New Roman" panose="02020603050405020304" pitchFamily="18" charset="0"/>
                <a:ea typeface="Times New Roman" panose="02020603050405020304" pitchFamily="18" charset="0"/>
              </a:rPr>
              <a:t>Testing code can be found here: </a:t>
            </a:r>
            <a:r>
              <a:rPr lang="en-US" sz="1800" i="1" dirty="0">
                <a:solidFill>
                  <a:srgbClr val="1155CC"/>
                </a:solidFill>
                <a:effectLst/>
                <a:latin typeface="Times New Roman" panose="02020603050405020304" pitchFamily="18" charset="0"/>
                <a:ea typeface="Times New Roman" panose="02020603050405020304" pitchFamily="18" charset="0"/>
                <a:hlinkClick r:id="rId2"/>
              </a:rPr>
              <a:t>https://github.com/Claflin-Machine-Learning/ChatGPT-Testing/</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81531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ED08-D490-F727-F0C9-A09214690D43}"/>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Results</a:t>
            </a:r>
            <a:r>
              <a:rPr lang="en-US" dirty="0">
                <a:effectLst/>
              </a:rPr>
              <a:t> </a:t>
            </a:r>
            <a:endParaRPr lang="en-US" dirty="0"/>
          </a:p>
        </p:txBody>
      </p:sp>
      <p:graphicFrame>
        <p:nvGraphicFramePr>
          <p:cNvPr id="4" name="Content Placeholder 3">
            <a:extLst>
              <a:ext uri="{FF2B5EF4-FFF2-40B4-BE49-F238E27FC236}">
                <a16:creationId xmlns:a16="http://schemas.microsoft.com/office/drawing/2014/main" id="{03600876-E708-9C1C-5746-D0F90A250DC7}"/>
              </a:ext>
            </a:extLst>
          </p:cNvPr>
          <p:cNvGraphicFramePr>
            <a:graphicFrameLocks noGrp="1"/>
          </p:cNvGraphicFramePr>
          <p:nvPr>
            <p:ph idx="1"/>
            <p:extLst>
              <p:ext uri="{D42A27DB-BD31-4B8C-83A1-F6EECF244321}">
                <p14:modId xmlns:p14="http://schemas.microsoft.com/office/powerpoint/2010/main" val="3142840721"/>
              </p:ext>
            </p:extLst>
          </p:nvPr>
        </p:nvGraphicFramePr>
        <p:xfrm>
          <a:off x="966789" y="1514475"/>
          <a:ext cx="10515600" cy="4729169"/>
        </p:xfrm>
        <a:graphic>
          <a:graphicData uri="http://schemas.openxmlformats.org/drawingml/2006/table">
            <a:tbl>
              <a:tblPr>
                <a:tableStyleId>{9D7B26C5-4107-4FEC-AEDC-1716B250A1EF}</a:tableStyleId>
              </a:tblPr>
              <a:tblGrid>
                <a:gridCol w="3505200">
                  <a:extLst>
                    <a:ext uri="{9D8B030D-6E8A-4147-A177-3AD203B41FA5}">
                      <a16:colId xmlns:a16="http://schemas.microsoft.com/office/drawing/2014/main" val="2574678289"/>
                    </a:ext>
                  </a:extLst>
                </a:gridCol>
                <a:gridCol w="3505200">
                  <a:extLst>
                    <a:ext uri="{9D8B030D-6E8A-4147-A177-3AD203B41FA5}">
                      <a16:colId xmlns:a16="http://schemas.microsoft.com/office/drawing/2014/main" val="1818921157"/>
                    </a:ext>
                  </a:extLst>
                </a:gridCol>
                <a:gridCol w="3505200">
                  <a:extLst>
                    <a:ext uri="{9D8B030D-6E8A-4147-A177-3AD203B41FA5}">
                      <a16:colId xmlns:a16="http://schemas.microsoft.com/office/drawing/2014/main" val="471956911"/>
                    </a:ext>
                  </a:extLst>
                </a:gridCol>
              </a:tblGrid>
              <a:tr h="411999">
                <a:tc>
                  <a:txBody>
                    <a:bodyPr/>
                    <a:lstStyle/>
                    <a:p>
                      <a:pPr marL="0" marR="0" algn="ctr">
                        <a:lnSpc>
                          <a:spcPct val="115000"/>
                        </a:lnSpc>
                        <a:spcBef>
                          <a:spcPts val="0"/>
                        </a:spcBef>
                        <a:spcAft>
                          <a:spcPts val="0"/>
                        </a:spcAft>
                      </a:pPr>
                      <a:r>
                        <a:rPr lang="en-US" sz="1100" b="1" i="1">
                          <a:effectLst/>
                        </a:rPr>
                        <a:t>Test Type</a:t>
                      </a:r>
                      <a:endParaRPr lang="en-US" sz="1000" b="1" i="1">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b="1" i="1" dirty="0">
                          <a:effectLst/>
                        </a:rPr>
                        <a:t>Identification Sensitivity (100%)</a:t>
                      </a:r>
                      <a:endParaRPr lang="en-US" sz="1000" b="1" i="1" dirty="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b="1" i="1" dirty="0">
                          <a:effectLst/>
                        </a:rPr>
                        <a:t>Correction</a:t>
                      </a:r>
                      <a:endParaRPr lang="en-US" sz="1000" b="1" i="1" dirty="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1454186280"/>
                  </a:ext>
                </a:extLst>
              </a:tr>
              <a:tr h="197448">
                <a:tc>
                  <a:txBody>
                    <a:bodyPr/>
                    <a:lstStyle/>
                    <a:p>
                      <a:pPr marL="0" marR="0">
                        <a:lnSpc>
                          <a:spcPct val="115000"/>
                        </a:lnSpc>
                        <a:spcBef>
                          <a:spcPts val="0"/>
                        </a:spcBef>
                        <a:spcAft>
                          <a:spcPts val="0"/>
                        </a:spcAft>
                      </a:pPr>
                      <a:r>
                        <a:rPr lang="en-US" sz="1100">
                          <a:effectLst/>
                        </a:rPr>
                        <a:t>Misspelled words</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242899607"/>
                  </a:ext>
                </a:extLst>
              </a:tr>
              <a:tr h="412063">
                <a:tc>
                  <a:txBody>
                    <a:bodyPr/>
                    <a:lstStyle/>
                    <a:p>
                      <a:pPr marL="0" marR="0">
                        <a:lnSpc>
                          <a:spcPct val="115000"/>
                        </a:lnSpc>
                        <a:spcBef>
                          <a:spcPts val="0"/>
                        </a:spcBef>
                        <a:spcAft>
                          <a:spcPts val="0"/>
                        </a:spcAft>
                      </a:pPr>
                      <a:r>
                        <a:rPr lang="en-US" sz="1100">
                          <a:effectLst/>
                        </a:rPr>
                        <a:t>Missing open, or closing brackets</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2789500192"/>
                  </a:ext>
                </a:extLst>
              </a:tr>
              <a:tr h="412063">
                <a:tc>
                  <a:txBody>
                    <a:bodyPr/>
                    <a:lstStyle/>
                    <a:p>
                      <a:pPr marL="0" marR="0">
                        <a:lnSpc>
                          <a:spcPct val="115000"/>
                        </a:lnSpc>
                        <a:spcBef>
                          <a:spcPts val="0"/>
                        </a:spcBef>
                        <a:spcAft>
                          <a:spcPts val="0"/>
                        </a:spcAft>
                      </a:pPr>
                      <a:r>
                        <a:rPr lang="en-US" sz="1100">
                          <a:effectLst/>
                        </a:rPr>
                        <a:t>Missing commas, or semicolons</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3108681623"/>
                  </a:ext>
                </a:extLst>
              </a:tr>
              <a:tr h="197448">
                <a:tc>
                  <a:txBody>
                    <a:bodyPr/>
                    <a:lstStyle/>
                    <a:p>
                      <a:pPr marL="0" marR="0">
                        <a:lnSpc>
                          <a:spcPct val="115000"/>
                        </a:lnSpc>
                        <a:spcBef>
                          <a:spcPts val="0"/>
                        </a:spcBef>
                        <a:spcAft>
                          <a:spcPts val="0"/>
                        </a:spcAft>
                      </a:pPr>
                      <a:r>
                        <a:rPr lang="en-US" sz="1100">
                          <a:effectLst/>
                        </a:rPr>
                        <a:t>Missing variables</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1283647163"/>
                  </a:ext>
                </a:extLst>
              </a:tr>
              <a:tr h="197448">
                <a:tc>
                  <a:txBody>
                    <a:bodyPr/>
                    <a:lstStyle/>
                    <a:p>
                      <a:pPr marL="0" marR="0">
                        <a:lnSpc>
                          <a:spcPct val="115000"/>
                        </a:lnSpc>
                        <a:spcBef>
                          <a:spcPts val="0"/>
                        </a:spcBef>
                        <a:spcAft>
                          <a:spcPts val="0"/>
                        </a:spcAft>
                      </a:pPr>
                      <a:r>
                        <a:rPr lang="en-US" sz="1100">
                          <a:effectLst/>
                        </a:rPr>
                        <a:t>Incorrect types</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81886751"/>
                  </a:ext>
                </a:extLst>
              </a:tr>
              <a:tr h="197448">
                <a:tc>
                  <a:txBody>
                    <a:bodyPr/>
                    <a:lstStyle/>
                    <a:p>
                      <a:pPr marL="0" marR="0">
                        <a:lnSpc>
                          <a:spcPct val="115000"/>
                        </a:lnSpc>
                        <a:spcBef>
                          <a:spcPts val="0"/>
                        </a:spcBef>
                        <a:spcAft>
                          <a:spcPts val="0"/>
                        </a:spcAft>
                      </a:pPr>
                      <a:r>
                        <a:rPr lang="en-US" sz="1100">
                          <a:effectLst/>
                        </a:rPr>
                        <a:t>Missing operator</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2680270029"/>
                  </a:ext>
                </a:extLst>
              </a:tr>
              <a:tr h="333876">
                <a:tc>
                  <a:txBody>
                    <a:bodyPr/>
                    <a:lstStyle/>
                    <a:p>
                      <a:pPr marL="0" marR="0">
                        <a:lnSpc>
                          <a:spcPct val="115000"/>
                        </a:lnSpc>
                        <a:spcBef>
                          <a:spcPts val="0"/>
                        </a:spcBef>
                        <a:spcAft>
                          <a:spcPts val="0"/>
                        </a:spcAft>
                      </a:pPr>
                      <a:r>
                        <a:rPr lang="en-US" sz="1100">
                          <a:effectLst/>
                        </a:rPr>
                        <a:t>Incorrect Boolean values</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901164392"/>
                  </a:ext>
                </a:extLst>
              </a:tr>
              <a:tr h="197448">
                <a:tc>
                  <a:txBody>
                    <a:bodyPr/>
                    <a:lstStyle/>
                    <a:p>
                      <a:pPr marL="0" marR="0" algn="just">
                        <a:lnSpc>
                          <a:spcPct val="115000"/>
                        </a:lnSpc>
                        <a:spcBef>
                          <a:spcPts val="0"/>
                        </a:spcBef>
                        <a:spcAft>
                          <a:spcPts val="0"/>
                        </a:spcAft>
                      </a:pPr>
                      <a:r>
                        <a:rPr lang="en-US" sz="1100">
                          <a:effectLst/>
                        </a:rPr>
                        <a:t>If else statement </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2858187529"/>
                  </a:ext>
                </a:extLst>
              </a:tr>
              <a:tr h="197448">
                <a:tc>
                  <a:txBody>
                    <a:bodyPr/>
                    <a:lstStyle/>
                    <a:p>
                      <a:pPr marL="0" marR="0" algn="just">
                        <a:lnSpc>
                          <a:spcPct val="115000"/>
                        </a:lnSpc>
                        <a:spcBef>
                          <a:spcPts val="0"/>
                        </a:spcBef>
                        <a:spcAft>
                          <a:spcPts val="0"/>
                        </a:spcAft>
                      </a:pPr>
                      <a:r>
                        <a:rPr lang="en-US" sz="1100">
                          <a:effectLst/>
                        </a:rPr>
                        <a:t>While loop</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3570897838"/>
                  </a:ext>
                </a:extLst>
              </a:tr>
              <a:tr h="197448">
                <a:tc>
                  <a:txBody>
                    <a:bodyPr/>
                    <a:lstStyle/>
                    <a:p>
                      <a:pPr marL="0" marR="0" algn="just">
                        <a:lnSpc>
                          <a:spcPct val="115000"/>
                        </a:lnSpc>
                        <a:spcBef>
                          <a:spcPts val="0"/>
                        </a:spcBef>
                        <a:spcAft>
                          <a:spcPts val="0"/>
                        </a:spcAft>
                      </a:pPr>
                      <a:r>
                        <a:rPr lang="en-US" sz="1100">
                          <a:effectLst/>
                        </a:rPr>
                        <a:t>For loop</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1366610915"/>
                  </a:ext>
                </a:extLst>
              </a:tr>
              <a:tr h="197448">
                <a:tc>
                  <a:txBody>
                    <a:bodyPr/>
                    <a:lstStyle/>
                    <a:p>
                      <a:pPr marL="0" marR="0" algn="just">
                        <a:lnSpc>
                          <a:spcPct val="115000"/>
                        </a:lnSpc>
                        <a:spcBef>
                          <a:spcPts val="0"/>
                        </a:spcBef>
                        <a:spcAft>
                          <a:spcPts val="0"/>
                        </a:spcAft>
                      </a:pPr>
                      <a:r>
                        <a:rPr lang="en-US" sz="1100">
                          <a:effectLst/>
                        </a:rPr>
                        <a:t>Incorrect functions</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4073550483"/>
                  </a:ext>
                </a:extLst>
              </a:tr>
              <a:tr h="197448">
                <a:tc>
                  <a:txBody>
                    <a:bodyPr/>
                    <a:lstStyle/>
                    <a:p>
                      <a:pPr marL="0" marR="0" algn="just">
                        <a:lnSpc>
                          <a:spcPct val="115000"/>
                        </a:lnSpc>
                        <a:spcBef>
                          <a:spcPts val="0"/>
                        </a:spcBef>
                        <a:spcAft>
                          <a:spcPts val="0"/>
                        </a:spcAft>
                      </a:pPr>
                      <a:r>
                        <a:rPr lang="en-US" sz="1100">
                          <a:effectLst/>
                        </a:rPr>
                        <a:t>Incorrect list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2643647643"/>
                  </a:ext>
                </a:extLst>
              </a:tr>
              <a:tr h="197448">
                <a:tc>
                  <a:txBody>
                    <a:bodyPr/>
                    <a:lstStyle/>
                    <a:p>
                      <a:pPr marL="0" marR="0" algn="just">
                        <a:lnSpc>
                          <a:spcPct val="115000"/>
                        </a:lnSpc>
                        <a:spcBef>
                          <a:spcPts val="0"/>
                        </a:spcBef>
                        <a:spcAft>
                          <a:spcPts val="0"/>
                        </a:spcAft>
                      </a:pPr>
                      <a:r>
                        <a:rPr lang="en-US" sz="1100">
                          <a:effectLst/>
                        </a:rPr>
                        <a:t>Incorrect dictionary</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3086054090"/>
                  </a:ext>
                </a:extLst>
              </a:tr>
              <a:tr h="197448">
                <a:tc>
                  <a:txBody>
                    <a:bodyPr/>
                    <a:lstStyle/>
                    <a:p>
                      <a:pPr marL="0" marR="0" algn="just">
                        <a:lnSpc>
                          <a:spcPct val="115000"/>
                        </a:lnSpc>
                        <a:spcBef>
                          <a:spcPts val="0"/>
                        </a:spcBef>
                        <a:spcAft>
                          <a:spcPts val="0"/>
                        </a:spcAft>
                      </a:pPr>
                      <a:r>
                        <a:rPr lang="en-US" sz="1100">
                          <a:effectLst/>
                        </a:rPr>
                        <a:t>Incorrect tuple</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3164376323"/>
                  </a:ext>
                </a:extLst>
              </a:tr>
              <a:tr h="197448">
                <a:tc>
                  <a:txBody>
                    <a:bodyPr/>
                    <a:lstStyle/>
                    <a:p>
                      <a:pPr marL="0" marR="0" algn="just">
                        <a:lnSpc>
                          <a:spcPct val="115000"/>
                        </a:lnSpc>
                        <a:spcBef>
                          <a:spcPts val="0"/>
                        </a:spcBef>
                        <a:spcAft>
                          <a:spcPts val="0"/>
                        </a:spcAft>
                      </a:pPr>
                      <a:r>
                        <a:rPr lang="en-US" sz="1100">
                          <a:effectLst/>
                        </a:rPr>
                        <a:t>Incorrect sets</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2899762244"/>
                  </a:ext>
                </a:extLst>
              </a:tr>
              <a:tr h="197448">
                <a:tc>
                  <a:txBody>
                    <a:bodyPr/>
                    <a:lstStyle/>
                    <a:p>
                      <a:pPr marL="0" marR="0" algn="just">
                        <a:lnSpc>
                          <a:spcPct val="115000"/>
                        </a:lnSpc>
                        <a:spcBef>
                          <a:spcPts val="0"/>
                        </a:spcBef>
                        <a:spcAft>
                          <a:spcPts val="0"/>
                        </a:spcAft>
                      </a:pPr>
                      <a:r>
                        <a:rPr lang="en-US" sz="1100">
                          <a:effectLst/>
                        </a:rPr>
                        <a:t>Incorrect arrays</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1348814913"/>
                  </a:ext>
                </a:extLst>
              </a:tr>
              <a:tr h="197448">
                <a:tc>
                  <a:txBody>
                    <a:bodyPr/>
                    <a:lstStyle/>
                    <a:p>
                      <a:pPr marL="0" marR="0" algn="just">
                        <a:lnSpc>
                          <a:spcPct val="115000"/>
                        </a:lnSpc>
                        <a:spcBef>
                          <a:spcPts val="0"/>
                        </a:spcBef>
                        <a:spcAft>
                          <a:spcPts val="0"/>
                        </a:spcAft>
                      </a:pPr>
                      <a:r>
                        <a:rPr lang="en-US" sz="1100">
                          <a:effectLst/>
                        </a:rPr>
                        <a:t>Incorrect stack</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1932240153"/>
                  </a:ext>
                </a:extLst>
              </a:tr>
              <a:tr h="197448">
                <a:tc>
                  <a:txBody>
                    <a:bodyPr/>
                    <a:lstStyle/>
                    <a:p>
                      <a:pPr marL="0" marR="0" algn="just">
                        <a:lnSpc>
                          <a:spcPct val="115000"/>
                        </a:lnSpc>
                        <a:spcBef>
                          <a:spcPts val="0"/>
                        </a:spcBef>
                        <a:spcAft>
                          <a:spcPts val="0"/>
                        </a:spcAft>
                      </a:pPr>
                      <a:r>
                        <a:rPr lang="en-US" sz="1100">
                          <a:effectLst/>
                        </a:rPr>
                        <a:t>Incorrect queue</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3871186230"/>
                  </a:ext>
                </a:extLst>
              </a:tr>
              <a:tr h="197448">
                <a:tc>
                  <a:txBody>
                    <a:bodyPr/>
                    <a:lstStyle/>
                    <a:p>
                      <a:pPr marL="0" marR="0" algn="just">
                        <a:lnSpc>
                          <a:spcPct val="115000"/>
                        </a:lnSpc>
                        <a:spcBef>
                          <a:spcPts val="0"/>
                        </a:spcBef>
                        <a:spcAft>
                          <a:spcPts val="0"/>
                        </a:spcAft>
                      </a:pPr>
                      <a:r>
                        <a:rPr lang="en-US" sz="1100">
                          <a:effectLst/>
                        </a:rPr>
                        <a:t>Incorrect linked lists</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a:effectLst/>
                        </a:rPr>
                        <a:t>+</a:t>
                      </a:r>
                      <a:endParaRPr lang="en-US" sz="1000">
                        <a:effectLst/>
                        <a:latin typeface="Arial" panose="020B0604020202020204" pitchFamily="34" charset="0"/>
                        <a:ea typeface="Arial" panose="020B0604020202020204" pitchFamily="34" charset="0"/>
                      </a:endParaRPr>
                    </a:p>
                  </a:txBody>
                  <a:tcPr marL="64446" marR="64446" marT="0" marB="0"/>
                </a:tc>
                <a:tc>
                  <a:txBody>
                    <a:bodyPr/>
                    <a:lstStyle/>
                    <a:p>
                      <a:pPr marL="0" marR="0" algn="ctr">
                        <a:lnSpc>
                          <a:spcPct val="115000"/>
                        </a:lnSpc>
                        <a:spcBef>
                          <a:spcPts val="0"/>
                        </a:spcBef>
                        <a:spcAft>
                          <a:spcPts val="0"/>
                        </a:spcAft>
                      </a:pPr>
                      <a:r>
                        <a:rPr lang="en-US" sz="1100" dirty="0">
                          <a:effectLst/>
                        </a:rPr>
                        <a:t>+</a:t>
                      </a:r>
                      <a:endParaRPr lang="en-US" sz="1000" dirty="0">
                        <a:effectLst/>
                        <a:latin typeface="Arial" panose="020B0604020202020204" pitchFamily="34" charset="0"/>
                        <a:ea typeface="Arial" panose="020B0604020202020204" pitchFamily="34" charset="0"/>
                      </a:endParaRPr>
                    </a:p>
                  </a:txBody>
                  <a:tcPr marL="64446" marR="64446" marT="0" marB="0"/>
                </a:tc>
                <a:extLst>
                  <a:ext uri="{0D108BD9-81ED-4DB2-BD59-A6C34878D82A}">
                    <a16:rowId xmlns:a16="http://schemas.microsoft.com/office/drawing/2014/main" val="2796599114"/>
                  </a:ext>
                </a:extLst>
              </a:tr>
            </a:tbl>
          </a:graphicData>
        </a:graphic>
      </p:graphicFrame>
    </p:spTree>
    <p:extLst>
      <p:ext uri="{BB962C8B-B14F-4D97-AF65-F5344CB8AC3E}">
        <p14:creationId xmlns:p14="http://schemas.microsoft.com/office/powerpoint/2010/main" val="172852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B296-5D59-0891-D714-84D649FF67E8}"/>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Discussion</a:t>
            </a:r>
            <a:r>
              <a:rPr lang="en-US" dirty="0">
                <a:effectLst/>
              </a:rPr>
              <a:t> </a:t>
            </a:r>
            <a:endParaRPr lang="en-US" dirty="0"/>
          </a:p>
        </p:txBody>
      </p:sp>
      <p:sp>
        <p:nvSpPr>
          <p:cNvPr id="3" name="Content Placeholder 2">
            <a:extLst>
              <a:ext uri="{FF2B5EF4-FFF2-40B4-BE49-F238E27FC236}">
                <a16:creationId xmlns:a16="http://schemas.microsoft.com/office/drawing/2014/main" id="{2F792514-4E9F-5575-7D1B-B375C333279E}"/>
              </a:ext>
            </a:extLst>
          </p:cNvPr>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Based on the context and the desired result, ChatGPT can analyze the provided requirements and generate pertinent test data and test cases. </a:t>
            </a:r>
          </a:p>
          <a:p>
            <a:r>
              <a:rPr lang="en-US" sz="1800" dirty="0">
                <a:effectLst/>
                <a:latin typeface="Times New Roman" panose="02020603050405020304" pitchFamily="18" charset="0"/>
                <a:ea typeface="Times New Roman" panose="02020603050405020304" pitchFamily="18" charset="0"/>
              </a:rPr>
              <a:t>The testing procedure could be considerably accelerated as a result, giving testers more time for other activities. </a:t>
            </a:r>
          </a:p>
          <a:p>
            <a:r>
              <a:rPr lang="en-US" sz="1800" dirty="0">
                <a:effectLst/>
                <a:latin typeface="Times New Roman" panose="02020603050405020304" pitchFamily="18" charset="0"/>
                <a:ea typeface="Times New Roman" panose="02020603050405020304" pitchFamily="18" charset="0"/>
              </a:rPr>
              <a:t>ChatGPT can be used to create more sophisticated and realistic test cases, which can aid in finding a larger variety of software faults and issues. </a:t>
            </a:r>
          </a:p>
          <a:p>
            <a:r>
              <a:rPr lang="en-US" sz="1800" dirty="0">
                <a:effectLst/>
                <a:latin typeface="Times New Roman" panose="02020603050405020304" pitchFamily="18" charset="0"/>
                <a:ea typeface="Times New Roman" panose="02020603050405020304" pitchFamily="18" charset="0"/>
              </a:rPr>
              <a:t>ChatGPT is a useful tool that can assist in getting above the limitations brought on by having little familiarity with a certain technology. It could produce starting code for users if users are unsure about where to begin. </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78559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6ABB-C5C6-1268-BB05-A42FF5ACC26F}"/>
              </a:ext>
            </a:extLst>
          </p:cNvPr>
          <p:cNvSpPr>
            <a:spLocks noGrp="1"/>
          </p:cNvSpPr>
          <p:nvPr>
            <p:ph type="title"/>
          </p:nvPr>
        </p:nvSpPr>
        <p:spPr/>
        <p:txBody>
          <a:bodyPr>
            <a:normAutofit/>
          </a:bodyPr>
          <a:lstStyle/>
          <a:p>
            <a:r>
              <a:rPr lang="en-US" sz="1800" b="1" dirty="0">
                <a:effectLst/>
                <a:latin typeface="Times New Roman" panose="02020603050405020304" pitchFamily="18" charset="0"/>
                <a:ea typeface="Times New Roman" panose="02020603050405020304" pitchFamily="18" charset="0"/>
              </a:rPr>
              <a:t>Limitations</a:t>
            </a:r>
            <a:endParaRPr lang="en-US" sz="1800" dirty="0"/>
          </a:p>
        </p:txBody>
      </p:sp>
      <p:sp>
        <p:nvSpPr>
          <p:cNvPr id="3" name="Content Placeholder 2">
            <a:extLst>
              <a:ext uri="{FF2B5EF4-FFF2-40B4-BE49-F238E27FC236}">
                <a16:creationId xmlns:a16="http://schemas.microsoft.com/office/drawing/2014/main" id="{63AD68FB-F038-B81D-11E6-8B9978F74122}"/>
              </a:ext>
            </a:extLst>
          </p:cNvPr>
          <p:cNvSpPr>
            <a:spLocks noGrp="1"/>
          </p:cNvSpPr>
          <p:nvPr>
            <p:ph idx="1"/>
          </p:nvPr>
        </p:nvSpPr>
        <p:spPr/>
        <p:txBody>
          <a:bodyPr>
            <a:normAutofit fontScale="77500" lnSpcReduction="20000"/>
          </a:bodyPr>
          <a:lstStyle/>
          <a:p>
            <a:r>
              <a:rPr lang="en-US" sz="2800" dirty="0">
                <a:effectLst/>
                <a:latin typeface="Times New Roman" panose="02020603050405020304" pitchFamily="18" charset="0"/>
                <a:ea typeface="Times New Roman" panose="02020603050405020304" pitchFamily="18" charset="0"/>
              </a:rPr>
              <a:t>However, ChatGPT can be constrained in its ability to develop creative and sophisticated test cases because it was only trained on data that was already accessible. ChatGPT won't be able to produce reliable test cases if the training data used was not reflective of the software under test. </a:t>
            </a:r>
          </a:p>
          <a:p>
            <a:r>
              <a:rPr lang="en-US" sz="2800" dirty="0">
                <a:effectLst/>
                <a:latin typeface="Times New Roman" panose="02020603050405020304" pitchFamily="18" charset="0"/>
                <a:ea typeface="Times New Roman" panose="02020603050405020304" pitchFamily="18" charset="0"/>
              </a:rPr>
              <a:t>Additional results validation is necessary since ChatGPT may produce test cases that are not always precise and correct. The results can occasionally be incomplete. </a:t>
            </a:r>
          </a:p>
          <a:p>
            <a:r>
              <a:rPr lang="en-US" sz="2800" dirty="0">
                <a:effectLst/>
                <a:latin typeface="Times New Roman" panose="02020603050405020304" pitchFamily="18" charset="0"/>
                <a:ea typeface="Times New Roman" panose="02020603050405020304" pitchFamily="18" charset="0"/>
              </a:rPr>
              <a:t>Mistakes in missing variables &amp; operator were correctly identified but not corrected in our study, such missed corrections can be overcome with transfer learning if model can be retrained with corrections in subsequent versions. </a:t>
            </a:r>
          </a:p>
          <a:p>
            <a:r>
              <a:rPr lang="en-US" sz="2800" dirty="0">
                <a:effectLst/>
                <a:latin typeface="Times New Roman" panose="02020603050405020304" pitchFamily="18" charset="0"/>
                <a:ea typeface="Times New Roman" panose="02020603050405020304" pitchFamily="18" charset="0"/>
              </a:rPr>
              <a:t>Although this is a limited study to understand testing performance, we see a significant potential of ChatGPT for code testing and debugging. </a:t>
            </a:r>
          </a:p>
          <a:p>
            <a:r>
              <a:rPr lang="en-US" sz="2800" dirty="0">
                <a:effectLst/>
                <a:latin typeface="Times New Roman" panose="02020603050405020304" pitchFamily="18" charset="0"/>
                <a:ea typeface="Times New Roman" panose="02020603050405020304" pitchFamily="18" charset="0"/>
              </a:rPr>
              <a:t>Further, other functional programming languages need to be tested individually. A thorough replication of this study on additional iterations and more use cases is presently being tested.</a:t>
            </a:r>
            <a:endParaRPr lang="en-US" dirty="0"/>
          </a:p>
        </p:txBody>
      </p:sp>
    </p:spTree>
    <p:extLst>
      <p:ext uri="{BB962C8B-B14F-4D97-AF65-F5344CB8AC3E}">
        <p14:creationId xmlns:p14="http://schemas.microsoft.com/office/powerpoint/2010/main" val="510730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863</Words>
  <Application>Microsoft Macintosh PowerPoint</Application>
  <PresentationFormat>Widescreen</PresentationFormat>
  <Paragraphs>89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Times New Roman</vt:lpstr>
      <vt:lpstr>Office Theme</vt:lpstr>
      <vt:lpstr>OpenAI's GPT-3/ChatGPT: Suggests &amp; Corrects </vt:lpstr>
      <vt:lpstr>Introduction</vt:lpstr>
      <vt:lpstr>Method </vt:lpstr>
      <vt:lpstr>Results </vt:lpstr>
      <vt:lpstr>Discussion </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Pawar, Shrikant</dc:creator>
  <cp:lastModifiedBy>Shrikant Pawar</cp:lastModifiedBy>
  <cp:revision>3</cp:revision>
  <dcterms:created xsi:type="dcterms:W3CDTF">2024-05-28T11:12:42Z</dcterms:created>
  <dcterms:modified xsi:type="dcterms:W3CDTF">2024-05-28T12:26:04Z</dcterms:modified>
</cp:coreProperties>
</file>