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74" r:id="rId12"/>
    <p:sldId id="275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8" r:id="rId23"/>
    <p:sldId id="273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7FF30A-A1FF-4ED6-8491-ADC4A943DF56}" type="datetimeFigureOut">
              <a:rPr lang="en-US" smtClean="0"/>
              <a:pPr/>
              <a:t>9/2/2014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2E5425C-E32F-460D-80A8-E6692E8D82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llumina.com/404.aspx?errorpath=http://www.illumina.com/products/systems/systems_software.ilmn" TargetMode="External"/><Relationship Id="rId3" Type="http://schemas.openxmlformats.org/officeDocument/2006/relationships/hyperlink" Target="http://www.partek.com/" TargetMode="External"/><Relationship Id="rId7" Type="http://schemas.openxmlformats.org/officeDocument/2006/relationships/hyperlink" Target="http://www.genomics.agilent.com/en/Microarray-Data-Analysis-Software/GeneSpring-GX/?cid=AG-PT-130&amp;tabId=AG-PR-1061" TargetMode="External"/><Relationship Id="rId2" Type="http://schemas.openxmlformats.org/officeDocument/2006/relationships/hyperlink" Target="http://www.tm4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enomics.agilent.com/en/CGH-Microarray-Data-Analysis/CytoGenomics-Software/?cid=AG-PT-111&amp;tabId=AG-PR-1017" TargetMode="External"/><Relationship Id="rId5" Type="http://schemas.openxmlformats.org/officeDocument/2006/relationships/hyperlink" Target="http://www.ingenuity.com/data-analysis/microarray-data" TargetMode="External"/><Relationship Id="rId4" Type="http://schemas.openxmlformats.org/officeDocument/2006/relationships/hyperlink" Target="http://linus.nci.nih.gov/BRB-ArrayTools.html" TargetMode="External"/><Relationship Id="rId9" Type="http://schemas.openxmlformats.org/officeDocument/2006/relationships/hyperlink" Target="http://www.hsph.harvard.edu/cli/complab/dchi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bin/windows/base/" TargetMode="External"/><Relationship Id="rId7" Type="http://schemas.openxmlformats.org/officeDocument/2006/relationships/image" Target="../media/image5.jpeg"/><Relationship Id="rId2" Type="http://schemas.openxmlformats.org/officeDocument/2006/relationships/hyperlink" Target="http://www.ncbi.nlm.nih.gov/pmc/articles/PMC3087835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www.bioconducto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oadinstitute.org/cancer/software/gsea/wiki/index.php/Data_forma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1828800"/>
          </a:xfrm>
        </p:spPr>
        <p:txBody>
          <a:bodyPr/>
          <a:lstStyle/>
          <a:p>
            <a:r>
              <a:rPr lang="en-US" dirty="0" smtClean="0"/>
              <a:t>Analyzing Microarray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control genes to adjust</a:t>
            </a:r>
          </a:p>
          <a:p>
            <a:r>
              <a:rPr lang="en-US" sz="2400" dirty="0" smtClean="0"/>
              <a:t>Assume most genes are not differentially expressed</a:t>
            </a:r>
          </a:p>
          <a:p>
            <a:r>
              <a:rPr lang="en-US" sz="2400" dirty="0" smtClean="0"/>
              <a:t>Assume distribution of expression are the same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Normalization:</a:t>
            </a:r>
            <a:endParaRPr lang="en-US" dirty="0"/>
          </a:p>
        </p:txBody>
      </p:sp>
      <p:pic>
        <p:nvPicPr>
          <p:cNvPr id="7170" name="Picture 2" descr="C:\Users\shrikant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6705600" cy="39830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Perfect Match and Mismatch Probe: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Single square-shaped feature on an array containing probes with a unique sequence. The size can vary depending on the array type, typically 20 µm or 18 µm. Each probe cell contains millions of probe molecules. </a:t>
            </a:r>
            <a:r>
              <a:rPr lang="en-US" b="1" dirty="0" smtClean="0"/>
              <a:t>Perfect Match (PM)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Probes that are designed to be complementary to a reference sequence.</a:t>
            </a:r>
          </a:p>
          <a:p>
            <a:pPr>
              <a:buNone/>
            </a:pPr>
            <a:r>
              <a:rPr lang="en-US" b="1" dirty="0" smtClean="0"/>
              <a:t>   Mismatch (MM)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Probes that are designed to be complementary to a reference sequence except for a mismatch at the central position (e.g., 13th position of 25 base probe). Mismatch probes serve as a control for cross-hybridization.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solidFill>
                  <a:srgbClr val="FF0000"/>
                </a:solidFill>
              </a:rPr>
              <a:t>The mismatch should not hybridize and should detect non-specific hybridization and local background providing a local control to compare the perfect match with.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76200"/>
            <a:ext cx="749808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PM and MM:</a:t>
            </a:r>
            <a:endParaRPr lang="en-US" sz="4800" dirty="0"/>
          </a:p>
        </p:txBody>
      </p:sp>
      <p:pic>
        <p:nvPicPr>
          <p:cNvPr id="2050" name="Picture 2" descr="C:\Users\shrikant\Desktop\AffyMismatch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7162800" cy="51676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Collection: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520" y="1447800"/>
            <a:ext cx="330708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One/Two </a:t>
            </a:r>
            <a:r>
              <a:rPr lang="en-US" dirty="0"/>
              <a:t>channel micro array data </a:t>
            </a:r>
            <a:r>
              <a:rPr lang="en-US" dirty="0" smtClean="0"/>
              <a:t>available at Gene </a:t>
            </a:r>
            <a:r>
              <a:rPr lang="en-US" dirty="0"/>
              <a:t>Expression Omnibus (GEO) database and </a:t>
            </a:r>
            <a:r>
              <a:rPr lang="en-US" dirty="0" smtClean="0"/>
              <a:t>Genome </a:t>
            </a:r>
            <a:r>
              <a:rPr lang="en-US" dirty="0" smtClean="0"/>
              <a:t>Atlas (TCGA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122" name="Picture 2" descr="C:\Users\shrikant\Desktop\300px-GEO_hom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46912"/>
            <a:ext cx="5486400" cy="5559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Need for normalization and RMA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 is needed to ensure that differences in intensities are indeed due to differential expression, and not some printing, hybridization, or scanning artifact.</a:t>
            </a:r>
          </a:p>
          <a:p>
            <a:r>
              <a:rPr lang="en-US" dirty="0" smtClean="0"/>
              <a:t>Robust </a:t>
            </a:r>
            <a:r>
              <a:rPr lang="en-US" dirty="0" err="1" smtClean="0"/>
              <a:t>Multiarray</a:t>
            </a:r>
            <a:r>
              <a:rPr lang="en-US" dirty="0" smtClean="0"/>
              <a:t> Normalization (RMA):</a:t>
            </a:r>
          </a:p>
          <a:p>
            <a:pPr>
              <a:buNone/>
            </a:pPr>
            <a:r>
              <a:rPr lang="en-US" dirty="0" smtClean="0"/>
              <a:t>1) Background correction.</a:t>
            </a:r>
          </a:p>
          <a:p>
            <a:pPr>
              <a:buNone/>
            </a:pPr>
            <a:r>
              <a:rPr lang="en-US" dirty="0" smtClean="0"/>
              <a:t>2) Normalization.</a:t>
            </a:r>
          </a:p>
          <a:p>
            <a:pPr>
              <a:buNone/>
            </a:pPr>
            <a:r>
              <a:rPr lang="en-US" dirty="0" smtClean="0"/>
              <a:t>3) Probe level intensity calculation.</a:t>
            </a:r>
          </a:p>
          <a:p>
            <a:pPr>
              <a:buNone/>
            </a:pPr>
            <a:r>
              <a:rPr lang="en-US" dirty="0" smtClean="0"/>
              <a:t>4) Probe set summarization.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Background correction.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438400"/>
            <a:ext cx="4572000" cy="327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Untitl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2498" y="2438400"/>
            <a:ext cx="466203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5269468"/>
            <a:ext cx="452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ScanAlyze</a:t>
            </a:r>
            <a:r>
              <a:rPr lang="en-US" dirty="0" smtClean="0"/>
              <a:t>          </a:t>
            </a:r>
            <a:r>
              <a:rPr lang="en-US" dirty="0" err="1" smtClean="0"/>
              <a:t>ImaGene</a:t>
            </a:r>
            <a:r>
              <a:rPr lang="en-US" dirty="0" smtClean="0"/>
              <a:t>        </a:t>
            </a:r>
            <a:r>
              <a:rPr lang="en-US" dirty="0" err="1" smtClean="0"/>
              <a:t>Genepix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Background correction.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00200"/>
            <a:ext cx="6629400" cy="470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2) Normalization: </a:t>
            </a:r>
            <a:r>
              <a:rPr lang="en-US" dirty="0" err="1" smtClean="0"/>
              <a:t>Quantile</a:t>
            </a:r>
            <a:r>
              <a:rPr lang="en-US" dirty="0" smtClean="0"/>
              <a:t> normalization: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6553200" cy="4900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 descr="C:\Users\shrikant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46063"/>
            <a:ext cx="7975600" cy="5697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Probe level intensity calculation.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linear model is fit to the normalized data to obtain an expression measure for each probe on each </a:t>
            </a:r>
            <a:r>
              <a:rPr lang="en-US" dirty="0" err="1" smtClean="0"/>
              <a:t>GeneChip</a:t>
            </a:r>
            <a:r>
              <a:rPr lang="en-US" dirty="0" smtClean="0"/>
              <a:t>. The linear model for a particular probe set can be written as </a:t>
            </a:r>
          </a:p>
          <a:p>
            <a:pPr>
              <a:buNone/>
            </a:pPr>
            <a:endParaRPr lang="en-US" dirty="0" smtClean="0"/>
          </a:p>
          <a:p>
            <a:r>
              <a:rPr lang="en-US" sz="4300" dirty="0" err="1" smtClean="0"/>
              <a:t>Yij</a:t>
            </a:r>
            <a:r>
              <a:rPr lang="en-US" sz="4300" dirty="0" smtClean="0"/>
              <a:t> = </a:t>
            </a:r>
            <a:r>
              <a:rPr lang="en-US" sz="4300" dirty="0" err="1" smtClean="0"/>
              <a:t>mi+aj+eij</a:t>
            </a:r>
            <a:r>
              <a:rPr lang="en-US" sz="4300" dirty="0" smtClean="0"/>
              <a:t> 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r>
              <a:rPr lang="en-US" sz="2400" dirty="0" smtClean="0"/>
              <a:t>(</a:t>
            </a:r>
            <a:r>
              <a:rPr lang="en-US" sz="2400" dirty="0" err="1" smtClean="0"/>
              <a:t>Yij</a:t>
            </a:r>
            <a:r>
              <a:rPr lang="en-US" sz="2400" dirty="0" smtClean="0"/>
              <a:t> denotes the normalized probe value corresponding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</a:t>
            </a:r>
            <a:r>
              <a:rPr lang="en-US" sz="2400" dirty="0" err="1" smtClean="0"/>
              <a:t>GeneChip</a:t>
            </a:r>
            <a:r>
              <a:rPr lang="en-US" sz="2400" dirty="0" smtClean="0"/>
              <a:t> and the </a:t>
            </a:r>
            <a:r>
              <a:rPr lang="en-US" sz="2400" dirty="0" err="1" smtClean="0"/>
              <a:t>jth</a:t>
            </a:r>
            <a:r>
              <a:rPr lang="en-US" sz="2400" dirty="0" smtClean="0"/>
              <a:t> probe within the probe set</a:t>
            </a:r>
          </a:p>
          <a:p>
            <a:pPr>
              <a:buNone/>
            </a:pPr>
            <a:r>
              <a:rPr lang="en-US" sz="2400" dirty="0" smtClean="0"/>
              <a:t>	mi denotes the log-scale expression for the probe set in the sample hybridized to the </a:t>
            </a:r>
            <a:r>
              <a:rPr lang="en-US" sz="2400" dirty="0" err="1" smtClean="0"/>
              <a:t>ith</a:t>
            </a:r>
            <a:r>
              <a:rPr lang="en-US" sz="2400" dirty="0" smtClean="0"/>
              <a:t> </a:t>
            </a:r>
            <a:r>
              <a:rPr lang="en-US" sz="2400" dirty="0" err="1" smtClean="0"/>
              <a:t>GeneChip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aj</a:t>
            </a:r>
            <a:r>
              <a:rPr lang="en-US" sz="2400" dirty="0" smtClean="0"/>
              <a:t> denotes the probe affinity effect for the </a:t>
            </a:r>
            <a:r>
              <a:rPr lang="en-US" sz="2400" dirty="0" err="1" smtClean="0"/>
              <a:t>jth</a:t>
            </a:r>
            <a:r>
              <a:rPr lang="en-US" sz="2400" dirty="0" smtClean="0"/>
              <a:t> probe within the probe set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eij</a:t>
            </a:r>
            <a:r>
              <a:rPr lang="en-US" sz="2400" dirty="0" smtClean="0"/>
              <a:t> denotes a random error term)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Microarray Technique</a:t>
            </a:r>
            <a:endParaRPr lang="en-US" dirty="0"/>
          </a:p>
        </p:txBody>
      </p:sp>
      <p:pic>
        <p:nvPicPr>
          <p:cNvPr id="1026" name="Picture 2" descr="http://img.medscape.com/fullsize/migrated/430/330/cc430330.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066800"/>
            <a:ext cx="3886200" cy="53392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Probe set summarization: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Tukey's</a:t>
            </a:r>
            <a:r>
              <a:rPr lang="en-US" dirty="0" smtClean="0"/>
              <a:t> median polish should make all row and column medians to zero. Fitted values can be calculated by subtracting this matrix from original to get RMA normalized intensities.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Probe set summarization: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06343"/>
            <a:ext cx="6853238" cy="403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row medians and column medians are </a:t>
            </a:r>
            <a:r>
              <a:rPr lang="en-US" dirty="0" smtClean="0"/>
              <a:t>0. Thus </a:t>
            </a:r>
            <a:r>
              <a:rPr lang="en-US" dirty="0" smtClean="0"/>
              <a:t>the median polish procedure has </a:t>
            </a:r>
            <a:r>
              <a:rPr lang="en-US" dirty="0" smtClean="0"/>
              <a:t>converged. The </a:t>
            </a:r>
            <a:r>
              <a:rPr lang="en-US" dirty="0" smtClean="0"/>
              <a:t>above is the residual matrix that we </a:t>
            </a:r>
            <a:r>
              <a:rPr lang="en-US" dirty="0" smtClean="0"/>
              <a:t>will subtract </a:t>
            </a:r>
            <a:r>
              <a:rPr lang="en-US" dirty="0" smtClean="0"/>
              <a:t>from the original matrix to obtain </a:t>
            </a:r>
            <a:r>
              <a:rPr lang="en-US" dirty="0" smtClean="0"/>
              <a:t>the fitted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Polish?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Rigid model: defines model then tries to fit experimental data to the model. Fewer fudge factors than other normalization techniques 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CA" dirty="0" smtClean="0"/>
              <a:t>Does not provide “calls” (Present (P), Absent (A) which detects if the hybridization has occurred or not)</a:t>
            </a:r>
            <a:endParaRPr lang="en-US" dirty="0" smtClean="0"/>
          </a:p>
          <a:p>
            <a:r>
              <a:rPr lang="en-US" dirty="0" smtClean="0"/>
              <a:t>Misc:</a:t>
            </a:r>
          </a:p>
          <a:p>
            <a:pPr lvl="1"/>
            <a:r>
              <a:rPr lang="en-CA" dirty="0" smtClean="0"/>
              <a:t>Requires multiple samples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MAS5 </a:t>
            </a:r>
            <a:r>
              <a:rPr lang="en-US" dirty="0" err="1" smtClean="0"/>
              <a:t>normalises</a:t>
            </a:r>
            <a:r>
              <a:rPr lang="en-US" dirty="0" smtClean="0"/>
              <a:t> each array independently and sequentially; RMA as the name suggests (robust multi-array) uses a multi-chip model</a:t>
            </a:r>
          </a:p>
          <a:p>
            <a:r>
              <a:rPr lang="en-US" dirty="0" smtClean="0"/>
              <a:t>MAS5 uses data from mismatch probes to calculate a "robust average", based on subtracting mismatch probe value from match probe value</a:t>
            </a:r>
          </a:p>
          <a:p>
            <a:r>
              <a:rPr lang="en-US" dirty="0" smtClean="0"/>
              <a:t>MA </a:t>
            </a:r>
            <a:r>
              <a:rPr lang="en-US" dirty="0" smtClean="0"/>
              <a:t>values are in log2 units, MAS5 are not (so values are not directly comparable)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Affymetrix</a:t>
            </a:r>
            <a:r>
              <a:rPr lang="en-US" dirty="0" smtClean="0"/>
              <a:t>® Microarray Suite</a:t>
            </a:r>
            <a:br>
              <a:rPr lang="en-US" dirty="0" smtClean="0"/>
            </a:br>
            <a:r>
              <a:rPr lang="en-US" dirty="0" smtClean="0"/>
              <a:t>(MAS) </a:t>
            </a:r>
            <a:r>
              <a:rPr lang="en-US" dirty="0" smtClean="0"/>
              <a:t>5.0 Normalization: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Channel Data: In </a:t>
            </a:r>
            <a:r>
              <a:rPr lang="en-US" i="1" dirty="0" smtClean="0"/>
              <a:t>one-color microarrays</a:t>
            </a:r>
            <a:r>
              <a:rPr lang="en-US" dirty="0" smtClean="0"/>
              <a:t>, the arrays provide intensity data for each probe or probe set indicating a relative level of hybridization with the labeled target.</a:t>
            </a:r>
          </a:p>
          <a:p>
            <a:r>
              <a:rPr lang="en-US" dirty="0" smtClean="0"/>
              <a:t>Two Channel Data:</a:t>
            </a:r>
            <a:r>
              <a:rPr lang="en-US" i="1" dirty="0" smtClean="0"/>
              <a:t> Two-color microarrays</a:t>
            </a:r>
            <a:r>
              <a:rPr lang="en-US" dirty="0" smtClean="0"/>
              <a:t>  are typically hybridized with </a:t>
            </a:r>
            <a:r>
              <a:rPr lang="en-US" dirty="0" err="1" smtClean="0"/>
              <a:t>cDNA</a:t>
            </a:r>
            <a:r>
              <a:rPr lang="en-US" dirty="0" smtClean="0"/>
              <a:t> prepared from two samples to be compared (e.g. diseased tissue versus healthy tissue) and that are labeled with two different </a:t>
            </a:r>
            <a:r>
              <a:rPr lang="en-US" dirty="0" err="1" smtClean="0"/>
              <a:t>flurophores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err="1" smtClean="0"/>
              <a:t>vs</a:t>
            </a:r>
            <a:r>
              <a:rPr lang="en-US" dirty="0" smtClean="0"/>
              <a:t> Two Channel Microarray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709"/>
            <a:ext cx="8686800" cy="51690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TM4: </a:t>
            </a:r>
            <a:r>
              <a:rPr lang="en-US" dirty="0" smtClean="0">
                <a:hlinkClick r:id="rId2"/>
              </a:rPr>
              <a:t>http://www.tm4.org/</a:t>
            </a:r>
            <a:endParaRPr lang="en-US" dirty="0" smtClean="0"/>
          </a:p>
          <a:p>
            <a:r>
              <a:rPr lang="en-US" dirty="0" err="1" smtClean="0"/>
              <a:t>Partek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http://www.partek.com/</a:t>
            </a:r>
            <a:endParaRPr lang="en-US" dirty="0" smtClean="0"/>
          </a:p>
          <a:p>
            <a:r>
              <a:rPr lang="en-US" dirty="0" smtClean="0"/>
              <a:t>SAM: Statistical Analysis Suite Excel plug-in</a:t>
            </a:r>
          </a:p>
          <a:p>
            <a:r>
              <a:rPr lang="en-US" dirty="0" smtClean="0"/>
              <a:t>Biometric Research Branch (BRB) tool: </a:t>
            </a:r>
            <a:r>
              <a:rPr lang="en-US" dirty="0" smtClean="0">
                <a:hlinkClick r:id="rId4"/>
              </a:rPr>
              <a:t>http://linus.nci.nih.gov/BRB-ArrayTools.html</a:t>
            </a:r>
            <a:endParaRPr lang="en-US" dirty="0" smtClean="0"/>
          </a:p>
          <a:p>
            <a:r>
              <a:rPr lang="en-US" dirty="0" smtClean="0"/>
              <a:t>Ingenuity: </a:t>
            </a:r>
            <a:r>
              <a:rPr lang="en-US" dirty="0" smtClean="0">
                <a:hlinkClick r:id="rId5"/>
              </a:rPr>
              <a:t>http://www.ingenuity.com/data-analysis/microarray-data</a:t>
            </a:r>
            <a:endParaRPr lang="en-US" dirty="0" smtClean="0"/>
          </a:p>
          <a:p>
            <a:r>
              <a:rPr lang="en-US" dirty="0" err="1" smtClean="0"/>
              <a:t>Cytogenomics</a:t>
            </a:r>
            <a:r>
              <a:rPr lang="en-US" dirty="0" smtClean="0"/>
              <a:t> Software: </a:t>
            </a:r>
            <a:r>
              <a:rPr lang="en-US" dirty="0" smtClean="0">
                <a:hlinkClick r:id="rId6"/>
              </a:rPr>
              <a:t>http://www.genomics.agilent.com/en/CGH-Microarray-Data-Analysis/CytoGenomics-Software/?cid=AG-PT-111&amp;tabId=AG-PR-1017</a:t>
            </a:r>
            <a:endParaRPr lang="en-US" dirty="0" smtClean="0"/>
          </a:p>
          <a:p>
            <a:r>
              <a:rPr lang="en-US" dirty="0" err="1" smtClean="0"/>
              <a:t>GeneSpring</a:t>
            </a:r>
            <a:r>
              <a:rPr lang="en-US" dirty="0" smtClean="0"/>
              <a:t> GX Software: </a:t>
            </a:r>
            <a:r>
              <a:rPr lang="en-US" dirty="0" smtClean="0">
                <a:hlinkClick r:id="rId7"/>
              </a:rPr>
              <a:t>http://www.genomics.agilent.com/en/Microarray-Data-Analysis-Software/GeneSpring-GX/?cid=AG-PT-130&amp;tabId=AG-PR-1061</a:t>
            </a:r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Systems </a:t>
            </a:r>
            <a:r>
              <a:rPr lang="en-US" dirty="0" err="1" smtClean="0"/>
              <a:t>Sofware</a:t>
            </a:r>
            <a:r>
              <a:rPr lang="en-US" dirty="0" smtClean="0"/>
              <a:t>: </a:t>
            </a:r>
            <a:r>
              <a:rPr lang="en-US" dirty="0" smtClean="0">
                <a:hlinkClick r:id="rId8"/>
              </a:rPr>
              <a:t>http://www.illumina.com/404.aspx?errorpath=http://www.illumina.com/products/systems/systems_software.ilmn</a:t>
            </a:r>
            <a:endParaRPr lang="en-US" dirty="0" smtClean="0"/>
          </a:p>
          <a:p>
            <a:r>
              <a:rPr lang="en-US" dirty="0" err="1" smtClean="0"/>
              <a:t>dCHIP</a:t>
            </a:r>
            <a:r>
              <a:rPr lang="en-US" dirty="0" smtClean="0"/>
              <a:t>: </a:t>
            </a:r>
            <a:r>
              <a:rPr lang="en-US" dirty="0" smtClean="0">
                <a:hlinkClick r:id="rId9"/>
              </a:rPr>
              <a:t>http://www.hsph.harvard.edu/cli/complab/dchip/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Different software's available: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://www.ncbi.nlm.nih.gov/pmc/articles/PMC3087835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http://cran.r-project.org/bin/windows/base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http://www.bioconductor.org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Programming tools:</a:t>
            </a:r>
            <a:endParaRPr lang="en-US" dirty="0"/>
          </a:p>
        </p:txBody>
      </p:sp>
      <p:pic>
        <p:nvPicPr>
          <p:cNvPr id="1026" name="Picture 2" descr="C:\Users\shrikant\Desktop\Untitle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77817" y="3810001"/>
            <a:ext cx="5666183" cy="2743200"/>
          </a:xfrm>
          <a:prstGeom prst="rect">
            <a:avLst/>
          </a:prstGeom>
          <a:noFill/>
        </p:spPr>
      </p:pic>
      <p:pic>
        <p:nvPicPr>
          <p:cNvPr id="1028" name="Picture 4" descr="https://encrypted-tbn3.gstatic.com/images?q=tbn:ANd9GcR_MJxuano3_nwntNmYZ0qsSq2W--EfXG1uq9HW4pqj4_jxZSsW1Bxs5yB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95400" y="4191000"/>
            <a:ext cx="1905000" cy="1447801"/>
          </a:xfrm>
          <a:prstGeom prst="rect">
            <a:avLst/>
          </a:prstGeom>
          <a:noFill/>
        </p:spPr>
      </p:pic>
      <p:sp>
        <p:nvSpPr>
          <p:cNvPr id="1030" name="AutoShape 6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data:image/jpeg;base64,/9j/4AAQSkZJRgABAQAAAQABAAD/2wCEAAkGBxIHEBEQEBAQDxMQGRQYGBEUExkVEBAXFRMYFxQTFRkcHSggGxolGxQZITEhJSssOi4uFyAzODUsOCgtLisBCgoKDg0OGxAQGi0lHyQzNzU4NDgvLTQtODc0LTcvNjI3NDIsLzcvLyw0LDcsLDQ3NCw3Miw0NywsLzMsNDQtN//AABEIAIIBgwMBIgACEQEDEQH/xAAcAAEAAgMBAQEAAAAAAAAAAAAABgcDBAUCAQj/xABDEAACAQICBQYLBQcEAwAAAAAAAQIDEQQFBgcSITETQVFhcZEiNDVScnOBobGysxQyM0KSFiNTYnTB0RVUgpMkQ+H/xAAZAQEBAQEBAQAAAAAAAAAAAAAABAUDAgb/xAAtEQEAAQMDAgMGBwAAAAAAAAAAAQIDEQQFEhMhMWGhIiNRUnHBBhQyQYGx0f/aAAwDAQACEQMRAD8AvEAAAAAAAAAAAAAAAAAAAAAAAAAAAAAAAAAAAAAAAAAAAAAAAAAAAAAAAAAAAAAAAAAAAAAAAAAAAAAOJj9LMHgG4zrxclxjBObT6HsppPtNbWDjJYPAz2G4upKMLrjZ75L2pNe0j+j+h+GzDAqtOclOak9tStClstq1uDtbffr4FFu1Rx51z2zhPcuV8uFEd8ZdaesPBx4Rry61Bf3kjJR1gYKfGVWHpU2/luVLe55bLJ0lvzRxq7nkvzLsxo5nDboVIVY9MXvT6GuKfUzaKM0YzSeVYqlUg2lKUYzjzThKSTT77rrReZDftdOV1i71IAAcXYAAAAAAAAAAAAAAAABEs603hl+J+ywozqVFOEZSk1GnHb2d64t7pdRLQOJpdn/7O0I1VT5VzmoKO1spNxlK7dn5vvPGhmc1M9w7rVYwi9uUUoJpJJK3FvfvOPrY8To+vj9KqZtVviL9bP4RAmAAAAAAAAAAAAAAAAAAAAAAAAAAAAAAAABhxGLp4X8SpCnfzpKN+84mm2evJMPenblar2YPjs7rynbnsve0VDXrSxEnOcnOUuMpO8n2tlVjTTcjlM4hLe1MW54xGZWrpkqed4dUqWKwsZKcZXnWSjZJp8L795DI6MVoRcFj8CoS4wWKkoS7Vs2ZGGeGW0WpojET6I67sVzmY9Xex2jMsHTnUeKwM1BX2YVtqcuqK2d7OA2fGeWz3GY8ZeJx+0M+Bf72l6cPmR+gXVjHc5Je0/PmBf76l6cPnRdWYP8AeS9nwRib1q501FNURnM4aW32+c1Q7cZKXBp9h9I7QxDw8lJe1dK6CQp7W9c5FoddGppntiYW3bU25fQAXOIYcTiqeEjtVakKcfOnJRj3s5el+bTyXCTrU0nNOMVtcE5O201z26CBaL5BLTGVTEYrEVJbEtmys5ttX3N7ox38Eu4Cdz0uwMHb7VS9l2u9Kx08BmFHMY7VGrTqpcXCSdup24PtOB+wGA2bclO/ncrPa7eNvcQPO8uraE4uEqNSVmtqnN/nin4VOoludt1+1Pc+AXIauPzGjl0dqtVp0lzbUkm+xcX7DHkmZxzjD068NyqLevNknaUfY00VRrE8pVuyl9OIFygADTnmlCnPk5YijGd0th1Iqd3wVr3vvM+IxEMLFzqTjTirXlKSjFXdlvZT+feWJf1FL4wLXznK6ec0ZUKu1sScW9l2l4MlJb7dKAqXSOvCrms6kZxlB1aL21JOFkqd3fhbc+4tyhmuHxElCGIoTk+EY1Iyk7K7sk78EU1nOV08FmEsLDa5NVKcd7vK0lC++38zLMynQnC5TWhXputt0722ppx3xcXdW6GwOdrY8To+vj9KqZtVviL9bP4RMOtjxOj6+P0qpF9F8tx2dUOQo1OQwylJyne21JpXju3y3W3bl0gWhic4w2EezUxNCnLzZVYqXc2bGFxVPFx2qVSFSPnQkpR70Q2nqzw0YWdau5ecnBRv6Ozw9pDKqxGhONajK7hZ7t0MRTfDaXQ966mnbhcC6w3Yw4PERxlOFWH3akYyXZJJr3MrHS7P6ukWJ+xYVvk9rYsnbl5XtKUn5i37uhX6LBO8TpVgsM9mWKpXXNF7du3ZubeXZxh8z/Ar06rXGMZLaXW48URrLdXWFoQXLudedt72nCCf8qjZ27Wzg6XaGf6HH7XhJ1Nmm05K/wC8pb7KcJKzsu9cb9AWiCKaBaTPPKcqdVrl6NrvhykXuU7dN9z9nTYwaxNIq2SxpU6FoOsp3qWvKKjs7op7rva4voAlONzCjgFetVp0k/Pmo37Lvecz9sMDe32qn77d9rEX0Y0LpZtShi8XVq15VltbO01u/ml96T3dKOvj9XuDxEGqUZ0Jc01OU1frUm7ruAk+FxVPGRU6U4VIv80JKUe9GYpPKcZW0Txri3bYmoVYJ+BUjfjbsd0+vraLsAAAAAAAAAAAAAAAAArLWpiNrEUafNCm5frm0/pohDZNNatHYxVGfNOls+2E5N/OiENmxYn3UMi/HvZfWzJQwtTEq9OlUqJc8ISkl3IkeguQQzac61dbVGhbwOarN8IvqXF9q6yx/tDglGFoRW5RikoxXMkjN3Dd7WkqiiYzKnTaKq7HLOIUw8rxH+2xH/TP/B5eVYj/AG2I/wCmf+C53i5+czw8ZPz2Zk/ia38k+iuNrn5lf6H6JVZ1oYjFU5UKNJqVprZqVZRd4xUXvtdJtvjw7JzWq8rJyfOz5Vqupvk2+1mFswdz3OrWVR2xTDS0ukizHm+tkhy2fKUoPqt3O39iNNkjyqOzRh13fe2/7nTZJnr1fDH3h61kexH1bYAPp2ciuszyfP06fzo52qXxfEesXyI6OszyfP06fzo52qXxfEesXyICdkH1sUFLC0anPCra/VKEr++KJwQnWvVUcJShzyqp+yNOd3713gY9U2Ic8PXpt/cqKS6lOK3d8H3kU1ieUq3ZS+nEk+qSi1SxM+aU4R9sY3fzojGsTylW7KX04gXKAAKaz7yxL+opfGBcpTWfeWJf1FL4wLlApvSfyxP11H4Uy5Cm9J/LE/XUfhTLkAhOtjxOj6+P0qpm1W+Iv1s/hEw62PE6Pr4/SqmbVb4i/Wz+EQJgVfrailiMO+d05Lunu+LLQKx1t/j4f0J/MgJPhMU8HksKkXaUMKmn0PkvB99iFaraCq45ya/DpTkupuUYfCTJrhMM8XksacVdzwtkul8lu95CtV2IVLHWf/spTiutpxn8IsC3DFi8OsXTnTkrxqRlFrpUlZ/EynivVVCMpy3KKbfYldgUzoBiHhcwoLht7cJdacHu/Uov2Eg1u/fwno1vjTI/oBQeKzDDu33ducupKD3/AKml7SQa3fv4T0a3xpgS7QryfhfQXxZ2ziaFeT8L6C+LO2BTOn3lOv20vo0y5imdPvKdfto/RplzAAAAAAAAAAAAAAAAARLWPk0szw0alOLlPDty2VvlKDVppLp3J/8AEqLaufoo5OK0aweLk5zwtGUpb3LZs5PpduL6yqzqOFPGUt7T86uUInq3f/g1vXv6VMkTZsyy2jlVFwoU40oyltNR4N2tfuS7jSbPj98r5aqZ8oauio42ogkzxJn2E1BptbSXN0mZ4yH8CP6n/gy6KKKo9quI/iftErO8eEZajZ4kzdji6cmlyEN7X5n/AIOv/p9L+HEr0+3TqM9OuJx9f8ea78W/1RPojmHpPEzUFz+5c7JZCKgklwW7uMdHDwofcio36FxMpvbfofytM5nMyi1F/qzGPCAAGinRXWZ5Pn6dP50Q3QXSqno+p061ObhVlflI73FqKTTjzrg9z9hMtZnk+fp0/nRx9WOEp47C4mnVpwqwdReDOKkvuLfZ8/WBIv20wGzt/aY26Nme3+nZuV1pRnM9LcVThQpycY3jSp/nk3vlN9F7LsUe0nlXQDAVHdU5w6o1JW97Z18oyHDZNfkKMYN7nLfKb6nJ3duoDzo1lCyTDU6F05LfOS4SnLfJ9nMupIgOtHJ50q6xSTdOqoxlJfknHwVfoTVrdafUWkeatONaLjKKlGSs4tXi0+KafFAQrRrT2hWpQhipOjVgknNpuFS27aulufSmdDMNO8Fg4txquvLmjTi3f/k7RXeeq+gmArScuQcb80ak4x9ivZew2cFojgcE7ww0G1zzvUt1rbbsBVEsf/quYQr7Oxytak9m97eHFJX5+BeZUOdR5fPLR/j4ddmyqafdZlvAVBrAws8uzF13Hwajp1IPmbgoqUb9Kce5osvKdIMNmyjyVam5SX4TklVW67Ti9+7+xuY7A0swg6danCrB/lkrq/Suh9Zysv0QweW1o16VKUJwvZ8pNpXi4vc2+ZsDja2PE6Pr4/SqmbVb4i/Wz+ESR5plVHN4KnXpqpGL2km2rSSavua5pPvPWWZbSyqHJ0IKnC7eym3vfF72+gDbKx1t/j4f0J/Mizjm5rkOGzeUZYikqjgmk3KSsm7vg0Bj0S8QwnqqfyIrrSnJ6uiuMjiqC/dOe3CVvBhJu7pS6FxS6U+plrYXDxwkIU6a2YQSjGO92SVkt56rUo14uE4xnGW5xkk4yXQ0+IHByvTPB4+Ck60KEvzU6slFxfOk3ukutEf030zpVqMsNhZ8rKr4MqkfuRi+MYv8zlw3czfOdvEaCYCu78i4X5oVJKPdey9hvZVovhMpkp0qEVNcJybnNdjk3b2WA42rvRuWUU5V60dmtWSSi+NOHHZfQ27NrqXWcfW79/CejW+NMsk52bZHh84cHiKSqOF9m8pK21a/BroQGroV5PwvoL4s7ZhweFhgacaVOOxCCtGN27L27zMBTOn3lOv20fo0y5jj47RjCZhUlWq0FOpK15bUlfZSS3J24JHYAAAAAAAAAAAAAAAAAAADVzKm6lN23tb7HBciUGpiMvp199tl9K3f/DH3Hbqr9XUtz3+CqxfiiMVI+2bGWVoUal58LOz6H0m5LJU+FTvjf+59p5JFfenJ9iS/yZlnbtXbuRVFMdvjMY/tVVftTTMZa2LccbXiqW/hdpbtz3vuO+YcPhoYZWhFL4vtZmN/Saeq1yrrxyqnM48EN25FWIjwgABY4gAAiuszyfP06fzo52qXxfEesXyIl+bZZSzek6NaLlCVnZNxaad000aWjej0NHo1IU5znGpJS8O21HwUrXVr8OgDsgAAAAPNSoqSvJqK6W7IjueaaYXK4vZqRxFTmp05KSv/ADSW6K9/Uz3pVopT0klSlOpKm6W0rxim5KVt2/ha3vNbLdAMFgmpSjPENfxXeP6Ukmup3AjOgOVVc2xbx9ZeBGU57VrKpUlf7v8ALG77Gkum1oHyEVBJJJJbkluSS4JH0AAAAAAAAAAAAAAAAAAAAAAAAAAAAAAAAAAAAAAHxs+gDFKRjlUZncbnl07gazrNBVmzY5EciBjjUbMkZHpU7H1RsB9TPoAAAAAAAAAAAAAAAAAAAAAAAAAAAAAAAAAAAAAAAAAAAAAAAAAAAAAAAAAAAAAAAAAAAAAAAAAAAAAAAAAAAAAAAAAAAAAAAAAAAAAAAAAAAAAAAAAAAAAAAAAAAAAAAAAAAAAAAAAAAAAAAAAAAAAAAAAAAAAAAAAAAA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 descr="C:\Users\shrikant\Desktop\downloa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0200" y="457200"/>
            <a:ext cx="3686175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52452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hlinkClick r:id="rId2"/>
              </a:rPr>
              <a:t>Expression Data Formats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1.1 GCT: Gene Cluster Text file format (*.gct)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1.2 RES: </a:t>
            </a:r>
            <a:r>
              <a:rPr lang="en-US" dirty="0" err="1" smtClean="0">
                <a:hlinkClick r:id="rId2"/>
              </a:rPr>
              <a:t>ExpRESsion</a:t>
            </a:r>
            <a:r>
              <a:rPr lang="en-US" dirty="0" smtClean="0">
                <a:hlinkClick r:id="rId2"/>
              </a:rPr>
              <a:t> (with P and A calls) file format (*.res)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1.3 PCL: Stanford </a:t>
            </a:r>
            <a:r>
              <a:rPr lang="en-US" dirty="0" err="1" smtClean="0">
                <a:hlinkClick r:id="rId2"/>
              </a:rPr>
              <a:t>cDNA</a:t>
            </a:r>
            <a:r>
              <a:rPr lang="en-US" dirty="0" smtClean="0">
                <a:hlinkClick r:id="rId2"/>
              </a:rPr>
              <a:t> file format (*.pcl)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1.4 TXT: Text file format for expression dataset (*.txt)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1.5 .CEL: </a:t>
            </a:r>
            <a:r>
              <a:rPr lang="en-US" dirty="0" err="1" smtClean="0">
                <a:hlinkClick r:id="rId2"/>
              </a:rPr>
              <a:t>Cel</a:t>
            </a:r>
            <a:r>
              <a:rPr lang="en-US" dirty="0" smtClean="0">
                <a:hlinkClick r:id="rId2"/>
              </a:rPr>
              <a:t> file format for expression dataset (*.CEL)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Phenotype Data Formats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2.1 CLS: Categorical (</a:t>
            </a:r>
            <a:r>
              <a:rPr lang="en-US" dirty="0" err="1" smtClean="0">
                <a:hlinkClick r:id="rId2"/>
              </a:rPr>
              <a:t>e.g</a:t>
            </a:r>
            <a:r>
              <a:rPr lang="en-US" dirty="0" smtClean="0">
                <a:hlinkClick r:id="rId2"/>
              </a:rPr>
              <a:t> tumor </a:t>
            </a:r>
            <a:r>
              <a:rPr lang="en-US" dirty="0" err="1" smtClean="0">
                <a:hlinkClick r:id="rId2"/>
              </a:rPr>
              <a:t>vs</a:t>
            </a:r>
            <a:r>
              <a:rPr lang="en-US" dirty="0" smtClean="0">
                <a:hlinkClick r:id="rId2"/>
              </a:rPr>
              <a:t> normal) class file format (*.cls)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2.2 CLS: Continuous (</a:t>
            </a:r>
            <a:r>
              <a:rPr lang="en-US" dirty="0" err="1" smtClean="0">
                <a:hlinkClick r:id="rId2"/>
              </a:rPr>
              <a:t>e.g</a:t>
            </a:r>
            <a:r>
              <a:rPr lang="en-US" dirty="0" smtClean="0">
                <a:hlinkClick r:id="rId2"/>
              </a:rPr>
              <a:t> time-series or gene profile) file format (*.cls)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Gene Set Database Formats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3.1 GMX: Gene </a:t>
            </a:r>
            <a:r>
              <a:rPr lang="en-US" dirty="0" err="1" smtClean="0">
                <a:hlinkClick r:id="rId2"/>
              </a:rPr>
              <a:t>MatriX</a:t>
            </a:r>
            <a:r>
              <a:rPr lang="en-US" dirty="0" smtClean="0">
                <a:hlinkClick r:id="rId2"/>
              </a:rPr>
              <a:t> file format (*.gmx)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3.2 GMT: Gene Matrix Transposed file format (*.gmt)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3.3 GRP: Gene set file format (*.grp)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3.4 XML: Molecular signature database file format (</a:t>
            </a:r>
            <a:r>
              <a:rPr lang="en-US" dirty="0" err="1" smtClean="0">
                <a:hlinkClick r:id="rId2"/>
              </a:rPr>
              <a:t>msigdb</a:t>
            </a:r>
            <a:r>
              <a:rPr lang="en-US" dirty="0" smtClean="0">
                <a:hlinkClick r:id="rId2"/>
              </a:rPr>
              <a:t>_*.xml)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Microarray Chip Annotation Formats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4.1 CHIP: Chip file format (*.chip)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Ranked Gene Lists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5.1 RNK: Ranked list file format (*.rnk)</a:t>
            </a:r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sz="2900" dirty="0" smtClean="0">
                <a:solidFill>
                  <a:srgbClr val="0070C0"/>
                </a:solidFill>
              </a:rPr>
              <a:t>http://www.broadinstitute.org/cancer/software/gsea/wiki/index.php/Data_formats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Data Formats: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analysis:</a:t>
            </a:r>
          </a:p>
          <a:p>
            <a:r>
              <a:rPr lang="en-US" dirty="0" smtClean="0"/>
              <a:t>Data processing: background subtraction, determination of spot intensities and intensity ratios, visualization of data (MA Plot), log-transformation of ratios, normalization of intensity ratios.</a:t>
            </a:r>
          </a:p>
          <a:p>
            <a:r>
              <a:rPr lang="en-US" dirty="0" smtClean="0"/>
              <a:t>Class discovery analysis: unsupervised classification techniques, k-means cluster analyses, hierarchical cluster analysis.</a:t>
            </a:r>
          </a:p>
          <a:p>
            <a:r>
              <a:rPr lang="en-US" dirty="0" smtClean="0"/>
              <a:t>Class prediction analysis: supervised classification, linear regression.</a:t>
            </a:r>
          </a:p>
          <a:p>
            <a:r>
              <a:rPr lang="en-US" dirty="0" smtClean="0"/>
              <a:t>Hypothesis-driven statistical analysis: Identification of statistically significant changes in gene expression are commonly identified using the T-Test, ANOVA.</a:t>
            </a:r>
          </a:p>
          <a:p>
            <a:r>
              <a:rPr lang="en-US" dirty="0" smtClean="0"/>
              <a:t>Dimensional reduction: principal components analysis (PCA)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Analysis Steps: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Normalization is needed to ensure that differences in intensities are indeed due to differential expression, and not some printing, hybridization, or scanning artifact.</a:t>
            </a:r>
          </a:p>
          <a:p>
            <a:r>
              <a:rPr lang="en-US" dirty="0" smtClean="0"/>
              <a:t>Normalization is necessary before any analysis which involves within or between slides comparisons of intensities.</a:t>
            </a:r>
          </a:p>
          <a:p>
            <a:r>
              <a:rPr lang="en-US" dirty="0" smtClean="0"/>
              <a:t>Normalization is different in one/two-color (</a:t>
            </a:r>
            <a:r>
              <a:rPr lang="en-US" dirty="0" err="1" smtClean="0"/>
              <a:t>cDNA</a:t>
            </a:r>
            <a:r>
              <a:rPr lang="en-US" dirty="0" smtClean="0"/>
              <a:t>) and high-density-</a:t>
            </a:r>
            <a:r>
              <a:rPr lang="en-US" dirty="0" err="1" smtClean="0"/>
              <a:t>oligonucleotides</a:t>
            </a:r>
            <a:r>
              <a:rPr lang="en-US" dirty="0" smtClean="0"/>
              <a:t> (</a:t>
            </a:r>
            <a:r>
              <a:rPr lang="en-US" dirty="0" err="1" smtClean="0"/>
              <a:t>Affy</a:t>
            </a:r>
            <a:r>
              <a:rPr lang="en-US" dirty="0" smtClean="0"/>
              <a:t>) technologies.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Normalization: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Normalize?</a:t>
            </a:r>
            <a:endParaRPr lang="en-US" dirty="0"/>
          </a:p>
        </p:txBody>
      </p:sp>
      <p:pic>
        <p:nvPicPr>
          <p:cNvPr id="6146" name="Picture 2" descr="C:\Users\shrikant\Desktop\Untitl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642225" cy="4954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</TotalTime>
  <Words>666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Analyzing Microarray Data</vt:lpstr>
      <vt:lpstr>Microarray Technique</vt:lpstr>
      <vt:lpstr>One vs Two Channel Microarray</vt:lpstr>
      <vt:lpstr>Different software's available:</vt:lpstr>
      <vt:lpstr>Programming tools:</vt:lpstr>
      <vt:lpstr>Data Formats:</vt:lpstr>
      <vt:lpstr>Data Analysis Steps:</vt:lpstr>
      <vt:lpstr>Normalization: </vt:lpstr>
      <vt:lpstr>Why Normalize?</vt:lpstr>
      <vt:lpstr>After Normalization:</vt:lpstr>
      <vt:lpstr>Perfect Match and Mismatch Probe:</vt:lpstr>
      <vt:lpstr>PM and MM:</vt:lpstr>
      <vt:lpstr>Data Collection: </vt:lpstr>
      <vt:lpstr>Need for normalization and RMA</vt:lpstr>
      <vt:lpstr>1) Background correction. </vt:lpstr>
      <vt:lpstr>1) Background correction. </vt:lpstr>
      <vt:lpstr>2) Normalization: Quantile normalization: </vt:lpstr>
      <vt:lpstr>Slide 18</vt:lpstr>
      <vt:lpstr>3) Probe level intensity calculation. </vt:lpstr>
      <vt:lpstr>4) Probe set summarization:</vt:lpstr>
      <vt:lpstr>4) Probe set summarization:</vt:lpstr>
      <vt:lpstr>Median Polish?</vt:lpstr>
      <vt:lpstr>Slide 23</vt:lpstr>
      <vt:lpstr>Affymetrix® Microarray Suite (MAS) 5.0 Normalization: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23</cp:revision>
  <dcterms:created xsi:type="dcterms:W3CDTF">2014-09-01T22:35:49Z</dcterms:created>
  <dcterms:modified xsi:type="dcterms:W3CDTF">2014-09-02T20:30:20Z</dcterms:modified>
</cp:coreProperties>
</file>