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Lst>
  <p:sldIdLst>
    <p:sldId id="256" r:id="rId6"/>
    <p:sldId id="304" r:id="rId7"/>
    <p:sldId id="311" r:id="rId8"/>
    <p:sldId id="305" r:id="rId9"/>
    <p:sldId id="303" r:id="rId10"/>
    <p:sldId id="310" r:id="rId11"/>
    <p:sldId id="306" r:id="rId12"/>
    <p:sldId id="281" r:id="rId13"/>
    <p:sldId id="264" r:id="rId14"/>
    <p:sldId id="282" r:id="rId15"/>
    <p:sldId id="265" r:id="rId16"/>
    <p:sldId id="267" r:id="rId17"/>
    <p:sldId id="278" r:id="rId18"/>
    <p:sldId id="312" r:id="rId19"/>
    <p:sldId id="308" r:id="rId20"/>
    <p:sldId id="307" r:id="rId21"/>
    <p:sldId id="283" r:id="rId22"/>
    <p:sldId id="313" r:id="rId23"/>
    <p:sldId id="293" r:id="rId24"/>
    <p:sldId id="294" r:id="rId25"/>
    <p:sldId id="295" r:id="rId26"/>
    <p:sldId id="296" r:id="rId27"/>
    <p:sldId id="297" r:id="rId28"/>
    <p:sldId id="298" r:id="rId29"/>
    <p:sldId id="299" r:id="rId30"/>
    <p:sldId id="314" r:id="rId31"/>
    <p:sldId id="315" r:id="rId32"/>
    <p:sldId id="30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05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08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869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0318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11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57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690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1549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58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310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6050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4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0893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6793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7458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0801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3388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8107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54567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25138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2780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49676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114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3314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3008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9393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395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0391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00895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26049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6614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23954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12350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594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87983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65771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43650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80432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62665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39998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68373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5946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09793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26140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455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177228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6472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9967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51147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50035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5338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063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637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867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161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6934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5882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11935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83206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51338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3/19/2020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050847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0"/>
            <a:ext cx="2284536" cy="646331"/>
          </a:xfrm>
          <a:prstGeom prst="rect">
            <a:avLst/>
          </a:prstGeom>
        </p:spPr>
        <p:txBody>
          <a:bodyPr wrap="none">
            <a:spAutoFit/>
          </a:bodyPr>
          <a:lstStyle/>
          <a:p>
            <a:r>
              <a:rPr lang="en-US" sz="3600" b="1" dirty="0">
                <a:solidFill>
                  <a:prstClr val="white"/>
                </a:solidFill>
              </a:rPr>
              <a:t>Microarray</a:t>
            </a:r>
            <a:endParaRPr lang="en-US" dirty="0"/>
          </a:p>
        </p:txBody>
      </p:sp>
      <p:pic>
        <p:nvPicPr>
          <p:cNvPr id="1026" name="Picture 2" descr="Biochemistry Metal Print featuring the drawing Dna Microarray And Double Helix by Alfred Pasieka/science Photo Library"/>
          <p:cNvPicPr>
            <a:picLocks noChangeAspect="1" noChangeArrowheads="1"/>
          </p:cNvPicPr>
          <p:nvPr/>
        </p:nvPicPr>
        <p:blipFill rotWithShape="1">
          <a:blip r:embed="rId2">
            <a:extLst>
              <a:ext uri="{28A0092B-C50C-407E-A947-70E740481C1C}">
                <a14:useLocalDpi xmlns:a14="http://schemas.microsoft.com/office/drawing/2010/main" val="0"/>
              </a:ext>
            </a:extLst>
          </a:blip>
          <a:srcRect t="2405" r="6963" b="6446"/>
          <a:stretch/>
        </p:blipFill>
        <p:spPr bwMode="auto">
          <a:xfrm>
            <a:off x="4724400" y="20782"/>
            <a:ext cx="4419600" cy="68372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 y="2258153"/>
            <a:ext cx="4326505" cy="830997"/>
          </a:xfrm>
          <a:prstGeom prst="rect">
            <a:avLst/>
          </a:prstGeom>
          <a:noFill/>
        </p:spPr>
        <p:txBody>
          <a:bodyPr wrap="none" rtlCol="0">
            <a:spAutoFit/>
          </a:bodyPr>
          <a:lstStyle/>
          <a:p>
            <a:r>
              <a:rPr lang="en-US" sz="4800" dirty="0" smtClean="0"/>
              <a:t>DNA Microarray </a:t>
            </a:r>
            <a:endParaRPr lang="en-US" sz="4800" dirty="0"/>
          </a:p>
        </p:txBody>
      </p:sp>
    </p:spTree>
    <p:extLst>
      <p:ext uri="{BB962C8B-B14F-4D97-AF65-F5344CB8AC3E}">
        <p14:creationId xmlns:p14="http://schemas.microsoft.com/office/powerpoint/2010/main" val="1771280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94019648"/>
              </p:ext>
            </p:extLst>
          </p:nvPr>
        </p:nvGraphicFramePr>
        <p:xfrm>
          <a:off x="533400" y="1447800"/>
          <a:ext cx="8229600" cy="2438400"/>
        </p:xfrm>
        <a:graphic>
          <a:graphicData uri="http://schemas.openxmlformats.org/drawingml/2006/table">
            <a:tbl>
              <a:tblPr/>
              <a:tblGrid>
                <a:gridCol w="8229600"/>
              </a:tblGrid>
              <a:tr h="0">
                <a:tc>
                  <a:txBody>
                    <a:bodyPr/>
                    <a:lstStyle/>
                    <a:p>
                      <a:pPr algn="ctr"/>
                      <a:r>
                        <a:rPr lang="en-US" sz="2800" b="1" dirty="0">
                          <a:solidFill>
                            <a:schemeClr val="tx1"/>
                          </a:solidFill>
                        </a:rPr>
                        <a:t>Detection</a:t>
                      </a:r>
                      <a:endParaRPr lang="en-US" sz="2800" dirty="0">
                        <a:solidFill>
                          <a:schemeClr val="tx1"/>
                        </a:solidFill>
                      </a:endParaRPr>
                    </a:p>
                  </a:txBody>
                  <a:tcPr anchor="ctr">
                    <a:lnL>
                      <a:noFill/>
                    </a:lnL>
                    <a:lnR>
                      <a:noFill/>
                    </a:lnR>
                    <a:lnT>
                      <a:noFill/>
                    </a:lnT>
                    <a:lnB>
                      <a:noFill/>
                    </a:lnB>
                  </a:tcPr>
                </a:tc>
              </a:tr>
              <a:tr h="0">
                <a:tc>
                  <a:txBody>
                    <a:bodyPr/>
                    <a:lstStyle/>
                    <a:p>
                      <a:r>
                        <a:rPr lang="en-US" sz="2400" dirty="0">
                          <a:solidFill>
                            <a:schemeClr val="tx1"/>
                          </a:solidFill>
                        </a:rPr>
                        <a:t>The array is rinsed and washed with a fluorescent stain that clings to the biotin on the strands of the human sample that remain. A laser causes them to glow, and the DNA is analyzed (genotyped) based on which probes on the array they mated with.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0873185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0870"/>
          <a:stretch/>
        </p:blipFill>
        <p:spPr bwMode="auto">
          <a:xfrm>
            <a:off x="1458097" y="381000"/>
            <a:ext cx="6314303" cy="578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511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2658"/>
            <a:ext cx="7948521"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998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52388"/>
            <a:ext cx="6724650"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568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2" y="762000"/>
            <a:ext cx="9232866" cy="5486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8351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644"/>
            <a:ext cx="7543800" cy="684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98430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209" y="139604"/>
            <a:ext cx="6685791" cy="6413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596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4" y="358406"/>
            <a:ext cx="9186364" cy="6118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2678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6" y="457200"/>
            <a:ext cx="8984776"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543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905000"/>
            <a:ext cx="7467600" cy="3046988"/>
          </a:xfrm>
          <a:prstGeom prst="rect">
            <a:avLst/>
          </a:prstGeom>
        </p:spPr>
        <p:txBody>
          <a:bodyPr wrap="square">
            <a:spAutoFit/>
          </a:bodyPr>
          <a:lstStyle/>
          <a:p>
            <a:pPr algn="ctr"/>
            <a:r>
              <a:rPr lang="en-US" sz="3200" b="1" dirty="0" smtClean="0"/>
              <a:t>Cell-Specific Gene </a:t>
            </a:r>
            <a:r>
              <a:rPr lang="en-US" sz="3200" b="1" dirty="0"/>
              <a:t>E</a:t>
            </a:r>
            <a:r>
              <a:rPr lang="en-US" sz="3200" b="1" dirty="0" smtClean="0"/>
              <a:t>xpression </a:t>
            </a:r>
          </a:p>
          <a:p>
            <a:pPr algn="just"/>
            <a:endParaRPr lang="en-US" sz="3200" dirty="0"/>
          </a:p>
          <a:p>
            <a:pPr algn="just"/>
            <a:r>
              <a:rPr lang="en-US" sz="3200" dirty="0" smtClean="0"/>
              <a:t>A </a:t>
            </a:r>
            <a:r>
              <a:rPr lang="en-US" sz="3200" dirty="0"/>
              <a:t>comparison of microarray data </a:t>
            </a:r>
            <a:r>
              <a:rPr lang="en-US" sz="3200" dirty="0" smtClean="0"/>
              <a:t>using </a:t>
            </a:r>
            <a:r>
              <a:rPr lang="en-US" sz="3200" dirty="0" err="1" smtClean="0"/>
              <a:t>cDNAs</a:t>
            </a:r>
            <a:r>
              <a:rPr lang="en-US" sz="3200" dirty="0" smtClean="0"/>
              <a:t> derived </a:t>
            </a:r>
            <a:r>
              <a:rPr lang="en-US" sz="3200" dirty="0"/>
              <a:t>from RNA of different cell types can </a:t>
            </a:r>
            <a:r>
              <a:rPr lang="en-US" sz="3200" dirty="0" smtClean="0"/>
              <a:t>identify genes </a:t>
            </a:r>
            <a:r>
              <a:rPr lang="en-US" sz="3200" dirty="0"/>
              <a:t>that are expressed in a cell-specific manner</a:t>
            </a:r>
          </a:p>
        </p:txBody>
      </p:sp>
    </p:spTree>
    <p:extLst>
      <p:ext uri="{BB962C8B-B14F-4D97-AF65-F5344CB8AC3E}">
        <p14:creationId xmlns:p14="http://schemas.microsoft.com/office/powerpoint/2010/main" val="3016071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078313"/>
          </a:xfrm>
          <a:prstGeom prst="rect">
            <a:avLst/>
          </a:prstGeom>
        </p:spPr>
        <p:txBody>
          <a:bodyPr wrap="square">
            <a:spAutoFit/>
          </a:bodyPr>
          <a:lstStyle/>
          <a:p>
            <a:pPr algn="ctr"/>
            <a:r>
              <a:rPr lang="en-US" sz="2800" b="1" dirty="0" smtClean="0"/>
              <a:t>MICRO ARRAY (BIOCHIPS)</a:t>
            </a:r>
          </a:p>
          <a:p>
            <a:pPr algn="ctr"/>
            <a:endParaRPr lang="en-US" sz="2000" b="1" dirty="0" smtClean="0"/>
          </a:p>
          <a:p>
            <a:pPr marL="285750" indent="-285750" algn="just">
              <a:buFont typeface="Wingdings" pitchFamily="2" charset="2"/>
              <a:buChar char="Ø"/>
            </a:pPr>
            <a:r>
              <a:rPr lang="en-US" sz="2800" dirty="0" smtClean="0"/>
              <a:t>A </a:t>
            </a:r>
            <a:r>
              <a:rPr lang="en-US" sz="2800" dirty="0"/>
              <a:t>semiconductor </a:t>
            </a:r>
            <a:r>
              <a:rPr lang="en-US" sz="2800" dirty="0" smtClean="0"/>
              <a:t>device</a:t>
            </a:r>
          </a:p>
          <a:p>
            <a:pPr marL="285750" indent="-285750" algn="just">
              <a:buFont typeface="Wingdings" pitchFamily="2" charset="2"/>
              <a:buChar char="Ø"/>
            </a:pPr>
            <a:endParaRPr lang="en-US" sz="2800" dirty="0" smtClean="0"/>
          </a:p>
          <a:p>
            <a:pPr marL="285750" indent="-285750" algn="just">
              <a:buFont typeface="Wingdings" pitchFamily="2" charset="2"/>
              <a:buChar char="Ø"/>
            </a:pPr>
            <a:r>
              <a:rPr lang="en-US" sz="2800" dirty="0" smtClean="0"/>
              <a:t>It </a:t>
            </a:r>
            <a:r>
              <a:rPr lang="en-US" sz="2800" dirty="0"/>
              <a:t>is used to detect the DNA makeup of a human cell</a:t>
            </a:r>
            <a:r>
              <a:rPr lang="en-US" sz="2800" dirty="0" smtClean="0"/>
              <a:t>.</a:t>
            </a:r>
          </a:p>
          <a:p>
            <a:pPr marL="285750" indent="-285750" algn="just">
              <a:buFont typeface="Wingdings" pitchFamily="2" charset="2"/>
              <a:buChar char="Ø"/>
            </a:pPr>
            <a:endParaRPr lang="en-US" sz="2800" dirty="0" smtClean="0"/>
          </a:p>
          <a:p>
            <a:pPr marL="285750" indent="-285750" algn="just">
              <a:buFont typeface="Wingdings" pitchFamily="2" charset="2"/>
              <a:buChar char="Ø"/>
            </a:pPr>
            <a:r>
              <a:rPr lang="en-US" sz="2800" dirty="0"/>
              <a:t>M</a:t>
            </a:r>
            <a:r>
              <a:rPr lang="en-US" sz="2800" dirty="0" smtClean="0"/>
              <a:t>icro </a:t>
            </a:r>
            <a:r>
              <a:rPr lang="en-US" sz="2800" dirty="0"/>
              <a:t>arrays contain millions of DNA strands designed to </a:t>
            </a:r>
            <a:r>
              <a:rPr lang="en-US" sz="2800" dirty="0" smtClean="0"/>
              <a:t>pair </a:t>
            </a:r>
            <a:r>
              <a:rPr lang="en-US" sz="2800" dirty="0"/>
              <a:t>with their other half as the liquefied human cells are poured over </a:t>
            </a:r>
            <a:r>
              <a:rPr lang="en-US" sz="2800" dirty="0" smtClean="0"/>
              <a:t>them.</a:t>
            </a:r>
          </a:p>
          <a:p>
            <a:pPr marL="285750" indent="-285750" algn="just">
              <a:buFont typeface="Wingdings" pitchFamily="2" charset="2"/>
              <a:buChar char="Ø"/>
            </a:pPr>
            <a:endParaRPr lang="en-US" sz="2800" dirty="0" smtClean="0"/>
          </a:p>
          <a:p>
            <a:pPr marL="285750" indent="-285750" algn="just">
              <a:buFont typeface="Wingdings" pitchFamily="2" charset="2"/>
              <a:buChar char="Ø"/>
            </a:pPr>
            <a:r>
              <a:rPr lang="en-US" sz="2800" dirty="0" smtClean="0"/>
              <a:t>This </a:t>
            </a:r>
            <a:r>
              <a:rPr lang="en-US" sz="2800" dirty="0"/>
              <a:t>"hybridization" process is then detectable by a laser</a:t>
            </a:r>
            <a:r>
              <a:rPr lang="en-US" sz="2800" dirty="0" smtClean="0"/>
              <a:t>.</a:t>
            </a:r>
          </a:p>
          <a:p>
            <a:pPr marL="285750" indent="-285750" algn="just">
              <a:buFont typeface="Wingdings" pitchFamily="2" charset="2"/>
              <a:buChar char="Ø"/>
            </a:pPr>
            <a:endParaRPr lang="en-US" sz="2400" dirty="0" smtClean="0"/>
          </a:p>
        </p:txBody>
      </p:sp>
    </p:spTree>
    <p:extLst>
      <p:ext uri="{BB962C8B-B14F-4D97-AF65-F5344CB8AC3E}">
        <p14:creationId xmlns:p14="http://schemas.microsoft.com/office/powerpoint/2010/main" val="2075315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600200"/>
            <a:ext cx="7924800" cy="4031873"/>
          </a:xfrm>
          <a:prstGeom prst="rect">
            <a:avLst/>
          </a:prstGeom>
        </p:spPr>
        <p:txBody>
          <a:bodyPr wrap="square">
            <a:spAutoFit/>
          </a:bodyPr>
          <a:lstStyle/>
          <a:p>
            <a:pPr algn="ctr"/>
            <a:r>
              <a:rPr lang="en-US" sz="3200" b="1" dirty="0"/>
              <a:t>Gene </a:t>
            </a:r>
            <a:r>
              <a:rPr lang="en-US" sz="3200" b="1" dirty="0" smtClean="0"/>
              <a:t>regulation</a:t>
            </a:r>
          </a:p>
          <a:p>
            <a:pPr algn="just"/>
            <a:endParaRPr lang="en-US" sz="3200" dirty="0" smtClean="0"/>
          </a:p>
          <a:p>
            <a:pPr algn="just"/>
            <a:r>
              <a:rPr lang="en-US" sz="3200" dirty="0" smtClean="0"/>
              <a:t> </a:t>
            </a:r>
            <a:r>
              <a:rPr lang="en-US" sz="3200" dirty="0"/>
              <a:t>Environmental conditions play an important role </a:t>
            </a:r>
            <a:r>
              <a:rPr lang="en-US" sz="3200" dirty="0" smtClean="0"/>
              <a:t>in gene </a:t>
            </a:r>
            <a:r>
              <a:rPr lang="en-US" sz="3200" dirty="0"/>
              <a:t>regulation. </a:t>
            </a:r>
            <a:endParaRPr lang="en-US" sz="3200" dirty="0" smtClean="0"/>
          </a:p>
          <a:p>
            <a:pPr algn="just"/>
            <a:endParaRPr lang="en-US" sz="3200" dirty="0"/>
          </a:p>
          <a:p>
            <a:pPr algn="just"/>
            <a:r>
              <a:rPr lang="en-US" sz="3200" dirty="0" smtClean="0"/>
              <a:t>A </a:t>
            </a:r>
            <a:r>
              <a:rPr lang="en-US" sz="3200" dirty="0"/>
              <a:t>comparison of microarray </a:t>
            </a:r>
            <a:r>
              <a:rPr lang="en-US" sz="3200" dirty="0" smtClean="0"/>
              <a:t>data may </a:t>
            </a:r>
            <a:r>
              <a:rPr lang="en-US" sz="3200" dirty="0"/>
              <a:t>reveal genes that are induced under one set </a:t>
            </a:r>
            <a:r>
              <a:rPr lang="en-US" sz="3200" dirty="0" smtClean="0"/>
              <a:t>of conditions </a:t>
            </a:r>
            <a:r>
              <a:rPr lang="en-US" sz="3200" dirty="0"/>
              <a:t>and repressed under another</a:t>
            </a:r>
          </a:p>
        </p:txBody>
      </p:sp>
    </p:spTree>
    <p:extLst>
      <p:ext uri="{BB962C8B-B14F-4D97-AF65-F5344CB8AC3E}">
        <p14:creationId xmlns:p14="http://schemas.microsoft.com/office/powerpoint/2010/main" val="1701542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533400"/>
            <a:ext cx="7620000" cy="4031873"/>
          </a:xfrm>
          <a:prstGeom prst="rect">
            <a:avLst/>
          </a:prstGeom>
        </p:spPr>
        <p:txBody>
          <a:bodyPr wrap="square">
            <a:spAutoFit/>
          </a:bodyPr>
          <a:lstStyle/>
          <a:p>
            <a:pPr algn="ctr"/>
            <a:r>
              <a:rPr lang="en-US" sz="3200" b="1" dirty="0" smtClean="0"/>
              <a:t>Elucidation </a:t>
            </a:r>
            <a:r>
              <a:rPr lang="en-US" sz="3200" b="1" dirty="0"/>
              <a:t>of M</a:t>
            </a:r>
            <a:r>
              <a:rPr lang="en-US" sz="3200" b="1" dirty="0" smtClean="0"/>
              <a:t>etabolic </a:t>
            </a:r>
            <a:r>
              <a:rPr lang="en-US" sz="3200" b="1" dirty="0"/>
              <a:t>P</a:t>
            </a:r>
            <a:r>
              <a:rPr lang="en-US" sz="3200" b="1" dirty="0" smtClean="0"/>
              <a:t>athways </a:t>
            </a:r>
          </a:p>
          <a:p>
            <a:pPr algn="just"/>
            <a:endParaRPr lang="en-US" sz="3200" dirty="0" smtClean="0"/>
          </a:p>
          <a:p>
            <a:pPr algn="just"/>
            <a:r>
              <a:rPr lang="en-US" sz="3200" dirty="0" smtClean="0"/>
              <a:t>Genes </a:t>
            </a:r>
            <a:r>
              <a:rPr lang="en-US" sz="3200" dirty="0"/>
              <a:t>that encode proteins that participate in </a:t>
            </a:r>
            <a:r>
              <a:rPr lang="en-US" sz="3200" dirty="0" smtClean="0"/>
              <a:t>a common </a:t>
            </a:r>
            <a:r>
              <a:rPr lang="en-US" sz="3200" dirty="0"/>
              <a:t>metabolic pathway are often </a:t>
            </a:r>
            <a:r>
              <a:rPr lang="en-US" sz="3200" dirty="0" smtClean="0"/>
              <a:t>expressed in </a:t>
            </a:r>
            <a:r>
              <a:rPr lang="en-US" sz="3200" dirty="0"/>
              <a:t>a parallel manner. This can be revealed from </a:t>
            </a:r>
            <a:r>
              <a:rPr lang="en-US" sz="3200" dirty="0" smtClean="0"/>
              <a:t>a microarray </a:t>
            </a:r>
            <a:r>
              <a:rPr lang="en-US" sz="3200" dirty="0"/>
              <a:t>analysis. This application overlaps </a:t>
            </a:r>
            <a:r>
              <a:rPr lang="en-US" sz="3200" dirty="0" smtClean="0"/>
              <a:t>with the </a:t>
            </a:r>
            <a:r>
              <a:rPr lang="en-US" sz="3200" dirty="0"/>
              <a:t>study of gene regulation via microarrays.</a:t>
            </a:r>
          </a:p>
        </p:txBody>
      </p:sp>
    </p:spTree>
    <p:extLst>
      <p:ext uri="{BB962C8B-B14F-4D97-AF65-F5344CB8AC3E}">
        <p14:creationId xmlns:p14="http://schemas.microsoft.com/office/powerpoint/2010/main" val="17677740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057" y="664029"/>
            <a:ext cx="7543800" cy="5509200"/>
          </a:xfrm>
          <a:prstGeom prst="rect">
            <a:avLst/>
          </a:prstGeom>
        </p:spPr>
        <p:txBody>
          <a:bodyPr wrap="square">
            <a:spAutoFit/>
          </a:bodyPr>
          <a:lstStyle/>
          <a:p>
            <a:pPr algn="ctr"/>
            <a:r>
              <a:rPr lang="en-US" sz="3200" b="1" dirty="0"/>
              <a:t>Tumor P</a:t>
            </a:r>
            <a:r>
              <a:rPr lang="en-US" sz="3200" b="1" dirty="0" smtClean="0"/>
              <a:t>rofiling</a:t>
            </a:r>
          </a:p>
          <a:p>
            <a:pPr algn="just"/>
            <a:endParaRPr lang="en-US" sz="3200" dirty="0"/>
          </a:p>
          <a:p>
            <a:pPr algn="just"/>
            <a:r>
              <a:rPr lang="en-US" sz="3200" dirty="0" smtClean="0"/>
              <a:t> </a:t>
            </a:r>
            <a:r>
              <a:rPr lang="en-US" sz="3200" dirty="0"/>
              <a:t>Different types of cancer cells exhibit </a:t>
            </a:r>
            <a:r>
              <a:rPr lang="en-US" sz="3200" dirty="0" smtClean="0"/>
              <a:t>striking differences </a:t>
            </a:r>
            <a:r>
              <a:rPr lang="en-US" sz="3200" dirty="0"/>
              <a:t>in their profiles of gene expression. </a:t>
            </a:r>
            <a:r>
              <a:rPr lang="en-US" sz="3200" dirty="0" smtClean="0"/>
              <a:t>This can </a:t>
            </a:r>
            <a:r>
              <a:rPr lang="en-US" sz="3200" dirty="0"/>
              <a:t>be revealed by a DNA microarray analysis. </a:t>
            </a:r>
            <a:r>
              <a:rPr lang="en-US" sz="3200" dirty="0" smtClean="0"/>
              <a:t>This approach </a:t>
            </a:r>
            <a:r>
              <a:rPr lang="en-US" sz="3200" dirty="0"/>
              <a:t>is gaining widespread use as a </a:t>
            </a:r>
            <a:r>
              <a:rPr lang="en-US" sz="3200" dirty="0" smtClean="0"/>
              <a:t>method of </a:t>
            </a:r>
            <a:r>
              <a:rPr lang="en-US" sz="3200" dirty="0" err="1" smtClean="0"/>
              <a:t>subclassifying</a:t>
            </a:r>
            <a:r>
              <a:rPr lang="en-US" sz="3200" dirty="0" smtClean="0"/>
              <a:t> </a:t>
            </a:r>
            <a:r>
              <a:rPr lang="en-US" sz="3200" dirty="0"/>
              <a:t>tumors that are </a:t>
            </a:r>
            <a:r>
              <a:rPr lang="en-US" sz="3200" dirty="0" smtClean="0"/>
              <a:t>sometimes morphologically indistinguishable</a:t>
            </a:r>
            <a:r>
              <a:rPr lang="en-US" sz="3200" dirty="0"/>
              <a:t>. Tumor </a:t>
            </a:r>
            <a:r>
              <a:rPr lang="en-US" sz="3200" dirty="0" smtClean="0"/>
              <a:t>profiling may </a:t>
            </a:r>
            <a:r>
              <a:rPr lang="en-US" sz="3200" dirty="0"/>
              <a:t>provide information that can improve </a:t>
            </a:r>
            <a:r>
              <a:rPr lang="en-US" sz="3200" dirty="0" smtClean="0"/>
              <a:t>a patient’s </a:t>
            </a:r>
            <a:r>
              <a:rPr lang="en-US" sz="3200" dirty="0"/>
              <a:t>clinical treatment.</a:t>
            </a:r>
          </a:p>
        </p:txBody>
      </p:sp>
    </p:spTree>
    <p:extLst>
      <p:ext uri="{BB962C8B-B14F-4D97-AF65-F5344CB8AC3E}">
        <p14:creationId xmlns:p14="http://schemas.microsoft.com/office/powerpoint/2010/main" val="816790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571" y="511628"/>
            <a:ext cx="7750629" cy="4154984"/>
          </a:xfrm>
          <a:prstGeom prst="rect">
            <a:avLst/>
          </a:prstGeom>
        </p:spPr>
        <p:txBody>
          <a:bodyPr wrap="square">
            <a:spAutoFit/>
          </a:bodyPr>
          <a:lstStyle/>
          <a:p>
            <a:pPr algn="ctr"/>
            <a:r>
              <a:rPr lang="en-US" sz="2400" b="1" dirty="0" smtClean="0"/>
              <a:t>Genetic Variation </a:t>
            </a:r>
          </a:p>
          <a:p>
            <a:pPr algn="just"/>
            <a:endParaRPr lang="en-US" sz="2400" dirty="0" smtClean="0"/>
          </a:p>
          <a:p>
            <a:pPr algn="just"/>
            <a:r>
              <a:rPr lang="en-US" sz="2400" dirty="0" smtClean="0"/>
              <a:t>A mutant allele may not hybridize to a spot on a microarray as well as a wild-type allele.</a:t>
            </a:r>
          </a:p>
          <a:p>
            <a:pPr algn="just"/>
            <a:r>
              <a:rPr lang="en-US" sz="2400" dirty="0" smtClean="0"/>
              <a:t> Therefore, microarrays are gaining widespread use as a tool for detecting genetic variation. </a:t>
            </a:r>
          </a:p>
          <a:p>
            <a:pPr algn="just"/>
            <a:r>
              <a:rPr lang="en-US" sz="2400" dirty="0" smtClean="0"/>
              <a:t>They have been used to identify disease-causing alleles in humans and mutations that contribute to quantitative traits in plants and other species.</a:t>
            </a:r>
          </a:p>
          <a:p>
            <a:pPr algn="just"/>
            <a:r>
              <a:rPr lang="en-US" sz="2400" dirty="0" smtClean="0"/>
              <a:t> In addition, microarrays are </a:t>
            </a:r>
            <a:r>
              <a:rPr lang="en-US" sz="2400" dirty="0"/>
              <a:t>used to detect chromosomal deletions </a:t>
            </a:r>
            <a:r>
              <a:rPr lang="en-US" sz="2400" dirty="0" smtClean="0"/>
              <a:t>and duplications</a:t>
            </a:r>
            <a:r>
              <a:rPr lang="en-US" sz="2400" dirty="0"/>
              <a:t>.</a:t>
            </a:r>
          </a:p>
        </p:txBody>
      </p:sp>
    </p:spTree>
    <p:extLst>
      <p:ext uri="{BB962C8B-B14F-4D97-AF65-F5344CB8AC3E}">
        <p14:creationId xmlns:p14="http://schemas.microsoft.com/office/powerpoint/2010/main" val="3136676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971" y="2079171"/>
            <a:ext cx="7130143" cy="2554545"/>
          </a:xfrm>
          <a:prstGeom prst="rect">
            <a:avLst/>
          </a:prstGeom>
        </p:spPr>
        <p:txBody>
          <a:bodyPr wrap="square">
            <a:spAutoFit/>
          </a:bodyPr>
          <a:lstStyle/>
          <a:p>
            <a:pPr algn="ctr"/>
            <a:r>
              <a:rPr lang="en-US" sz="3200" b="1" dirty="0">
                <a:solidFill>
                  <a:prstClr val="white"/>
                </a:solidFill>
              </a:rPr>
              <a:t>Microbial S</a:t>
            </a:r>
            <a:r>
              <a:rPr lang="en-US" sz="3200" b="1" dirty="0" smtClean="0">
                <a:solidFill>
                  <a:prstClr val="white"/>
                </a:solidFill>
              </a:rPr>
              <a:t>train </a:t>
            </a:r>
            <a:r>
              <a:rPr lang="en-US" sz="3200" b="1" dirty="0">
                <a:solidFill>
                  <a:prstClr val="white"/>
                </a:solidFill>
              </a:rPr>
              <a:t>I</a:t>
            </a:r>
            <a:r>
              <a:rPr lang="en-US" sz="3200" b="1" dirty="0" smtClean="0">
                <a:solidFill>
                  <a:prstClr val="white"/>
                </a:solidFill>
              </a:rPr>
              <a:t>dentification </a:t>
            </a:r>
          </a:p>
          <a:p>
            <a:endParaRPr lang="en-US" sz="3200" dirty="0">
              <a:solidFill>
                <a:prstClr val="black"/>
              </a:solidFill>
            </a:endParaRPr>
          </a:p>
          <a:p>
            <a:r>
              <a:rPr lang="en-US" sz="3200" dirty="0" smtClean="0">
                <a:solidFill>
                  <a:srgbClr val="FFFF00"/>
                </a:solidFill>
              </a:rPr>
              <a:t> </a:t>
            </a:r>
            <a:r>
              <a:rPr lang="en-US" sz="3200" dirty="0">
                <a:solidFill>
                  <a:srgbClr val="FFFF00"/>
                </a:solidFill>
              </a:rPr>
              <a:t>Microarrays can </a:t>
            </a:r>
            <a:r>
              <a:rPr lang="en-US" sz="3200" dirty="0" smtClean="0">
                <a:solidFill>
                  <a:srgbClr val="FFFF00"/>
                </a:solidFill>
              </a:rPr>
              <a:t>distinguish between </a:t>
            </a:r>
            <a:r>
              <a:rPr lang="en-US" sz="3200" dirty="0">
                <a:solidFill>
                  <a:srgbClr val="FFFF00"/>
                </a:solidFill>
              </a:rPr>
              <a:t>closely </a:t>
            </a:r>
            <a:r>
              <a:rPr lang="en-US" sz="3200" dirty="0" smtClean="0">
                <a:solidFill>
                  <a:srgbClr val="FFFF00"/>
                </a:solidFill>
              </a:rPr>
              <a:t>related bacterial </a:t>
            </a:r>
            <a:r>
              <a:rPr lang="en-US" sz="3200" dirty="0">
                <a:solidFill>
                  <a:srgbClr val="FFFF00"/>
                </a:solidFill>
              </a:rPr>
              <a:t>species and subspecies</a:t>
            </a:r>
          </a:p>
        </p:txBody>
      </p:sp>
    </p:spTree>
    <p:extLst>
      <p:ext uri="{BB962C8B-B14F-4D97-AF65-F5344CB8AC3E}">
        <p14:creationId xmlns:p14="http://schemas.microsoft.com/office/powerpoint/2010/main" val="12543086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2114" y="1698170"/>
            <a:ext cx="7249886" cy="2677656"/>
          </a:xfrm>
          <a:prstGeom prst="rect">
            <a:avLst/>
          </a:prstGeom>
        </p:spPr>
        <p:txBody>
          <a:bodyPr wrap="square">
            <a:spAutoFit/>
          </a:bodyPr>
          <a:lstStyle/>
          <a:p>
            <a:pPr algn="ctr"/>
            <a:r>
              <a:rPr lang="en-US" sz="2800" b="1" dirty="0" smtClean="0"/>
              <a:t>DNA-Protein </a:t>
            </a:r>
            <a:r>
              <a:rPr lang="en-US" sz="2800" b="1" dirty="0"/>
              <a:t>B</a:t>
            </a:r>
            <a:r>
              <a:rPr lang="en-US" sz="2800" b="1" dirty="0" smtClean="0"/>
              <a:t>inding </a:t>
            </a:r>
          </a:p>
          <a:p>
            <a:endParaRPr lang="en-US" sz="2800" dirty="0"/>
          </a:p>
          <a:p>
            <a:pPr algn="just"/>
            <a:r>
              <a:rPr lang="en-US" sz="2800" dirty="0" smtClean="0"/>
              <a:t>Chromatin </a:t>
            </a:r>
            <a:r>
              <a:rPr lang="en-US" sz="2800" dirty="0" err="1"/>
              <a:t>immunoprecipitation</a:t>
            </a:r>
            <a:r>
              <a:rPr lang="en-US" sz="2800" dirty="0"/>
              <a:t>, which is </a:t>
            </a:r>
            <a:r>
              <a:rPr lang="en-US" sz="2800" dirty="0" smtClean="0"/>
              <a:t>described in Figure, </a:t>
            </a:r>
            <a:r>
              <a:rPr lang="en-US" sz="2800" dirty="0"/>
              <a:t>can be used with DNA </a:t>
            </a:r>
            <a:r>
              <a:rPr lang="en-US" sz="2800" dirty="0" smtClean="0"/>
              <a:t>microarrays to </a:t>
            </a:r>
            <a:r>
              <a:rPr lang="en-US" sz="2800" dirty="0"/>
              <a:t>determine where in the genome a </a:t>
            </a:r>
            <a:r>
              <a:rPr lang="en-US" sz="2800" dirty="0" smtClean="0"/>
              <a:t>particular protein </a:t>
            </a:r>
            <a:r>
              <a:rPr lang="en-US" sz="2800" dirty="0"/>
              <a:t>binds to the DNA.</a:t>
            </a:r>
          </a:p>
        </p:txBody>
      </p:sp>
    </p:spTree>
    <p:extLst>
      <p:ext uri="{BB962C8B-B14F-4D97-AF65-F5344CB8AC3E}">
        <p14:creationId xmlns:p14="http://schemas.microsoft.com/office/powerpoint/2010/main" val="3365548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b="45556"/>
          <a:stretch>
            <a:fillRect/>
          </a:stretch>
        </p:blipFill>
        <p:spPr bwMode="auto">
          <a:xfrm>
            <a:off x="1513901" y="1"/>
            <a:ext cx="5953699"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t="53333"/>
          <a:stretch>
            <a:fillRect/>
          </a:stretch>
        </p:blipFill>
        <p:spPr bwMode="auto">
          <a:xfrm>
            <a:off x="1238250" y="0"/>
            <a:ext cx="6945981"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75" y="609600"/>
            <a:ext cx="8991251" cy="563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2362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67428"/>
            <a:ext cx="8763000" cy="3416320"/>
          </a:xfrm>
          <a:prstGeom prst="rect">
            <a:avLst/>
          </a:prstGeom>
        </p:spPr>
        <p:txBody>
          <a:bodyPr wrap="square">
            <a:spAutoFit/>
          </a:bodyPr>
          <a:lstStyle/>
          <a:p>
            <a:pPr algn="ctr"/>
            <a:r>
              <a:rPr lang="en-US" sz="2800" b="1" dirty="0" smtClean="0"/>
              <a:t>MICRO ARRAY (BIOCHIPS)</a:t>
            </a:r>
          </a:p>
          <a:p>
            <a:pPr algn="ctr"/>
            <a:endParaRPr lang="en-US" sz="2000" b="1" dirty="0" smtClean="0"/>
          </a:p>
          <a:p>
            <a:pPr marL="285750" indent="-285750" algn="just">
              <a:buFont typeface="Wingdings" pitchFamily="2" charset="2"/>
              <a:buChar char="Ø"/>
            </a:pPr>
            <a:r>
              <a:rPr lang="en-US" sz="2800" dirty="0" smtClean="0"/>
              <a:t>Micro arrays are revolutionizing medicine by being able to pinpoint a very specific disease or the susceptibility to it. </a:t>
            </a:r>
          </a:p>
          <a:p>
            <a:pPr marL="285750" indent="-285750" algn="just">
              <a:buFont typeface="Wingdings" pitchFamily="2" charset="2"/>
              <a:buChar char="Ø"/>
            </a:pPr>
            <a:endParaRPr lang="en-US" sz="2800" dirty="0" smtClean="0"/>
          </a:p>
          <a:p>
            <a:pPr marL="285750" indent="-285750" algn="just">
              <a:buFont typeface="Wingdings" pitchFamily="2" charset="2"/>
              <a:buChar char="Ø"/>
            </a:pPr>
            <a:r>
              <a:rPr lang="en-US" sz="2800" dirty="0" smtClean="0"/>
              <a:t> </a:t>
            </a:r>
            <a:r>
              <a:rPr lang="en-US" sz="2800" dirty="0" err="1" smtClean="0"/>
              <a:t>Affymetrix</a:t>
            </a:r>
            <a:r>
              <a:rPr lang="en-US" sz="2800" dirty="0" smtClean="0"/>
              <a:t> (www.affymetrix.com) pioneered this technology with its </a:t>
            </a:r>
            <a:r>
              <a:rPr lang="en-US" sz="2800" dirty="0" err="1" smtClean="0"/>
              <a:t>GeneChip</a:t>
            </a:r>
            <a:r>
              <a:rPr lang="en-US" sz="2800" dirty="0" smtClean="0"/>
              <a:t> family. </a:t>
            </a:r>
            <a:endParaRPr lang="en-US" sz="2800" dirty="0"/>
          </a:p>
        </p:txBody>
      </p:sp>
    </p:spTree>
    <p:extLst>
      <p:ext uri="{BB962C8B-B14F-4D97-AF65-F5344CB8AC3E}">
        <p14:creationId xmlns:p14="http://schemas.microsoft.com/office/powerpoint/2010/main" val="35727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17336994"/>
              </p:ext>
            </p:extLst>
          </p:nvPr>
        </p:nvGraphicFramePr>
        <p:xfrm>
          <a:off x="457200" y="2209800"/>
          <a:ext cx="8229600" cy="2377440"/>
        </p:xfrm>
        <a:graphic>
          <a:graphicData uri="http://schemas.openxmlformats.org/drawingml/2006/table">
            <a:tbl>
              <a:tblPr/>
              <a:tblGrid>
                <a:gridCol w="8229600"/>
              </a:tblGrid>
              <a:tr h="0">
                <a:tc>
                  <a:txBody>
                    <a:bodyPr/>
                    <a:lstStyle/>
                    <a:p>
                      <a:pPr algn="ctr"/>
                      <a:r>
                        <a:rPr lang="en-US" sz="2800" b="1" dirty="0">
                          <a:solidFill>
                            <a:schemeClr val="tx1"/>
                          </a:solidFill>
                        </a:rPr>
                        <a:t>Micro Array </a:t>
                      </a:r>
                      <a:r>
                        <a:rPr lang="en-US" sz="2800" b="1" dirty="0" smtClean="0">
                          <a:solidFill>
                            <a:schemeClr val="tx1"/>
                          </a:solidFill>
                        </a:rPr>
                        <a:t>Features</a:t>
                      </a:r>
                    </a:p>
                    <a:p>
                      <a:pPr algn="ctr"/>
                      <a:endParaRPr lang="en-US" sz="2000" dirty="0">
                        <a:solidFill>
                          <a:schemeClr val="tx1"/>
                        </a:solidFill>
                      </a:endParaRPr>
                    </a:p>
                  </a:txBody>
                  <a:tcPr anchor="ctr">
                    <a:lnL>
                      <a:noFill/>
                    </a:lnL>
                    <a:lnR>
                      <a:noFill/>
                    </a:lnR>
                    <a:lnT>
                      <a:noFill/>
                    </a:lnT>
                    <a:lnB>
                      <a:noFill/>
                    </a:lnB>
                  </a:tcPr>
                </a:tc>
              </a:tr>
              <a:tr h="0">
                <a:tc>
                  <a:txBody>
                    <a:bodyPr/>
                    <a:lstStyle/>
                    <a:p>
                      <a:pPr algn="just"/>
                      <a:r>
                        <a:rPr lang="en-US" sz="2400" dirty="0">
                          <a:solidFill>
                            <a:schemeClr val="tx1"/>
                          </a:solidFill>
                        </a:rPr>
                        <a:t>The square locations on this </a:t>
                      </a:r>
                      <a:r>
                        <a:rPr lang="en-US" sz="2400" dirty="0" err="1">
                          <a:solidFill>
                            <a:schemeClr val="tx1"/>
                          </a:solidFill>
                        </a:rPr>
                        <a:t>Affymetrix</a:t>
                      </a:r>
                      <a:r>
                        <a:rPr lang="en-US" sz="2400" dirty="0">
                          <a:solidFill>
                            <a:schemeClr val="tx1"/>
                          </a:solidFill>
                        </a:rPr>
                        <a:t> array are called "</a:t>
                      </a:r>
                      <a:r>
                        <a:rPr lang="en-US" sz="2400" b="1" dirty="0">
                          <a:solidFill>
                            <a:schemeClr val="tx1"/>
                          </a:solidFill>
                        </a:rPr>
                        <a:t>features,</a:t>
                      </a:r>
                      <a:r>
                        <a:rPr lang="en-US" sz="2400" dirty="0">
                          <a:solidFill>
                            <a:schemeClr val="tx1"/>
                          </a:solidFill>
                        </a:rPr>
                        <a:t>" and each feature holds millions of identical DNA strands called </a:t>
                      </a:r>
                      <a:r>
                        <a:rPr lang="en-US" sz="2400" b="1" dirty="0">
                          <a:solidFill>
                            <a:schemeClr val="tx1"/>
                          </a:solidFill>
                        </a:rPr>
                        <a:t>"probes</a:t>
                      </a:r>
                      <a:r>
                        <a:rPr lang="en-US" sz="2400" dirty="0">
                          <a:solidFill>
                            <a:schemeClr val="tx1"/>
                          </a:solidFill>
                        </a:rPr>
                        <a:t>." The probes are built like semiconductor chips, one layer at a time.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5115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2114" y="2525486"/>
            <a:ext cx="7315200" cy="1200329"/>
          </a:xfrm>
          <a:prstGeom prst="rect">
            <a:avLst/>
          </a:prstGeom>
        </p:spPr>
        <p:txBody>
          <a:bodyPr wrap="square">
            <a:spAutoFit/>
          </a:bodyPr>
          <a:lstStyle/>
          <a:p>
            <a:r>
              <a:rPr lang="en-US" sz="3600" b="1" dirty="0"/>
              <a:t>A Microarray </a:t>
            </a:r>
            <a:r>
              <a:rPr lang="en-US" sz="3600" b="1" dirty="0" smtClean="0"/>
              <a:t>can </a:t>
            </a:r>
            <a:r>
              <a:rPr lang="en-US" sz="3600" b="1" dirty="0"/>
              <a:t>Identify </a:t>
            </a:r>
            <a:r>
              <a:rPr lang="en-US" sz="3600" b="1" dirty="0" smtClean="0"/>
              <a:t>Genes That </a:t>
            </a:r>
            <a:r>
              <a:rPr lang="en-US" sz="3600" b="1" dirty="0"/>
              <a:t>a</a:t>
            </a:r>
            <a:r>
              <a:rPr lang="en-US" sz="3600" b="1" dirty="0" smtClean="0"/>
              <a:t>re </a:t>
            </a:r>
            <a:r>
              <a:rPr lang="en-US" sz="3600" b="1" dirty="0"/>
              <a:t>Transcribed</a:t>
            </a:r>
            <a:endParaRPr lang="en-US" sz="3600" dirty="0"/>
          </a:p>
        </p:txBody>
      </p:sp>
    </p:spTree>
    <p:extLst>
      <p:ext uri="{BB962C8B-B14F-4D97-AF65-F5344CB8AC3E}">
        <p14:creationId xmlns:p14="http://schemas.microsoft.com/office/powerpoint/2010/main" val="2981819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7" y="457200"/>
            <a:ext cx="9066508"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621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422"/>
          <a:stretch/>
        </p:blipFill>
        <p:spPr bwMode="auto">
          <a:xfrm>
            <a:off x="1313587" y="304800"/>
            <a:ext cx="6611213" cy="5805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27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14497520"/>
              </p:ext>
            </p:extLst>
          </p:nvPr>
        </p:nvGraphicFramePr>
        <p:xfrm>
          <a:off x="609600" y="1447800"/>
          <a:ext cx="8229600" cy="2804160"/>
        </p:xfrm>
        <a:graphic>
          <a:graphicData uri="http://schemas.openxmlformats.org/drawingml/2006/table">
            <a:tbl>
              <a:tblPr/>
              <a:tblGrid>
                <a:gridCol w="8229600"/>
              </a:tblGrid>
              <a:tr h="0">
                <a:tc>
                  <a:txBody>
                    <a:bodyPr/>
                    <a:lstStyle/>
                    <a:p>
                      <a:pPr algn="ctr"/>
                      <a:r>
                        <a:rPr lang="en-US" sz="2800" b="1" dirty="0">
                          <a:solidFill>
                            <a:schemeClr val="tx1"/>
                          </a:solidFill>
                        </a:rPr>
                        <a:t>Hybridization (Pairing)</a:t>
                      </a:r>
                      <a:endParaRPr lang="en-US" sz="2800" dirty="0">
                        <a:solidFill>
                          <a:schemeClr val="tx1"/>
                        </a:solidFill>
                      </a:endParaRPr>
                    </a:p>
                  </a:txBody>
                  <a:tcPr anchor="ctr">
                    <a:lnL>
                      <a:noFill/>
                    </a:lnL>
                    <a:lnR>
                      <a:noFill/>
                    </a:lnR>
                    <a:lnT>
                      <a:noFill/>
                    </a:lnT>
                    <a:lnB>
                      <a:noFill/>
                    </a:lnB>
                  </a:tcPr>
                </a:tc>
              </a:tr>
              <a:tr h="0">
                <a:tc>
                  <a:txBody>
                    <a:bodyPr/>
                    <a:lstStyle/>
                    <a:p>
                      <a:pPr algn="just"/>
                      <a:r>
                        <a:rPr lang="en-US" sz="2400" dirty="0">
                          <a:solidFill>
                            <a:schemeClr val="tx1"/>
                          </a:solidFill>
                        </a:rPr>
                        <a:t>The human DNA sample, which has been replicated millions of times and fragmented into short pieces, is washed over the micro array. The red balls depict biotin molecules that were adhered to the fragments, which "swim" around the probes for up to 16 hours. During that time, some strands will pair with the probes (the hybridization process).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38087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673"/>
          <a:stretch/>
        </p:blipFill>
        <p:spPr bwMode="auto">
          <a:xfrm>
            <a:off x="1195108" y="720436"/>
            <a:ext cx="6816778" cy="548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2682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553</Words>
  <Application>Microsoft Office PowerPoint</Application>
  <PresentationFormat>On-screen Show (4:3)</PresentationFormat>
  <Paragraphs>49</Paragraphs>
  <Slides>28</Slides>
  <Notes>0</Notes>
  <HiddenSlides>0</HiddenSlides>
  <MMClips>0</MMClips>
  <ScaleCrop>false</ScaleCrop>
  <HeadingPairs>
    <vt:vector size="4" baseType="variant">
      <vt:variant>
        <vt:lpstr>Theme</vt:lpstr>
      </vt:variant>
      <vt:variant>
        <vt:i4>5</vt:i4>
      </vt:variant>
      <vt:variant>
        <vt:lpstr>Slide Titles</vt:lpstr>
      </vt:variant>
      <vt:variant>
        <vt:i4>28</vt:i4>
      </vt:variant>
    </vt:vector>
  </HeadingPairs>
  <TitlesOfParts>
    <vt:vector size="33" baseType="lpstr">
      <vt:lpstr>1_Office Theme</vt:lpstr>
      <vt:lpstr>2_Office Theme</vt:lpstr>
      <vt:lpstr>3_Office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dc:creator>
  <cp:lastModifiedBy>DELL</cp:lastModifiedBy>
  <cp:revision>19</cp:revision>
  <dcterms:created xsi:type="dcterms:W3CDTF">2006-08-16T00:00:00Z</dcterms:created>
  <dcterms:modified xsi:type="dcterms:W3CDTF">2020-03-19T07:41:46Z</dcterms:modified>
</cp:coreProperties>
</file>