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58" r:id="rId3"/>
    <p:sldId id="257"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50"/>
  </p:normalViewPr>
  <p:slideViewPr>
    <p:cSldViewPr snapToGrid="0">
      <p:cViewPr varScale="1">
        <p:scale>
          <a:sx n="120" d="100"/>
          <a:sy n="120" d="100"/>
        </p:scale>
        <p:origin x="25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FCD57E0-695B-2841-A6DD-842536CE6BD9}" type="datetimeFigureOut">
              <a:rPr lang="en-US" smtClean="0"/>
              <a:t>4/24/23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1FA028-DB01-5746-9262-2825054DFFDC}" type="slidenum">
              <a:rPr lang="en-US" smtClean="0"/>
              <a:t>‹#›</a:t>
            </a:fld>
            <a:endParaRPr lang="en-US"/>
          </a:p>
        </p:txBody>
      </p:sp>
    </p:spTree>
    <p:extLst>
      <p:ext uri="{BB962C8B-B14F-4D97-AF65-F5344CB8AC3E}">
        <p14:creationId xmlns:p14="http://schemas.microsoft.com/office/powerpoint/2010/main" val="29291006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class </a:t>
            </a:r>
            <a:r>
              <a:rPr lang="en-US" dirty="0" err="1"/>
              <a:t>BST_class</a:t>
            </a:r>
            <a:r>
              <a:rPr lang="en-US" dirty="0"/>
              <a:t> { </a:t>
            </a:r>
          </a:p>
          <a:p>
            <a:r>
              <a:rPr lang="en-US" dirty="0"/>
              <a:t>    //node class that defines BST node</a:t>
            </a:r>
          </a:p>
          <a:p>
            <a:r>
              <a:rPr lang="en-US" dirty="0"/>
              <a:t>    class Node { </a:t>
            </a:r>
          </a:p>
          <a:p>
            <a:r>
              <a:rPr lang="en-US" dirty="0"/>
              <a:t>        int key; </a:t>
            </a:r>
          </a:p>
          <a:p>
            <a:r>
              <a:rPr lang="en-US" dirty="0"/>
              <a:t>        Node left, right; </a:t>
            </a:r>
          </a:p>
          <a:p>
            <a:r>
              <a:rPr lang="en-US" dirty="0"/>
              <a:t>   </a:t>
            </a:r>
          </a:p>
          <a:p>
            <a:r>
              <a:rPr lang="en-US" dirty="0"/>
              <a:t>        public Node(int data){ </a:t>
            </a:r>
          </a:p>
          <a:p>
            <a:r>
              <a:rPr lang="en-US" dirty="0"/>
              <a:t>            key = data; </a:t>
            </a:r>
          </a:p>
          <a:p>
            <a:r>
              <a:rPr lang="en-US" dirty="0"/>
              <a:t>            left = right = null; </a:t>
            </a:r>
          </a:p>
          <a:p>
            <a:r>
              <a:rPr lang="en-US" dirty="0"/>
              <a:t>        } </a:t>
            </a:r>
          </a:p>
          <a:p>
            <a:r>
              <a:rPr lang="en-US" dirty="0"/>
              <a:t>    } </a:t>
            </a:r>
          </a:p>
          <a:p>
            <a:r>
              <a:rPr lang="en-US" dirty="0"/>
              <a:t>    // BST root node </a:t>
            </a:r>
          </a:p>
          <a:p>
            <a:r>
              <a:rPr lang="en-US" dirty="0"/>
              <a:t>    Node root; </a:t>
            </a:r>
          </a:p>
          <a:p>
            <a:r>
              <a:rPr lang="en-US" dirty="0"/>
              <a:t>  </a:t>
            </a:r>
          </a:p>
          <a:p>
            <a:r>
              <a:rPr lang="en-US" dirty="0"/>
              <a:t>   // Constructor for BST =&gt;initial empty tree</a:t>
            </a:r>
          </a:p>
          <a:p>
            <a:r>
              <a:rPr lang="en-US" dirty="0"/>
              <a:t>    </a:t>
            </a:r>
            <a:r>
              <a:rPr lang="en-US" dirty="0" err="1"/>
              <a:t>BST_class</a:t>
            </a:r>
            <a:r>
              <a:rPr lang="en-US" dirty="0"/>
              <a:t>(){ </a:t>
            </a:r>
          </a:p>
          <a:p>
            <a:r>
              <a:rPr lang="en-US" dirty="0"/>
              <a:t>        root = null; </a:t>
            </a:r>
          </a:p>
          <a:p>
            <a:r>
              <a:rPr lang="en-US" dirty="0"/>
              <a:t>    } </a:t>
            </a:r>
          </a:p>
          <a:p>
            <a:r>
              <a:rPr lang="en-US" dirty="0"/>
              <a:t>    //delete a node from BST</a:t>
            </a:r>
          </a:p>
          <a:p>
            <a:r>
              <a:rPr lang="en-US" dirty="0"/>
              <a:t>    void </a:t>
            </a:r>
            <a:r>
              <a:rPr lang="en-US" dirty="0" err="1"/>
              <a:t>deleteKey</a:t>
            </a:r>
            <a:r>
              <a:rPr lang="en-US" dirty="0"/>
              <a:t>(int key) { </a:t>
            </a:r>
          </a:p>
          <a:p>
            <a:r>
              <a:rPr lang="en-US" dirty="0"/>
              <a:t>        root = </a:t>
            </a:r>
            <a:r>
              <a:rPr lang="en-US" dirty="0" err="1"/>
              <a:t>delete_Recursive</a:t>
            </a:r>
            <a:r>
              <a:rPr lang="en-US" dirty="0"/>
              <a:t>(root, key); </a:t>
            </a:r>
          </a:p>
          <a:p>
            <a:r>
              <a:rPr lang="en-US" dirty="0"/>
              <a:t>    } </a:t>
            </a:r>
          </a:p>
          <a:p>
            <a:r>
              <a:rPr lang="en-US" dirty="0"/>
              <a:t>   </a:t>
            </a:r>
          </a:p>
          <a:p>
            <a:r>
              <a:rPr lang="en-US" dirty="0"/>
              <a:t>    //recursive delete function</a:t>
            </a:r>
          </a:p>
          <a:p>
            <a:r>
              <a:rPr lang="en-US" dirty="0"/>
              <a:t>    Node </a:t>
            </a:r>
            <a:r>
              <a:rPr lang="en-US" dirty="0" err="1"/>
              <a:t>delete_Recursive</a:t>
            </a:r>
            <a:r>
              <a:rPr lang="en-US" dirty="0"/>
              <a:t>(Node root, int key)  { </a:t>
            </a:r>
          </a:p>
          <a:p>
            <a:r>
              <a:rPr lang="en-US" dirty="0"/>
              <a:t>        //tree is empty</a:t>
            </a:r>
          </a:p>
          <a:p>
            <a:r>
              <a:rPr lang="en-US" dirty="0"/>
              <a:t>        if (root == null)  return root; </a:t>
            </a:r>
          </a:p>
          <a:p>
            <a:r>
              <a:rPr lang="en-US" dirty="0"/>
              <a:t>   </a:t>
            </a:r>
          </a:p>
          <a:p>
            <a:r>
              <a:rPr lang="en-US" dirty="0"/>
              <a:t>        //traverse the tree</a:t>
            </a:r>
          </a:p>
          <a:p>
            <a:r>
              <a:rPr lang="en-US" dirty="0"/>
              <a:t>        if (key &lt; </a:t>
            </a:r>
            <a:r>
              <a:rPr lang="en-US" dirty="0" err="1"/>
              <a:t>root.key</a:t>
            </a:r>
            <a:r>
              <a:rPr lang="en-US" dirty="0"/>
              <a:t>)     //traverse left subtree </a:t>
            </a:r>
          </a:p>
          <a:p>
            <a:r>
              <a:rPr lang="en-US" dirty="0"/>
              <a:t>            </a:t>
            </a:r>
            <a:r>
              <a:rPr lang="en-US" dirty="0" err="1"/>
              <a:t>root.left</a:t>
            </a:r>
            <a:r>
              <a:rPr lang="en-US" dirty="0"/>
              <a:t> = </a:t>
            </a:r>
            <a:r>
              <a:rPr lang="en-US" dirty="0" err="1"/>
              <a:t>delete_Recursive</a:t>
            </a:r>
            <a:r>
              <a:rPr lang="en-US" dirty="0"/>
              <a:t>(</a:t>
            </a:r>
            <a:r>
              <a:rPr lang="en-US" dirty="0" err="1"/>
              <a:t>root.left</a:t>
            </a:r>
            <a:r>
              <a:rPr lang="en-US" dirty="0"/>
              <a:t>, key); </a:t>
            </a:r>
          </a:p>
          <a:p>
            <a:r>
              <a:rPr lang="en-US" dirty="0"/>
              <a:t>        else if (key &gt; </a:t>
            </a:r>
            <a:r>
              <a:rPr lang="en-US" dirty="0" err="1"/>
              <a:t>root.key</a:t>
            </a:r>
            <a:r>
              <a:rPr lang="en-US" dirty="0"/>
              <a:t>)  //traverse right subtree</a:t>
            </a:r>
          </a:p>
          <a:p>
            <a:r>
              <a:rPr lang="en-US" dirty="0"/>
              <a:t>            </a:t>
            </a:r>
            <a:r>
              <a:rPr lang="en-US" dirty="0" err="1"/>
              <a:t>root.right</a:t>
            </a:r>
            <a:r>
              <a:rPr lang="en-US" dirty="0"/>
              <a:t> = </a:t>
            </a:r>
            <a:r>
              <a:rPr lang="en-US" dirty="0" err="1"/>
              <a:t>delete_Recursive</a:t>
            </a:r>
            <a:r>
              <a:rPr lang="en-US" dirty="0"/>
              <a:t>(</a:t>
            </a:r>
            <a:r>
              <a:rPr lang="en-US" dirty="0" err="1"/>
              <a:t>root.right</a:t>
            </a:r>
            <a:r>
              <a:rPr lang="en-US" dirty="0"/>
              <a:t>, key); </a:t>
            </a:r>
          </a:p>
          <a:p>
            <a:r>
              <a:rPr lang="en-US" dirty="0"/>
              <a:t>        else  { </a:t>
            </a:r>
          </a:p>
          <a:p>
            <a:r>
              <a:rPr lang="en-US" dirty="0"/>
              <a:t>            // node contains only one child</a:t>
            </a:r>
          </a:p>
          <a:p>
            <a:r>
              <a:rPr lang="en-US" dirty="0"/>
              <a:t>            if (</a:t>
            </a:r>
            <a:r>
              <a:rPr lang="en-US" dirty="0" err="1"/>
              <a:t>root.left</a:t>
            </a:r>
            <a:r>
              <a:rPr lang="en-US" dirty="0"/>
              <a:t> == null) </a:t>
            </a:r>
          </a:p>
          <a:p>
            <a:r>
              <a:rPr lang="en-US" dirty="0"/>
              <a:t>                return </a:t>
            </a:r>
            <a:r>
              <a:rPr lang="en-US" dirty="0" err="1"/>
              <a:t>root.right</a:t>
            </a:r>
            <a:r>
              <a:rPr lang="en-US" dirty="0"/>
              <a:t>; </a:t>
            </a:r>
          </a:p>
          <a:p>
            <a:r>
              <a:rPr lang="en-US" dirty="0"/>
              <a:t>            else if (</a:t>
            </a:r>
            <a:r>
              <a:rPr lang="en-US" dirty="0" err="1"/>
              <a:t>root.right</a:t>
            </a:r>
            <a:r>
              <a:rPr lang="en-US" dirty="0"/>
              <a:t> == null) </a:t>
            </a:r>
          </a:p>
          <a:p>
            <a:r>
              <a:rPr lang="en-US" dirty="0"/>
              <a:t>                return </a:t>
            </a:r>
            <a:r>
              <a:rPr lang="en-US" dirty="0" err="1"/>
              <a:t>root.left</a:t>
            </a:r>
            <a:r>
              <a:rPr lang="en-US" dirty="0"/>
              <a:t>; </a:t>
            </a:r>
          </a:p>
          <a:p>
            <a:r>
              <a:rPr lang="en-US" dirty="0"/>
              <a:t>   </a:t>
            </a:r>
          </a:p>
          <a:p>
            <a:r>
              <a:rPr lang="en-US" dirty="0"/>
              <a:t>            // node has two children; </a:t>
            </a:r>
          </a:p>
          <a:p>
            <a:r>
              <a:rPr lang="en-US" dirty="0"/>
              <a:t>            //get </a:t>
            </a:r>
            <a:r>
              <a:rPr lang="en-US" dirty="0" err="1"/>
              <a:t>inorder</a:t>
            </a:r>
            <a:r>
              <a:rPr lang="en-US" dirty="0"/>
              <a:t> successor (min value in the right subtree) </a:t>
            </a:r>
          </a:p>
          <a:p>
            <a:r>
              <a:rPr lang="en-US" dirty="0"/>
              <a:t>            </a:t>
            </a:r>
            <a:r>
              <a:rPr lang="en-US" dirty="0" err="1"/>
              <a:t>root.key</a:t>
            </a:r>
            <a:r>
              <a:rPr lang="en-US" dirty="0"/>
              <a:t> = </a:t>
            </a:r>
            <a:r>
              <a:rPr lang="en-US" dirty="0" err="1"/>
              <a:t>minValue</a:t>
            </a:r>
            <a:r>
              <a:rPr lang="en-US" dirty="0"/>
              <a:t>(</a:t>
            </a:r>
            <a:r>
              <a:rPr lang="en-US" dirty="0" err="1"/>
              <a:t>root.right</a:t>
            </a:r>
            <a:r>
              <a:rPr lang="en-US" dirty="0"/>
              <a:t>); </a:t>
            </a:r>
          </a:p>
          <a:p>
            <a:r>
              <a:rPr lang="en-US" dirty="0"/>
              <a:t>   </a:t>
            </a:r>
          </a:p>
          <a:p>
            <a:r>
              <a:rPr lang="en-US" dirty="0"/>
              <a:t>            // Delete the </a:t>
            </a:r>
            <a:r>
              <a:rPr lang="en-US" dirty="0" err="1"/>
              <a:t>inorder</a:t>
            </a:r>
            <a:r>
              <a:rPr lang="en-US" dirty="0"/>
              <a:t> successor </a:t>
            </a:r>
          </a:p>
          <a:p>
            <a:r>
              <a:rPr lang="en-US" dirty="0"/>
              <a:t>            </a:t>
            </a:r>
            <a:r>
              <a:rPr lang="en-US" dirty="0" err="1"/>
              <a:t>root.right</a:t>
            </a:r>
            <a:r>
              <a:rPr lang="en-US" dirty="0"/>
              <a:t> = </a:t>
            </a:r>
            <a:r>
              <a:rPr lang="en-US" dirty="0" err="1"/>
              <a:t>delete_Recursive</a:t>
            </a:r>
            <a:r>
              <a:rPr lang="en-US" dirty="0"/>
              <a:t>(</a:t>
            </a:r>
            <a:r>
              <a:rPr lang="en-US" dirty="0" err="1"/>
              <a:t>root.right</a:t>
            </a:r>
            <a:r>
              <a:rPr lang="en-US" dirty="0"/>
              <a:t>, </a:t>
            </a:r>
            <a:r>
              <a:rPr lang="en-US" dirty="0" err="1"/>
              <a:t>root.key</a:t>
            </a:r>
            <a:r>
              <a:rPr lang="en-US" dirty="0"/>
              <a:t>); </a:t>
            </a:r>
          </a:p>
          <a:p>
            <a:r>
              <a:rPr lang="en-US" dirty="0"/>
              <a:t>        } </a:t>
            </a:r>
          </a:p>
          <a:p>
            <a:r>
              <a:rPr lang="en-US" dirty="0"/>
              <a:t>        return root; </a:t>
            </a:r>
          </a:p>
          <a:p>
            <a:r>
              <a:rPr lang="en-US" dirty="0"/>
              <a:t>    } </a:t>
            </a:r>
          </a:p>
          <a:p>
            <a:r>
              <a:rPr lang="en-US" dirty="0"/>
              <a:t>   </a:t>
            </a:r>
          </a:p>
          <a:p>
            <a:r>
              <a:rPr lang="en-US" dirty="0"/>
              <a:t>    int </a:t>
            </a:r>
            <a:r>
              <a:rPr lang="en-US" dirty="0" err="1"/>
              <a:t>minValue</a:t>
            </a:r>
            <a:r>
              <a:rPr lang="en-US" dirty="0"/>
              <a:t>(Node root)  { </a:t>
            </a:r>
          </a:p>
          <a:p>
            <a:r>
              <a:rPr lang="en-US" dirty="0"/>
              <a:t>        //initially </a:t>
            </a:r>
            <a:r>
              <a:rPr lang="en-US" dirty="0" err="1"/>
              <a:t>minval</a:t>
            </a:r>
            <a:r>
              <a:rPr lang="en-US" dirty="0"/>
              <a:t> = root</a:t>
            </a:r>
          </a:p>
          <a:p>
            <a:r>
              <a:rPr lang="en-US" dirty="0"/>
              <a:t>        int </a:t>
            </a:r>
            <a:r>
              <a:rPr lang="en-US" dirty="0" err="1"/>
              <a:t>minval</a:t>
            </a:r>
            <a:r>
              <a:rPr lang="en-US" dirty="0"/>
              <a:t> = </a:t>
            </a:r>
            <a:r>
              <a:rPr lang="en-US" dirty="0" err="1"/>
              <a:t>root.key</a:t>
            </a:r>
            <a:r>
              <a:rPr lang="en-US" dirty="0"/>
              <a:t>; </a:t>
            </a:r>
          </a:p>
          <a:p>
            <a:r>
              <a:rPr lang="en-US" dirty="0"/>
              <a:t>        //find </a:t>
            </a:r>
            <a:r>
              <a:rPr lang="en-US" dirty="0" err="1"/>
              <a:t>minval</a:t>
            </a:r>
            <a:endParaRPr lang="en-US" dirty="0"/>
          </a:p>
          <a:p>
            <a:r>
              <a:rPr lang="en-US" dirty="0"/>
              <a:t>        while (</a:t>
            </a:r>
            <a:r>
              <a:rPr lang="en-US" dirty="0" err="1"/>
              <a:t>root.left</a:t>
            </a:r>
            <a:r>
              <a:rPr lang="en-US" dirty="0"/>
              <a:t> != null)  { </a:t>
            </a:r>
          </a:p>
          <a:p>
            <a:r>
              <a:rPr lang="en-US" dirty="0"/>
              <a:t>            </a:t>
            </a:r>
            <a:r>
              <a:rPr lang="en-US" dirty="0" err="1"/>
              <a:t>minval</a:t>
            </a:r>
            <a:r>
              <a:rPr lang="en-US" dirty="0"/>
              <a:t> = </a:t>
            </a:r>
            <a:r>
              <a:rPr lang="en-US" dirty="0" err="1"/>
              <a:t>root.left.key</a:t>
            </a:r>
            <a:r>
              <a:rPr lang="en-US" dirty="0"/>
              <a:t>; </a:t>
            </a:r>
          </a:p>
          <a:p>
            <a:r>
              <a:rPr lang="en-US" dirty="0"/>
              <a:t>            root = </a:t>
            </a:r>
            <a:r>
              <a:rPr lang="en-US" dirty="0" err="1"/>
              <a:t>root.left</a:t>
            </a:r>
            <a:r>
              <a:rPr lang="en-US" dirty="0"/>
              <a:t>; </a:t>
            </a:r>
          </a:p>
          <a:p>
            <a:r>
              <a:rPr lang="en-US" dirty="0"/>
              <a:t>        } </a:t>
            </a:r>
          </a:p>
          <a:p>
            <a:r>
              <a:rPr lang="en-US" dirty="0"/>
              <a:t>        return </a:t>
            </a:r>
            <a:r>
              <a:rPr lang="en-US" dirty="0" err="1"/>
              <a:t>minval</a:t>
            </a:r>
            <a:r>
              <a:rPr lang="en-US" dirty="0"/>
              <a:t>; </a:t>
            </a:r>
          </a:p>
          <a:p>
            <a:r>
              <a:rPr lang="en-US" dirty="0"/>
              <a:t>    } </a:t>
            </a:r>
          </a:p>
          <a:p>
            <a:r>
              <a:rPr lang="en-US" dirty="0"/>
              <a:t>   </a:t>
            </a:r>
          </a:p>
          <a:p>
            <a:r>
              <a:rPr lang="en-US" dirty="0"/>
              <a:t>    // insert a node in BST </a:t>
            </a:r>
          </a:p>
          <a:p>
            <a:r>
              <a:rPr lang="en-US" dirty="0"/>
              <a:t>    void insert(int key)  { </a:t>
            </a:r>
          </a:p>
          <a:p>
            <a:r>
              <a:rPr lang="en-US" dirty="0"/>
              <a:t>        root = </a:t>
            </a:r>
            <a:r>
              <a:rPr lang="en-US" dirty="0" err="1"/>
              <a:t>insert_Recursive</a:t>
            </a:r>
            <a:r>
              <a:rPr lang="en-US" dirty="0"/>
              <a:t>(root, key); </a:t>
            </a:r>
          </a:p>
          <a:p>
            <a:r>
              <a:rPr lang="en-US" dirty="0"/>
              <a:t>    } </a:t>
            </a:r>
          </a:p>
          <a:p>
            <a:r>
              <a:rPr lang="en-US" dirty="0"/>
              <a:t>   </a:t>
            </a:r>
          </a:p>
          <a:p>
            <a:r>
              <a:rPr lang="en-US" dirty="0"/>
              <a:t>    //recursive insert function</a:t>
            </a:r>
          </a:p>
          <a:p>
            <a:r>
              <a:rPr lang="en-US" dirty="0"/>
              <a:t>    Node </a:t>
            </a:r>
            <a:r>
              <a:rPr lang="en-US" dirty="0" err="1"/>
              <a:t>insert_Recursive</a:t>
            </a:r>
            <a:r>
              <a:rPr lang="en-US" dirty="0"/>
              <a:t>(Node root, int key) { </a:t>
            </a:r>
          </a:p>
          <a:p>
            <a:r>
              <a:rPr lang="en-US" dirty="0"/>
              <a:t>          //tree is empty</a:t>
            </a:r>
          </a:p>
          <a:p>
            <a:r>
              <a:rPr lang="en-US" dirty="0"/>
              <a:t>        if (root == null) { </a:t>
            </a:r>
          </a:p>
          <a:p>
            <a:r>
              <a:rPr lang="en-US" dirty="0"/>
              <a:t>            root = new Node(key); </a:t>
            </a:r>
          </a:p>
          <a:p>
            <a:r>
              <a:rPr lang="en-US" dirty="0"/>
              <a:t>            return root; </a:t>
            </a:r>
          </a:p>
          <a:p>
            <a:r>
              <a:rPr lang="en-US" dirty="0"/>
              <a:t>        } </a:t>
            </a:r>
          </a:p>
          <a:p>
            <a:r>
              <a:rPr lang="en-US" dirty="0"/>
              <a:t>        //traverse the tree</a:t>
            </a:r>
          </a:p>
          <a:p>
            <a:r>
              <a:rPr lang="en-US" dirty="0"/>
              <a:t>        if (key &lt; </a:t>
            </a:r>
            <a:r>
              <a:rPr lang="en-US" dirty="0" err="1"/>
              <a:t>root.key</a:t>
            </a:r>
            <a:r>
              <a:rPr lang="en-US" dirty="0"/>
              <a:t>)     //insert in the left subtree</a:t>
            </a:r>
          </a:p>
          <a:p>
            <a:r>
              <a:rPr lang="en-US" dirty="0"/>
              <a:t>            </a:t>
            </a:r>
            <a:r>
              <a:rPr lang="en-US" dirty="0" err="1"/>
              <a:t>root.left</a:t>
            </a:r>
            <a:r>
              <a:rPr lang="en-US" dirty="0"/>
              <a:t> = </a:t>
            </a:r>
            <a:r>
              <a:rPr lang="en-US" dirty="0" err="1"/>
              <a:t>insert_Recursive</a:t>
            </a:r>
            <a:r>
              <a:rPr lang="en-US" dirty="0"/>
              <a:t>(</a:t>
            </a:r>
            <a:r>
              <a:rPr lang="en-US" dirty="0" err="1"/>
              <a:t>root.left</a:t>
            </a:r>
            <a:r>
              <a:rPr lang="en-US" dirty="0"/>
              <a:t>, key); </a:t>
            </a:r>
          </a:p>
          <a:p>
            <a:r>
              <a:rPr lang="en-US" dirty="0"/>
              <a:t>        else if (key &gt; </a:t>
            </a:r>
            <a:r>
              <a:rPr lang="en-US" dirty="0" err="1"/>
              <a:t>root.key</a:t>
            </a:r>
            <a:r>
              <a:rPr lang="en-US" dirty="0"/>
              <a:t>)    //insert in the right subtree</a:t>
            </a:r>
          </a:p>
          <a:p>
            <a:r>
              <a:rPr lang="en-US" dirty="0"/>
              <a:t>            </a:t>
            </a:r>
            <a:r>
              <a:rPr lang="en-US" dirty="0" err="1"/>
              <a:t>root.right</a:t>
            </a:r>
            <a:r>
              <a:rPr lang="en-US" dirty="0"/>
              <a:t> = </a:t>
            </a:r>
            <a:r>
              <a:rPr lang="en-US" dirty="0" err="1"/>
              <a:t>insert_Recursive</a:t>
            </a:r>
            <a:r>
              <a:rPr lang="en-US" dirty="0"/>
              <a:t>(</a:t>
            </a:r>
            <a:r>
              <a:rPr lang="en-US" dirty="0" err="1"/>
              <a:t>root.right</a:t>
            </a:r>
            <a:r>
              <a:rPr lang="en-US" dirty="0"/>
              <a:t>, key); </a:t>
            </a:r>
          </a:p>
          <a:p>
            <a:r>
              <a:rPr lang="en-US" dirty="0"/>
              <a:t>          // return pointer</a:t>
            </a:r>
          </a:p>
          <a:p>
            <a:r>
              <a:rPr lang="en-US" dirty="0"/>
              <a:t>        return root; </a:t>
            </a:r>
          </a:p>
          <a:p>
            <a:r>
              <a:rPr lang="en-US" dirty="0"/>
              <a:t>    } </a:t>
            </a:r>
          </a:p>
          <a:p>
            <a:r>
              <a:rPr lang="en-US" dirty="0"/>
              <a:t> </a:t>
            </a:r>
          </a:p>
          <a:p>
            <a:r>
              <a:rPr lang="en-US" dirty="0"/>
              <a:t>// method for </a:t>
            </a:r>
            <a:r>
              <a:rPr lang="en-US" dirty="0" err="1"/>
              <a:t>inorder</a:t>
            </a:r>
            <a:r>
              <a:rPr lang="en-US" dirty="0"/>
              <a:t> traversal of BST </a:t>
            </a:r>
          </a:p>
          <a:p>
            <a:r>
              <a:rPr lang="en-US" dirty="0"/>
              <a:t>    void </a:t>
            </a:r>
            <a:r>
              <a:rPr lang="en-US" dirty="0" err="1"/>
              <a:t>inorder</a:t>
            </a:r>
            <a:r>
              <a:rPr lang="en-US" dirty="0"/>
              <a:t>() { </a:t>
            </a:r>
          </a:p>
          <a:p>
            <a:r>
              <a:rPr lang="en-US" dirty="0"/>
              <a:t>        </a:t>
            </a:r>
            <a:r>
              <a:rPr lang="en-US" dirty="0" err="1"/>
              <a:t>inorder_Recursive</a:t>
            </a:r>
            <a:r>
              <a:rPr lang="en-US" dirty="0"/>
              <a:t>(root); </a:t>
            </a:r>
          </a:p>
          <a:p>
            <a:r>
              <a:rPr lang="en-US" dirty="0"/>
              <a:t>    } </a:t>
            </a:r>
          </a:p>
          <a:p>
            <a:r>
              <a:rPr lang="en-US" dirty="0"/>
              <a:t>   </a:t>
            </a:r>
          </a:p>
          <a:p>
            <a:r>
              <a:rPr lang="en-US" dirty="0"/>
              <a:t>    // recursively traverse the BST  </a:t>
            </a:r>
          </a:p>
          <a:p>
            <a:r>
              <a:rPr lang="en-US" dirty="0"/>
              <a:t>    void </a:t>
            </a:r>
            <a:r>
              <a:rPr lang="en-US" dirty="0" err="1"/>
              <a:t>inorder_Recursive</a:t>
            </a:r>
            <a:r>
              <a:rPr lang="en-US" dirty="0"/>
              <a:t>(Node root) { </a:t>
            </a:r>
          </a:p>
          <a:p>
            <a:r>
              <a:rPr lang="en-US" dirty="0"/>
              <a:t>        if (root != null) { </a:t>
            </a:r>
          </a:p>
          <a:p>
            <a:r>
              <a:rPr lang="en-US" dirty="0"/>
              <a:t>            </a:t>
            </a:r>
            <a:r>
              <a:rPr lang="en-US" dirty="0" err="1"/>
              <a:t>inorder_Recursive</a:t>
            </a:r>
            <a:r>
              <a:rPr lang="en-US" dirty="0"/>
              <a:t>(</a:t>
            </a:r>
            <a:r>
              <a:rPr lang="en-US" dirty="0" err="1"/>
              <a:t>root.left</a:t>
            </a:r>
            <a:r>
              <a:rPr lang="en-US" dirty="0"/>
              <a:t>); </a:t>
            </a:r>
          </a:p>
          <a:p>
            <a:r>
              <a:rPr lang="en-US" dirty="0"/>
              <a:t>            </a:t>
            </a:r>
            <a:r>
              <a:rPr lang="en-US" dirty="0" err="1"/>
              <a:t>System.out.print</a:t>
            </a:r>
            <a:r>
              <a:rPr lang="en-US" dirty="0"/>
              <a:t>(</a:t>
            </a:r>
            <a:r>
              <a:rPr lang="en-US" dirty="0" err="1"/>
              <a:t>root.key</a:t>
            </a:r>
            <a:r>
              <a:rPr lang="en-US" dirty="0"/>
              <a:t> + " "); </a:t>
            </a:r>
          </a:p>
          <a:p>
            <a:r>
              <a:rPr lang="en-US" dirty="0"/>
              <a:t>            </a:t>
            </a:r>
            <a:r>
              <a:rPr lang="en-US" dirty="0" err="1"/>
              <a:t>inorder_Recursive</a:t>
            </a:r>
            <a:r>
              <a:rPr lang="en-US" dirty="0"/>
              <a:t>(</a:t>
            </a:r>
            <a:r>
              <a:rPr lang="en-US" dirty="0" err="1"/>
              <a:t>root.right</a:t>
            </a:r>
            <a:r>
              <a:rPr lang="en-US" dirty="0"/>
              <a:t>); </a:t>
            </a:r>
          </a:p>
          <a:p>
            <a:r>
              <a:rPr lang="en-US" dirty="0"/>
              <a:t>        } </a:t>
            </a:r>
          </a:p>
          <a:p>
            <a:r>
              <a:rPr lang="en-US" dirty="0"/>
              <a:t>    } </a:t>
            </a:r>
          </a:p>
          <a:p>
            <a:r>
              <a:rPr lang="en-US" dirty="0"/>
              <a:t>     </a:t>
            </a:r>
          </a:p>
          <a:p>
            <a:r>
              <a:rPr lang="en-US" dirty="0"/>
              <a:t>    </a:t>
            </a:r>
            <a:r>
              <a:rPr lang="en-US" dirty="0" err="1"/>
              <a:t>boolean</a:t>
            </a:r>
            <a:r>
              <a:rPr lang="en-US" dirty="0"/>
              <a:t> search(int key)  { </a:t>
            </a:r>
          </a:p>
          <a:p>
            <a:r>
              <a:rPr lang="en-US" dirty="0"/>
              <a:t>        root = </a:t>
            </a:r>
            <a:r>
              <a:rPr lang="en-US" dirty="0" err="1"/>
              <a:t>search_Recursive</a:t>
            </a:r>
            <a:r>
              <a:rPr lang="en-US" dirty="0"/>
              <a:t>(root, key); </a:t>
            </a:r>
          </a:p>
          <a:p>
            <a:r>
              <a:rPr lang="en-US" dirty="0"/>
              <a:t>        if (root!= null)</a:t>
            </a:r>
          </a:p>
          <a:p>
            <a:r>
              <a:rPr lang="en-US" dirty="0"/>
              <a:t>            return true;</a:t>
            </a:r>
          </a:p>
          <a:p>
            <a:r>
              <a:rPr lang="en-US" dirty="0"/>
              <a:t>        else</a:t>
            </a:r>
          </a:p>
          <a:p>
            <a:r>
              <a:rPr lang="en-US" dirty="0"/>
              <a:t>            return false;</a:t>
            </a:r>
          </a:p>
          <a:p>
            <a:r>
              <a:rPr lang="en-US" dirty="0"/>
              <a:t>    } </a:t>
            </a:r>
          </a:p>
          <a:p>
            <a:r>
              <a:rPr lang="en-US" dirty="0"/>
              <a:t>   </a:t>
            </a:r>
          </a:p>
          <a:p>
            <a:r>
              <a:rPr lang="en-US" dirty="0"/>
              <a:t>    //recursive insert function</a:t>
            </a:r>
          </a:p>
          <a:p>
            <a:r>
              <a:rPr lang="en-US" dirty="0"/>
              <a:t>    Node </a:t>
            </a:r>
            <a:r>
              <a:rPr lang="en-US" dirty="0" err="1"/>
              <a:t>search_Recursive</a:t>
            </a:r>
            <a:r>
              <a:rPr lang="en-US" dirty="0"/>
              <a:t>(Node root, int key)  { </a:t>
            </a:r>
          </a:p>
          <a:p>
            <a:r>
              <a:rPr lang="en-US" dirty="0"/>
              <a:t>        // Base Cases: root is null or key is present at root </a:t>
            </a:r>
          </a:p>
          <a:p>
            <a:r>
              <a:rPr lang="en-US" dirty="0"/>
              <a:t>        if (root==null || </a:t>
            </a:r>
            <a:r>
              <a:rPr lang="en-US" dirty="0" err="1"/>
              <a:t>root.key</a:t>
            </a:r>
            <a:r>
              <a:rPr lang="en-US" dirty="0"/>
              <a:t>==key) </a:t>
            </a:r>
          </a:p>
          <a:p>
            <a:r>
              <a:rPr lang="en-US" dirty="0"/>
              <a:t>            return root; </a:t>
            </a:r>
          </a:p>
          <a:p>
            <a:r>
              <a:rPr lang="en-US" dirty="0"/>
              <a:t>        // </a:t>
            </a:r>
            <a:r>
              <a:rPr lang="en-US" dirty="0" err="1"/>
              <a:t>val</a:t>
            </a:r>
            <a:r>
              <a:rPr lang="en-US" dirty="0"/>
              <a:t> is greater than root's key </a:t>
            </a:r>
          </a:p>
          <a:p>
            <a:r>
              <a:rPr lang="en-US" dirty="0"/>
              <a:t>        if (</a:t>
            </a:r>
            <a:r>
              <a:rPr lang="en-US" dirty="0" err="1"/>
              <a:t>root.key</a:t>
            </a:r>
            <a:r>
              <a:rPr lang="en-US" dirty="0"/>
              <a:t> &gt; key) </a:t>
            </a:r>
          </a:p>
          <a:p>
            <a:r>
              <a:rPr lang="en-US" dirty="0"/>
              <a:t>            return </a:t>
            </a:r>
            <a:r>
              <a:rPr lang="en-US" dirty="0" err="1"/>
              <a:t>search_Recursive</a:t>
            </a:r>
            <a:r>
              <a:rPr lang="en-US" dirty="0"/>
              <a:t>(</a:t>
            </a:r>
            <a:r>
              <a:rPr lang="en-US" dirty="0" err="1"/>
              <a:t>root.left</a:t>
            </a:r>
            <a:r>
              <a:rPr lang="en-US" dirty="0"/>
              <a:t>, key); </a:t>
            </a:r>
          </a:p>
          <a:p>
            <a:r>
              <a:rPr lang="en-US" dirty="0"/>
              <a:t>        // </a:t>
            </a:r>
            <a:r>
              <a:rPr lang="en-US" dirty="0" err="1"/>
              <a:t>val</a:t>
            </a:r>
            <a:r>
              <a:rPr lang="en-US" dirty="0"/>
              <a:t> is less than root's key </a:t>
            </a:r>
          </a:p>
          <a:p>
            <a:r>
              <a:rPr lang="en-US" dirty="0"/>
              <a:t>        return </a:t>
            </a:r>
            <a:r>
              <a:rPr lang="en-US" dirty="0" err="1"/>
              <a:t>search_Recursive</a:t>
            </a:r>
            <a:r>
              <a:rPr lang="en-US" dirty="0"/>
              <a:t>(</a:t>
            </a:r>
            <a:r>
              <a:rPr lang="en-US" dirty="0" err="1"/>
              <a:t>root.right</a:t>
            </a:r>
            <a:r>
              <a:rPr lang="en-US" dirty="0"/>
              <a:t>, key); </a:t>
            </a:r>
          </a:p>
          <a:p>
            <a:r>
              <a:rPr lang="en-US" dirty="0"/>
              <a:t>    } </a:t>
            </a:r>
          </a:p>
          <a:p>
            <a:r>
              <a:rPr lang="en-US" dirty="0"/>
              <a:t>}</a:t>
            </a:r>
          </a:p>
          <a:p>
            <a:r>
              <a:rPr lang="en-US" dirty="0"/>
              <a:t>class Main{</a:t>
            </a:r>
          </a:p>
          <a:p>
            <a:r>
              <a:rPr lang="en-US" dirty="0"/>
              <a:t>    public static void main(String[] </a:t>
            </a:r>
            <a:r>
              <a:rPr lang="en-US" dirty="0" err="1"/>
              <a:t>args</a:t>
            </a:r>
            <a:r>
              <a:rPr lang="en-US" dirty="0"/>
              <a:t>)  { </a:t>
            </a:r>
          </a:p>
          <a:p>
            <a:r>
              <a:rPr lang="en-US" dirty="0"/>
              <a:t>       //create a BST object</a:t>
            </a:r>
          </a:p>
          <a:p>
            <a:r>
              <a:rPr lang="en-US" dirty="0"/>
              <a:t>        </a:t>
            </a:r>
            <a:r>
              <a:rPr lang="en-US" dirty="0" err="1"/>
              <a:t>BST_class</a:t>
            </a:r>
            <a:r>
              <a:rPr lang="en-US" dirty="0"/>
              <a:t> </a:t>
            </a:r>
            <a:r>
              <a:rPr lang="en-US" dirty="0" err="1"/>
              <a:t>bst</a:t>
            </a:r>
            <a:r>
              <a:rPr lang="en-US" dirty="0"/>
              <a:t> = new </a:t>
            </a:r>
            <a:r>
              <a:rPr lang="en-US" dirty="0" err="1"/>
              <a:t>BST_class</a:t>
            </a:r>
            <a:r>
              <a:rPr lang="en-US" dirty="0"/>
              <a:t>(); </a:t>
            </a:r>
          </a:p>
          <a:p>
            <a:endParaRPr lang="en-US" dirty="0"/>
          </a:p>
          <a:p>
            <a:r>
              <a:rPr lang="en-US" dirty="0"/>
              <a:t>        //insert data into BST</a:t>
            </a:r>
          </a:p>
          <a:p>
            <a:r>
              <a:rPr lang="en-US" dirty="0"/>
              <a:t>        </a:t>
            </a:r>
            <a:r>
              <a:rPr lang="en-US" dirty="0" err="1"/>
              <a:t>bst.insert</a:t>
            </a:r>
            <a:r>
              <a:rPr lang="en-US" dirty="0"/>
              <a:t>(45); </a:t>
            </a:r>
          </a:p>
          <a:p>
            <a:r>
              <a:rPr lang="en-US" dirty="0"/>
              <a:t>        </a:t>
            </a:r>
            <a:r>
              <a:rPr lang="en-US" dirty="0" err="1"/>
              <a:t>bst.insert</a:t>
            </a:r>
            <a:r>
              <a:rPr lang="en-US" dirty="0"/>
              <a:t>(10); </a:t>
            </a:r>
          </a:p>
          <a:p>
            <a:r>
              <a:rPr lang="en-US" dirty="0"/>
              <a:t>        </a:t>
            </a:r>
            <a:r>
              <a:rPr lang="en-US" dirty="0" err="1"/>
              <a:t>bst.insert</a:t>
            </a:r>
            <a:r>
              <a:rPr lang="en-US" dirty="0"/>
              <a:t>(7); </a:t>
            </a:r>
          </a:p>
          <a:p>
            <a:r>
              <a:rPr lang="en-US" dirty="0"/>
              <a:t>        </a:t>
            </a:r>
            <a:r>
              <a:rPr lang="en-US" dirty="0" err="1"/>
              <a:t>bst.insert</a:t>
            </a:r>
            <a:r>
              <a:rPr lang="en-US" dirty="0"/>
              <a:t>(12); </a:t>
            </a:r>
          </a:p>
          <a:p>
            <a:r>
              <a:rPr lang="en-US" dirty="0"/>
              <a:t>        </a:t>
            </a:r>
            <a:r>
              <a:rPr lang="en-US" dirty="0" err="1"/>
              <a:t>bst.insert</a:t>
            </a:r>
            <a:r>
              <a:rPr lang="en-US" dirty="0"/>
              <a:t>(90); </a:t>
            </a:r>
          </a:p>
          <a:p>
            <a:r>
              <a:rPr lang="en-US" dirty="0"/>
              <a:t>        </a:t>
            </a:r>
            <a:r>
              <a:rPr lang="en-US" dirty="0" err="1"/>
              <a:t>bst.insert</a:t>
            </a:r>
            <a:r>
              <a:rPr lang="en-US" dirty="0"/>
              <a:t>(50); </a:t>
            </a:r>
          </a:p>
          <a:p>
            <a:r>
              <a:rPr lang="en-US" dirty="0"/>
              <a:t>        //print the BST</a:t>
            </a:r>
          </a:p>
          <a:p>
            <a:r>
              <a:rPr lang="en-US" dirty="0"/>
              <a:t>        </a:t>
            </a:r>
            <a:r>
              <a:rPr lang="en-US" dirty="0" err="1"/>
              <a:t>System.out.println</a:t>
            </a:r>
            <a:r>
              <a:rPr lang="en-US" dirty="0"/>
              <a:t>("The BST Created with input data(Left-root-right):"); </a:t>
            </a:r>
          </a:p>
          <a:p>
            <a:r>
              <a:rPr lang="en-US" dirty="0"/>
              <a:t>        </a:t>
            </a:r>
            <a:r>
              <a:rPr lang="en-US" dirty="0" err="1"/>
              <a:t>bst.inorder</a:t>
            </a:r>
            <a:r>
              <a:rPr lang="en-US" dirty="0"/>
              <a:t>(); </a:t>
            </a:r>
          </a:p>
          <a:p>
            <a:r>
              <a:rPr lang="en-US" dirty="0"/>
              <a:t>        </a:t>
            </a:r>
          </a:p>
          <a:p>
            <a:r>
              <a:rPr lang="en-US" dirty="0"/>
              <a:t>        //delete leaf node  </a:t>
            </a:r>
          </a:p>
          <a:p>
            <a:r>
              <a:rPr lang="en-US" dirty="0"/>
              <a:t>        </a:t>
            </a:r>
            <a:r>
              <a:rPr lang="en-US" dirty="0" err="1"/>
              <a:t>System.out.println</a:t>
            </a:r>
            <a:r>
              <a:rPr lang="en-US" dirty="0"/>
              <a:t>("\</a:t>
            </a:r>
            <a:r>
              <a:rPr lang="en-US" dirty="0" err="1"/>
              <a:t>nThe</a:t>
            </a:r>
            <a:r>
              <a:rPr lang="en-US" dirty="0"/>
              <a:t> BST after Delete 12(leaf node):"); </a:t>
            </a:r>
          </a:p>
          <a:p>
            <a:r>
              <a:rPr lang="en-US" dirty="0"/>
              <a:t>        </a:t>
            </a:r>
            <a:r>
              <a:rPr lang="en-US" dirty="0" err="1"/>
              <a:t>bst.deleteKey</a:t>
            </a:r>
            <a:r>
              <a:rPr lang="en-US" dirty="0"/>
              <a:t>(12); </a:t>
            </a:r>
          </a:p>
          <a:p>
            <a:r>
              <a:rPr lang="en-US" dirty="0"/>
              <a:t>        </a:t>
            </a:r>
            <a:r>
              <a:rPr lang="en-US" dirty="0" err="1"/>
              <a:t>bst.inorder</a:t>
            </a:r>
            <a:r>
              <a:rPr lang="en-US" dirty="0"/>
              <a:t>(); </a:t>
            </a:r>
          </a:p>
          <a:p>
            <a:r>
              <a:rPr lang="en-US" dirty="0"/>
              <a:t>        //delete the node with one child</a:t>
            </a:r>
          </a:p>
          <a:p>
            <a:r>
              <a:rPr lang="en-US" dirty="0"/>
              <a:t>        </a:t>
            </a:r>
            <a:r>
              <a:rPr lang="en-US" dirty="0" err="1"/>
              <a:t>System.out.println</a:t>
            </a:r>
            <a:r>
              <a:rPr lang="en-US" dirty="0"/>
              <a:t>("\</a:t>
            </a:r>
            <a:r>
              <a:rPr lang="en-US" dirty="0" err="1"/>
              <a:t>nThe</a:t>
            </a:r>
            <a:r>
              <a:rPr lang="en-US" dirty="0"/>
              <a:t> BST after Delete 90 (node with 1 child):"); </a:t>
            </a:r>
          </a:p>
          <a:p>
            <a:r>
              <a:rPr lang="en-US" dirty="0"/>
              <a:t>        </a:t>
            </a:r>
            <a:r>
              <a:rPr lang="en-US" dirty="0" err="1"/>
              <a:t>bst.deleteKey</a:t>
            </a:r>
            <a:r>
              <a:rPr lang="en-US" dirty="0"/>
              <a:t>(90); </a:t>
            </a:r>
          </a:p>
          <a:p>
            <a:r>
              <a:rPr lang="en-US" dirty="0"/>
              <a:t>        </a:t>
            </a:r>
            <a:r>
              <a:rPr lang="en-US" dirty="0" err="1"/>
              <a:t>bst.inorder</a:t>
            </a:r>
            <a:r>
              <a:rPr lang="en-US" dirty="0"/>
              <a:t>(); </a:t>
            </a:r>
          </a:p>
          <a:p>
            <a:r>
              <a:rPr lang="en-US" dirty="0"/>
              <a:t>                 </a:t>
            </a:r>
          </a:p>
          <a:p>
            <a:r>
              <a:rPr lang="en-US" dirty="0"/>
              <a:t>        //delete node with two children  </a:t>
            </a:r>
          </a:p>
          <a:p>
            <a:r>
              <a:rPr lang="en-US" dirty="0"/>
              <a:t>        </a:t>
            </a:r>
            <a:r>
              <a:rPr lang="en-US" dirty="0" err="1"/>
              <a:t>System.out.println</a:t>
            </a:r>
            <a:r>
              <a:rPr lang="en-US" dirty="0"/>
              <a:t>("\</a:t>
            </a:r>
            <a:r>
              <a:rPr lang="en-US" dirty="0" err="1"/>
              <a:t>nThe</a:t>
            </a:r>
            <a:r>
              <a:rPr lang="en-US" dirty="0"/>
              <a:t> BST after Delete 45 (Node with two children):"); </a:t>
            </a:r>
          </a:p>
          <a:p>
            <a:r>
              <a:rPr lang="en-US" dirty="0"/>
              <a:t>        </a:t>
            </a:r>
            <a:r>
              <a:rPr lang="en-US" dirty="0" err="1"/>
              <a:t>bst.deleteKey</a:t>
            </a:r>
            <a:r>
              <a:rPr lang="en-US" dirty="0"/>
              <a:t>(45); </a:t>
            </a:r>
          </a:p>
          <a:p>
            <a:r>
              <a:rPr lang="en-US" dirty="0"/>
              <a:t>        </a:t>
            </a:r>
            <a:r>
              <a:rPr lang="en-US" dirty="0" err="1"/>
              <a:t>bst.inorder</a:t>
            </a:r>
            <a:r>
              <a:rPr lang="en-US" dirty="0"/>
              <a:t>(); </a:t>
            </a:r>
          </a:p>
          <a:p>
            <a:r>
              <a:rPr lang="en-US" dirty="0"/>
              <a:t>        //search a key in the BST</a:t>
            </a:r>
          </a:p>
          <a:p>
            <a:r>
              <a:rPr lang="en-US" dirty="0"/>
              <a:t>        </a:t>
            </a:r>
            <a:r>
              <a:rPr lang="en-US" dirty="0" err="1"/>
              <a:t>boolean</a:t>
            </a:r>
            <a:r>
              <a:rPr lang="en-US" dirty="0"/>
              <a:t> </a:t>
            </a:r>
            <a:r>
              <a:rPr lang="en-US" dirty="0" err="1"/>
              <a:t>ret_val</a:t>
            </a:r>
            <a:r>
              <a:rPr lang="en-US" dirty="0"/>
              <a:t> = </a:t>
            </a:r>
            <a:r>
              <a:rPr lang="en-US" dirty="0" err="1"/>
              <a:t>bst.search</a:t>
            </a:r>
            <a:r>
              <a:rPr lang="en-US" dirty="0"/>
              <a:t> (50);</a:t>
            </a:r>
          </a:p>
          <a:p>
            <a:r>
              <a:rPr lang="en-US" dirty="0"/>
              <a:t>        </a:t>
            </a:r>
            <a:r>
              <a:rPr lang="en-US" dirty="0" err="1"/>
              <a:t>System.out.println</a:t>
            </a:r>
            <a:r>
              <a:rPr lang="en-US" dirty="0"/>
              <a:t>("\</a:t>
            </a:r>
            <a:r>
              <a:rPr lang="en-US" dirty="0" err="1"/>
              <a:t>nKey</a:t>
            </a:r>
            <a:r>
              <a:rPr lang="en-US" dirty="0"/>
              <a:t> 50 found in BST:" + </a:t>
            </a:r>
            <a:r>
              <a:rPr lang="en-US" dirty="0" err="1"/>
              <a:t>ret_val</a:t>
            </a:r>
            <a:r>
              <a:rPr lang="en-US" dirty="0"/>
              <a:t> );</a:t>
            </a:r>
          </a:p>
          <a:p>
            <a:r>
              <a:rPr lang="en-US" dirty="0"/>
              <a:t>        </a:t>
            </a:r>
            <a:r>
              <a:rPr lang="en-US" dirty="0" err="1"/>
              <a:t>ret_val</a:t>
            </a:r>
            <a:r>
              <a:rPr lang="en-US" dirty="0"/>
              <a:t> = </a:t>
            </a:r>
            <a:r>
              <a:rPr lang="en-US" dirty="0" err="1"/>
              <a:t>bst.search</a:t>
            </a:r>
            <a:r>
              <a:rPr lang="en-US" dirty="0"/>
              <a:t> (12);</a:t>
            </a:r>
          </a:p>
          <a:p>
            <a:r>
              <a:rPr lang="en-US" dirty="0"/>
              <a:t>        </a:t>
            </a:r>
            <a:r>
              <a:rPr lang="en-US" dirty="0" err="1"/>
              <a:t>System.out.println</a:t>
            </a:r>
            <a:r>
              <a:rPr lang="en-US" dirty="0"/>
              <a:t>("\</a:t>
            </a:r>
            <a:r>
              <a:rPr lang="en-US" dirty="0" err="1"/>
              <a:t>nKey</a:t>
            </a:r>
            <a:r>
              <a:rPr lang="en-US" dirty="0"/>
              <a:t> 12 found in BST:" + </a:t>
            </a:r>
            <a:r>
              <a:rPr lang="en-US" dirty="0" err="1"/>
              <a:t>ret_val</a:t>
            </a:r>
            <a:r>
              <a:rPr lang="en-US" dirty="0"/>
              <a:t> );</a:t>
            </a:r>
          </a:p>
          <a:p>
            <a:r>
              <a:rPr lang="en-US" dirty="0"/>
              <a:t>     } </a:t>
            </a:r>
          </a:p>
          <a:p>
            <a:r>
              <a:rPr lang="en-US" dirty="0"/>
              <a:t>}</a:t>
            </a:r>
          </a:p>
          <a:p>
            <a:endParaRPr lang="en-US" dirty="0"/>
          </a:p>
        </p:txBody>
      </p:sp>
      <p:sp>
        <p:nvSpPr>
          <p:cNvPr id="4" name="Slide Number Placeholder 3"/>
          <p:cNvSpPr>
            <a:spLocks noGrp="1"/>
          </p:cNvSpPr>
          <p:nvPr>
            <p:ph type="sldNum" sz="quarter" idx="5"/>
          </p:nvPr>
        </p:nvSpPr>
        <p:spPr/>
        <p:txBody>
          <a:bodyPr/>
          <a:lstStyle/>
          <a:p>
            <a:fld id="{541FA028-DB01-5746-9262-2825054DFFDC}" type="slidenum">
              <a:rPr lang="en-US" smtClean="0"/>
              <a:t>10</a:t>
            </a:fld>
            <a:endParaRPr lang="en-US"/>
          </a:p>
        </p:txBody>
      </p:sp>
    </p:spTree>
    <p:extLst>
      <p:ext uri="{BB962C8B-B14F-4D97-AF65-F5344CB8AC3E}">
        <p14:creationId xmlns:p14="http://schemas.microsoft.com/office/powerpoint/2010/main" val="25431262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4C919-CE23-BACA-85C6-5E8F9C7FED5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8B29BD1-917C-DD94-A1F9-18B31345B59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97D4E2A-037B-06F0-AAAF-F6195DB3D36C}"/>
              </a:ext>
            </a:extLst>
          </p:cNvPr>
          <p:cNvSpPr>
            <a:spLocks noGrp="1"/>
          </p:cNvSpPr>
          <p:nvPr>
            <p:ph type="dt" sz="half" idx="10"/>
          </p:nvPr>
        </p:nvSpPr>
        <p:spPr/>
        <p:txBody>
          <a:bodyPr/>
          <a:lstStyle/>
          <a:p>
            <a:fld id="{9ED92471-DB68-114E-93E7-0DA1CF7599E8}" type="datetimeFigureOut">
              <a:rPr lang="en-US" smtClean="0"/>
              <a:t>4/19/23</a:t>
            </a:fld>
            <a:endParaRPr lang="en-US"/>
          </a:p>
        </p:txBody>
      </p:sp>
      <p:sp>
        <p:nvSpPr>
          <p:cNvPr id="5" name="Footer Placeholder 4">
            <a:extLst>
              <a:ext uri="{FF2B5EF4-FFF2-40B4-BE49-F238E27FC236}">
                <a16:creationId xmlns:a16="http://schemas.microsoft.com/office/drawing/2014/main" id="{D332D169-AB15-7B4E-A81D-6EEC1D0657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954285-BE0D-3CEA-10C3-7444C1208B1D}"/>
              </a:ext>
            </a:extLst>
          </p:cNvPr>
          <p:cNvSpPr>
            <a:spLocks noGrp="1"/>
          </p:cNvSpPr>
          <p:nvPr>
            <p:ph type="sldNum" sz="quarter" idx="12"/>
          </p:nvPr>
        </p:nvSpPr>
        <p:spPr/>
        <p:txBody>
          <a:bodyPr/>
          <a:lstStyle/>
          <a:p>
            <a:fld id="{998B4B1C-0DFD-FD4F-A9FD-E4ABBE512470}" type="slidenum">
              <a:rPr lang="en-US" smtClean="0"/>
              <a:t>‹#›</a:t>
            </a:fld>
            <a:endParaRPr lang="en-US"/>
          </a:p>
        </p:txBody>
      </p:sp>
    </p:spTree>
    <p:extLst>
      <p:ext uri="{BB962C8B-B14F-4D97-AF65-F5344CB8AC3E}">
        <p14:creationId xmlns:p14="http://schemas.microsoft.com/office/powerpoint/2010/main" val="34629637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EFD57-3847-4F65-A347-BA745DB1926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5051A75-C9EE-BE8A-F281-7F0E02AB37E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BC7C4B-D67C-EFCE-5862-86A823A73417}"/>
              </a:ext>
            </a:extLst>
          </p:cNvPr>
          <p:cNvSpPr>
            <a:spLocks noGrp="1"/>
          </p:cNvSpPr>
          <p:nvPr>
            <p:ph type="dt" sz="half" idx="10"/>
          </p:nvPr>
        </p:nvSpPr>
        <p:spPr/>
        <p:txBody>
          <a:bodyPr/>
          <a:lstStyle/>
          <a:p>
            <a:fld id="{9ED92471-DB68-114E-93E7-0DA1CF7599E8}" type="datetimeFigureOut">
              <a:rPr lang="en-US" smtClean="0"/>
              <a:t>4/19/23</a:t>
            </a:fld>
            <a:endParaRPr lang="en-US"/>
          </a:p>
        </p:txBody>
      </p:sp>
      <p:sp>
        <p:nvSpPr>
          <p:cNvPr id="5" name="Footer Placeholder 4">
            <a:extLst>
              <a:ext uri="{FF2B5EF4-FFF2-40B4-BE49-F238E27FC236}">
                <a16:creationId xmlns:a16="http://schemas.microsoft.com/office/drawing/2014/main" id="{5F0A859B-6623-F15B-B358-25CDCD76F6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4BFD70-D165-D24C-4873-EB9D614161A3}"/>
              </a:ext>
            </a:extLst>
          </p:cNvPr>
          <p:cNvSpPr>
            <a:spLocks noGrp="1"/>
          </p:cNvSpPr>
          <p:nvPr>
            <p:ph type="sldNum" sz="quarter" idx="12"/>
          </p:nvPr>
        </p:nvSpPr>
        <p:spPr/>
        <p:txBody>
          <a:bodyPr/>
          <a:lstStyle/>
          <a:p>
            <a:fld id="{998B4B1C-0DFD-FD4F-A9FD-E4ABBE512470}" type="slidenum">
              <a:rPr lang="en-US" smtClean="0"/>
              <a:t>‹#›</a:t>
            </a:fld>
            <a:endParaRPr lang="en-US"/>
          </a:p>
        </p:txBody>
      </p:sp>
    </p:spTree>
    <p:extLst>
      <p:ext uri="{BB962C8B-B14F-4D97-AF65-F5344CB8AC3E}">
        <p14:creationId xmlns:p14="http://schemas.microsoft.com/office/powerpoint/2010/main" val="35310641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0645401-44E0-A808-1552-50D79E27999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61C393B-AC14-595B-5298-0247F74156C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604609-F9CB-7A9A-511C-5FC131BE496C}"/>
              </a:ext>
            </a:extLst>
          </p:cNvPr>
          <p:cNvSpPr>
            <a:spLocks noGrp="1"/>
          </p:cNvSpPr>
          <p:nvPr>
            <p:ph type="dt" sz="half" idx="10"/>
          </p:nvPr>
        </p:nvSpPr>
        <p:spPr/>
        <p:txBody>
          <a:bodyPr/>
          <a:lstStyle/>
          <a:p>
            <a:fld id="{9ED92471-DB68-114E-93E7-0DA1CF7599E8}" type="datetimeFigureOut">
              <a:rPr lang="en-US" smtClean="0"/>
              <a:t>4/19/23</a:t>
            </a:fld>
            <a:endParaRPr lang="en-US"/>
          </a:p>
        </p:txBody>
      </p:sp>
      <p:sp>
        <p:nvSpPr>
          <p:cNvPr id="5" name="Footer Placeholder 4">
            <a:extLst>
              <a:ext uri="{FF2B5EF4-FFF2-40B4-BE49-F238E27FC236}">
                <a16:creationId xmlns:a16="http://schemas.microsoft.com/office/drawing/2014/main" id="{10364DF4-3E13-6D38-F56E-992F3FE37A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D407CD-81F7-4DB6-8403-8F6D0A1374C2}"/>
              </a:ext>
            </a:extLst>
          </p:cNvPr>
          <p:cNvSpPr>
            <a:spLocks noGrp="1"/>
          </p:cNvSpPr>
          <p:nvPr>
            <p:ph type="sldNum" sz="quarter" idx="12"/>
          </p:nvPr>
        </p:nvSpPr>
        <p:spPr/>
        <p:txBody>
          <a:bodyPr/>
          <a:lstStyle/>
          <a:p>
            <a:fld id="{998B4B1C-0DFD-FD4F-A9FD-E4ABBE512470}" type="slidenum">
              <a:rPr lang="en-US" smtClean="0"/>
              <a:t>‹#›</a:t>
            </a:fld>
            <a:endParaRPr lang="en-US"/>
          </a:p>
        </p:txBody>
      </p:sp>
    </p:spTree>
    <p:extLst>
      <p:ext uri="{BB962C8B-B14F-4D97-AF65-F5344CB8AC3E}">
        <p14:creationId xmlns:p14="http://schemas.microsoft.com/office/powerpoint/2010/main" val="17158982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4A8E8-5721-4D5D-29CA-C00E5841920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1880C80-A133-771E-792F-3DC8E21A7D4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6BE8D6-0E08-45F0-0043-5F69B43DBD1C}"/>
              </a:ext>
            </a:extLst>
          </p:cNvPr>
          <p:cNvSpPr>
            <a:spLocks noGrp="1"/>
          </p:cNvSpPr>
          <p:nvPr>
            <p:ph type="dt" sz="half" idx="10"/>
          </p:nvPr>
        </p:nvSpPr>
        <p:spPr/>
        <p:txBody>
          <a:bodyPr/>
          <a:lstStyle/>
          <a:p>
            <a:fld id="{9ED92471-DB68-114E-93E7-0DA1CF7599E8}" type="datetimeFigureOut">
              <a:rPr lang="en-US" smtClean="0"/>
              <a:t>4/19/23</a:t>
            </a:fld>
            <a:endParaRPr lang="en-US"/>
          </a:p>
        </p:txBody>
      </p:sp>
      <p:sp>
        <p:nvSpPr>
          <p:cNvPr id="5" name="Footer Placeholder 4">
            <a:extLst>
              <a:ext uri="{FF2B5EF4-FFF2-40B4-BE49-F238E27FC236}">
                <a16:creationId xmlns:a16="http://schemas.microsoft.com/office/drawing/2014/main" id="{67561DC3-1E0B-47E9-20E9-FAEC47DF96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60D63C-6FAF-A378-0143-84FC663B9968}"/>
              </a:ext>
            </a:extLst>
          </p:cNvPr>
          <p:cNvSpPr>
            <a:spLocks noGrp="1"/>
          </p:cNvSpPr>
          <p:nvPr>
            <p:ph type="sldNum" sz="quarter" idx="12"/>
          </p:nvPr>
        </p:nvSpPr>
        <p:spPr/>
        <p:txBody>
          <a:bodyPr/>
          <a:lstStyle/>
          <a:p>
            <a:fld id="{998B4B1C-0DFD-FD4F-A9FD-E4ABBE512470}" type="slidenum">
              <a:rPr lang="en-US" smtClean="0"/>
              <a:t>‹#›</a:t>
            </a:fld>
            <a:endParaRPr lang="en-US"/>
          </a:p>
        </p:txBody>
      </p:sp>
    </p:spTree>
    <p:extLst>
      <p:ext uri="{BB962C8B-B14F-4D97-AF65-F5344CB8AC3E}">
        <p14:creationId xmlns:p14="http://schemas.microsoft.com/office/powerpoint/2010/main" val="5297537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20F92-9F0A-BCB4-8999-9DC8DB78A49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BF14A11-E1F6-208C-8C36-D02F85E5EE1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866D166-BB74-C85D-38E1-97725504A3FC}"/>
              </a:ext>
            </a:extLst>
          </p:cNvPr>
          <p:cNvSpPr>
            <a:spLocks noGrp="1"/>
          </p:cNvSpPr>
          <p:nvPr>
            <p:ph type="dt" sz="half" idx="10"/>
          </p:nvPr>
        </p:nvSpPr>
        <p:spPr/>
        <p:txBody>
          <a:bodyPr/>
          <a:lstStyle/>
          <a:p>
            <a:fld id="{9ED92471-DB68-114E-93E7-0DA1CF7599E8}" type="datetimeFigureOut">
              <a:rPr lang="en-US" smtClean="0"/>
              <a:t>4/19/23</a:t>
            </a:fld>
            <a:endParaRPr lang="en-US"/>
          </a:p>
        </p:txBody>
      </p:sp>
      <p:sp>
        <p:nvSpPr>
          <p:cNvPr id="5" name="Footer Placeholder 4">
            <a:extLst>
              <a:ext uri="{FF2B5EF4-FFF2-40B4-BE49-F238E27FC236}">
                <a16:creationId xmlns:a16="http://schemas.microsoft.com/office/drawing/2014/main" id="{9C57C830-84E1-EC75-D566-9E260736E1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C7C285-D3F0-2E7A-CD84-2E904C00453E}"/>
              </a:ext>
            </a:extLst>
          </p:cNvPr>
          <p:cNvSpPr>
            <a:spLocks noGrp="1"/>
          </p:cNvSpPr>
          <p:nvPr>
            <p:ph type="sldNum" sz="quarter" idx="12"/>
          </p:nvPr>
        </p:nvSpPr>
        <p:spPr/>
        <p:txBody>
          <a:bodyPr/>
          <a:lstStyle/>
          <a:p>
            <a:fld id="{998B4B1C-0DFD-FD4F-A9FD-E4ABBE512470}" type="slidenum">
              <a:rPr lang="en-US" smtClean="0"/>
              <a:t>‹#›</a:t>
            </a:fld>
            <a:endParaRPr lang="en-US"/>
          </a:p>
        </p:txBody>
      </p:sp>
    </p:spTree>
    <p:extLst>
      <p:ext uri="{BB962C8B-B14F-4D97-AF65-F5344CB8AC3E}">
        <p14:creationId xmlns:p14="http://schemas.microsoft.com/office/powerpoint/2010/main" val="42244345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290D6-62CA-F092-8344-60ECBA49549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D538F5D-C191-817C-DB35-D2DDBADBBDB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8C7635A-12A5-CF90-2DCC-9D63CF70845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08F7403-0A19-154E-B45B-E2435FEC5910}"/>
              </a:ext>
            </a:extLst>
          </p:cNvPr>
          <p:cNvSpPr>
            <a:spLocks noGrp="1"/>
          </p:cNvSpPr>
          <p:nvPr>
            <p:ph type="dt" sz="half" idx="10"/>
          </p:nvPr>
        </p:nvSpPr>
        <p:spPr/>
        <p:txBody>
          <a:bodyPr/>
          <a:lstStyle/>
          <a:p>
            <a:fld id="{9ED92471-DB68-114E-93E7-0DA1CF7599E8}" type="datetimeFigureOut">
              <a:rPr lang="en-US" smtClean="0"/>
              <a:t>4/19/23</a:t>
            </a:fld>
            <a:endParaRPr lang="en-US"/>
          </a:p>
        </p:txBody>
      </p:sp>
      <p:sp>
        <p:nvSpPr>
          <p:cNvPr id="6" name="Footer Placeholder 5">
            <a:extLst>
              <a:ext uri="{FF2B5EF4-FFF2-40B4-BE49-F238E27FC236}">
                <a16:creationId xmlns:a16="http://schemas.microsoft.com/office/drawing/2014/main" id="{9D6EBA88-B7AA-098E-5A9F-E1300A05A79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EA9AA5-EF66-2B1D-8E04-21005E54E70F}"/>
              </a:ext>
            </a:extLst>
          </p:cNvPr>
          <p:cNvSpPr>
            <a:spLocks noGrp="1"/>
          </p:cNvSpPr>
          <p:nvPr>
            <p:ph type="sldNum" sz="quarter" idx="12"/>
          </p:nvPr>
        </p:nvSpPr>
        <p:spPr/>
        <p:txBody>
          <a:bodyPr/>
          <a:lstStyle/>
          <a:p>
            <a:fld id="{998B4B1C-0DFD-FD4F-A9FD-E4ABBE512470}" type="slidenum">
              <a:rPr lang="en-US" smtClean="0"/>
              <a:t>‹#›</a:t>
            </a:fld>
            <a:endParaRPr lang="en-US"/>
          </a:p>
        </p:txBody>
      </p:sp>
    </p:spTree>
    <p:extLst>
      <p:ext uri="{BB962C8B-B14F-4D97-AF65-F5344CB8AC3E}">
        <p14:creationId xmlns:p14="http://schemas.microsoft.com/office/powerpoint/2010/main" val="30918086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2C6826-E259-E34C-1A57-BEDAF4A750F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8FF2039-532E-0A12-0883-5D7D3F443FC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5F7B73E-8E59-18D7-1FEC-B8AA05FE893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1FCC5B4-8E47-E930-A1EB-074C38740A6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87A7AE8-B6C0-6338-1CA0-CC6EAECF048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25E5463-431D-43FD-9C1E-50A443F9202D}"/>
              </a:ext>
            </a:extLst>
          </p:cNvPr>
          <p:cNvSpPr>
            <a:spLocks noGrp="1"/>
          </p:cNvSpPr>
          <p:nvPr>
            <p:ph type="dt" sz="half" idx="10"/>
          </p:nvPr>
        </p:nvSpPr>
        <p:spPr/>
        <p:txBody>
          <a:bodyPr/>
          <a:lstStyle/>
          <a:p>
            <a:fld id="{9ED92471-DB68-114E-93E7-0DA1CF7599E8}" type="datetimeFigureOut">
              <a:rPr lang="en-US" smtClean="0"/>
              <a:t>4/19/23</a:t>
            </a:fld>
            <a:endParaRPr lang="en-US"/>
          </a:p>
        </p:txBody>
      </p:sp>
      <p:sp>
        <p:nvSpPr>
          <p:cNvPr id="8" name="Footer Placeholder 7">
            <a:extLst>
              <a:ext uri="{FF2B5EF4-FFF2-40B4-BE49-F238E27FC236}">
                <a16:creationId xmlns:a16="http://schemas.microsoft.com/office/drawing/2014/main" id="{33FDCA1C-ECB7-AC2C-8CAB-90D64391806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4757A31-3518-E2F0-F74B-18781356D95A}"/>
              </a:ext>
            </a:extLst>
          </p:cNvPr>
          <p:cNvSpPr>
            <a:spLocks noGrp="1"/>
          </p:cNvSpPr>
          <p:nvPr>
            <p:ph type="sldNum" sz="quarter" idx="12"/>
          </p:nvPr>
        </p:nvSpPr>
        <p:spPr/>
        <p:txBody>
          <a:bodyPr/>
          <a:lstStyle/>
          <a:p>
            <a:fld id="{998B4B1C-0DFD-FD4F-A9FD-E4ABBE512470}" type="slidenum">
              <a:rPr lang="en-US" smtClean="0"/>
              <a:t>‹#›</a:t>
            </a:fld>
            <a:endParaRPr lang="en-US"/>
          </a:p>
        </p:txBody>
      </p:sp>
    </p:spTree>
    <p:extLst>
      <p:ext uri="{BB962C8B-B14F-4D97-AF65-F5344CB8AC3E}">
        <p14:creationId xmlns:p14="http://schemas.microsoft.com/office/powerpoint/2010/main" val="4788808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D1BC4-6AED-5C6F-6057-2FEB1C1C26F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CC7FC14-32BB-131D-8CAB-71DB029B127C}"/>
              </a:ext>
            </a:extLst>
          </p:cNvPr>
          <p:cNvSpPr>
            <a:spLocks noGrp="1"/>
          </p:cNvSpPr>
          <p:nvPr>
            <p:ph type="dt" sz="half" idx="10"/>
          </p:nvPr>
        </p:nvSpPr>
        <p:spPr/>
        <p:txBody>
          <a:bodyPr/>
          <a:lstStyle/>
          <a:p>
            <a:fld id="{9ED92471-DB68-114E-93E7-0DA1CF7599E8}" type="datetimeFigureOut">
              <a:rPr lang="en-US" smtClean="0"/>
              <a:t>4/19/23</a:t>
            </a:fld>
            <a:endParaRPr lang="en-US"/>
          </a:p>
        </p:txBody>
      </p:sp>
      <p:sp>
        <p:nvSpPr>
          <p:cNvPr id="4" name="Footer Placeholder 3">
            <a:extLst>
              <a:ext uri="{FF2B5EF4-FFF2-40B4-BE49-F238E27FC236}">
                <a16:creationId xmlns:a16="http://schemas.microsoft.com/office/drawing/2014/main" id="{F0294C55-E204-42D5-9E37-48783FD323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34398A3-ACB8-63E7-5118-4B72CD7D46A7}"/>
              </a:ext>
            </a:extLst>
          </p:cNvPr>
          <p:cNvSpPr>
            <a:spLocks noGrp="1"/>
          </p:cNvSpPr>
          <p:nvPr>
            <p:ph type="sldNum" sz="quarter" idx="12"/>
          </p:nvPr>
        </p:nvSpPr>
        <p:spPr/>
        <p:txBody>
          <a:bodyPr/>
          <a:lstStyle/>
          <a:p>
            <a:fld id="{998B4B1C-0DFD-FD4F-A9FD-E4ABBE512470}" type="slidenum">
              <a:rPr lang="en-US" smtClean="0"/>
              <a:t>‹#›</a:t>
            </a:fld>
            <a:endParaRPr lang="en-US"/>
          </a:p>
        </p:txBody>
      </p:sp>
    </p:spTree>
    <p:extLst>
      <p:ext uri="{BB962C8B-B14F-4D97-AF65-F5344CB8AC3E}">
        <p14:creationId xmlns:p14="http://schemas.microsoft.com/office/powerpoint/2010/main" val="41806722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0F0B24D-CD0A-5AC4-F8E0-C460B5A7230E}"/>
              </a:ext>
            </a:extLst>
          </p:cNvPr>
          <p:cNvSpPr>
            <a:spLocks noGrp="1"/>
          </p:cNvSpPr>
          <p:nvPr>
            <p:ph type="dt" sz="half" idx="10"/>
          </p:nvPr>
        </p:nvSpPr>
        <p:spPr/>
        <p:txBody>
          <a:bodyPr/>
          <a:lstStyle/>
          <a:p>
            <a:fld id="{9ED92471-DB68-114E-93E7-0DA1CF7599E8}" type="datetimeFigureOut">
              <a:rPr lang="en-US" smtClean="0"/>
              <a:t>4/19/23</a:t>
            </a:fld>
            <a:endParaRPr lang="en-US"/>
          </a:p>
        </p:txBody>
      </p:sp>
      <p:sp>
        <p:nvSpPr>
          <p:cNvPr id="3" name="Footer Placeholder 2">
            <a:extLst>
              <a:ext uri="{FF2B5EF4-FFF2-40B4-BE49-F238E27FC236}">
                <a16:creationId xmlns:a16="http://schemas.microsoft.com/office/drawing/2014/main" id="{7FEB6179-7CE0-46E3-B288-AB4536C5ADD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AB6B62E-0892-8902-1F3B-99A0D2607EB9}"/>
              </a:ext>
            </a:extLst>
          </p:cNvPr>
          <p:cNvSpPr>
            <a:spLocks noGrp="1"/>
          </p:cNvSpPr>
          <p:nvPr>
            <p:ph type="sldNum" sz="quarter" idx="12"/>
          </p:nvPr>
        </p:nvSpPr>
        <p:spPr/>
        <p:txBody>
          <a:bodyPr/>
          <a:lstStyle/>
          <a:p>
            <a:fld id="{998B4B1C-0DFD-FD4F-A9FD-E4ABBE512470}" type="slidenum">
              <a:rPr lang="en-US" smtClean="0"/>
              <a:t>‹#›</a:t>
            </a:fld>
            <a:endParaRPr lang="en-US"/>
          </a:p>
        </p:txBody>
      </p:sp>
    </p:spTree>
    <p:extLst>
      <p:ext uri="{BB962C8B-B14F-4D97-AF65-F5344CB8AC3E}">
        <p14:creationId xmlns:p14="http://schemas.microsoft.com/office/powerpoint/2010/main" val="23223486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C54EF-15A6-5EFF-C760-AAD3F5C04E6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8427861-D091-66A6-2144-586C4E140A9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1E78E8D-8FF8-8D6C-FF09-E9C86A2C52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3BBF1CF-E80A-4C1F-0C88-608FE8E163F3}"/>
              </a:ext>
            </a:extLst>
          </p:cNvPr>
          <p:cNvSpPr>
            <a:spLocks noGrp="1"/>
          </p:cNvSpPr>
          <p:nvPr>
            <p:ph type="dt" sz="half" idx="10"/>
          </p:nvPr>
        </p:nvSpPr>
        <p:spPr/>
        <p:txBody>
          <a:bodyPr/>
          <a:lstStyle/>
          <a:p>
            <a:fld id="{9ED92471-DB68-114E-93E7-0DA1CF7599E8}" type="datetimeFigureOut">
              <a:rPr lang="en-US" smtClean="0"/>
              <a:t>4/19/23</a:t>
            </a:fld>
            <a:endParaRPr lang="en-US"/>
          </a:p>
        </p:txBody>
      </p:sp>
      <p:sp>
        <p:nvSpPr>
          <p:cNvPr id="6" name="Footer Placeholder 5">
            <a:extLst>
              <a:ext uri="{FF2B5EF4-FFF2-40B4-BE49-F238E27FC236}">
                <a16:creationId xmlns:a16="http://schemas.microsoft.com/office/drawing/2014/main" id="{82874A9A-9742-F879-5E2E-F43D0F4253F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CD87DCB-F470-BA02-DBFA-FFBBED26723A}"/>
              </a:ext>
            </a:extLst>
          </p:cNvPr>
          <p:cNvSpPr>
            <a:spLocks noGrp="1"/>
          </p:cNvSpPr>
          <p:nvPr>
            <p:ph type="sldNum" sz="quarter" idx="12"/>
          </p:nvPr>
        </p:nvSpPr>
        <p:spPr/>
        <p:txBody>
          <a:bodyPr/>
          <a:lstStyle/>
          <a:p>
            <a:fld id="{998B4B1C-0DFD-FD4F-A9FD-E4ABBE512470}" type="slidenum">
              <a:rPr lang="en-US" smtClean="0"/>
              <a:t>‹#›</a:t>
            </a:fld>
            <a:endParaRPr lang="en-US"/>
          </a:p>
        </p:txBody>
      </p:sp>
    </p:spTree>
    <p:extLst>
      <p:ext uri="{BB962C8B-B14F-4D97-AF65-F5344CB8AC3E}">
        <p14:creationId xmlns:p14="http://schemas.microsoft.com/office/powerpoint/2010/main" val="5073597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7F8BC-7373-7017-C61A-856F300F04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32BB466-15B5-C999-11DD-93E68A02AEF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0515A30-4BD8-24CA-1ED9-0AEBFAEE88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0EEFAF7-BD55-204F-8A95-9AB741103E73}"/>
              </a:ext>
            </a:extLst>
          </p:cNvPr>
          <p:cNvSpPr>
            <a:spLocks noGrp="1"/>
          </p:cNvSpPr>
          <p:nvPr>
            <p:ph type="dt" sz="half" idx="10"/>
          </p:nvPr>
        </p:nvSpPr>
        <p:spPr/>
        <p:txBody>
          <a:bodyPr/>
          <a:lstStyle/>
          <a:p>
            <a:fld id="{9ED92471-DB68-114E-93E7-0DA1CF7599E8}" type="datetimeFigureOut">
              <a:rPr lang="en-US" smtClean="0"/>
              <a:t>4/19/23</a:t>
            </a:fld>
            <a:endParaRPr lang="en-US"/>
          </a:p>
        </p:txBody>
      </p:sp>
      <p:sp>
        <p:nvSpPr>
          <p:cNvPr id="6" name="Footer Placeholder 5">
            <a:extLst>
              <a:ext uri="{FF2B5EF4-FFF2-40B4-BE49-F238E27FC236}">
                <a16:creationId xmlns:a16="http://schemas.microsoft.com/office/drawing/2014/main" id="{2C670EFA-639C-1F37-7725-0230D8D1205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1313A74-B429-733E-8E4A-52BBFC8A931C}"/>
              </a:ext>
            </a:extLst>
          </p:cNvPr>
          <p:cNvSpPr>
            <a:spLocks noGrp="1"/>
          </p:cNvSpPr>
          <p:nvPr>
            <p:ph type="sldNum" sz="quarter" idx="12"/>
          </p:nvPr>
        </p:nvSpPr>
        <p:spPr/>
        <p:txBody>
          <a:bodyPr/>
          <a:lstStyle/>
          <a:p>
            <a:fld id="{998B4B1C-0DFD-FD4F-A9FD-E4ABBE512470}" type="slidenum">
              <a:rPr lang="en-US" smtClean="0"/>
              <a:t>‹#›</a:t>
            </a:fld>
            <a:endParaRPr lang="en-US"/>
          </a:p>
        </p:txBody>
      </p:sp>
    </p:spTree>
    <p:extLst>
      <p:ext uri="{BB962C8B-B14F-4D97-AF65-F5344CB8AC3E}">
        <p14:creationId xmlns:p14="http://schemas.microsoft.com/office/powerpoint/2010/main" val="41690150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9A314CF-CA0F-87AD-06C2-FD662E077C4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A50BCB7-2B9B-8BEB-119A-1E21EF6A325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CAECD1-FBE8-20EE-1B91-5ACA6DF69BD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D92471-DB68-114E-93E7-0DA1CF7599E8}" type="datetimeFigureOut">
              <a:rPr lang="en-US" smtClean="0"/>
              <a:t>4/19/23</a:t>
            </a:fld>
            <a:endParaRPr lang="en-US"/>
          </a:p>
        </p:txBody>
      </p:sp>
      <p:sp>
        <p:nvSpPr>
          <p:cNvPr id="5" name="Footer Placeholder 4">
            <a:extLst>
              <a:ext uri="{FF2B5EF4-FFF2-40B4-BE49-F238E27FC236}">
                <a16:creationId xmlns:a16="http://schemas.microsoft.com/office/drawing/2014/main" id="{06CD776D-570E-3DA7-08EC-F823C0F4F39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7C4600F-BE0E-746F-BBE6-C2FE83C73FF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8B4B1C-0DFD-FD4F-A9FD-E4ABBE512470}" type="slidenum">
              <a:rPr lang="en-US" smtClean="0"/>
              <a:t>‹#›</a:t>
            </a:fld>
            <a:endParaRPr lang="en-US"/>
          </a:p>
        </p:txBody>
      </p:sp>
    </p:spTree>
    <p:extLst>
      <p:ext uri="{BB962C8B-B14F-4D97-AF65-F5344CB8AC3E}">
        <p14:creationId xmlns:p14="http://schemas.microsoft.com/office/powerpoint/2010/main" val="32116766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www.claflin-computation.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70F2C-C84F-75CB-D6D0-B6DFCDED387D}"/>
              </a:ext>
            </a:extLst>
          </p:cNvPr>
          <p:cNvSpPr>
            <a:spLocks noGrp="1"/>
          </p:cNvSpPr>
          <p:nvPr>
            <p:ph type="ctrTitle"/>
          </p:nvPr>
        </p:nvSpPr>
        <p:spPr/>
        <p:txBody>
          <a:bodyPr>
            <a:normAutofit/>
          </a:bodyPr>
          <a:lstStyle/>
          <a:p>
            <a:r>
              <a:rPr lang="en-US" sz="2400" dirty="0"/>
              <a:t>Binary Search Tree demonstrating the ability to Insert, Update, and Delete nodes in Java with object-oriented programming </a:t>
            </a:r>
          </a:p>
        </p:txBody>
      </p:sp>
      <p:sp>
        <p:nvSpPr>
          <p:cNvPr id="3" name="Subtitle 2">
            <a:extLst>
              <a:ext uri="{FF2B5EF4-FFF2-40B4-BE49-F238E27FC236}">
                <a16:creationId xmlns:a16="http://schemas.microsoft.com/office/drawing/2014/main" id="{0FF2268E-C5F8-C944-8CBC-F855CFE21E83}"/>
              </a:ext>
            </a:extLst>
          </p:cNvPr>
          <p:cNvSpPr>
            <a:spLocks noGrp="1"/>
          </p:cNvSpPr>
          <p:nvPr>
            <p:ph type="subTitle" idx="1"/>
          </p:nvPr>
        </p:nvSpPr>
        <p:spPr/>
        <p:txBody>
          <a:bodyPr>
            <a:normAutofit/>
          </a:bodyPr>
          <a:lstStyle/>
          <a:p>
            <a:r>
              <a:rPr lang="en-US" sz="2000" i="1" dirty="0"/>
              <a:t>Pawar Shrikant, Ph.D.</a:t>
            </a:r>
          </a:p>
          <a:p>
            <a:r>
              <a:rPr lang="en-US" sz="2000" i="1" dirty="0">
                <a:hlinkClick r:id="rId2"/>
              </a:rPr>
              <a:t>https://www.claflin-computation.com/</a:t>
            </a:r>
            <a:endParaRPr lang="en-US" sz="2000" i="1" dirty="0"/>
          </a:p>
          <a:p>
            <a:endParaRPr lang="en-US" sz="2000" i="1" dirty="0"/>
          </a:p>
        </p:txBody>
      </p:sp>
    </p:spTree>
    <p:extLst>
      <p:ext uri="{BB962C8B-B14F-4D97-AF65-F5344CB8AC3E}">
        <p14:creationId xmlns:p14="http://schemas.microsoft.com/office/powerpoint/2010/main" val="3229386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C490A-446F-1B03-0680-6DD7E594713B}"/>
              </a:ext>
            </a:extLst>
          </p:cNvPr>
          <p:cNvSpPr>
            <a:spLocks noGrp="1"/>
          </p:cNvSpPr>
          <p:nvPr>
            <p:ph type="title"/>
          </p:nvPr>
        </p:nvSpPr>
        <p:spPr/>
        <p:txBody>
          <a:bodyPr/>
          <a:lstStyle/>
          <a:p>
            <a:r>
              <a:rPr lang="en-US" dirty="0"/>
              <a:t>Create a BST tree in Java and perform 3 functions:</a:t>
            </a:r>
          </a:p>
        </p:txBody>
      </p:sp>
      <p:sp>
        <p:nvSpPr>
          <p:cNvPr id="3" name="Content Placeholder 2">
            <a:extLst>
              <a:ext uri="{FF2B5EF4-FFF2-40B4-BE49-F238E27FC236}">
                <a16:creationId xmlns:a16="http://schemas.microsoft.com/office/drawing/2014/main" id="{9DBB65A3-E1BF-40C2-9D5E-F06BE6E1113F}"/>
              </a:ext>
            </a:extLst>
          </p:cNvPr>
          <p:cNvSpPr>
            <a:spLocks noGrp="1"/>
          </p:cNvSpPr>
          <p:nvPr>
            <p:ph idx="1"/>
          </p:nvPr>
        </p:nvSpPr>
        <p:spPr/>
        <p:txBody>
          <a:bodyPr>
            <a:normAutofit fontScale="85000" lnSpcReduction="20000"/>
          </a:bodyPr>
          <a:lstStyle/>
          <a:p>
            <a:r>
              <a:rPr lang="en-US" dirty="0"/>
              <a:t> /* BST tree example</a:t>
            </a:r>
          </a:p>
          <a:p>
            <a:r>
              <a:rPr lang="en-US" dirty="0"/>
              <a:t>              45 </a:t>
            </a:r>
          </a:p>
          <a:p>
            <a:r>
              <a:rPr lang="en-US" dirty="0"/>
              <a:t>           /     \ </a:t>
            </a:r>
          </a:p>
          <a:p>
            <a:r>
              <a:rPr lang="en-US" dirty="0"/>
              <a:t>          10      90 </a:t>
            </a:r>
          </a:p>
          <a:p>
            <a:r>
              <a:rPr lang="en-US" dirty="0"/>
              <a:t>         /  \    /   </a:t>
            </a:r>
          </a:p>
          <a:p>
            <a:r>
              <a:rPr lang="en-US" dirty="0"/>
              <a:t>        7   12  50   */</a:t>
            </a:r>
          </a:p>
          <a:p>
            <a:r>
              <a:rPr lang="en-US" dirty="0"/>
              <a:t>//insert above data into BST</a:t>
            </a:r>
          </a:p>
          <a:p>
            <a:r>
              <a:rPr lang="en-US" dirty="0"/>
              <a:t>The BST after Delete 12(leaf node)</a:t>
            </a:r>
          </a:p>
          <a:p>
            <a:r>
              <a:rPr lang="en-US" dirty="0"/>
              <a:t>The BST after Delete 90 (node with 1 child)</a:t>
            </a:r>
          </a:p>
          <a:p>
            <a:r>
              <a:rPr lang="en-US" dirty="0"/>
              <a:t>The BST after Delete 45 (Node with two children)</a:t>
            </a:r>
          </a:p>
          <a:p>
            <a:r>
              <a:rPr lang="en-US" dirty="0"/>
              <a:t>Search Key 50 in BST</a:t>
            </a:r>
          </a:p>
          <a:p>
            <a:endParaRPr lang="en-US" dirty="0"/>
          </a:p>
        </p:txBody>
      </p:sp>
    </p:spTree>
    <p:extLst>
      <p:ext uri="{BB962C8B-B14F-4D97-AF65-F5344CB8AC3E}">
        <p14:creationId xmlns:p14="http://schemas.microsoft.com/office/powerpoint/2010/main" val="1887667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21B15-3238-5695-17C4-CA0A1F4B35B5}"/>
              </a:ext>
            </a:extLst>
          </p:cNvPr>
          <p:cNvSpPr>
            <a:spLocks noGrp="1"/>
          </p:cNvSpPr>
          <p:nvPr>
            <p:ph type="title"/>
          </p:nvPr>
        </p:nvSpPr>
        <p:spPr/>
        <p:txBody>
          <a:bodyPr/>
          <a:lstStyle/>
          <a:p>
            <a:r>
              <a:rPr lang="en-US" b="1" i="0" dirty="0">
                <a:solidFill>
                  <a:srgbClr val="3A3A3A"/>
                </a:solidFill>
                <a:effectLst/>
                <a:latin typeface="Work Sans" panose="020F0502020204030204" pitchFamily="34" charset="0"/>
              </a:rPr>
              <a:t>Properties of Binary Search Tree (BST)</a:t>
            </a:r>
            <a:endParaRPr lang="en-US" dirty="0"/>
          </a:p>
        </p:txBody>
      </p:sp>
      <p:sp>
        <p:nvSpPr>
          <p:cNvPr id="3" name="Content Placeholder 2">
            <a:extLst>
              <a:ext uri="{FF2B5EF4-FFF2-40B4-BE49-F238E27FC236}">
                <a16:creationId xmlns:a16="http://schemas.microsoft.com/office/drawing/2014/main" id="{D950A45F-AE3F-68B6-C43B-153349F5E620}"/>
              </a:ext>
            </a:extLst>
          </p:cNvPr>
          <p:cNvSpPr>
            <a:spLocks noGrp="1"/>
          </p:cNvSpPr>
          <p:nvPr>
            <p:ph idx="1"/>
          </p:nvPr>
        </p:nvSpPr>
        <p:spPr/>
        <p:txBody>
          <a:bodyPr/>
          <a:lstStyle/>
          <a:p>
            <a:r>
              <a:rPr lang="en-US" b="0" i="0" dirty="0">
                <a:solidFill>
                  <a:srgbClr val="3A3A3A"/>
                </a:solidFill>
                <a:effectLst/>
                <a:latin typeface="Work Sans" pitchFamily="2" charset="77"/>
              </a:rPr>
              <a:t>BST is also referred to as ‘Ordered Binary Tree’. </a:t>
            </a:r>
          </a:p>
          <a:p>
            <a:r>
              <a:rPr lang="en-US" b="0" i="0" dirty="0">
                <a:solidFill>
                  <a:srgbClr val="3A3A3A"/>
                </a:solidFill>
                <a:effectLst/>
                <a:latin typeface="Work Sans" pitchFamily="2" charset="77"/>
              </a:rPr>
              <a:t>In BST, all the nodes in the left subtree have values that are less than the value of the root node. Similarly, all the nodes of the right subtree of the BST have values that are greater than the value of the root node.</a:t>
            </a:r>
          </a:p>
          <a:p>
            <a:r>
              <a:rPr lang="en-US" b="0" i="0" dirty="0">
                <a:solidFill>
                  <a:srgbClr val="3A3A3A"/>
                </a:solidFill>
                <a:effectLst/>
                <a:latin typeface="Work Sans" pitchFamily="2" charset="77"/>
              </a:rPr>
              <a:t>A BST does not allow duplicate nodes.</a:t>
            </a:r>
            <a:endParaRPr lang="en-US" dirty="0">
              <a:solidFill>
                <a:srgbClr val="3A3A3A"/>
              </a:solidFill>
              <a:latin typeface="Work Sans" pitchFamily="2" charset="77"/>
            </a:endParaRPr>
          </a:p>
        </p:txBody>
      </p:sp>
    </p:spTree>
    <p:extLst>
      <p:ext uri="{BB962C8B-B14F-4D97-AF65-F5344CB8AC3E}">
        <p14:creationId xmlns:p14="http://schemas.microsoft.com/office/powerpoint/2010/main" val="12007527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0E88C-7ED8-30C8-D2F4-534743B4F789}"/>
              </a:ext>
            </a:extLst>
          </p:cNvPr>
          <p:cNvSpPr>
            <a:spLocks noGrp="1"/>
          </p:cNvSpPr>
          <p:nvPr>
            <p:ph type="title"/>
          </p:nvPr>
        </p:nvSpPr>
        <p:spPr/>
        <p:txBody>
          <a:bodyPr/>
          <a:lstStyle/>
          <a:p>
            <a:r>
              <a:rPr lang="en-US" b="1" i="0" dirty="0">
                <a:solidFill>
                  <a:srgbClr val="3A3A3A"/>
                </a:solidFill>
                <a:effectLst/>
                <a:latin typeface="Work Sans" panose="020F0502020204030204" pitchFamily="34" charset="0"/>
              </a:rPr>
              <a:t>Creating A BST</a:t>
            </a:r>
            <a:endParaRPr lang="en-US" dirty="0"/>
          </a:p>
        </p:txBody>
      </p:sp>
      <p:sp>
        <p:nvSpPr>
          <p:cNvPr id="3" name="Content Placeholder 2">
            <a:extLst>
              <a:ext uri="{FF2B5EF4-FFF2-40B4-BE49-F238E27FC236}">
                <a16:creationId xmlns:a16="http://schemas.microsoft.com/office/drawing/2014/main" id="{4E93A8B0-49BA-4A61-EC3F-85D23813FEC8}"/>
              </a:ext>
            </a:extLst>
          </p:cNvPr>
          <p:cNvSpPr>
            <a:spLocks noGrp="1"/>
          </p:cNvSpPr>
          <p:nvPr>
            <p:ph idx="1"/>
          </p:nvPr>
        </p:nvSpPr>
        <p:spPr/>
        <p:txBody>
          <a:bodyPr/>
          <a:lstStyle/>
          <a:p>
            <a:endParaRPr lang="en-US" dirty="0"/>
          </a:p>
        </p:txBody>
      </p:sp>
      <p:pic>
        <p:nvPicPr>
          <p:cNvPr id="1026" name="Picture 2" descr="Binary Search Tree - Creation Process 1">
            <a:extLst>
              <a:ext uri="{FF2B5EF4-FFF2-40B4-BE49-F238E27FC236}">
                <a16:creationId xmlns:a16="http://schemas.microsoft.com/office/drawing/2014/main" id="{63412CEB-B68B-EC90-3A5A-090F36A8AC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4200" y="2268537"/>
            <a:ext cx="8483600" cy="3251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27980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2A7120-1589-A0E5-B0EC-47195B20B669}"/>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b="1" i="0" kern="1200">
                <a:solidFill>
                  <a:schemeClr val="bg1"/>
                </a:solidFill>
                <a:effectLst/>
                <a:latin typeface="+mj-lt"/>
                <a:ea typeface="+mj-ea"/>
                <a:cs typeface="+mj-cs"/>
              </a:rPr>
              <a:t>Binary Search Tree Operations</a:t>
            </a:r>
            <a:endParaRPr lang="en-US" sz="3200" kern="1200">
              <a:solidFill>
                <a:schemeClr val="bg1"/>
              </a:solidFill>
              <a:latin typeface="+mj-lt"/>
              <a:ea typeface="+mj-ea"/>
              <a:cs typeface="+mj-cs"/>
            </a:endParaRPr>
          </a:p>
        </p:txBody>
      </p:sp>
      <p:graphicFrame>
        <p:nvGraphicFramePr>
          <p:cNvPr id="4" name="Content Placeholder 3">
            <a:extLst>
              <a:ext uri="{FF2B5EF4-FFF2-40B4-BE49-F238E27FC236}">
                <a16:creationId xmlns:a16="http://schemas.microsoft.com/office/drawing/2014/main" id="{215EEA53-F005-7638-3EF1-0E5817D499B4}"/>
              </a:ext>
            </a:extLst>
          </p:cNvPr>
          <p:cNvGraphicFramePr>
            <a:graphicFrameLocks noGrp="1"/>
          </p:cNvGraphicFramePr>
          <p:nvPr>
            <p:ph idx="1"/>
            <p:extLst>
              <p:ext uri="{D42A27DB-BD31-4B8C-83A1-F6EECF244321}">
                <p14:modId xmlns:p14="http://schemas.microsoft.com/office/powerpoint/2010/main" val="3757063306"/>
              </p:ext>
            </p:extLst>
          </p:nvPr>
        </p:nvGraphicFramePr>
        <p:xfrm>
          <a:off x="833364" y="1675227"/>
          <a:ext cx="10525271" cy="4394200"/>
        </p:xfrm>
        <a:graphic>
          <a:graphicData uri="http://schemas.openxmlformats.org/drawingml/2006/table">
            <a:tbl>
              <a:tblPr firstRow="1" bandRow="1">
                <a:solidFill>
                  <a:srgbClr val="F7F7F7"/>
                </a:solidFill>
              </a:tblPr>
              <a:tblGrid>
                <a:gridCol w="4552023">
                  <a:extLst>
                    <a:ext uri="{9D8B030D-6E8A-4147-A177-3AD203B41FA5}">
                      <a16:colId xmlns:a16="http://schemas.microsoft.com/office/drawing/2014/main" val="2210593592"/>
                    </a:ext>
                  </a:extLst>
                </a:gridCol>
                <a:gridCol w="5973248">
                  <a:extLst>
                    <a:ext uri="{9D8B030D-6E8A-4147-A177-3AD203B41FA5}">
                      <a16:colId xmlns:a16="http://schemas.microsoft.com/office/drawing/2014/main" val="3131217368"/>
                    </a:ext>
                  </a:extLst>
                </a:gridCol>
              </a:tblGrid>
              <a:tr h="731614">
                <a:tc>
                  <a:txBody>
                    <a:bodyPr/>
                    <a:lstStyle/>
                    <a:p>
                      <a:pPr algn="l" fontAlgn="ctr" latinLnBrk="0"/>
                      <a:r>
                        <a:rPr lang="en-US" sz="1800" b="1" cap="all" spc="60">
                          <a:solidFill>
                            <a:schemeClr val="tx1"/>
                          </a:solidFill>
                          <a:effectLst/>
                        </a:rPr>
                        <a:t>Method/operation</a:t>
                      </a:r>
                    </a:p>
                  </a:txBody>
                  <a:tcPr marL="203226" marR="203226" marT="203226" marB="203226" anchor="ctr">
                    <a:lnL w="12700" cmpd="sng">
                      <a:noFill/>
                    </a:lnL>
                    <a:lnR w="12700" cmpd="sng">
                      <a:noFill/>
                    </a:lnR>
                    <a:lnT w="12700" cmpd="sng">
                      <a:noFill/>
                    </a:lnT>
                    <a:lnB w="38100" cmpd="sng">
                      <a:noFill/>
                    </a:lnB>
                    <a:noFill/>
                  </a:tcPr>
                </a:tc>
                <a:tc>
                  <a:txBody>
                    <a:bodyPr/>
                    <a:lstStyle/>
                    <a:p>
                      <a:pPr algn="l" fontAlgn="ctr" latinLnBrk="0"/>
                      <a:r>
                        <a:rPr lang="en-US" sz="1800" b="1" cap="all" spc="60">
                          <a:solidFill>
                            <a:schemeClr val="tx1"/>
                          </a:solidFill>
                          <a:effectLst/>
                        </a:rPr>
                        <a:t>Description</a:t>
                      </a:r>
                    </a:p>
                  </a:txBody>
                  <a:tcPr marL="203226" marR="203226" marT="203226" marB="203226" anchor="ctr">
                    <a:lnL w="12700" cmpd="sng">
                      <a:noFill/>
                    </a:lnL>
                    <a:lnR w="12700" cmpd="sng">
                      <a:noFill/>
                    </a:lnR>
                    <a:lnT w="12700" cmpd="sng">
                      <a:noFill/>
                    </a:lnT>
                    <a:lnB w="38100" cmpd="sng">
                      <a:noFill/>
                    </a:lnB>
                    <a:noFill/>
                  </a:tcPr>
                </a:tc>
                <a:extLst>
                  <a:ext uri="{0D108BD9-81ED-4DB2-BD59-A6C34878D82A}">
                    <a16:rowId xmlns:a16="http://schemas.microsoft.com/office/drawing/2014/main" val="2957928075"/>
                  </a:ext>
                </a:extLst>
              </a:tr>
              <a:tr h="980002">
                <a:tc>
                  <a:txBody>
                    <a:bodyPr/>
                    <a:lstStyle/>
                    <a:p>
                      <a:pPr algn="l" fontAlgn="t" latinLnBrk="0"/>
                      <a:r>
                        <a:rPr lang="en-US" sz="2400" b="0" cap="none" spc="0">
                          <a:solidFill>
                            <a:schemeClr val="tx1"/>
                          </a:solidFill>
                          <a:effectLst/>
                        </a:rPr>
                        <a:t>Insert</a:t>
                      </a:r>
                    </a:p>
                  </a:txBody>
                  <a:tcPr marL="135484" marR="135484" marT="67742" marB="135484">
                    <a:lnL w="12700" cmpd="sng">
                      <a:noFill/>
                      <a:prstDash val="solid"/>
                    </a:lnL>
                    <a:lnR w="12700" cmpd="sng">
                      <a:noFill/>
                      <a:prstDash val="solid"/>
                    </a:lnR>
                    <a:lnT w="38100" cmpd="sng">
                      <a:noFill/>
                    </a:lnT>
                    <a:lnB w="12700" cmpd="sng">
                      <a:noFill/>
                      <a:prstDash val="solid"/>
                    </a:lnB>
                    <a:solidFill>
                      <a:srgbClr val="F7F7F7"/>
                    </a:solidFill>
                  </a:tcPr>
                </a:tc>
                <a:tc>
                  <a:txBody>
                    <a:bodyPr/>
                    <a:lstStyle/>
                    <a:p>
                      <a:pPr algn="l" fontAlgn="t" latinLnBrk="0"/>
                      <a:r>
                        <a:rPr lang="en-US" sz="2400" b="0" cap="none" spc="0">
                          <a:solidFill>
                            <a:schemeClr val="tx1"/>
                          </a:solidFill>
                          <a:effectLst/>
                        </a:rPr>
                        <a:t>Add an element to the BST by not violating the BST properties.</a:t>
                      </a:r>
                    </a:p>
                  </a:txBody>
                  <a:tcPr marL="135484" marR="135484" marT="67742" marB="135484">
                    <a:lnL w="12700" cmpd="sng">
                      <a:noFill/>
                      <a:prstDash val="solid"/>
                    </a:lnL>
                    <a:lnR w="12700" cmpd="sng">
                      <a:noFill/>
                      <a:prstDash val="solid"/>
                    </a:lnR>
                    <a:lnT w="38100" cmpd="sng">
                      <a:noFill/>
                    </a:lnT>
                    <a:lnB w="12700" cmpd="sng">
                      <a:noFill/>
                      <a:prstDash val="solid"/>
                    </a:lnB>
                    <a:solidFill>
                      <a:srgbClr val="F7F7F7"/>
                    </a:solidFill>
                  </a:tcPr>
                </a:tc>
                <a:extLst>
                  <a:ext uri="{0D108BD9-81ED-4DB2-BD59-A6C34878D82A}">
                    <a16:rowId xmlns:a16="http://schemas.microsoft.com/office/drawing/2014/main" val="4166428977"/>
                  </a:ext>
                </a:extLst>
              </a:tr>
              <a:tr h="1341292">
                <a:tc>
                  <a:txBody>
                    <a:bodyPr/>
                    <a:lstStyle/>
                    <a:p>
                      <a:pPr algn="l" fontAlgn="t" latinLnBrk="0"/>
                      <a:r>
                        <a:rPr lang="en-US" sz="2400" b="0" cap="none" spc="0">
                          <a:solidFill>
                            <a:schemeClr val="tx1"/>
                          </a:solidFill>
                          <a:effectLst/>
                        </a:rPr>
                        <a:t>Delete</a:t>
                      </a:r>
                    </a:p>
                  </a:txBody>
                  <a:tcPr marL="135484" marR="135484" marT="67742" marB="135484">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pPr algn="l" fontAlgn="t" latinLnBrk="0"/>
                      <a:r>
                        <a:rPr lang="en-US" sz="2400" b="0" cap="none" spc="0">
                          <a:solidFill>
                            <a:schemeClr val="tx1"/>
                          </a:solidFill>
                          <a:effectLst/>
                        </a:rPr>
                        <a:t>Remove a given node from the BST. The node can be the root node, non-leaf, or leaf node.</a:t>
                      </a:r>
                    </a:p>
                  </a:txBody>
                  <a:tcPr marL="135484" marR="135484" marT="67742" marB="135484">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extLst>
                  <a:ext uri="{0D108BD9-81ED-4DB2-BD59-A6C34878D82A}">
                    <a16:rowId xmlns:a16="http://schemas.microsoft.com/office/drawing/2014/main" val="2495842000"/>
                  </a:ext>
                </a:extLst>
              </a:tr>
              <a:tr h="1341292">
                <a:tc>
                  <a:txBody>
                    <a:bodyPr/>
                    <a:lstStyle/>
                    <a:p>
                      <a:pPr algn="l" fontAlgn="t" latinLnBrk="0"/>
                      <a:r>
                        <a:rPr lang="en-US" sz="2400" b="0" cap="none" spc="0">
                          <a:solidFill>
                            <a:schemeClr val="tx1"/>
                          </a:solidFill>
                          <a:effectLst/>
                        </a:rPr>
                        <a:t>Search</a:t>
                      </a:r>
                    </a:p>
                  </a:txBody>
                  <a:tcPr marL="135484" marR="135484" marT="67742" marB="135484">
                    <a:lnL w="12700" cmpd="sng">
                      <a:noFill/>
                      <a:prstDash val="solid"/>
                    </a:lnL>
                    <a:lnR w="12700" cmpd="sng">
                      <a:noFill/>
                      <a:prstDash val="solid"/>
                    </a:lnR>
                    <a:lnT w="12700" cmpd="sng">
                      <a:noFill/>
                      <a:prstDash val="solid"/>
                    </a:lnT>
                    <a:lnB w="12700" cap="flat" cmpd="sng" algn="ctr">
                      <a:solidFill>
                        <a:schemeClr val="tx1">
                          <a:lumMod val="50000"/>
                          <a:lumOff val="50000"/>
                        </a:schemeClr>
                      </a:solidFill>
                      <a:prstDash val="solid"/>
                    </a:lnB>
                    <a:solidFill>
                      <a:srgbClr val="F7F7F7"/>
                    </a:solidFill>
                  </a:tcPr>
                </a:tc>
                <a:tc>
                  <a:txBody>
                    <a:bodyPr/>
                    <a:lstStyle/>
                    <a:p>
                      <a:pPr algn="l" fontAlgn="t" latinLnBrk="0"/>
                      <a:r>
                        <a:rPr lang="en-US" sz="2400" b="0" cap="none" spc="0">
                          <a:solidFill>
                            <a:schemeClr val="tx1"/>
                          </a:solidFill>
                          <a:effectLst/>
                        </a:rPr>
                        <a:t>Search the location of the given element in the BST. This operation checks if the tree contains the specified key.</a:t>
                      </a:r>
                    </a:p>
                  </a:txBody>
                  <a:tcPr marL="135484" marR="135484" marT="67742" marB="135484">
                    <a:lnL w="12700" cmpd="sng">
                      <a:noFill/>
                      <a:prstDash val="solid"/>
                    </a:lnL>
                    <a:lnR w="12700" cmpd="sng">
                      <a:noFill/>
                      <a:prstDash val="solid"/>
                    </a:lnR>
                    <a:lnT w="12700" cmpd="sng">
                      <a:noFill/>
                      <a:prstDash val="solid"/>
                    </a:lnT>
                    <a:lnB w="12700" cap="flat" cmpd="sng" algn="ctr">
                      <a:solidFill>
                        <a:schemeClr val="tx1">
                          <a:lumMod val="50000"/>
                          <a:lumOff val="50000"/>
                        </a:schemeClr>
                      </a:solidFill>
                      <a:prstDash val="solid"/>
                    </a:lnB>
                    <a:solidFill>
                      <a:srgbClr val="F7F7F7"/>
                    </a:solidFill>
                  </a:tcPr>
                </a:tc>
                <a:extLst>
                  <a:ext uri="{0D108BD9-81ED-4DB2-BD59-A6C34878D82A}">
                    <a16:rowId xmlns:a16="http://schemas.microsoft.com/office/drawing/2014/main" val="1414724430"/>
                  </a:ext>
                </a:extLst>
              </a:tr>
            </a:tbl>
          </a:graphicData>
        </a:graphic>
      </p:graphicFrame>
    </p:spTree>
    <p:extLst>
      <p:ext uri="{BB962C8B-B14F-4D97-AF65-F5344CB8AC3E}">
        <p14:creationId xmlns:p14="http://schemas.microsoft.com/office/powerpoint/2010/main" val="3414245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FC9C72-AE8A-79E0-C02E-45F02D3959FE}"/>
              </a:ext>
            </a:extLst>
          </p:cNvPr>
          <p:cNvSpPr>
            <a:spLocks noGrp="1"/>
          </p:cNvSpPr>
          <p:nvPr>
            <p:ph type="title"/>
          </p:nvPr>
        </p:nvSpPr>
        <p:spPr>
          <a:xfrm>
            <a:off x="838200" y="-185342"/>
            <a:ext cx="10515600" cy="1325563"/>
          </a:xfrm>
        </p:spPr>
        <p:txBody>
          <a:bodyPr/>
          <a:lstStyle/>
          <a:p>
            <a:r>
              <a:rPr lang="en-US" b="0" i="0" dirty="0">
                <a:effectLst/>
                <a:latin typeface="Work Sans" pitchFamily="2" charset="77"/>
              </a:rPr>
              <a:t>Insert An Element In BST</a:t>
            </a:r>
            <a:endParaRPr lang="en-US" dirty="0"/>
          </a:p>
        </p:txBody>
      </p:sp>
      <p:sp>
        <p:nvSpPr>
          <p:cNvPr id="3" name="Content Placeholder 2">
            <a:extLst>
              <a:ext uri="{FF2B5EF4-FFF2-40B4-BE49-F238E27FC236}">
                <a16:creationId xmlns:a16="http://schemas.microsoft.com/office/drawing/2014/main" id="{0D894C8B-852B-A39E-CF37-7A16DFC59997}"/>
              </a:ext>
            </a:extLst>
          </p:cNvPr>
          <p:cNvSpPr>
            <a:spLocks noGrp="1"/>
          </p:cNvSpPr>
          <p:nvPr>
            <p:ph idx="1"/>
          </p:nvPr>
        </p:nvSpPr>
        <p:spPr>
          <a:xfrm>
            <a:off x="838200" y="867568"/>
            <a:ext cx="10515600" cy="4351338"/>
          </a:xfrm>
        </p:spPr>
        <p:txBody>
          <a:bodyPr/>
          <a:lstStyle/>
          <a:p>
            <a:pPr algn="l">
              <a:buFont typeface="+mj-lt"/>
              <a:buAutoNum type="arabicPeriod"/>
            </a:pPr>
            <a:r>
              <a:rPr lang="en-US" b="0" i="0" dirty="0">
                <a:solidFill>
                  <a:srgbClr val="3A3A3A"/>
                </a:solidFill>
                <a:effectLst/>
                <a:latin typeface="Work Sans" pitchFamily="2" charset="77"/>
              </a:rPr>
              <a:t>Start from the root.</a:t>
            </a:r>
          </a:p>
          <a:p>
            <a:pPr algn="l">
              <a:buFont typeface="+mj-lt"/>
              <a:buAutoNum type="arabicPeriod"/>
            </a:pPr>
            <a:r>
              <a:rPr lang="en-US" b="0" i="0" dirty="0">
                <a:solidFill>
                  <a:srgbClr val="3A3A3A"/>
                </a:solidFill>
                <a:effectLst/>
                <a:latin typeface="Work Sans" pitchFamily="2" charset="77"/>
              </a:rPr>
              <a:t>Compare the element to be inserted with the root node. If it is less than root, then traverse the left subtree or traverse the right subtree.</a:t>
            </a:r>
          </a:p>
          <a:p>
            <a:pPr algn="l">
              <a:buFont typeface="+mj-lt"/>
              <a:buAutoNum type="arabicPeriod"/>
            </a:pPr>
            <a:r>
              <a:rPr lang="en-US" b="0" i="0" dirty="0">
                <a:solidFill>
                  <a:srgbClr val="3A3A3A"/>
                </a:solidFill>
                <a:effectLst/>
                <a:latin typeface="Work Sans" pitchFamily="2" charset="77"/>
              </a:rPr>
              <a:t>Traverse the subtree till the end of the desired subtree. Insert the node in the appropriate subtree as a leaf node.</a:t>
            </a:r>
          </a:p>
          <a:p>
            <a:endParaRPr lang="en-US" dirty="0"/>
          </a:p>
        </p:txBody>
      </p:sp>
      <p:pic>
        <p:nvPicPr>
          <p:cNvPr id="3074" name="Picture 2" descr="BST - Insert Operation">
            <a:extLst>
              <a:ext uri="{FF2B5EF4-FFF2-40B4-BE49-F238E27FC236}">
                <a16:creationId xmlns:a16="http://schemas.microsoft.com/office/drawing/2014/main" id="{8A23A6D4-E0F1-F73C-523D-918DCFD8BD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4225" y="3603771"/>
            <a:ext cx="2389188" cy="269662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Insert an element in BST">
            <a:extLst>
              <a:ext uri="{FF2B5EF4-FFF2-40B4-BE49-F238E27FC236}">
                <a16:creationId xmlns:a16="http://schemas.microsoft.com/office/drawing/2014/main" id="{097B853C-8146-D878-50FD-A43DCAEB4E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83537" y="3603772"/>
            <a:ext cx="1654412" cy="2696620"/>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Arrow Connector 4">
            <a:extLst>
              <a:ext uri="{FF2B5EF4-FFF2-40B4-BE49-F238E27FC236}">
                <a16:creationId xmlns:a16="http://schemas.microsoft.com/office/drawing/2014/main" id="{907A7CD7-41BF-401F-E194-37718CB92C84}"/>
              </a:ext>
            </a:extLst>
          </p:cNvPr>
          <p:cNvCxnSpPr>
            <a:stCxn id="3074" idx="3"/>
            <a:endCxn id="3076" idx="1"/>
          </p:cNvCxnSpPr>
          <p:nvPr/>
        </p:nvCxnSpPr>
        <p:spPr>
          <a:xfrm>
            <a:off x="4443413" y="4952081"/>
            <a:ext cx="3540124" cy="1"/>
          </a:xfrm>
          <a:prstGeom prst="straightConnector1">
            <a:avLst/>
          </a:prstGeom>
          <a:ln w="889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53521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FABBE-37FC-4548-5EDD-3425C1E43525}"/>
              </a:ext>
            </a:extLst>
          </p:cNvPr>
          <p:cNvSpPr>
            <a:spLocks noGrp="1"/>
          </p:cNvSpPr>
          <p:nvPr>
            <p:ph type="title"/>
          </p:nvPr>
        </p:nvSpPr>
        <p:spPr>
          <a:xfrm>
            <a:off x="838200" y="-277813"/>
            <a:ext cx="10515600" cy="1325563"/>
          </a:xfrm>
        </p:spPr>
        <p:txBody>
          <a:bodyPr/>
          <a:lstStyle/>
          <a:p>
            <a:r>
              <a:rPr lang="en-US" b="0" i="0" dirty="0">
                <a:effectLst/>
                <a:latin typeface="Work Sans" pitchFamily="2" charset="77"/>
              </a:rPr>
              <a:t>Search Operation In BST</a:t>
            </a:r>
            <a:endParaRPr lang="en-US" dirty="0"/>
          </a:p>
        </p:txBody>
      </p:sp>
      <p:sp>
        <p:nvSpPr>
          <p:cNvPr id="3" name="Content Placeholder 2">
            <a:extLst>
              <a:ext uri="{FF2B5EF4-FFF2-40B4-BE49-F238E27FC236}">
                <a16:creationId xmlns:a16="http://schemas.microsoft.com/office/drawing/2014/main" id="{4F3A4EA8-ED3F-DAEA-8A96-97763C03CF29}"/>
              </a:ext>
            </a:extLst>
          </p:cNvPr>
          <p:cNvSpPr>
            <a:spLocks noGrp="1"/>
          </p:cNvSpPr>
          <p:nvPr>
            <p:ph idx="1"/>
          </p:nvPr>
        </p:nvSpPr>
        <p:spPr>
          <a:xfrm>
            <a:off x="266700" y="782638"/>
            <a:ext cx="10515600" cy="4351338"/>
          </a:xfrm>
        </p:spPr>
        <p:txBody>
          <a:bodyPr/>
          <a:lstStyle/>
          <a:p>
            <a:pPr algn="l">
              <a:buFont typeface="+mj-lt"/>
              <a:buAutoNum type="arabicPeriod"/>
            </a:pPr>
            <a:r>
              <a:rPr lang="en-US" b="0" i="0" dirty="0">
                <a:solidFill>
                  <a:srgbClr val="3A3A3A"/>
                </a:solidFill>
                <a:effectLst/>
                <a:latin typeface="Work Sans" pitchFamily="2" charset="77"/>
              </a:rPr>
              <a:t>Compare the element to be searched with the root node.</a:t>
            </a:r>
          </a:p>
          <a:p>
            <a:pPr algn="l">
              <a:buFont typeface="+mj-lt"/>
              <a:buAutoNum type="arabicPeriod"/>
            </a:pPr>
            <a:r>
              <a:rPr lang="en-US" b="0" i="0" dirty="0">
                <a:solidFill>
                  <a:srgbClr val="3A3A3A"/>
                </a:solidFill>
                <a:effectLst/>
                <a:latin typeface="Work Sans" pitchFamily="2" charset="77"/>
              </a:rPr>
              <a:t>If the key (element to be searched) = root, return root node.</a:t>
            </a:r>
          </a:p>
          <a:p>
            <a:pPr algn="l">
              <a:buFont typeface="+mj-lt"/>
              <a:buAutoNum type="arabicPeriod"/>
            </a:pPr>
            <a:r>
              <a:rPr lang="en-US" b="0" i="0" dirty="0">
                <a:solidFill>
                  <a:srgbClr val="3A3A3A"/>
                </a:solidFill>
                <a:effectLst/>
                <a:latin typeface="Work Sans" pitchFamily="2" charset="77"/>
              </a:rPr>
              <a:t>Else if key &lt; root, traverse the left subtree.</a:t>
            </a:r>
          </a:p>
          <a:p>
            <a:pPr algn="l">
              <a:buFont typeface="+mj-lt"/>
              <a:buAutoNum type="arabicPeriod"/>
            </a:pPr>
            <a:r>
              <a:rPr lang="en-US" b="0" i="0" dirty="0">
                <a:solidFill>
                  <a:srgbClr val="3A3A3A"/>
                </a:solidFill>
                <a:effectLst/>
                <a:latin typeface="Work Sans" pitchFamily="2" charset="77"/>
              </a:rPr>
              <a:t>Else traverse right subtree.</a:t>
            </a:r>
          </a:p>
          <a:p>
            <a:pPr algn="l">
              <a:buFont typeface="+mj-lt"/>
              <a:buAutoNum type="arabicPeriod"/>
            </a:pPr>
            <a:r>
              <a:rPr lang="en-US" b="0" i="0" dirty="0">
                <a:solidFill>
                  <a:srgbClr val="3A3A3A"/>
                </a:solidFill>
                <a:effectLst/>
                <a:latin typeface="Work Sans" pitchFamily="2" charset="77"/>
              </a:rPr>
              <a:t>Repetitively compare subtree elements </a:t>
            </a:r>
          </a:p>
          <a:p>
            <a:pPr marL="0" indent="0" algn="l">
              <a:buNone/>
            </a:pPr>
            <a:r>
              <a:rPr lang="en-US" b="0" i="0" dirty="0">
                <a:solidFill>
                  <a:srgbClr val="3A3A3A"/>
                </a:solidFill>
                <a:effectLst/>
                <a:latin typeface="Work Sans" pitchFamily="2" charset="77"/>
              </a:rPr>
              <a:t>until the key is found or the end of the </a:t>
            </a:r>
          </a:p>
          <a:p>
            <a:pPr marL="0" indent="0" algn="l">
              <a:buNone/>
            </a:pPr>
            <a:r>
              <a:rPr lang="en-US" b="0" i="0" dirty="0">
                <a:solidFill>
                  <a:srgbClr val="3A3A3A"/>
                </a:solidFill>
                <a:effectLst/>
                <a:latin typeface="Work Sans" pitchFamily="2" charset="77"/>
              </a:rPr>
              <a:t>tree is reached.</a:t>
            </a:r>
          </a:p>
          <a:p>
            <a:endParaRPr lang="en-US" dirty="0"/>
          </a:p>
        </p:txBody>
      </p:sp>
      <p:pic>
        <p:nvPicPr>
          <p:cNvPr id="4098" name="Picture 2" descr="Search operations in BST">
            <a:extLst>
              <a:ext uri="{FF2B5EF4-FFF2-40B4-BE49-F238E27FC236}">
                <a16:creationId xmlns:a16="http://schemas.microsoft.com/office/drawing/2014/main" id="{DA94BFFD-18D3-4C59-DF2F-010C1A8DA8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88249" y="3177786"/>
            <a:ext cx="4340225" cy="32087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36049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93731-0F0B-0E65-F2D9-EE449CA10DC9}"/>
              </a:ext>
            </a:extLst>
          </p:cNvPr>
          <p:cNvSpPr>
            <a:spLocks noGrp="1"/>
          </p:cNvSpPr>
          <p:nvPr>
            <p:ph type="title"/>
          </p:nvPr>
        </p:nvSpPr>
        <p:spPr/>
        <p:txBody>
          <a:bodyPr/>
          <a:lstStyle/>
          <a:p>
            <a:r>
              <a:rPr lang="en-US" b="0" i="0" dirty="0">
                <a:effectLst/>
                <a:latin typeface="Work Sans" pitchFamily="2" charset="77"/>
              </a:rPr>
              <a:t>Remove Element From The BST</a:t>
            </a:r>
            <a:br>
              <a:rPr lang="en-US" b="0" i="0" dirty="0">
                <a:effectLst/>
                <a:latin typeface="Work Sans" pitchFamily="2" charset="77"/>
              </a:rPr>
            </a:br>
            <a:endParaRPr lang="en-US" dirty="0"/>
          </a:p>
        </p:txBody>
      </p:sp>
      <p:sp>
        <p:nvSpPr>
          <p:cNvPr id="3" name="Content Placeholder 2">
            <a:extLst>
              <a:ext uri="{FF2B5EF4-FFF2-40B4-BE49-F238E27FC236}">
                <a16:creationId xmlns:a16="http://schemas.microsoft.com/office/drawing/2014/main" id="{AE2439E9-00B9-7106-6B70-7B03E98497B6}"/>
              </a:ext>
            </a:extLst>
          </p:cNvPr>
          <p:cNvSpPr>
            <a:spLocks noGrp="1"/>
          </p:cNvSpPr>
          <p:nvPr>
            <p:ph idx="1"/>
          </p:nvPr>
        </p:nvSpPr>
        <p:spPr>
          <a:xfrm>
            <a:off x="838200" y="1161494"/>
            <a:ext cx="10515600" cy="4351338"/>
          </a:xfrm>
        </p:spPr>
        <p:txBody>
          <a:bodyPr/>
          <a:lstStyle/>
          <a:p>
            <a:r>
              <a:rPr lang="en-US" b="1" i="0" dirty="0">
                <a:solidFill>
                  <a:srgbClr val="000000"/>
                </a:solidFill>
                <a:effectLst/>
                <a:latin typeface="Work Sans" pitchFamily="2" charset="77"/>
              </a:rPr>
              <a:t>Node Is A Leaf Node: </a:t>
            </a:r>
            <a:r>
              <a:rPr lang="en-US" b="0" i="0" dirty="0">
                <a:solidFill>
                  <a:srgbClr val="3A3A3A"/>
                </a:solidFill>
                <a:effectLst/>
                <a:latin typeface="Work Sans" pitchFamily="2" charset="77"/>
              </a:rPr>
              <a:t>If a node to be deleted is a leaf node, then we can directly delete this node as it has no child nodes.</a:t>
            </a:r>
            <a:endParaRPr lang="en-US" dirty="0"/>
          </a:p>
        </p:txBody>
      </p:sp>
      <p:pic>
        <p:nvPicPr>
          <p:cNvPr id="5122" name="Picture 2" descr="Node is a leaf node">
            <a:extLst>
              <a:ext uri="{FF2B5EF4-FFF2-40B4-BE49-F238E27FC236}">
                <a16:creationId xmlns:a16="http://schemas.microsoft.com/office/drawing/2014/main" id="{6F1B5A05-715A-8C1C-44AB-A77F646B6E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62250" y="2600325"/>
            <a:ext cx="6667500" cy="3200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39017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CB32AA5-3FC2-5D8A-0BF9-2E66514F360B}"/>
              </a:ext>
            </a:extLst>
          </p:cNvPr>
          <p:cNvSpPr>
            <a:spLocks noGrp="1"/>
          </p:cNvSpPr>
          <p:nvPr>
            <p:ph idx="1"/>
          </p:nvPr>
        </p:nvSpPr>
        <p:spPr>
          <a:xfrm>
            <a:off x="838200" y="365125"/>
            <a:ext cx="10515600" cy="4351338"/>
          </a:xfrm>
        </p:spPr>
        <p:txBody>
          <a:bodyPr/>
          <a:lstStyle/>
          <a:p>
            <a:r>
              <a:rPr lang="en-US" b="1" i="0" dirty="0">
                <a:solidFill>
                  <a:srgbClr val="000000"/>
                </a:solidFill>
                <a:effectLst/>
                <a:latin typeface="Work Sans" pitchFamily="2" charset="77"/>
              </a:rPr>
              <a:t>Node Has Only One Child: </a:t>
            </a:r>
            <a:r>
              <a:rPr lang="en-US" b="0" i="0" dirty="0">
                <a:solidFill>
                  <a:srgbClr val="3A3A3A"/>
                </a:solidFill>
                <a:effectLst/>
                <a:latin typeface="Work Sans" pitchFamily="2" charset="77"/>
              </a:rPr>
              <a:t>When we need to delete the node that has one child, then we copy the value of the child in the node and then delete the child.</a:t>
            </a:r>
            <a:endParaRPr lang="en-US" dirty="0"/>
          </a:p>
        </p:txBody>
      </p:sp>
      <p:pic>
        <p:nvPicPr>
          <p:cNvPr id="6146" name="Picture 2" descr="Node Has Only One Child">
            <a:extLst>
              <a:ext uri="{FF2B5EF4-FFF2-40B4-BE49-F238E27FC236}">
                <a16:creationId xmlns:a16="http://schemas.microsoft.com/office/drawing/2014/main" id="{263936AD-7A55-1AAD-AB86-6E168FBE6C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73350" y="2322512"/>
            <a:ext cx="6845300" cy="3327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20106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5AB8E2D-AB94-284D-3C3E-07E36D2C3774}"/>
              </a:ext>
            </a:extLst>
          </p:cNvPr>
          <p:cNvSpPr>
            <a:spLocks noGrp="1"/>
          </p:cNvSpPr>
          <p:nvPr>
            <p:ph idx="1"/>
          </p:nvPr>
        </p:nvSpPr>
        <p:spPr>
          <a:xfrm>
            <a:off x="678712" y="624479"/>
            <a:ext cx="10515600" cy="4351338"/>
          </a:xfrm>
        </p:spPr>
        <p:txBody>
          <a:bodyPr/>
          <a:lstStyle/>
          <a:p>
            <a:r>
              <a:rPr lang="en-US" b="1" i="0" dirty="0">
                <a:solidFill>
                  <a:srgbClr val="3A3A3A"/>
                </a:solidFill>
                <a:effectLst/>
                <a:latin typeface="Work Sans" pitchFamily="2" charset="77"/>
              </a:rPr>
              <a:t>Node Has Two Children: </a:t>
            </a:r>
            <a:r>
              <a:rPr lang="en-US" b="0" i="0" dirty="0">
                <a:solidFill>
                  <a:srgbClr val="3A3A3A"/>
                </a:solidFill>
                <a:effectLst/>
                <a:latin typeface="Work Sans" pitchFamily="2" charset="77"/>
              </a:rPr>
              <a:t>When a node to be deleted has two children, then we replace the node with the minimum node and delete the node.</a:t>
            </a:r>
            <a:r>
              <a:rPr lang="en-US" b="1" i="0" dirty="0">
                <a:solidFill>
                  <a:srgbClr val="3A3A3A"/>
                </a:solidFill>
                <a:effectLst/>
                <a:latin typeface="Work Sans" pitchFamily="2" charset="77"/>
              </a:rPr>
              <a:t> </a:t>
            </a:r>
            <a:endParaRPr lang="en-US" dirty="0"/>
          </a:p>
        </p:txBody>
      </p:sp>
      <p:pic>
        <p:nvPicPr>
          <p:cNvPr id="7170" name="Picture 2" descr="Node has two children">
            <a:extLst>
              <a:ext uri="{FF2B5EF4-FFF2-40B4-BE49-F238E27FC236}">
                <a16:creationId xmlns:a16="http://schemas.microsoft.com/office/drawing/2014/main" id="{776FF9AA-CAD2-991C-2D3B-4A1188B86D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30500" y="2300085"/>
            <a:ext cx="6731000" cy="3378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03906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7240</TotalTime>
  <Words>1516</Words>
  <Application>Microsoft Macintosh PowerPoint</Application>
  <PresentationFormat>Widescreen</PresentationFormat>
  <Paragraphs>198</Paragraphs>
  <Slides>10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Work Sans</vt:lpstr>
      <vt:lpstr>Office Theme</vt:lpstr>
      <vt:lpstr>Binary Search Tree demonstrating the ability to Insert, Update, and Delete nodes in Java with object-oriented programming </vt:lpstr>
      <vt:lpstr>Properties of Binary Search Tree (BST)</vt:lpstr>
      <vt:lpstr>Creating A BST</vt:lpstr>
      <vt:lpstr>Binary Search Tree Operations</vt:lpstr>
      <vt:lpstr>Insert An Element In BST</vt:lpstr>
      <vt:lpstr>Search Operation In BST</vt:lpstr>
      <vt:lpstr>Remove Element From The BST </vt:lpstr>
      <vt:lpstr>PowerPoint Presentation</vt:lpstr>
      <vt:lpstr>PowerPoint Presentation</vt:lpstr>
      <vt:lpstr>Create a BST tree in Java and perform 3 functions: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Binary Search Tree demonstrating the ability to Insert, Update, and Delete nodes in Java with object-oriented programming </dc:title>
  <dc:creator>Shrikant Pawar</dc:creator>
  <cp:lastModifiedBy>Shrikant Pawar</cp:lastModifiedBy>
  <cp:revision>15</cp:revision>
  <dcterms:created xsi:type="dcterms:W3CDTF">2023-04-19T19:12:49Z</dcterms:created>
  <dcterms:modified xsi:type="dcterms:W3CDTF">2023-04-24T19:53:20Z</dcterms:modified>
</cp:coreProperties>
</file>