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29" r:id="rId3"/>
    <p:sldId id="330" r:id="rId4"/>
    <p:sldId id="331" r:id="rId5"/>
    <p:sldId id="332" r:id="rId6"/>
    <p:sldId id="324" r:id="rId7"/>
    <p:sldId id="325" r:id="rId8"/>
    <p:sldId id="326" r:id="rId9"/>
    <p:sldId id="327" r:id="rId10"/>
    <p:sldId id="328" r:id="rId11"/>
    <p:sldId id="323" r:id="rId12"/>
    <p:sldId id="333" r:id="rId13"/>
    <p:sldId id="317" r:id="rId14"/>
    <p:sldId id="318" r:id="rId15"/>
    <p:sldId id="319" r:id="rId16"/>
    <p:sldId id="360" r:id="rId17"/>
    <p:sldId id="320" r:id="rId18"/>
    <p:sldId id="321" r:id="rId19"/>
    <p:sldId id="322" r:id="rId20"/>
    <p:sldId id="334" r:id="rId21"/>
    <p:sldId id="336" r:id="rId22"/>
    <p:sldId id="335" r:id="rId23"/>
    <p:sldId id="337"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170F-3F83-7F4B-A947-72D3C8B2C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B2575-3651-8D49-965D-C22772216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A41B4-F3FE-A344-A780-91BA166532BB}"/>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A9279436-D426-A242-BC16-9A70ED56C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D06B9-90F1-564E-94E4-AA7AD03E6841}"/>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371804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E154-B3B0-4A4C-80D1-B10D4648A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1F4EC-DE34-CC48-8CB0-58C6B7D50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B561B-FCF1-0045-9AE2-327B0745FD4F}"/>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31021360-A01E-E64C-A78F-C078640D5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31497-8B70-4E4F-BA67-2143AA311F5F}"/>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367752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42BB2-C9B2-394D-9AA4-1E5F4BD5E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1C8E07-6882-9C45-A6BD-99F9F507C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87DA-78A0-0E43-A34B-8787A6964236}"/>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8E410016-2DA4-3947-99E0-436EDB87C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D50FE-3F16-6440-B2E4-8AE1646F6715}"/>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245685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1DCD-2254-F64C-BC91-4B6C1E885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465CD-5EFF-F745-AC0A-8E5C65561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E8C88-1572-B849-AA25-46CB81BAFB04}"/>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DFCC5CDD-4E6C-0940-AEEC-98714709B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36B6E-3829-774F-9F55-A2FD6D9AEC1E}"/>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7341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D8E8-42FA-A249-87F9-9ED8B957A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3D40B-1493-9042-970C-8602FD13F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7800B-EE51-3C47-AFCC-B65251818957}"/>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30CBE91A-13B8-F54F-8CA8-CC5E99272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7E4C8-8253-3542-87F0-5CAFB01B7614}"/>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16601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8B84-5A53-A246-8A0B-59C3E12C6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B388C-2558-CE4A-9D35-F244E43696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EA7ADC-347A-A544-982B-F95B4234AA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7ECBC-30BF-5D44-A352-18AA072EFEEE}"/>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6" name="Footer Placeholder 5">
            <a:extLst>
              <a:ext uri="{FF2B5EF4-FFF2-40B4-BE49-F238E27FC236}">
                <a16:creationId xmlns:a16="http://schemas.microsoft.com/office/drawing/2014/main" id="{771C7BF1-48D5-904D-B287-C6AE1618C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B398D-7689-CA4C-9019-4759E9B36D81}"/>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405089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B7C4-5F67-6947-A492-70418DCE8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E8900-7FC9-244F-8DC0-2874B5279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6B4E10-059C-5B4A-8225-418BB9AE00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D5F16-B894-1449-A4A8-79BDC9E24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1B071-C54D-7645-93FC-CEE986EEF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644E4-6E7F-8749-B5C0-2267B55F8E07}"/>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8" name="Footer Placeholder 7">
            <a:extLst>
              <a:ext uri="{FF2B5EF4-FFF2-40B4-BE49-F238E27FC236}">
                <a16:creationId xmlns:a16="http://schemas.microsoft.com/office/drawing/2014/main" id="{416F7420-20B2-9943-983B-29893B928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2D98DB-E55F-2649-95B6-6193EC1D2AA0}"/>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381346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E629-327B-A94A-97D5-D5A37F45A6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4227DD-DFB4-0C47-B13C-29ED8FE21317}"/>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4" name="Footer Placeholder 3">
            <a:extLst>
              <a:ext uri="{FF2B5EF4-FFF2-40B4-BE49-F238E27FC236}">
                <a16:creationId xmlns:a16="http://schemas.microsoft.com/office/drawing/2014/main" id="{3F6801E7-6553-8041-823E-72FE1A9E4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D1F5B-A818-2D45-BADA-DB748C54787F}"/>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172779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8D46A-B391-3540-98E8-692623C17F2B}"/>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3" name="Footer Placeholder 2">
            <a:extLst>
              <a:ext uri="{FF2B5EF4-FFF2-40B4-BE49-F238E27FC236}">
                <a16:creationId xmlns:a16="http://schemas.microsoft.com/office/drawing/2014/main" id="{1F7AF0E5-5987-C343-B237-D970678AD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8C42D-0014-C147-81A2-E1680F94E2F1}"/>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120540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C255-FA69-974F-8D98-EDAC3895F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2EB07F-E89A-2A4D-98B3-D0F878C1B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202EC8-A2E6-504F-9F22-F88D3C9B6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78403-EC62-9F49-94CA-ACF8ED2D2773}"/>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6" name="Footer Placeholder 5">
            <a:extLst>
              <a:ext uri="{FF2B5EF4-FFF2-40B4-BE49-F238E27FC236}">
                <a16:creationId xmlns:a16="http://schemas.microsoft.com/office/drawing/2014/main" id="{092259DB-E290-6245-91FD-DD0EA635F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F233F-BB51-5A4B-80EB-1988F26E0864}"/>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3379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1C42-84D3-D442-A848-2D41D0437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5BAF0-73F4-A744-88F9-5196DDB1C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236AF7-F6AB-264C-A7CC-BC5D0C495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59EAA-B01C-CA45-A39B-C062DD32F46D}"/>
              </a:ext>
            </a:extLst>
          </p:cNvPr>
          <p:cNvSpPr>
            <a:spLocks noGrp="1"/>
          </p:cNvSpPr>
          <p:nvPr>
            <p:ph type="dt" sz="half" idx="10"/>
          </p:nvPr>
        </p:nvSpPr>
        <p:spPr/>
        <p:txBody>
          <a:bodyPr/>
          <a:lstStyle/>
          <a:p>
            <a:fld id="{2FA200FE-0F7E-7D41-949E-2A33A99ED710}" type="datetimeFigureOut">
              <a:rPr lang="en-US" smtClean="0"/>
              <a:t>9/1/21</a:t>
            </a:fld>
            <a:endParaRPr lang="en-US"/>
          </a:p>
        </p:txBody>
      </p:sp>
      <p:sp>
        <p:nvSpPr>
          <p:cNvPr id="6" name="Footer Placeholder 5">
            <a:extLst>
              <a:ext uri="{FF2B5EF4-FFF2-40B4-BE49-F238E27FC236}">
                <a16:creationId xmlns:a16="http://schemas.microsoft.com/office/drawing/2014/main" id="{BFBD1C8C-602A-6146-927C-FB4AEACF5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A46C6-9F07-8E41-9E6A-EC7880959F44}"/>
              </a:ext>
            </a:extLst>
          </p:cNvPr>
          <p:cNvSpPr>
            <a:spLocks noGrp="1"/>
          </p:cNvSpPr>
          <p:nvPr>
            <p:ph type="sldNum" sz="quarter" idx="12"/>
          </p:nvPr>
        </p:nvSpPr>
        <p:spPr/>
        <p:txBody>
          <a:bodyPr/>
          <a:lstStyle/>
          <a:p>
            <a:fld id="{F0CE330F-09D2-6C4F-B9DD-5C9B5E9C93A2}" type="slidenum">
              <a:rPr lang="en-US" smtClean="0"/>
              <a:t>‹#›</a:t>
            </a:fld>
            <a:endParaRPr lang="en-US"/>
          </a:p>
        </p:txBody>
      </p:sp>
    </p:spTree>
    <p:extLst>
      <p:ext uri="{BB962C8B-B14F-4D97-AF65-F5344CB8AC3E}">
        <p14:creationId xmlns:p14="http://schemas.microsoft.com/office/powerpoint/2010/main" val="82801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6952-3776-E04A-B940-8EB2D7E68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2F7C6-7A5B-6D46-869F-C40D22645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8B601-EAAD-AB47-B57D-BC8925B9E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200FE-0F7E-7D41-949E-2A33A99ED710}" type="datetimeFigureOut">
              <a:rPr lang="en-US" smtClean="0"/>
              <a:t>9/1/21</a:t>
            </a:fld>
            <a:endParaRPr lang="en-US"/>
          </a:p>
        </p:txBody>
      </p:sp>
      <p:sp>
        <p:nvSpPr>
          <p:cNvPr id="5" name="Footer Placeholder 4">
            <a:extLst>
              <a:ext uri="{FF2B5EF4-FFF2-40B4-BE49-F238E27FC236}">
                <a16:creationId xmlns:a16="http://schemas.microsoft.com/office/drawing/2014/main" id="{9A654DAE-A138-EF47-AD6D-A97654012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0B9A49-DC7A-204D-963B-A40AFB2F8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E330F-09D2-6C4F-B9DD-5C9B5E9C93A2}" type="slidenum">
              <a:rPr lang="en-US" smtClean="0"/>
              <a:t>‹#›</a:t>
            </a:fld>
            <a:endParaRPr lang="en-US"/>
          </a:p>
        </p:txBody>
      </p:sp>
    </p:spTree>
    <p:extLst>
      <p:ext uri="{BB962C8B-B14F-4D97-AF65-F5344CB8AC3E}">
        <p14:creationId xmlns:p14="http://schemas.microsoft.com/office/powerpoint/2010/main" val="28620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62B-EE82-4F4D-A08E-0DE45ED9A2CF}"/>
              </a:ext>
            </a:extLst>
          </p:cNvPr>
          <p:cNvSpPr>
            <a:spLocks noGrp="1"/>
          </p:cNvSpPr>
          <p:nvPr>
            <p:ph type="ctrTitle"/>
          </p:nvPr>
        </p:nvSpPr>
        <p:spPr/>
        <p:txBody>
          <a:bodyPr/>
          <a:lstStyle/>
          <a:p>
            <a:r>
              <a:rPr lang="en-US" b="1" dirty="0"/>
              <a:t>Stat 401: Data Analysis</a:t>
            </a:r>
            <a:r>
              <a:rPr lang="en-US" dirty="0"/>
              <a:t> </a:t>
            </a:r>
          </a:p>
        </p:txBody>
      </p:sp>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316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76E7-AB15-9546-889E-D1D9EFEEF361}"/>
              </a:ext>
            </a:extLst>
          </p:cNvPr>
          <p:cNvSpPr>
            <a:spLocks noGrp="1"/>
          </p:cNvSpPr>
          <p:nvPr>
            <p:ph type="title"/>
          </p:nvPr>
        </p:nvSpPr>
        <p:spPr/>
        <p:txBody>
          <a:bodyPr/>
          <a:lstStyle/>
          <a:p>
            <a:r>
              <a:rPr lang="en-US" dirty="0"/>
              <a:t>What are the main assumptions of statistical tests?</a:t>
            </a:r>
          </a:p>
        </p:txBody>
      </p:sp>
      <p:sp>
        <p:nvSpPr>
          <p:cNvPr id="3" name="Content Placeholder 2">
            <a:extLst>
              <a:ext uri="{FF2B5EF4-FFF2-40B4-BE49-F238E27FC236}">
                <a16:creationId xmlns:a16="http://schemas.microsoft.com/office/drawing/2014/main" id="{9C21691C-EDA8-EF4C-99DD-84DBB297F499}"/>
              </a:ext>
            </a:extLst>
          </p:cNvPr>
          <p:cNvSpPr>
            <a:spLocks noGrp="1"/>
          </p:cNvSpPr>
          <p:nvPr>
            <p:ph idx="1"/>
          </p:nvPr>
        </p:nvSpPr>
        <p:spPr/>
        <p:txBody>
          <a:bodyPr/>
          <a:lstStyle/>
          <a:p>
            <a:r>
              <a:rPr lang="en-US" dirty="0"/>
              <a:t>Statistical tests commonly assume that:</a:t>
            </a:r>
          </a:p>
          <a:p>
            <a:r>
              <a:rPr lang="en-US" dirty="0"/>
              <a:t>the data are normally distributed</a:t>
            </a:r>
          </a:p>
          <a:p>
            <a:r>
              <a:rPr lang="en-US" dirty="0"/>
              <a:t>the groups that are being compared have similar variance</a:t>
            </a:r>
          </a:p>
          <a:p>
            <a:r>
              <a:rPr lang="en-US" dirty="0"/>
              <a:t>the data are independent</a:t>
            </a:r>
          </a:p>
          <a:p>
            <a:r>
              <a:rPr lang="en-US" dirty="0"/>
              <a:t>If your data does not meet these assumptions you might still be able to use a nonparametric statistical test, which have fewer requirements but also make weaker inferences.</a:t>
            </a:r>
          </a:p>
          <a:p>
            <a:endParaRPr lang="en-US" dirty="0"/>
          </a:p>
        </p:txBody>
      </p:sp>
    </p:spTree>
    <p:extLst>
      <p:ext uri="{BB962C8B-B14F-4D97-AF65-F5344CB8AC3E}">
        <p14:creationId xmlns:p14="http://schemas.microsoft.com/office/powerpoint/2010/main" val="31397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C48-7ECE-BF4E-8C41-D1CDF29D61D8}"/>
              </a:ext>
            </a:extLst>
          </p:cNvPr>
          <p:cNvSpPr>
            <a:spLocks noGrp="1"/>
          </p:cNvSpPr>
          <p:nvPr>
            <p:ph type="title"/>
          </p:nvPr>
        </p:nvSpPr>
        <p:spPr/>
        <p:txBody>
          <a:bodyPr/>
          <a:lstStyle/>
          <a:p>
            <a:r>
              <a:rPr lang="en-US" dirty="0"/>
              <a:t>What is the difference between a one-sample t-test and a paired t-test?</a:t>
            </a:r>
          </a:p>
        </p:txBody>
      </p:sp>
      <p:sp>
        <p:nvSpPr>
          <p:cNvPr id="3" name="Content Placeholder 2">
            <a:extLst>
              <a:ext uri="{FF2B5EF4-FFF2-40B4-BE49-F238E27FC236}">
                <a16:creationId xmlns:a16="http://schemas.microsoft.com/office/drawing/2014/main" id="{1350A3DC-8F8C-C446-A34D-4E6793F5F855}"/>
              </a:ext>
            </a:extLst>
          </p:cNvPr>
          <p:cNvSpPr>
            <a:spLocks noGrp="1"/>
          </p:cNvSpPr>
          <p:nvPr>
            <p:ph idx="1"/>
          </p:nvPr>
        </p:nvSpPr>
        <p:spPr/>
        <p:txBody>
          <a:bodyPr/>
          <a:lstStyle/>
          <a:p>
            <a:r>
              <a:rPr lang="en-US" dirty="0"/>
              <a:t>A one-sample t-test is used to compare a single population to a standard value (for example, to determine whether the average lifespan of a specific town is different from the country average).</a:t>
            </a:r>
          </a:p>
          <a:p>
            <a:r>
              <a:rPr lang="en-US" dirty="0"/>
              <a:t>A paired t-test is used to compare a single population before and after some experimental intervention or at two different points in time (for example, measuring student performance on a test before and after being taught the material).</a:t>
            </a:r>
          </a:p>
          <a:p>
            <a:endParaRPr lang="en-US" dirty="0"/>
          </a:p>
        </p:txBody>
      </p:sp>
    </p:spTree>
    <p:extLst>
      <p:ext uri="{BB962C8B-B14F-4D97-AF65-F5344CB8AC3E}">
        <p14:creationId xmlns:p14="http://schemas.microsoft.com/office/powerpoint/2010/main" val="245774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477F-CB74-CD4C-A179-7F520657AAD9}"/>
              </a:ext>
            </a:extLst>
          </p:cNvPr>
          <p:cNvSpPr>
            <a:spLocks noGrp="1"/>
          </p:cNvSpPr>
          <p:nvPr>
            <p:ph type="title"/>
          </p:nvPr>
        </p:nvSpPr>
        <p:spPr/>
        <p:txBody>
          <a:bodyPr/>
          <a:lstStyle/>
          <a:p>
            <a:r>
              <a:rPr lang="en-US" dirty="0"/>
              <a:t>Calculating Paired T Test with R</a:t>
            </a:r>
          </a:p>
        </p:txBody>
      </p:sp>
      <p:sp>
        <p:nvSpPr>
          <p:cNvPr id="3" name="Content Placeholder 2">
            <a:extLst>
              <a:ext uri="{FF2B5EF4-FFF2-40B4-BE49-F238E27FC236}">
                <a16:creationId xmlns:a16="http://schemas.microsoft.com/office/drawing/2014/main" id="{8EF881C1-509C-224D-84B5-2F46143F3318}"/>
              </a:ext>
            </a:extLst>
          </p:cNvPr>
          <p:cNvSpPr>
            <a:spLocks noGrp="1"/>
          </p:cNvSpPr>
          <p:nvPr>
            <p:ph idx="1"/>
          </p:nvPr>
        </p:nvSpPr>
        <p:spPr/>
        <p:txBody>
          <a:bodyPr/>
          <a:lstStyle/>
          <a:p>
            <a:r>
              <a:rPr lang="en-US" dirty="0"/>
              <a:t>x = </a:t>
            </a:r>
            <a:r>
              <a:rPr lang="en-US" dirty="0" err="1"/>
              <a:t>rnorm</a:t>
            </a:r>
            <a:r>
              <a:rPr lang="en-US" dirty="0"/>
              <a:t>(10)</a:t>
            </a:r>
          </a:p>
          <a:p>
            <a:r>
              <a:rPr lang="en-US" dirty="0"/>
              <a:t>y = </a:t>
            </a:r>
            <a:r>
              <a:rPr lang="en-US" dirty="0" err="1"/>
              <a:t>rnorm</a:t>
            </a:r>
            <a:r>
              <a:rPr lang="en-US" dirty="0"/>
              <a:t>(10)</a:t>
            </a:r>
          </a:p>
          <a:p>
            <a:r>
              <a:rPr lang="en-US" dirty="0"/>
              <a:t>pts = seq(-4.5,4.5,length=100)</a:t>
            </a:r>
          </a:p>
          <a:p>
            <a:r>
              <a:rPr lang="en-US" dirty="0"/>
              <a:t>plot(</a:t>
            </a:r>
            <a:r>
              <a:rPr lang="en-US" dirty="0" err="1"/>
              <a:t>pts,dt</a:t>
            </a:r>
            <a:r>
              <a:rPr lang="en-US" dirty="0"/>
              <a:t>(</a:t>
            </a:r>
            <a:r>
              <a:rPr lang="en-US" dirty="0" err="1"/>
              <a:t>pts,df</a:t>
            </a:r>
            <a:r>
              <a:rPr lang="en-US" dirty="0"/>
              <a:t>=9),col='</a:t>
            </a:r>
            <a:r>
              <a:rPr lang="en-US" dirty="0" err="1"/>
              <a:t>red',type</a:t>
            </a:r>
            <a:r>
              <a:rPr lang="en-US" dirty="0"/>
              <a:t>='l')</a:t>
            </a:r>
          </a:p>
          <a:p>
            <a:r>
              <a:rPr lang="en-US" dirty="0"/>
              <a:t>lines(density(x), col='green')</a:t>
            </a:r>
          </a:p>
          <a:p>
            <a:r>
              <a:rPr lang="en-US" dirty="0"/>
              <a:t>lines(density(y), col='blue')</a:t>
            </a:r>
          </a:p>
          <a:p>
            <a:r>
              <a:rPr lang="en-US" dirty="0" err="1"/>
              <a:t>ttest</a:t>
            </a:r>
            <a:r>
              <a:rPr lang="en-US" dirty="0"/>
              <a:t> = </a:t>
            </a:r>
            <a:r>
              <a:rPr lang="en-US" dirty="0" err="1"/>
              <a:t>t.test</a:t>
            </a:r>
            <a:r>
              <a:rPr lang="en-US" dirty="0"/>
              <a:t>(</a:t>
            </a:r>
            <a:r>
              <a:rPr lang="en-US" dirty="0" err="1"/>
              <a:t>x,y</a:t>
            </a:r>
            <a:r>
              <a:rPr lang="en-US" dirty="0"/>
              <a:t>)</a:t>
            </a:r>
          </a:p>
          <a:p>
            <a:endParaRPr lang="en-US" dirty="0"/>
          </a:p>
        </p:txBody>
      </p:sp>
    </p:spTree>
    <p:extLst>
      <p:ext uri="{BB962C8B-B14F-4D97-AF65-F5344CB8AC3E}">
        <p14:creationId xmlns:p14="http://schemas.microsoft.com/office/powerpoint/2010/main" val="258925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686-411E-BE4E-9F5A-DB58325CE075}"/>
              </a:ext>
            </a:extLst>
          </p:cNvPr>
          <p:cNvSpPr>
            <a:spLocks noGrp="1"/>
          </p:cNvSpPr>
          <p:nvPr>
            <p:ph type="title"/>
          </p:nvPr>
        </p:nvSpPr>
        <p:spPr/>
        <p:txBody>
          <a:bodyPr/>
          <a:lstStyle/>
          <a:p>
            <a:r>
              <a:rPr lang="en-US" dirty="0"/>
              <a:t>What does correlation coefficient tell you?</a:t>
            </a:r>
          </a:p>
        </p:txBody>
      </p:sp>
      <p:sp>
        <p:nvSpPr>
          <p:cNvPr id="3" name="Content Placeholder 2">
            <a:extLst>
              <a:ext uri="{FF2B5EF4-FFF2-40B4-BE49-F238E27FC236}">
                <a16:creationId xmlns:a16="http://schemas.microsoft.com/office/drawing/2014/main" id="{4732F627-C6E7-AF49-AC3D-17DBDAC3D946}"/>
              </a:ext>
            </a:extLst>
          </p:cNvPr>
          <p:cNvSpPr>
            <a:spLocks noGrp="1"/>
          </p:cNvSpPr>
          <p:nvPr>
            <p:ph idx="1"/>
          </p:nvPr>
        </p:nvSpPr>
        <p:spPr/>
        <p:txBody>
          <a:bodyPr/>
          <a:lstStyle/>
          <a:p>
            <a:r>
              <a:rPr lang="en-US" dirty="0"/>
              <a:t>Correlation coefficients always range between -1 and 1.</a:t>
            </a:r>
          </a:p>
          <a:p>
            <a:r>
              <a:rPr lang="en-US" dirty="0"/>
              <a:t>The sign of the coefficient tells you the direction of the relationship: a positive value means the variables change together in the same direction, while a negative value means they change together in opposite directions.</a:t>
            </a:r>
          </a:p>
          <a:p>
            <a:r>
              <a:rPr lang="en-US" dirty="0"/>
              <a:t>The absolute value of a number is equal to the number without its sign. The absolute value of a correlation coefficient tells you the magnitude of the correlation: the greater the absolute value, the stronger the correlation.</a:t>
            </a:r>
          </a:p>
          <a:p>
            <a:endParaRPr lang="en-US" dirty="0"/>
          </a:p>
        </p:txBody>
      </p:sp>
    </p:spTree>
    <p:extLst>
      <p:ext uri="{BB962C8B-B14F-4D97-AF65-F5344CB8AC3E}">
        <p14:creationId xmlns:p14="http://schemas.microsoft.com/office/powerpoint/2010/main" val="230281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3C-2598-404D-91FC-9FCC40B42342}"/>
              </a:ext>
            </a:extLst>
          </p:cNvPr>
          <p:cNvSpPr>
            <a:spLocks noGrp="1"/>
          </p:cNvSpPr>
          <p:nvPr>
            <p:ph type="title"/>
          </p:nvPr>
        </p:nvSpPr>
        <p:spPr/>
        <p:txBody>
          <a:bodyPr/>
          <a:lstStyle/>
          <a:p>
            <a:r>
              <a:rPr lang="en-US" dirty="0"/>
              <a:t>What are the assumptions of the Pearson correlation coefficient?</a:t>
            </a:r>
          </a:p>
        </p:txBody>
      </p:sp>
      <p:sp>
        <p:nvSpPr>
          <p:cNvPr id="3" name="Content Placeholder 2">
            <a:extLst>
              <a:ext uri="{FF2B5EF4-FFF2-40B4-BE49-F238E27FC236}">
                <a16:creationId xmlns:a16="http://schemas.microsoft.com/office/drawing/2014/main" id="{3C8A2628-EF62-6542-82D4-118ACE9B0C9D}"/>
              </a:ext>
            </a:extLst>
          </p:cNvPr>
          <p:cNvSpPr>
            <a:spLocks noGrp="1"/>
          </p:cNvSpPr>
          <p:nvPr>
            <p:ph idx="1"/>
          </p:nvPr>
        </p:nvSpPr>
        <p:spPr/>
        <p:txBody>
          <a:bodyPr/>
          <a:lstStyle/>
          <a:p>
            <a:r>
              <a:rPr lang="en-US" dirty="0"/>
              <a:t>These are the assumptions your data must meet if you want to use Pearson’s r:</a:t>
            </a:r>
          </a:p>
          <a:p>
            <a:r>
              <a:rPr lang="en-US" dirty="0"/>
              <a:t>Both variables are on an interval or ratio level of measurement</a:t>
            </a:r>
          </a:p>
          <a:p>
            <a:r>
              <a:rPr lang="en-US" dirty="0"/>
              <a:t>Data from both variables follow normal distributions</a:t>
            </a:r>
          </a:p>
          <a:p>
            <a:r>
              <a:rPr lang="en-US" dirty="0"/>
              <a:t>Your data have no outliers</a:t>
            </a:r>
          </a:p>
          <a:p>
            <a:r>
              <a:rPr lang="en-US" dirty="0"/>
              <a:t>Your data is from a random or representative sample</a:t>
            </a:r>
          </a:p>
          <a:p>
            <a:r>
              <a:rPr lang="en-US" dirty="0"/>
              <a:t>You expect a linear relationship between the two variables</a:t>
            </a:r>
          </a:p>
          <a:p>
            <a:endParaRPr lang="en-US" dirty="0"/>
          </a:p>
        </p:txBody>
      </p:sp>
    </p:spTree>
    <p:extLst>
      <p:ext uri="{BB962C8B-B14F-4D97-AF65-F5344CB8AC3E}">
        <p14:creationId xmlns:p14="http://schemas.microsoft.com/office/powerpoint/2010/main" val="317983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D883-6E4F-404C-8FDE-4CBA3E3F2F4F}"/>
              </a:ext>
            </a:extLst>
          </p:cNvPr>
          <p:cNvSpPr>
            <a:spLocks noGrp="1"/>
          </p:cNvSpPr>
          <p:nvPr>
            <p:ph type="title"/>
          </p:nvPr>
        </p:nvSpPr>
        <p:spPr/>
        <p:txBody>
          <a:bodyPr/>
          <a:lstStyle/>
          <a:p>
            <a:r>
              <a:rPr lang="en-US" dirty="0"/>
              <a:t>What is a correlation coefficient?</a:t>
            </a:r>
          </a:p>
        </p:txBody>
      </p:sp>
      <p:sp>
        <p:nvSpPr>
          <p:cNvPr id="3" name="Content Placeholder 2">
            <a:extLst>
              <a:ext uri="{FF2B5EF4-FFF2-40B4-BE49-F238E27FC236}">
                <a16:creationId xmlns:a16="http://schemas.microsoft.com/office/drawing/2014/main" id="{9E80F9D8-6D37-314D-9BA1-A3E303CE7707}"/>
              </a:ext>
            </a:extLst>
          </p:cNvPr>
          <p:cNvSpPr>
            <a:spLocks noGrp="1"/>
          </p:cNvSpPr>
          <p:nvPr>
            <p:ph idx="1"/>
          </p:nvPr>
        </p:nvSpPr>
        <p:spPr/>
        <p:txBody>
          <a:bodyPr/>
          <a:lstStyle/>
          <a:p>
            <a:r>
              <a:rPr lang="en-US" dirty="0"/>
              <a:t>A correlation coefficient is a single number that describes the strength and direction of the relationship between your variables.</a:t>
            </a:r>
          </a:p>
          <a:p>
            <a:r>
              <a:rPr lang="en-US" dirty="0"/>
              <a:t>Different types of correlation coefficients might be appropriate for your data based on their levels of measurement and distributions. The Pearson product-moment correlation coefficient (Pearson’s r) is commonly used to assess a linear relationship between two quantitative variables.</a:t>
            </a:r>
          </a:p>
          <a:p>
            <a:endParaRPr lang="en-US" dirty="0"/>
          </a:p>
        </p:txBody>
      </p:sp>
    </p:spTree>
    <p:extLst>
      <p:ext uri="{BB962C8B-B14F-4D97-AF65-F5344CB8AC3E}">
        <p14:creationId xmlns:p14="http://schemas.microsoft.com/office/powerpoint/2010/main" val="202125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F3E5-AC89-D34C-92AA-82AF0E3D78A4}"/>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C9B8DE49-FFE7-C244-A9B5-D0E10D769E9F}"/>
              </a:ext>
            </a:extLst>
          </p:cNvPr>
          <p:cNvSpPr>
            <a:spLocks noGrp="1"/>
          </p:cNvSpPr>
          <p:nvPr>
            <p:ph idx="1"/>
          </p:nvPr>
        </p:nvSpPr>
        <p:spPr/>
        <p:txBody>
          <a:bodyPr>
            <a:normAutofit fontScale="85000" lnSpcReduction="20000"/>
          </a:bodyPr>
          <a:lstStyle/>
          <a:p>
            <a:r>
              <a:rPr lang="en-US" b="1" dirty="0"/>
              <a:t>if</a:t>
            </a:r>
            <a:r>
              <a:rPr lang="en-US" dirty="0"/>
              <a:t>(!</a:t>
            </a:r>
            <a:r>
              <a:rPr lang="en-US" b="1" dirty="0"/>
              <a:t>require</a:t>
            </a:r>
            <a:r>
              <a:rPr lang="en-US" dirty="0"/>
              <a:t>(</a:t>
            </a:r>
            <a:r>
              <a:rPr lang="en-US" dirty="0" err="1"/>
              <a:t>devtools</a:t>
            </a:r>
            <a:r>
              <a:rPr lang="en-US" dirty="0"/>
              <a:t>)) </a:t>
            </a:r>
            <a:r>
              <a:rPr lang="en-US" dirty="0" err="1"/>
              <a:t>install.packages</a:t>
            </a:r>
            <a:r>
              <a:rPr lang="en-US" dirty="0"/>
              <a:t>("</a:t>
            </a:r>
            <a:r>
              <a:rPr lang="en-US" dirty="0" err="1"/>
              <a:t>devtools</a:t>
            </a:r>
            <a:r>
              <a:rPr lang="en-US" dirty="0"/>
              <a:t>") </a:t>
            </a:r>
            <a:r>
              <a:rPr lang="en-US" dirty="0" err="1"/>
              <a:t>devtools</a:t>
            </a:r>
            <a:r>
              <a:rPr lang="en-US" dirty="0"/>
              <a:t>::</a:t>
            </a:r>
            <a:r>
              <a:rPr lang="en-US" dirty="0" err="1"/>
              <a:t>install_github</a:t>
            </a:r>
            <a:r>
              <a:rPr lang="en-US" dirty="0"/>
              <a:t>("</a:t>
            </a:r>
            <a:r>
              <a:rPr lang="en-US" dirty="0" err="1"/>
              <a:t>kassambara</a:t>
            </a:r>
            <a:r>
              <a:rPr lang="en-US" dirty="0"/>
              <a:t>/</a:t>
            </a:r>
            <a:r>
              <a:rPr lang="en-US" dirty="0" err="1"/>
              <a:t>ggpubr</a:t>
            </a:r>
            <a:r>
              <a:rPr lang="en-US" dirty="0"/>
              <a:t>")</a:t>
            </a:r>
          </a:p>
          <a:p>
            <a:r>
              <a:rPr lang="en-US" b="1" dirty="0"/>
              <a:t>library</a:t>
            </a:r>
            <a:r>
              <a:rPr lang="en-US" dirty="0"/>
              <a:t>("</a:t>
            </a:r>
            <a:r>
              <a:rPr lang="en-US" dirty="0" err="1"/>
              <a:t>ggpubr</a:t>
            </a:r>
            <a:r>
              <a:rPr lang="en-US" dirty="0"/>
              <a:t>")</a:t>
            </a:r>
          </a:p>
          <a:p>
            <a:r>
              <a:rPr lang="en-US" dirty="0" err="1"/>
              <a:t>my_data</a:t>
            </a:r>
            <a:r>
              <a:rPr lang="en-US" dirty="0"/>
              <a:t> &lt;- </a:t>
            </a:r>
            <a:r>
              <a:rPr lang="en-US" dirty="0" err="1"/>
              <a:t>mtcars</a:t>
            </a:r>
            <a:r>
              <a:rPr lang="en-US" dirty="0"/>
              <a:t> </a:t>
            </a:r>
          </a:p>
          <a:p>
            <a:r>
              <a:rPr lang="en-US" b="1" dirty="0"/>
              <a:t>head</a:t>
            </a:r>
            <a:r>
              <a:rPr lang="en-US" dirty="0"/>
              <a:t>(</a:t>
            </a:r>
            <a:r>
              <a:rPr lang="en-US" dirty="0" err="1"/>
              <a:t>my_data</a:t>
            </a:r>
            <a:r>
              <a:rPr lang="en-US" dirty="0"/>
              <a:t>, 6)</a:t>
            </a:r>
          </a:p>
          <a:p>
            <a:r>
              <a:rPr lang="en-US" dirty="0" err="1"/>
              <a:t>ggscatter</a:t>
            </a:r>
            <a:r>
              <a:rPr lang="en-US" dirty="0"/>
              <a:t>(</a:t>
            </a:r>
            <a:r>
              <a:rPr lang="en-US" dirty="0" err="1"/>
              <a:t>my_data</a:t>
            </a:r>
            <a:r>
              <a:rPr lang="en-US" dirty="0"/>
              <a:t>, x = "mpg", y = "</a:t>
            </a:r>
            <a:r>
              <a:rPr lang="en-US" dirty="0" err="1"/>
              <a:t>wt</a:t>
            </a:r>
            <a:r>
              <a:rPr lang="en-US" dirty="0"/>
              <a:t>", add = "</a:t>
            </a:r>
            <a:r>
              <a:rPr lang="en-US" dirty="0" err="1"/>
              <a:t>reg.line</a:t>
            </a:r>
            <a:r>
              <a:rPr lang="en-US" dirty="0"/>
              <a:t>", </a:t>
            </a:r>
            <a:r>
              <a:rPr lang="en-US" dirty="0" err="1"/>
              <a:t>conf.int</a:t>
            </a:r>
            <a:r>
              <a:rPr lang="en-US" dirty="0"/>
              <a:t> = TRUE, </a:t>
            </a:r>
            <a:r>
              <a:rPr lang="en-US" dirty="0" err="1"/>
              <a:t>cor.coef</a:t>
            </a:r>
            <a:r>
              <a:rPr lang="en-US" dirty="0"/>
              <a:t> = TRUE, </a:t>
            </a:r>
            <a:r>
              <a:rPr lang="en-US" dirty="0" err="1"/>
              <a:t>cor.method</a:t>
            </a:r>
            <a:r>
              <a:rPr lang="en-US" dirty="0"/>
              <a:t> = "</a:t>
            </a:r>
            <a:r>
              <a:rPr lang="en-US" dirty="0" err="1"/>
              <a:t>pearson</a:t>
            </a:r>
            <a:r>
              <a:rPr lang="en-US" dirty="0"/>
              <a:t>", </a:t>
            </a:r>
            <a:r>
              <a:rPr lang="en-US" dirty="0" err="1"/>
              <a:t>xlab</a:t>
            </a:r>
            <a:r>
              <a:rPr lang="en-US" dirty="0"/>
              <a:t> = "Miles/(US) gallon", </a:t>
            </a:r>
            <a:r>
              <a:rPr lang="en-US" dirty="0" err="1"/>
              <a:t>ylab</a:t>
            </a:r>
            <a:r>
              <a:rPr lang="en-US" dirty="0"/>
              <a:t> = "Weight (1000 </a:t>
            </a:r>
            <a:r>
              <a:rPr lang="en-US" dirty="0" err="1"/>
              <a:t>lbs</a:t>
            </a:r>
            <a:r>
              <a:rPr lang="en-US" dirty="0"/>
              <a:t>)")</a:t>
            </a:r>
          </a:p>
          <a:p>
            <a:r>
              <a:rPr lang="en-US" dirty="0"/>
              <a:t>res &lt;- </a:t>
            </a:r>
            <a:r>
              <a:rPr lang="en-US" dirty="0" err="1"/>
              <a:t>cor.test</a:t>
            </a:r>
            <a:r>
              <a:rPr lang="en-US" dirty="0"/>
              <a:t>(</a:t>
            </a:r>
            <a:r>
              <a:rPr lang="en-US" dirty="0" err="1"/>
              <a:t>my_data$wt</a:t>
            </a:r>
            <a:r>
              <a:rPr lang="en-US" dirty="0"/>
              <a:t>, </a:t>
            </a:r>
            <a:r>
              <a:rPr lang="en-US" dirty="0" err="1"/>
              <a:t>my_data$mpg</a:t>
            </a:r>
            <a:r>
              <a:rPr lang="en-US" dirty="0"/>
              <a:t>, method = "</a:t>
            </a:r>
            <a:r>
              <a:rPr lang="en-US" dirty="0" err="1"/>
              <a:t>pearson</a:t>
            </a:r>
            <a:r>
              <a:rPr lang="en-US" dirty="0"/>
              <a:t>") </a:t>
            </a:r>
          </a:p>
          <a:p>
            <a:r>
              <a:rPr lang="en-US" dirty="0"/>
              <a:t>res</a:t>
            </a:r>
          </a:p>
          <a:p>
            <a:r>
              <a:rPr lang="en-US" dirty="0"/>
              <a:t>res2 &lt;-</a:t>
            </a:r>
            <a:r>
              <a:rPr lang="en-US" dirty="0" err="1"/>
              <a:t>cor.test</a:t>
            </a:r>
            <a:r>
              <a:rPr lang="en-US" dirty="0"/>
              <a:t>(</a:t>
            </a:r>
            <a:r>
              <a:rPr lang="en-US" dirty="0" err="1"/>
              <a:t>my_data$wt</a:t>
            </a:r>
            <a:r>
              <a:rPr lang="en-US" dirty="0"/>
              <a:t>, </a:t>
            </a:r>
            <a:r>
              <a:rPr lang="en-US" dirty="0" err="1"/>
              <a:t>my_data$mpg</a:t>
            </a:r>
            <a:r>
              <a:rPr lang="en-US" dirty="0"/>
              <a:t>, method = "spearman")</a:t>
            </a:r>
          </a:p>
          <a:p>
            <a:r>
              <a:rPr lang="en-US" dirty="0"/>
              <a:t>res2</a:t>
            </a:r>
          </a:p>
          <a:p>
            <a:endParaRPr lang="en-US" dirty="0"/>
          </a:p>
        </p:txBody>
      </p:sp>
    </p:spTree>
    <p:extLst>
      <p:ext uri="{BB962C8B-B14F-4D97-AF65-F5344CB8AC3E}">
        <p14:creationId xmlns:p14="http://schemas.microsoft.com/office/powerpoint/2010/main" val="243981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92A-2742-CB47-A0C6-8C88E04C264A}"/>
              </a:ext>
            </a:extLst>
          </p:cNvPr>
          <p:cNvSpPr>
            <a:spLocks noGrp="1"/>
          </p:cNvSpPr>
          <p:nvPr>
            <p:ph type="title"/>
          </p:nvPr>
        </p:nvSpPr>
        <p:spPr/>
        <p:txBody>
          <a:bodyPr/>
          <a:lstStyle/>
          <a:p>
            <a:r>
              <a:rPr lang="en-US" dirty="0"/>
              <a:t>What is a factorial ANOVA?</a:t>
            </a:r>
          </a:p>
        </p:txBody>
      </p:sp>
      <p:sp>
        <p:nvSpPr>
          <p:cNvPr id="3" name="Content Placeholder 2">
            <a:extLst>
              <a:ext uri="{FF2B5EF4-FFF2-40B4-BE49-F238E27FC236}">
                <a16:creationId xmlns:a16="http://schemas.microsoft.com/office/drawing/2014/main" id="{6C888093-B630-4440-BB4E-71434A9716D1}"/>
              </a:ext>
            </a:extLst>
          </p:cNvPr>
          <p:cNvSpPr>
            <a:spLocks noGrp="1"/>
          </p:cNvSpPr>
          <p:nvPr>
            <p:ph idx="1"/>
          </p:nvPr>
        </p:nvSpPr>
        <p:spPr/>
        <p:txBody>
          <a:bodyPr>
            <a:normAutofit fontScale="85000" lnSpcReduction="20000"/>
          </a:bodyPr>
          <a:lstStyle/>
          <a:p>
            <a:r>
              <a:rPr lang="en-US" dirty="0"/>
              <a:t>A factorial ANOVA is any ANOVA that uses more than one categorical independent variable. A two-way ANOVA is a type of factorial ANOVA.</a:t>
            </a:r>
          </a:p>
          <a:p>
            <a:r>
              <a:rPr lang="en-US" dirty="0"/>
              <a:t>Some examples of factorial ANOVAs include:</a:t>
            </a:r>
          </a:p>
          <a:p>
            <a:r>
              <a:rPr lang="en-US" dirty="0"/>
              <a:t>Testing the combined effects of vaccination (vaccinated or not vaccinated) and health status (healthy or pre-existing condition) on the rate of flu infection in a population.</a:t>
            </a:r>
          </a:p>
          <a:p>
            <a:r>
              <a:rPr lang="en-US" dirty="0"/>
              <a:t>Testing the effects of marital status (married, single, divorced, widowed), job status (employed, self-employed, unemployed, retired), and family history (no family history, some family history) on the incidence of depression in a population.</a:t>
            </a:r>
          </a:p>
          <a:p>
            <a:r>
              <a:rPr lang="en-US" dirty="0"/>
              <a:t>Testing the effects of feed type (type A, B, or C) and barn crowding (not crowded, somewhat crowded, very crowded) on the final weight of chickens in a commercial farming operation.</a:t>
            </a:r>
          </a:p>
          <a:p>
            <a:endParaRPr lang="en-US" dirty="0"/>
          </a:p>
        </p:txBody>
      </p:sp>
    </p:spTree>
    <p:extLst>
      <p:ext uri="{BB962C8B-B14F-4D97-AF65-F5344CB8AC3E}">
        <p14:creationId xmlns:p14="http://schemas.microsoft.com/office/powerpoint/2010/main" val="192916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164-4303-CB4F-97F1-2BD1C0915998}"/>
              </a:ext>
            </a:extLst>
          </p:cNvPr>
          <p:cNvSpPr>
            <a:spLocks noGrp="1"/>
          </p:cNvSpPr>
          <p:nvPr>
            <p:ph type="title"/>
          </p:nvPr>
        </p:nvSpPr>
        <p:spPr/>
        <p:txBody>
          <a:bodyPr/>
          <a:lstStyle/>
          <a:p>
            <a:r>
              <a:rPr lang="en-US" dirty="0"/>
              <a:t>How is statistical significance calculated in an ANOVA?</a:t>
            </a:r>
          </a:p>
        </p:txBody>
      </p:sp>
      <p:sp>
        <p:nvSpPr>
          <p:cNvPr id="3" name="Content Placeholder 2">
            <a:extLst>
              <a:ext uri="{FF2B5EF4-FFF2-40B4-BE49-F238E27FC236}">
                <a16:creationId xmlns:a16="http://schemas.microsoft.com/office/drawing/2014/main" id="{9D69FB19-82EB-4943-9000-C01E06C9BF5A}"/>
              </a:ext>
            </a:extLst>
          </p:cNvPr>
          <p:cNvSpPr>
            <a:spLocks noGrp="1"/>
          </p:cNvSpPr>
          <p:nvPr>
            <p:ph idx="1"/>
          </p:nvPr>
        </p:nvSpPr>
        <p:spPr/>
        <p:txBody>
          <a:bodyPr>
            <a:normAutofit/>
          </a:bodyPr>
          <a:lstStyle/>
          <a:p>
            <a:r>
              <a:rPr lang="en-US" dirty="0"/>
              <a:t>In ANOVA, the null hypothesis is that there is no difference among group means. If any group differs significantly from the overall group mean, then the ANOVA will report a statistically significant result.</a:t>
            </a:r>
          </a:p>
          <a:p>
            <a:r>
              <a:rPr lang="en-US" dirty="0"/>
              <a:t>Significant differences among group means are calculated using the F statistic, which is the ratio of the mean sum of squares (the variance explained by the independent variable) to the mean square error (the variance left over).</a:t>
            </a:r>
          </a:p>
          <a:p>
            <a:r>
              <a:rPr lang="en-US" dirty="0"/>
              <a:t>If the F statistic is higher than the critical value (the value of F that corresponds with your alpha value, usually 0.05), then the difference among groups is deemed statistically significant.</a:t>
            </a:r>
          </a:p>
          <a:p>
            <a:endParaRPr lang="en-US" dirty="0"/>
          </a:p>
        </p:txBody>
      </p:sp>
    </p:spTree>
    <p:extLst>
      <p:ext uri="{BB962C8B-B14F-4D97-AF65-F5344CB8AC3E}">
        <p14:creationId xmlns:p14="http://schemas.microsoft.com/office/powerpoint/2010/main" val="319682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A3B-987E-1744-AF75-A75A04B72CD8}"/>
              </a:ext>
            </a:extLst>
          </p:cNvPr>
          <p:cNvSpPr>
            <a:spLocks noGrp="1"/>
          </p:cNvSpPr>
          <p:nvPr>
            <p:ph type="title"/>
          </p:nvPr>
        </p:nvSpPr>
        <p:spPr/>
        <p:txBody>
          <a:bodyPr/>
          <a:lstStyle/>
          <a:p>
            <a:r>
              <a:rPr lang="en-US" dirty="0"/>
              <a:t>What is the difference between a one-way and a two-way ANOVA?</a:t>
            </a:r>
          </a:p>
        </p:txBody>
      </p:sp>
      <p:sp>
        <p:nvSpPr>
          <p:cNvPr id="3" name="Content Placeholder 2">
            <a:extLst>
              <a:ext uri="{FF2B5EF4-FFF2-40B4-BE49-F238E27FC236}">
                <a16:creationId xmlns:a16="http://schemas.microsoft.com/office/drawing/2014/main" id="{D9C85A8D-926A-BA4F-B34F-704D5BBCC9EE}"/>
              </a:ext>
            </a:extLst>
          </p:cNvPr>
          <p:cNvSpPr>
            <a:spLocks noGrp="1"/>
          </p:cNvSpPr>
          <p:nvPr>
            <p:ph idx="1"/>
          </p:nvPr>
        </p:nvSpPr>
        <p:spPr/>
        <p:txBody>
          <a:bodyPr>
            <a:normAutofit fontScale="92500" lnSpcReduction="10000"/>
          </a:bodyPr>
          <a:lstStyle/>
          <a:p>
            <a:r>
              <a:rPr lang="en-US" dirty="0"/>
              <a:t>The only difference between one-way and two-way ANOVA is the number of independent variables. A one-way ANOVA has one independent variable, while a two-way ANOVA has two.</a:t>
            </a:r>
          </a:p>
          <a:p>
            <a:r>
              <a:rPr lang="en-US" dirty="0"/>
              <a:t>One-way ANOVA: Testing the relationship between shoe brand (Nike, Adidas, </a:t>
            </a:r>
            <a:r>
              <a:rPr lang="en-US" dirty="0" err="1"/>
              <a:t>Saucony</a:t>
            </a:r>
            <a:r>
              <a:rPr lang="en-US" dirty="0"/>
              <a:t>, </a:t>
            </a:r>
            <a:r>
              <a:rPr lang="en-US" dirty="0" err="1"/>
              <a:t>Hoka</a:t>
            </a:r>
            <a:r>
              <a:rPr lang="en-US" dirty="0"/>
              <a:t>) and race finish times in a marathon.</a:t>
            </a:r>
          </a:p>
          <a:p>
            <a:r>
              <a:rPr lang="en-US" dirty="0"/>
              <a:t>Two-way ANOVA: Testing the relationship between shoe brand (Nike, Adidas, </a:t>
            </a:r>
            <a:r>
              <a:rPr lang="en-US" dirty="0" err="1"/>
              <a:t>Saucony</a:t>
            </a:r>
            <a:r>
              <a:rPr lang="en-US" dirty="0"/>
              <a:t>, </a:t>
            </a:r>
            <a:r>
              <a:rPr lang="en-US" dirty="0" err="1"/>
              <a:t>Hoka</a:t>
            </a:r>
            <a:r>
              <a:rPr lang="en-US" dirty="0"/>
              <a:t>), runner age group (junior, senior, master’s), and race finishing times in a marathon.</a:t>
            </a:r>
          </a:p>
          <a:p>
            <a:r>
              <a:rPr lang="en-US" dirty="0"/>
              <a:t>All ANOVAs are designed to test for differences among three or more groups. If you are only testing for a difference between two groups, use a t-test instead.</a:t>
            </a:r>
          </a:p>
          <a:p>
            <a:endParaRPr lang="en-US" dirty="0"/>
          </a:p>
        </p:txBody>
      </p:sp>
    </p:spTree>
    <p:extLst>
      <p:ext uri="{BB962C8B-B14F-4D97-AF65-F5344CB8AC3E}">
        <p14:creationId xmlns:p14="http://schemas.microsoft.com/office/powerpoint/2010/main" val="415191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6B7F-895D-3641-8931-6DB6B6AB88DB}"/>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4250BFC8-224B-CF49-9342-1EBDBC74086D}"/>
              </a:ext>
            </a:extLst>
          </p:cNvPr>
          <p:cNvSpPr>
            <a:spLocks noGrp="1"/>
          </p:cNvSpPr>
          <p:nvPr>
            <p:ph idx="1"/>
          </p:nvPr>
        </p:nvSpPr>
        <p:spPr/>
        <p:txBody>
          <a:bodyPr>
            <a:normAutofit fontScale="92500" lnSpcReduction="20000"/>
          </a:bodyPr>
          <a:lstStyle/>
          <a:p>
            <a:r>
              <a:rPr lang="en-US" dirty="0"/>
              <a:t>The t test tells you how significant the differences between groups are; In other words it lets you know if those differences (measured in means) could have happened by chance.</a:t>
            </a:r>
          </a:p>
          <a:p>
            <a:endParaRPr lang="en-US" dirty="0"/>
          </a:p>
          <a:p>
            <a:r>
              <a:rPr lang="en-US" dirty="0"/>
              <a:t>Another example: Student’s T-tests can be used in real life to compare averages. For example, a drug company may want to test a new cancer drug to find out if it improves life expectancy. In an experiment, there’s always a control group (a group who are given a placebo, or “sugar pill”). The control group may show an average life expectancy of +5 years, while the group taking the new drug might have a life expectancy of +6 years. It would seem that the drug might work. But it could be due to a fluke. To test this, researchers would use a Student’s t-test to find out if the results are repeatable for an entire population.</a:t>
            </a:r>
          </a:p>
        </p:txBody>
      </p:sp>
    </p:spTree>
    <p:extLst>
      <p:ext uri="{BB962C8B-B14F-4D97-AF65-F5344CB8AC3E}">
        <p14:creationId xmlns:p14="http://schemas.microsoft.com/office/powerpoint/2010/main" val="52047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C07-0894-AB48-A86F-D3859A76948B}"/>
              </a:ext>
            </a:extLst>
          </p:cNvPr>
          <p:cNvSpPr>
            <a:spLocks noGrp="1"/>
          </p:cNvSpPr>
          <p:nvPr>
            <p:ph type="title"/>
          </p:nvPr>
        </p:nvSpPr>
        <p:spPr/>
        <p:txBody>
          <a:bodyPr/>
          <a:lstStyle/>
          <a:p>
            <a:r>
              <a:rPr lang="en-US" dirty="0"/>
              <a:t>Hypothesis in one-way ANOVA test:</a:t>
            </a:r>
          </a:p>
        </p:txBody>
      </p:sp>
      <p:sp>
        <p:nvSpPr>
          <p:cNvPr id="3" name="Content Placeholder 2">
            <a:extLst>
              <a:ext uri="{FF2B5EF4-FFF2-40B4-BE49-F238E27FC236}">
                <a16:creationId xmlns:a16="http://schemas.microsoft.com/office/drawing/2014/main" id="{3C8D29C2-7030-2140-9738-5B8212419BEB}"/>
              </a:ext>
            </a:extLst>
          </p:cNvPr>
          <p:cNvSpPr>
            <a:spLocks noGrp="1"/>
          </p:cNvSpPr>
          <p:nvPr>
            <p:ph idx="1"/>
          </p:nvPr>
        </p:nvSpPr>
        <p:spPr/>
        <p:txBody>
          <a:bodyPr/>
          <a:lstStyle/>
          <a:p>
            <a:r>
              <a:rPr lang="en-US" dirty="0"/>
              <a:t>H0: The means between groups are identical</a:t>
            </a:r>
          </a:p>
          <a:p>
            <a:r>
              <a:rPr lang="en-US" dirty="0"/>
              <a:t>H3: At least, the mean of one group is different</a:t>
            </a:r>
          </a:p>
          <a:p>
            <a:endParaRPr lang="en-US" dirty="0"/>
          </a:p>
        </p:txBody>
      </p:sp>
    </p:spTree>
    <p:extLst>
      <p:ext uri="{BB962C8B-B14F-4D97-AF65-F5344CB8AC3E}">
        <p14:creationId xmlns:p14="http://schemas.microsoft.com/office/powerpoint/2010/main" val="210034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BBA8-7662-6E4F-AEA4-904C6436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6CFF3-6C89-E54A-9D2B-73FF08B2F98B}"/>
              </a:ext>
            </a:extLst>
          </p:cNvPr>
          <p:cNvSpPr>
            <a:spLocks noGrp="1"/>
          </p:cNvSpPr>
          <p:nvPr>
            <p:ph idx="1"/>
          </p:nvPr>
        </p:nvSpPr>
        <p:spPr/>
        <p:txBody>
          <a:bodyPr>
            <a:normAutofit fontScale="77500" lnSpcReduction="20000"/>
          </a:bodyPr>
          <a:lstStyle/>
          <a:p>
            <a:r>
              <a:rPr lang="en-US" b="1" dirty="0"/>
              <a:t>Example One way ANOVA Test</a:t>
            </a:r>
            <a:endParaRPr lang="en-US" dirty="0"/>
          </a:p>
          <a:p>
            <a:r>
              <a:rPr lang="en-US" dirty="0"/>
              <a:t>You will use the poison dataset to implement the one-way ANOVA test. The dataset contains 48 rows and 3 variables:</a:t>
            </a:r>
          </a:p>
          <a:p>
            <a:r>
              <a:rPr lang="en-US" dirty="0"/>
              <a:t>Time: Survival time of the animal</a:t>
            </a:r>
          </a:p>
          <a:p>
            <a:r>
              <a:rPr lang="en-US" dirty="0"/>
              <a:t>poison: Type of poison used: factor level: 1,2 and 3</a:t>
            </a:r>
          </a:p>
          <a:p>
            <a:r>
              <a:rPr lang="en-US" dirty="0"/>
              <a:t>treat: Type of treatment used: factor level: 1,2 and 3</a:t>
            </a:r>
          </a:p>
          <a:p>
            <a:r>
              <a:rPr lang="en-US" dirty="0"/>
              <a:t>Before you start to compute the ANOVA test, you need to prepare the data as follow:</a:t>
            </a:r>
          </a:p>
          <a:p>
            <a:r>
              <a:rPr lang="en-US" dirty="0"/>
              <a:t>Step 1: Import the data</a:t>
            </a:r>
          </a:p>
          <a:p>
            <a:r>
              <a:rPr lang="en-US" dirty="0"/>
              <a:t>Step 2: Remove unnecessary variable</a:t>
            </a:r>
          </a:p>
          <a:p>
            <a:r>
              <a:rPr lang="en-US" dirty="0"/>
              <a:t>Step 3: Convert the variable poison as ordered level</a:t>
            </a:r>
          </a:p>
          <a:p>
            <a:r>
              <a:rPr lang="en-US" dirty="0"/>
              <a:t>library(</a:t>
            </a:r>
            <a:r>
              <a:rPr lang="en-US" dirty="0" err="1"/>
              <a:t>dplyr</a:t>
            </a:r>
            <a:r>
              <a:rPr lang="en-US" dirty="0"/>
              <a:t>) PATH &lt;- "https://</a:t>
            </a:r>
            <a:r>
              <a:rPr lang="en-US" dirty="0" err="1"/>
              <a:t>raw.githubusercontent.com</a:t>
            </a:r>
            <a:r>
              <a:rPr lang="en-US" dirty="0"/>
              <a:t>/guru99-edu/R-Programming/master/</a:t>
            </a:r>
            <a:r>
              <a:rPr lang="en-US" dirty="0" err="1"/>
              <a:t>poisons.csv</a:t>
            </a:r>
            <a:r>
              <a:rPr lang="en-US" dirty="0"/>
              <a:t>" df &lt;- </a:t>
            </a:r>
            <a:r>
              <a:rPr lang="en-US" dirty="0" err="1"/>
              <a:t>read.csv</a:t>
            </a:r>
            <a:r>
              <a:rPr lang="en-US" dirty="0"/>
              <a:t>(PATH) %&gt;% select(-X) %&gt;% mutate(poison = factor(poison, ordered = TRUE)) glimpse(df)</a:t>
            </a:r>
          </a:p>
        </p:txBody>
      </p:sp>
    </p:spTree>
    <p:extLst>
      <p:ext uri="{BB962C8B-B14F-4D97-AF65-F5344CB8AC3E}">
        <p14:creationId xmlns:p14="http://schemas.microsoft.com/office/powerpoint/2010/main" val="298976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AAF-7732-984E-A23E-70D277173E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C246-89A4-3242-A6C8-FF704CF4CF28}"/>
              </a:ext>
            </a:extLst>
          </p:cNvPr>
          <p:cNvSpPr>
            <a:spLocks noGrp="1"/>
          </p:cNvSpPr>
          <p:nvPr>
            <p:ph idx="1"/>
          </p:nvPr>
        </p:nvSpPr>
        <p:spPr/>
        <p:txBody>
          <a:bodyPr>
            <a:normAutofit fontScale="85000" lnSpcReduction="20000"/>
          </a:bodyPr>
          <a:lstStyle/>
          <a:p>
            <a:r>
              <a:rPr lang="en-US" dirty="0"/>
              <a:t>Our objective is to test the following assumption:</a:t>
            </a:r>
          </a:p>
          <a:p>
            <a:r>
              <a:rPr lang="en-US" dirty="0"/>
              <a:t>H0: There is no difference in survival time average between group</a:t>
            </a:r>
          </a:p>
          <a:p>
            <a:r>
              <a:rPr lang="en-US" dirty="0"/>
              <a:t>H3: The survival time average is different for at least one group.</a:t>
            </a:r>
          </a:p>
          <a:p>
            <a:r>
              <a:rPr lang="en-US" dirty="0"/>
              <a:t>In other words, you want to know if there is a statistical difference between the mean of the survival time according to the type of poison given to the Guinea pig.</a:t>
            </a:r>
          </a:p>
          <a:p>
            <a:r>
              <a:rPr lang="en-US" dirty="0"/>
              <a:t>You will proceed as follow:</a:t>
            </a:r>
          </a:p>
          <a:p>
            <a:r>
              <a:rPr lang="en-US" dirty="0"/>
              <a:t>Step 1: Check the format of the variable poison</a:t>
            </a:r>
          </a:p>
          <a:p>
            <a:r>
              <a:rPr lang="en-US" dirty="0"/>
              <a:t>Step 2: Print the summary statistic: count, mean and standard deviation</a:t>
            </a:r>
          </a:p>
          <a:p>
            <a:r>
              <a:rPr lang="en-US" dirty="0"/>
              <a:t>Step 3: Plot a box plot</a:t>
            </a:r>
          </a:p>
          <a:p>
            <a:r>
              <a:rPr lang="en-US" dirty="0"/>
              <a:t>Step 4: Compute the one-way ANOVA test</a:t>
            </a:r>
          </a:p>
          <a:p>
            <a:r>
              <a:rPr lang="en-US" dirty="0"/>
              <a:t>Step 5: Run a pairwise t-test</a:t>
            </a:r>
          </a:p>
          <a:p>
            <a:endParaRPr lang="en-US" dirty="0"/>
          </a:p>
        </p:txBody>
      </p:sp>
    </p:spTree>
    <p:extLst>
      <p:ext uri="{BB962C8B-B14F-4D97-AF65-F5344CB8AC3E}">
        <p14:creationId xmlns:p14="http://schemas.microsoft.com/office/powerpoint/2010/main" val="327820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4C3F-9538-1C49-AE97-8F9BBF60B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12940-6D59-B046-A1BA-9BDAFC6B046F}"/>
              </a:ext>
            </a:extLst>
          </p:cNvPr>
          <p:cNvSpPr>
            <a:spLocks noGrp="1"/>
          </p:cNvSpPr>
          <p:nvPr>
            <p:ph idx="1"/>
          </p:nvPr>
        </p:nvSpPr>
        <p:spPr/>
        <p:txBody>
          <a:bodyPr/>
          <a:lstStyle/>
          <a:p>
            <a:r>
              <a:rPr lang="en-US" b="1" dirty="0"/>
              <a:t>Step 1) </a:t>
            </a:r>
            <a:r>
              <a:rPr lang="en-US" dirty="0"/>
              <a:t>You can check the level of the poison with the following code. You should see three character values because you convert them in factor with the mutate verb.</a:t>
            </a:r>
          </a:p>
          <a:p>
            <a:r>
              <a:rPr lang="en-US" dirty="0"/>
              <a:t>levels(</a:t>
            </a:r>
            <a:r>
              <a:rPr lang="en-US" dirty="0" err="1"/>
              <a:t>df$poison</a:t>
            </a:r>
            <a:r>
              <a:rPr lang="en-US" dirty="0"/>
              <a:t>)</a:t>
            </a:r>
          </a:p>
        </p:txBody>
      </p:sp>
    </p:spTree>
    <p:extLst>
      <p:ext uri="{BB962C8B-B14F-4D97-AF65-F5344CB8AC3E}">
        <p14:creationId xmlns:p14="http://schemas.microsoft.com/office/powerpoint/2010/main" val="155474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1D0-D310-4C47-BAC9-BDF8D2E559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4FE57-1E14-7841-BB57-18E32EDC0639}"/>
              </a:ext>
            </a:extLst>
          </p:cNvPr>
          <p:cNvSpPr>
            <a:spLocks noGrp="1"/>
          </p:cNvSpPr>
          <p:nvPr>
            <p:ph idx="1"/>
          </p:nvPr>
        </p:nvSpPr>
        <p:spPr/>
        <p:txBody>
          <a:bodyPr/>
          <a:lstStyle/>
          <a:p>
            <a:r>
              <a:rPr lang="en-US" b="1" dirty="0"/>
              <a:t>Step 2) </a:t>
            </a:r>
            <a:r>
              <a:rPr lang="en-US" dirty="0"/>
              <a:t>You compute the mean and standard deviation.</a:t>
            </a:r>
          </a:p>
          <a:p>
            <a:r>
              <a:rPr lang="en-US" dirty="0"/>
              <a:t>df % &gt; % </a:t>
            </a:r>
            <a:r>
              <a:rPr lang="en-US" dirty="0" err="1"/>
              <a:t>group_by</a:t>
            </a:r>
            <a:r>
              <a:rPr lang="en-US" dirty="0"/>
              <a:t>(poison) % &gt; % </a:t>
            </a:r>
            <a:r>
              <a:rPr lang="en-US" dirty="0" err="1"/>
              <a:t>summarise</a:t>
            </a:r>
            <a:r>
              <a:rPr lang="en-US" dirty="0"/>
              <a:t>( </a:t>
            </a:r>
            <a:r>
              <a:rPr lang="en-US" dirty="0" err="1"/>
              <a:t>count_poison</a:t>
            </a:r>
            <a:r>
              <a:rPr lang="en-US" dirty="0"/>
              <a:t> = n(), </a:t>
            </a:r>
            <a:r>
              <a:rPr lang="en-US" dirty="0" err="1"/>
              <a:t>mean_time</a:t>
            </a:r>
            <a:r>
              <a:rPr lang="en-US" dirty="0"/>
              <a:t> = mean(time, </a:t>
            </a:r>
            <a:r>
              <a:rPr lang="en-US" dirty="0" err="1"/>
              <a:t>na.rm</a:t>
            </a:r>
            <a:r>
              <a:rPr lang="en-US" dirty="0"/>
              <a:t> = TRUE), </a:t>
            </a:r>
            <a:r>
              <a:rPr lang="en-US" dirty="0" err="1"/>
              <a:t>sd_time</a:t>
            </a:r>
            <a:r>
              <a:rPr lang="en-US" dirty="0"/>
              <a:t> = </a:t>
            </a:r>
            <a:r>
              <a:rPr lang="en-US" dirty="0" err="1"/>
              <a:t>sd</a:t>
            </a:r>
            <a:r>
              <a:rPr lang="en-US" dirty="0"/>
              <a:t>(time, </a:t>
            </a:r>
            <a:r>
              <a:rPr lang="en-US" dirty="0" err="1"/>
              <a:t>na.rm</a:t>
            </a:r>
            <a:r>
              <a:rPr lang="en-US" dirty="0"/>
              <a:t> = TRUE) )</a:t>
            </a:r>
          </a:p>
        </p:txBody>
      </p:sp>
    </p:spTree>
    <p:extLst>
      <p:ext uri="{BB962C8B-B14F-4D97-AF65-F5344CB8AC3E}">
        <p14:creationId xmlns:p14="http://schemas.microsoft.com/office/powerpoint/2010/main" val="370010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8B2F-F4CF-CF48-B439-85831170BC91}"/>
              </a:ext>
            </a:extLst>
          </p:cNvPr>
          <p:cNvSpPr>
            <a:spLocks noGrp="1"/>
          </p:cNvSpPr>
          <p:nvPr>
            <p:ph type="title"/>
          </p:nvPr>
        </p:nvSpPr>
        <p:spPr/>
        <p:txBody>
          <a:bodyPr/>
          <a:lstStyle/>
          <a:p>
            <a:r>
              <a:rPr lang="en-US" dirty="0"/>
              <a:t>The T Score</a:t>
            </a:r>
          </a:p>
        </p:txBody>
      </p:sp>
      <p:sp>
        <p:nvSpPr>
          <p:cNvPr id="3" name="Content Placeholder 2">
            <a:extLst>
              <a:ext uri="{FF2B5EF4-FFF2-40B4-BE49-F238E27FC236}">
                <a16:creationId xmlns:a16="http://schemas.microsoft.com/office/drawing/2014/main" id="{92E523DF-9A7F-D846-B2DF-71D953D5414E}"/>
              </a:ext>
            </a:extLst>
          </p:cNvPr>
          <p:cNvSpPr>
            <a:spLocks noGrp="1"/>
          </p:cNvSpPr>
          <p:nvPr>
            <p:ph idx="1"/>
          </p:nvPr>
        </p:nvSpPr>
        <p:spPr/>
        <p:txBody>
          <a:bodyPr>
            <a:normAutofit/>
          </a:bodyPr>
          <a:lstStyle/>
          <a:p>
            <a:r>
              <a:rPr lang="en-US" dirty="0"/>
              <a:t>The t score is a ratio between the difference between two groups and the difference within the groups. The larger the t score, the more difference there is between groups. The smaller the t score, the more similarity there is between groups. A t score of 3 means that the groups are three times as different from each other as they are within each other. When you run a t test, the bigger the t-value, the more likely it is that the results are repeatable.</a:t>
            </a:r>
          </a:p>
          <a:p>
            <a:r>
              <a:rPr lang="en-US" dirty="0"/>
              <a:t>A large t-score tells you that the groups are different.</a:t>
            </a:r>
          </a:p>
          <a:p>
            <a:r>
              <a:rPr lang="en-US" dirty="0"/>
              <a:t>A small t-score tells you that the groups are similar.</a:t>
            </a:r>
          </a:p>
          <a:p>
            <a:endParaRPr lang="en-US" dirty="0"/>
          </a:p>
        </p:txBody>
      </p:sp>
    </p:spTree>
    <p:extLst>
      <p:ext uri="{BB962C8B-B14F-4D97-AF65-F5344CB8AC3E}">
        <p14:creationId xmlns:p14="http://schemas.microsoft.com/office/powerpoint/2010/main" val="417283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74E4-8AF2-0C42-AED1-E71EE56400A9}"/>
              </a:ext>
            </a:extLst>
          </p:cNvPr>
          <p:cNvSpPr>
            <a:spLocks noGrp="1"/>
          </p:cNvSpPr>
          <p:nvPr>
            <p:ph type="title"/>
          </p:nvPr>
        </p:nvSpPr>
        <p:spPr/>
        <p:txBody>
          <a:bodyPr/>
          <a:lstStyle/>
          <a:p>
            <a:r>
              <a:rPr lang="en-US" dirty="0"/>
              <a:t>P-values</a:t>
            </a:r>
          </a:p>
        </p:txBody>
      </p:sp>
      <p:sp>
        <p:nvSpPr>
          <p:cNvPr id="3" name="Content Placeholder 2">
            <a:extLst>
              <a:ext uri="{FF2B5EF4-FFF2-40B4-BE49-F238E27FC236}">
                <a16:creationId xmlns:a16="http://schemas.microsoft.com/office/drawing/2014/main" id="{7F927E8B-DDD2-F546-8B15-9DB13DBE5C9B}"/>
              </a:ext>
            </a:extLst>
          </p:cNvPr>
          <p:cNvSpPr>
            <a:spLocks noGrp="1"/>
          </p:cNvSpPr>
          <p:nvPr>
            <p:ph idx="1"/>
          </p:nvPr>
        </p:nvSpPr>
        <p:spPr/>
        <p:txBody>
          <a:bodyPr/>
          <a:lstStyle/>
          <a:p>
            <a:r>
              <a:rPr lang="en-US" dirty="0"/>
              <a:t>A p-value is the probability that the results from your sample data occurred by chance.</a:t>
            </a:r>
          </a:p>
          <a:p>
            <a:r>
              <a:rPr lang="en-US" dirty="0"/>
              <a:t>There are three main types of t-test:</a:t>
            </a:r>
          </a:p>
          <a:p>
            <a:r>
              <a:rPr lang="en-US" dirty="0"/>
              <a:t>An Independent Samples t-test compares the means for two groups.</a:t>
            </a:r>
          </a:p>
          <a:p>
            <a:r>
              <a:rPr lang="en-US" dirty="0"/>
              <a:t>A Paired sample t-test compares means from the same group at different times (say, one year apart).</a:t>
            </a:r>
          </a:p>
          <a:p>
            <a:r>
              <a:rPr lang="en-US" dirty="0"/>
              <a:t>A One sample t-test tests the mean of a single group against a known mean.</a:t>
            </a:r>
          </a:p>
          <a:p>
            <a:endParaRPr lang="en-US" dirty="0"/>
          </a:p>
        </p:txBody>
      </p:sp>
    </p:spTree>
    <p:extLst>
      <p:ext uri="{BB962C8B-B14F-4D97-AF65-F5344CB8AC3E}">
        <p14:creationId xmlns:p14="http://schemas.microsoft.com/office/powerpoint/2010/main" val="371994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F09E-70A1-DB4E-9AA2-5705E4FD9A56}"/>
              </a:ext>
            </a:extLst>
          </p:cNvPr>
          <p:cNvSpPr>
            <a:spLocks noGrp="1"/>
          </p:cNvSpPr>
          <p:nvPr>
            <p:ph type="title"/>
          </p:nvPr>
        </p:nvSpPr>
        <p:spPr/>
        <p:txBody>
          <a:bodyPr>
            <a:normAutofit/>
          </a:bodyPr>
          <a:lstStyle/>
          <a:p>
            <a:r>
              <a:rPr lang="en-US" dirty="0"/>
              <a:t>What is a Paired T Test (Paired Samples T Test / Dependent Samples T Test)?</a:t>
            </a:r>
          </a:p>
        </p:txBody>
      </p:sp>
      <p:sp>
        <p:nvSpPr>
          <p:cNvPr id="3" name="Content Placeholder 2">
            <a:extLst>
              <a:ext uri="{FF2B5EF4-FFF2-40B4-BE49-F238E27FC236}">
                <a16:creationId xmlns:a16="http://schemas.microsoft.com/office/drawing/2014/main" id="{B033CCA9-06F1-AB44-944B-28CDB27B06EE}"/>
              </a:ext>
            </a:extLst>
          </p:cNvPr>
          <p:cNvSpPr>
            <a:spLocks noGrp="1"/>
          </p:cNvSpPr>
          <p:nvPr>
            <p:ph idx="1"/>
          </p:nvPr>
        </p:nvSpPr>
        <p:spPr/>
        <p:txBody>
          <a:bodyPr>
            <a:normAutofit/>
          </a:bodyPr>
          <a:lstStyle/>
          <a:p>
            <a:r>
              <a:rPr lang="en-US" dirty="0"/>
              <a:t>A paired t test (also called a correlated pairs t-test, a paired samples t test or dependent samples t test) is where you run a t test on dependent samples. Dependent samples are essentially connected — they are tests on the same person or thing. For example:</a:t>
            </a:r>
          </a:p>
          <a:p>
            <a:r>
              <a:rPr lang="en-US" dirty="0"/>
              <a:t>Knee MRI costs at two different hospitals,</a:t>
            </a:r>
          </a:p>
          <a:p>
            <a:r>
              <a:rPr lang="en-US" dirty="0"/>
              <a:t>Two tests on the same person before and after training,</a:t>
            </a:r>
          </a:p>
          <a:p>
            <a:r>
              <a:rPr lang="en-US" dirty="0"/>
              <a:t>Two blood pressure measurements on the same person using different equipment.</a:t>
            </a:r>
          </a:p>
          <a:p>
            <a:endParaRPr lang="en-US" dirty="0"/>
          </a:p>
        </p:txBody>
      </p:sp>
    </p:spTree>
    <p:extLst>
      <p:ext uri="{BB962C8B-B14F-4D97-AF65-F5344CB8AC3E}">
        <p14:creationId xmlns:p14="http://schemas.microsoft.com/office/powerpoint/2010/main" val="166844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CAF7-18A9-034F-A9D9-89556B36BFA5}"/>
              </a:ext>
            </a:extLst>
          </p:cNvPr>
          <p:cNvSpPr>
            <a:spLocks noGrp="1"/>
          </p:cNvSpPr>
          <p:nvPr>
            <p:ph type="title"/>
          </p:nvPr>
        </p:nvSpPr>
        <p:spPr/>
        <p:txBody>
          <a:bodyPr/>
          <a:lstStyle/>
          <a:p>
            <a:r>
              <a:rPr lang="en-US" dirty="0"/>
              <a:t>What does a t-test measure?</a:t>
            </a:r>
          </a:p>
        </p:txBody>
      </p:sp>
      <p:sp>
        <p:nvSpPr>
          <p:cNvPr id="3" name="Content Placeholder 2">
            <a:extLst>
              <a:ext uri="{FF2B5EF4-FFF2-40B4-BE49-F238E27FC236}">
                <a16:creationId xmlns:a16="http://schemas.microsoft.com/office/drawing/2014/main" id="{DF93984A-BB10-6048-9E19-F62FB618A703}"/>
              </a:ext>
            </a:extLst>
          </p:cNvPr>
          <p:cNvSpPr>
            <a:spLocks noGrp="1"/>
          </p:cNvSpPr>
          <p:nvPr>
            <p:ph idx="1"/>
          </p:nvPr>
        </p:nvSpPr>
        <p:spPr/>
        <p:txBody>
          <a:bodyPr>
            <a:normAutofit/>
          </a:bodyPr>
          <a:lstStyle/>
          <a:p>
            <a:r>
              <a:rPr lang="en-US" dirty="0"/>
              <a:t>A t-test measures the difference in group means divided by the pooled standard error of the two group means.</a:t>
            </a:r>
          </a:p>
          <a:p>
            <a:r>
              <a:rPr lang="en-US" dirty="0"/>
              <a:t>In this way, it calculates a number (the t-value) illustrating the magnitude of the difference between the two group means being compared, and estimates the likelihood that this difference exists purely by chance (p-value).</a:t>
            </a:r>
          </a:p>
          <a:p>
            <a:r>
              <a:rPr lang="en-US" dirty="0"/>
              <a:t>A t-test is a statistical test that compares the means of two samples. It is used in hypothesis testing, with a null hypothesis that the difference in group means is zero and an alternate hypothesis that the difference in group means is different from zero.</a:t>
            </a:r>
          </a:p>
        </p:txBody>
      </p:sp>
    </p:spTree>
    <p:extLst>
      <p:ext uri="{BB962C8B-B14F-4D97-AF65-F5344CB8AC3E}">
        <p14:creationId xmlns:p14="http://schemas.microsoft.com/office/powerpoint/2010/main" val="1937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C742-1725-0B43-AD76-5C62A8A43F2B}"/>
              </a:ext>
            </a:extLst>
          </p:cNvPr>
          <p:cNvSpPr>
            <a:spLocks noGrp="1"/>
          </p:cNvSpPr>
          <p:nvPr>
            <p:ph type="title"/>
          </p:nvPr>
        </p:nvSpPr>
        <p:spPr/>
        <p:txBody>
          <a:bodyPr/>
          <a:lstStyle/>
          <a:p>
            <a:r>
              <a:rPr lang="en-US" dirty="0"/>
              <a:t>Which t-test should I use?</a:t>
            </a:r>
          </a:p>
        </p:txBody>
      </p:sp>
      <p:sp>
        <p:nvSpPr>
          <p:cNvPr id="3" name="Content Placeholder 2">
            <a:extLst>
              <a:ext uri="{FF2B5EF4-FFF2-40B4-BE49-F238E27FC236}">
                <a16:creationId xmlns:a16="http://schemas.microsoft.com/office/drawing/2014/main" id="{6F33F492-B849-1B46-AA8D-5ACD5663A7A1}"/>
              </a:ext>
            </a:extLst>
          </p:cNvPr>
          <p:cNvSpPr>
            <a:spLocks noGrp="1"/>
          </p:cNvSpPr>
          <p:nvPr>
            <p:ph idx="1"/>
          </p:nvPr>
        </p:nvSpPr>
        <p:spPr/>
        <p:txBody>
          <a:bodyPr/>
          <a:lstStyle/>
          <a:p>
            <a:r>
              <a:rPr lang="en-US" dirty="0"/>
              <a:t>Your choice of t-test depends on whether you are studying one group or two groups, and whether you care about the direction of the difference in group means.</a:t>
            </a:r>
          </a:p>
          <a:p>
            <a:r>
              <a:rPr lang="en-US" dirty="0"/>
              <a:t>If you are studying one group, use a paired t-test to compare the group mean over time or after an intervention, or use a one-sample t-test to compare the group mean to a standard value. If you are studying two groups, use a two-sample t-test.</a:t>
            </a:r>
          </a:p>
          <a:p>
            <a:endParaRPr lang="en-US" dirty="0"/>
          </a:p>
        </p:txBody>
      </p:sp>
    </p:spTree>
    <p:extLst>
      <p:ext uri="{BB962C8B-B14F-4D97-AF65-F5344CB8AC3E}">
        <p14:creationId xmlns:p14="http://schemas.microsoft.com/office/powerpoint/2010/main" val="288744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8D3F-9F54-834F-8E3E-F816AD5F70D9}"/>
              </a:ext>
            </a:extLst>
          </p:cNvPr>
          <p:cNvSpPr>
            <a:spLocks noGrp="1"/>
          </p:cNvSpPr>
          <p:nvPr>
            <p:ph type="title"/>
          </p:nvPr>
        </p:nvSpPr>
        <p:spPr/>
        <p:txBody>
          <a:bodyPr>
            <a:normAutofit/>
          </a:bodyPr>
          <a:lstStyle/>
          <a:p>
            <a:r>
              <a:rPr lang="en-US" dirty="0"/>
              <a:t>What is statistical significance?</a:t>
            </a:r>
            <a:br>
              <a:rPr lang="en-US" dirty="0"/>
            </a:br>
            <a:endParaRPr lang="en-US" dirty="0"/>
          </a:p>
        </p:txBody>
      </p:sp>
      <p:sp>
        <p:nvSpPr>
          <p:cNvPr id="3" name="Content Placeholder 2">
            <a:extLst>
              <a:ext uri="{FF2B5EF4-FFF2-40B4-BE49-F238E27FC236}">
                <a16:creationId xmlns:a16="http://schemas.microsoft.com/office/drawing/2014/main" id="{D3CF873A-B7F6-BB49-BF84-464A2FFBD9D0}"/>
              </a:ext>
            </a:extLst>
          </p:cNvPr>
          <p:cNvSpPr>
            <a:spLocks noGrp="1"/>
          </p:cNvSpPr>
          <p:nvPr>
            <p:ph idx="1"/>
          </p:nvPr>
        </p:nvSpPr>
        <p:spPr/>
        <p:txBody>
          <a:bodyPr/>
          <a:lstStyle/>
          <a:p>
            <a:r>
              <a:rPr lang="en-US" dirty="0"/>
              <a:t>Statistical significance is a term used by researchers to state that it is unlikely their observations could have occurred under the null hypothesis of a statistical test. Significance is usually denoted by a p-value, or probability value.</a:t>
            </a:r>
          </a:p>
          <a:p>
            <a:r>
              <a:rPr lang="en-US" dirty="0"/>
              <a:t>Statistical significance is arbitrary – it depends on the threshold, or alpha value, chosen by the researcher. The most common threshold is p &lt; 0.05, which means that the data is likely to occur less than 5% of the time under the null hypothesis.</a:t>
            </a:r>
          </a:p>
          <a:p>
            <a:r>
              <a:rPr lang="en-US" dirty="0"/>
              <a:t>When the p-value falls below the chosen alpha value, then we say the result of the test is statistically significant.</a:t>
            </a:r>
          </a:p>
          <a:p>
            <a:endParaRPr lang="en-US" dirty="0"/>
          </a:p>
        </p:txBody>
      </p:sp>
    </p:spTree>
    <p:extLst>
      <p:ext uri="{BB962C8B-B14F-4D97-AF65-F5344CB8AC3E}">
        <p14:creationId xmlns:p14="http://schemas.microsoft.com/office/powerpoint/2010/main" val="105523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357-17A0-3949-88B2-136F30C91708}"/>
              </a:ext>
            </a:extLst>
          </p:cNvPr>
          <p:cNvSpPr>
            <a:spLocks noGrp="1"/>
          </p:cNvSpPr>
          <p:nvPr>
            <p:ph type="title"/>
          </p:nvPr>
        </p:nvSpPr>
        <p:spPr/>
        <p:txBody>
          <a:bodyPr/>
          <a:lstStyle/>
          <a:p>
            <a:r>
              <a:rPr lang="en-US" dirty="0"/>
              <a:t>What are z-scores and t-scores?</a:t>
            </a:r>
          </a:p>
        </p:txBody>
      </p:sp>
      <p:sp>
        <p:nvSpPr>
          <p:cNvPr id="3" name="Content Placeholder 2">
            <a:extLst>
              <a:ext uri="{FF2B5EF4-FFF2-40B4-BE49-F238E27FC236}">
                <a16:creationId xmlns:a16="http://schemas.microsoft.com/office/drawing/2014/main" id="{5FBFBA95-BC3B-6144-818E-64361702A9AE}"/>
              </a:ext>
            </a:extLst>
          </p:cNvPr>
          <p:cNvSpPr>
            <a:spLocks noGrp="1"/>
          </p:cNvSpPr>
          <p:nvPr>
            <p:ph idx="1"/>
          </p:nvPr>
        </p:nvSpPr>
        <p:spPr/>
        <p:txBody>
          <a:bodyPr>
            <a:normAutofit fontScale="92500"/>
          </a:bodyPr>
          <a:lstStyle/>
          <a:p>
            <a:r>
              <a:rPr lang="en-US" dirty="0"/>
              <a:t>The z-score and t-score (aka z-value and t-value) show how many standard deviations away from the mean of the distribution you are, assuming your data follow a z-distribution or a t-distribution.</a:t>
            </a:r>
          </a:p>
          <a:p>
            <a:r>
              <a:rPr lang="en-US" dirty="0"/>
              <a:t>These scores are used in statistical tests to show how far from the mean of the predicted distribution your statistical estimate is. If your test produces a z-score of 2.5, this means that your estimate is 2.5 standard deviations from the predicted mean.</a:t>
            </a:r>
          </a:p>
          <a:p>
            <a:r>
              <a:rPr lang="en-US" dirty="0"/>
              <a:t>The predicted mean and distribution of your estimate are generated by the null hypothesis of the statistical test you are using. The more standard deviations away from the predicted mean your estimate is, the less likely it is that the estimate could have occurred under the null hypothesis.</a:t>
            </a:r>
          </a:p>
          <a:p>
            <a:endParaRPr lang="en-US" dirty="0"/>
          </a:p>
        </p:txBody>
      </p:sp>
    </p:spTree>
    <p:extLst>
      <p:ext uri="{BB962C8B-B14F-4D97-AF65-F5344CB8AC3E}">
        <p14:creationId xmlns:p14="http://schemas.microsoft.com/office/powerpoint/2010/main" val="549337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2346</Words>
  <Application>Microsoft Macintosh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Stat 401: Data Analysis </vt:lpstr>
      <vt:lpstr>T-test</vt:lpstr>
      <vt:lpstr>The T Score</vt:lpstr>
      <vt:lpstr>P-values</vt:lpstr>
      <vt:lpstr>What is a Paired T Test (Paired Samples T Test / Dependent Samples T Test)?</vt:lpstr>
      <vt:lpstr>What does a t-test measure?</vt:lpstr>
      <vt:lpstr>Which t-test should I use?</vt:lpstr>
      <vt:lpstr>What is statistical significance? </vt:lpstr>
      <vt:lpstr>What are z-scores and t-scores?</vt:lpstr>
      <vt:lpstr>What are the main assumptions of statistical tests?</vt:lpstr>
      <vt:lpstr>What is the difference between a one-sample t-test and a paired t-test?</vt:lpstr>
      <vt:lpstr>Calculating Paired T Test with R</vt:lpstr>
      <vt:lpstr>What does correlation coefficient tell you?</vt:lpstr>
      <vt:lpstr>What are the assumptions of the Pearson correlation coefficient?</vt:lpstr>
      <vt:lpstr>What is a correlation coefficient?</vt:lpstr>
      <vt:lpstr>Correlation in R</vt:lpstr>
      <vt:lpstr>What is a factorial ANOVA?</vt:lpstr>
      <vt:lpstr>How is statistical significance calculated in an ANOVA?</vt:lpstr>
      <vt:lpstr>What is the difference between a one-way and a two-way ANOVA?</vt:lpstr>
      <vt:lpstr>Hypothesis in one-way ANOVA test: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401: Data Analysis </dc:title>
  <dc:creator>Shrikant D Pawar</dc:creator>
  <cp:lastModifiedBy>Shrikant D Pawar</cp:lastModifiedBy>
  <cp:revision>1</cp:revision>
  <dcterms:created xsi:type="dcterms:W3CDTF">2021-09-01T20:46:52Z</dcterms:created>
  <dcterms:modified xsi:type="dcterms:W3CDTF">2021-09-01T20:47:08Z</dcterms:modified>
</cp:coreProperties>
</file>