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sWw5AgrCpxBYL1gKy6h1blTKd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37" d="100"/>
          <a:sy n="37" d="100"/>
        </p:scale>
        <p:origin x="10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68880" y="3591562"/>
            <a:ext cx="27980640"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14" name="Google Shape;14;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9" y="-1391919"/>
            <a:ext cx="13924282"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2263140" y="5842000"/>
            <a:ext cx="283921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245997" y="5471167"/>
            <a:ext cx="28392120"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245997" y="14686287"/>
            <a:ext cx="28392120"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26" name="Google Shape;26;p5"/>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263140" y="5842000"/>
            <a:ext cx="139903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6664940" y="5842000"/>
            <a:ext cx="13990320" cy="139242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4"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4"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40" cy="15595600"/>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40" cy="15595600"/>
          </a:xfrm>
          <a:prstGeom prst="rect">
            <a:avLst/>
          </a:prstGeom>
          <a:noFill/>
          <a:ln>
            <a:noFill/>
          </a:ln>
        </p:spPr>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20"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20" cy="13924282"/>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hyperlink" Target="https://www.kaggle.com/code/arbazkhan971/image-classification-using-cnn-94-accura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7" name="Google Shape;87;p1"/>
          <p:cNvSpPr/>
          <p:nvPr/>
        </p:nvSpPr>
        <p:spPr>
          <a:xfrm>
            <a:off x="-28073" y="-1"/>
            <a:ext cx="32974546" cy="2531875"/>
          </a:xfrm>
          <a:prstGeom prst="rect">
            <a:avLst/>
          </a:prstGeom>
          <a:solidFill>
            <a:srgbClr val="F2875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914400" marR="0" lvl="0" indent="0" algn="l" rtl="0">
              <a:spcBef>
                <a:spcPts val="0"/>
              </a:spcBef>
              <a:spcAft>
                <a:spcPts val="0"/>
              </a:spcAft>
              <a:buNone/>
            </a:pPr>
            <a:endParaRPr sz="5500" b="0" i="0" u="none" strike="noStrike" cap="none">
              <a:solidFill>
                <a:schemeClr val="lt1"/>
              </a:solidFill>
              <a:latin typeface="Calibri"/>
              <a:ea typeface="Calibri"/>
              <a:cs typeface="Calibri"/>
              <a:sym typeface="Calibri"/>
            </a:endParaRPr>
          </a:p>
        </p:txBody>
      </p:sp>
      <p:sp>
        <p:nvSpPr>
          <p:cNvPr id="88" name="Google Shape;88;p1"/>
          <p:cNvSpPr/>
          <p:nvPr/>
        </p:nvSpPr>
        <p:spPr>
          <a:xfrm>
            <a:off x="0" y="21328380"/>
            <a:ext cx="32918400" cy="617220"/>
          </a:xfrm>
          <a:prstGeom prst="rect">
            <a:avLst/>
          </a:prstGeom>
          <a:solidFill>
            <a:srgbClr val="F28753"/>
          </a:solidFill>
          <a:ln w="12700" cap="flat" cmpd="sng">
            <a:solidFill>
              <a:srgbClr val="454545"/>
            </a:solidFill>
            <a:prstDash val="solid"/>
            <a:miter lim="800000"/>
            <a:headEnd type="none" w="sm" len="sm"/>
            <a:tailEnd type="none" w="sm" len="sm"/>
          </a:ln>
        </p:spPr>
        <p:txBody>
          <a:bodyPr spcFirstLastPara="1" wrap="square" lIns="91425" tIns="45700" rIns="91425" bIns="45700" anchor="ctr" anchorCtr="0">
            <a:noAutofit/>
          </a:bodyPr>
          <a:lstStyle/>
          <a:p>
            <a:pPr marL="914400" marR="0" lvl="0" indent="0" algn="r" rtl="0">
              <a:spcBef>
                <a:spcPts val="0"/>
              </a:spcBef>
              <a:spcAft>
                <a:spcPts val="0"/>
              </a:spcAft>
              <a:buNone/>
            </a:pPr>
            <a:r>
              <a:rPr lang="en-US" sz="2800" b="1">
                <a:solidFill>
                  <a:srgbClr val="FFFFFF"/>
                </a:solidFill>
                <a:latin typeface="Calibri"/>
                <a:ea typeface="Calibri"/>
                <a:cs typeface="Calibri"/>
                <a:sym typeface="Calibri"/>
              </a:rPr>
              <a:t> </a:t>
            </a:r>
            <a:r>
              <a:rPr lang="en-US" sz="2800" b="1">
                <a:solidFill>
                  <a:srgbClr val="454545"/>
                </a:solidFill>
                <a:latin typeface="Calibri"/>
                <a:ea typeface="Calibri"/>
                <a:cs typeface="Calibri"/>
                <a:sym typeface="Calibri"/>
              </a:rPr>
              <a:t>MORE INFORMATION → https://hackhpc.github.io/facultyhack-gateways23</a:t>
            </a:r>
            <a:r>
              <a:rPr lang="en-US" sz="2800">
                <a:solidFill>
                  <a:srgbClr val="FFFFFF"/>
                </a:solidFill>
                <a:latin typeface="Times New Roman"/>
                <a:ea typeface="Times New Roman"/>
                <a:cs typeface="Times New Roman"/>
                <a:sym typeface="Times New Roman"/>
              </a:rPr>
              <a:t>  </a:t>
            </a:r>
            <a:r>
              <a:rPr lang="en-US" sz="2800">
                <a:solidFill>
                  <a:srgbClr val="F28753"/>
                </a:solidFill>
                <a:latin typeface="Times New Roman"/>
                <a:ea typeface="Times New Roman"/>
                <a:cs typeface="Times New Roman"/>
                <a:sym typeface="Times New Roman"/>
              </a:rPr>
              <a:t>__</a:t>
            </a:r>
            <a:endParaRPr sz="2800" b="0" i="0" u="none" strike="noStrike" cap="none">
              <a:solidFill>
                <a:srgbClr val="F28753"/>
              </a:solidFill>
              <a:latin typeface="Times New Roman"/>
              <a:ea typeface="Times New Roman"/>
              <a:cs typeface="Times New Roman"/>
              <a:sym typeface="Times New Roman"/>
            </a:endParaRPr>
          </a:p>
        </p:txBody>
      </p:sp>
      <p:sp>
        <p:nvSpPr>
          <p:cNvPr id="89" name="Google Shape;89;p1"/>
          <p:cNvSpPr/>
          <p:nvPr/>
        </p:nvSpPr>
        <p:spPr>
          <a:xfrm>
            <a:off x="129584" y="3694807"/>
            <a:ext cx="7315200" cy="640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i="0" u="none" strike="noStrike" cap="none" dirty="0">
                <a:solidFill>
                  <a:schemeClr val="lt1"/>
                </a:solidFill>
                <a:latin typeface="Calibri"/>
                <a:ea typeface="Calibri"/>
                <a:cs typeface="Calibri"/>
                <a:sym typeface="Calibri"/>
              </a:rPr>
              <a:t>Revised Course Description</a:t>
            </a:r>
            <a:endParaRPr dirty="0"/>
          </a:p>
        </p:txBody>
      </p:sp>
      <p:sp>
        <p:nvSpPr>
          <p:cNvPr id="90" name="Google Shape;90;p1"/>
          <p:cNvSpPr/>
          <p:nvPr/>
        </p:nvSpPr>
        <p:spPr>
          <a:xfrm>
            <a:off x="290945" y="11392540"/>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a:solidFill>
                  <a:schemeClr val="lt1"/>
                </a:solidFill>
                <a:latin typeface="Calibri"/>
                <a:ea typeface="Calibri"/>
                <a:cs typeface="Calibri"/>
                <a:sym typeface="Calibri"/>
              </a:rPr>
              <a:t>Implementation Schedule</a:t>
            </a:r>
            <a:endParaRPr/>
          </a:p>
        </p:txBody>
      </p:sp>
      <p:sp>
        <p:nvSpPr>
          <p:cNvPr id="91" name="Google Shape;91;p1"/>
          <p:cNvSpPr/>
          <p:nvPr/>
        </p:nvSpPr>
        <p:spPr>
          <a:xfrm>
            <a:off x="8631380" y="3684511"/>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Sample HPC/Gateways Exercise</a:t>
            </a:r>
            <a:endParaRPr dirty="0"/>
          </a:p>
        </p:txBody>
      </p:sp>
      <p:sp>
        <p:nvSpPr>
          <p:cNvPr id="92" name="Google Shape;92;p1"/>
          <p:cNvSpPr/>
          <p:nvPr/>
        </p:nvSpPr>
        <p:spPr>
          <a:xfrm>
            <a:off x="8673859" y="13802781"/>
            <a:ext cx="7315200" cy="64008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Resource Needs/List</a:t>
            </a:r>
            <a:endParaRPr dirty="0"/>
          </a:p>
        </p:txBody>
      </p:sp>
      <p:sp>
        <p:nvSpPr>
          <p:cNvPr id="93" name="Google Shape;93;p1"/>
          <p:cNvSpPr/>
          <p:nvPr/>
        </p:nvSpPr>
        <p:spPr>
          <a:xfrm>
            <a:off x="16671966" y="3654445"/>
            <a:ext cx="15528483" cy="672818"/>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chemeClr val="lt1"/>
                </a:solidFill>
                <a:latin typeface="Calibri"/>
                <a:ea typeface="Calibri"/>
                <a:cs typeface="Calibri"/>
                <a:sym typeface="Calibri"/>
              </a:rPr>
              <a:t>Gateway Community Mentor Syllabus Suggestions</a:t>
            </a:r>
            <a:endParaRPr dirty="0"/>
          </a:p>
        </p:txBody>
      </p:sp>
      <p:sp>
        <p:nvSpPr>
          <p:cNvPr id="94" name="Google Shape;94;p1"/>
          <p:cNvSpPr/>
          <p:nvPr/>
        </p:nvSpPr>
        <p:spPr>
          <a:xfrm>
            <a:off x="16758314" y="5058331"/>
            <a:ext cx="7315200" cy="719993"/>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dirty="0">
                <a:solidFill>
                  <a:schemeClr val="lt1"/>
                </a:solidFill>
                <a:latin typeface="Calibri"/>
                <a:ea typeface="Calibri"/>
                <a:cs typeface="Calibri"/>
                <a:sym typeface="Calibri"/>
              </a:rPr>
              <a:t>Resources / Science Gateways </a:t>
            </a:r>
            <a:endParaRPr dirty="0"/>
          </a:p>
        </p:txBody>
      </p:sp>
      <p:sp>
        <p:nvSpPr>
          <p:cNvPr id="95" name="Google Shape;95;p1"/>
          <p:cNvSpPr/>
          <p:nvPr/>
        </p:nvSpPr>
        <p:spPr>
          <a:xfrm>
            <a:off x="16782562" y="13829590"/>
            <a:ext cx="7315200" cy="518768"/>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Use Cases</a:t>
            </a:r>
            <a:endParaRPr/>
          </a:p>
        </p:txBody>
      </p:sp>
      <p:sp>
        <p:nvSpPr>
          <p:cNvPr id="96" name="Google Shape;96;p1"/>
          <p:cNvSpPr/>
          <p:nvPr/>
        </p:nvSpPr>
        <p:spPr>
          <a:xfrm>
            <a:off x="24885250" y="5202782"/>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Datasets</a:t>
            </a:r>
            <a:endParaRPr/>
          </a:p>
        </p:txBody>
      </p:sp>
      <p:pic>
        <p:nvPicPr>
          <p:cNvPr id="104" name="Google Shape;104;p1"/>
          <p:cNvPicPr preferRelativeResize="0"/>
          <p:nvPr/>
        </p:nvPicPr>
        <p:blipFill rotWithShape="1">
          <a:blip r:embed="rId3">
            <a:alphaModFix/>
          </a:blip>
          <a:srcRect/>
          <a:stretch/>
        </p:blipFill>
        <p:spPr>
          <a:xfrm>
            <a:off x="31054512" y="428387"/>
            <a:ext cx="1463040" cy="1463040"/>
          </a:xfrm>
          <a:prstGeom prst="rect">
            <a:avLst/>
          </a:prstGeom>
          <a:noFill/>
          <a:ln>
            <a:noFill/>
          </a:ln>
        </p:spPr>
      </p:pic>
      <p:sp>
        <p:nvSpPr>
          <p:cNvPr id="105" name="Google Shape;105;p1"/>
          <p:cNvSpPr txBox="1"/>
          <p:nvPr/>
        </p:nvSpPr>
        <p:spPr>
          <a:xfrm>
            <a:off x="30757519" y="1875523"/>
            <a:ext cx="215244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dirty="0">
                <a:solidFill>
                  <a:schemeClr val="lt1"/>
                </a:solidFill>
                <a:latin typeface="Arial"/>
                <a:ea typeface="Arial"/>
                <a:cs typeface="Arial"/>
                <a:sym typeface="Arial"/>
              </a:rPr>
              <a:t>SG</a:t>
            </a:r>
            <a:r>
              <a:rPr lang="en-US" dirty="0">
                <a:solidFill>
                  <a:schemeClr val="lt1"/>
                </a:solidFill>
              </a:rPr>
              <a:t>X3</a:t>
            </a:r>
            <a:r>
              <a:rPr lang="en-US" sz="1400" b="0" i="0" dirty="0">
                <a:solidFill>
                  <a:schemeClr val="lt1"/>
                </a:solidFill>
                <a:latin typeface="Arial"/>
                <a:ea typeface="Arial"/>
                <a:cs typeface="Arial"/>
                <a:sym typeface="Arial"/>
              </a:rPr>
              <a:t> award # </a:t>
            </a:r>
            <a:r>
              <a:rPr lang="en-US" dirty="0">
                <a:solidFill>
                  <a:schemeClr val="lt1"/>
                </a:solidFill>
              </a:rPr>
              <a:t>2231406</a:t>
            </a:r>
            <a:endParaRPr dirty="0"/>
          </a:p>
        </p:txBody>
      </p:sp>
      <p:sp>
        <p:nvSpPr>
          <p:cNvPr id="106" name="Google Shape;106;p1"/>
          <p:cNvSpPr txBox="1"/>
          <p:nvPr/>
        </p:nvSpPr>
        <p:spPr>
          <a:xfrm>
            <a:off x="2889733" y="353598"/>
            <a:ext cx="2763150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dirty="0">
                <a:solidFill>
                  <a:srgbClr val="2B2B5F"/>
                </a:solidFill>
                <a:latin typeface="Calibri"/>
                <a:ea typeface="Calibri"/>
                <a:cs typeface="Calibri"/>
                <a:sym typeface="Calibri"/>
              </a:rPr>
              <a:t>Adapting High-Performance Computing (HPC) tools in image classification using Convolutional Neural Networks (CNN)</a:t>
            </a:r>
          </a:p>
          <a:p>
            <a:pPr algn="ctr"/>
            <a:r>
              <a:rPr lang="en-US" sz="4000" b="1" dirty="0">
                <a:solidFill>
                  <a:srgbClr val="2B2B5F"/>
                </a:solidFill>
                <a:latin typeface="Calibri"/>
                <a:ea typeface="Calibri"/>
                <a:cs typeface="Calibri"/>
                <a:sym typeface="Calibri"/>
              </a:rPr>
              <a:t>Pawar Shrikant, Department of Computer Science &amp; Biology, School of Natural Sciences</a:t>
            </a:r>
            <a:br>
              <a:rPr lang="en-US" sz="4000" b="1" dirty="0">
                <a:solidFill>
                  <a:srgbClr val="2B2B5F"/>
                </a:solidFill>
                <a:latin typeface="Calibri"/>
                <a:ea typeface="Calibri"/>
                <a:cs typeface="Calibri"/>
                <a:sym typeface="Calibri"/>
              </a:rPr>
            </a:br>
            <a:r>
              <a:rPr lang="en-US" sz="4000" b="1" dirty="0">
                <a:solidFill>
                  <a:srgbClr val="2B2B5F"/>
                </a:solidFill>
                <a:latin typeface="Calibri"/>
                <a:ea typeface="Calibri"/>
                <a:cs typeface="Calibri"/>
                <a:sym typeface="Calibri"/>
              </a:rPr>
              <a:t>Claflin University, Orangeburg, South Carolina</a:t>
            </a:r>
            <a:endParaRPr lang="en-US" sz="4000" b="1" i="0" u="none" strike="noStrike" dirty="0">
              <a:solidFill>
                <a:srgbClr val="2B2B5F"/>
              </a:solidFill>
              <a:latin typeface="Calibri"/>
              <a:ea typeface="Calibri"/>
              <a:cs typeface="Calibri"/>
              <a:sym typeface="Calibri"/>
            </a:endParaRPr>
          </a:p>
          <a:p>
            <a:pPr marL="0" marR="0" lvl="0" indent="0" algn="ctr" rtl="0">
              <a:spcBef>
                <a:spcPts val="0"/>
              </a:spcBef>
              <a:spcAft>
                <a:spcPts val="0"/>
              </a:spcAft>
              <a:buNone/>
            </a:pPr>
            <a:endParaRPr sz="4000" b="1" dirty="0">
              <a:solidFill>
                <a:srgbClr val="2B2B5F"/>
              </a:solidFill>
            </a:endParaRPr>
          </a:p>
        </p:txBody>
      </p:sp>
      <p:sp>
        <p:nvSpPr>
          <p:cNvPr id="107" name="Google Shape;107;p1"/>
          <p:cNvSpPr/>
          <p:nvPr/>
        </p:nvSpPr>
        <p:spPr>
          <a:xfrm>
            <a:off x="26949300" y="17312393"/>
            <a:ext cx="5508848" cy="14630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00"/>
                </a:solidFill>
                <a:latin typeface="Calibri"/>
                <a:ea typeface="Calibri"/>
                <a:cs typeface="Calibri"/>
                <a:sym typeface="Calibri"/>
              </a:rPr>
              <a:t>Pawar Shrikant,</a:t>
            </a:r>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Computer Science,</a:t>
            </a:r>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Claflin University, South Carolina, USA.</a:t>
            </a:r>
            <a:endParaRPr sz="2000" dirty="0">
              <a:solidFill>
                <a:srgbClr val="000000"/>
              </a:solidFill>
              <a:latin typeface="Times New Roman"/>
              <a:ea typeface="Times New Roman"/>
              <a:cs typeface="Times New Roman"/>
              <a:sym typeface="Times New Roman"/>
            </a:endParaRPr>
          </a:p>
        </p:txBody>
      </p:sp>
      <p:sp>
        <p:nvSpPr>
          <p:cNvPr id="111" name="Google Shape;111;p1"/>
          <p:cNvSpPr/>
          <p:nvPr/>
        </p:nvSpPr>
        <p:spPr>
          <a:xfrm>
            <a:off x="27008704" y="19580184"/>
            <a:ext cx="5508848" cy="14630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HPC/Gateways Mentor</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Charlie Dey,</a:t>
            </a: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Texas Advanced Computing Center (TACC), USA.</a:t>
            </a:r>
            <a:endParaRPr sz="2000" dirty="0">
              <a:solidFill>
                <a:schemeClr val="dk1"/>
              </a:solidFill>
              <a:latin typeface="Times New Roman"/>
              <a:ea typeface="Times New Roman"/>
              <a:cs typeface="Times New Roman"/>
              <a:sym typeface="Times New Roman"/>
            </a:endParaRPr>
          </a:p>
        </p:txBody>
      </p:sp>
      <p:sp>
        <p:nvSpPr>
          <p:cNvPr id="113" name="Google Shape;113;p1"/>
          <p:cNvSpPr/>
          <p:nvPr/>
        </p:nvSpPr>
        <p:spPr>
          <a:xfrm>
            <a:off x="25068031" y="15979674"/>
            <a:ext cx="7315200" cy="457200"/>
          </a:xfrm>
          <a:prstGeom prst="rect">
            <a:avLst/>
          </a:prstGeom>
          <a:solidFill>
            <a:srgbClr val="4682B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Authors</a:t>
            </a:r>
            <a:endParaRPr/>
          </a:p>
        </p:txBody>
      </p:sp>
      <p:sp>
        <p:nvSpPr>
          <p:cNvPr id="114" name="Google Shape;114;p1"/>
          <p:cNvSpPr/>
          <p:nvPr/>
        </p:nvSpPr>
        <p:spPr>
          <a:xfrm>
            <a:off x="0" y="20326050"/>
            <a:ext cx="6291900" cy="1575300"/>
          </a:xfrm>
          <a:prstGeom prst="rect">
            <a:avLst/>
          </a:prstGeom>
          <a:solidFill>
            <a:schemeClr val="accent4"/>
          </a:solidFill>
          <a:ln w="76200" cap="flat" cmpd="sng">
            <a:solidFill>
              <a:srgbClr val="2B2B5F"/>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4000" b="1" i="0" u="none" strike="noStrike" cap="none">
                <a:solidFill>
                  <a:srgbClr val="2B2B5F"/>
                </a:solidFill>
                <a:latin typeface="Calibri"/>
                <a:ea typeface="Calibri"/>
                <a:cs typeface="Calibri"/>
                <a:sym typeface="Calibri"/>
              </a:rPr>
              <a:t>Your feedback</a:t>
            </a:r>
            <a:br>
              <a:rPr lang="en-US" sz="4000" b="1" i="0" u="none" strike="noStrike" cap="none">
                <a:solidFill>
                  <a:srgbClr val="2B2B5F"/>
                </a:solidFill>
                <a:latin typeface="Calibri"/>
                <a:ea typeface="Calibri"/>
                <a:cs typeface="Calibri"/>
                <a:sym typeface="Calibri"/>
              </a:rPr>
            </a:br>
            <a:r>
              <a:rPr lang="en-US" sz="4000" b="1" i="0" u="none" strike="noStrike" cap="none">
                <a:solidFill>
                  <a:srgbClr val="2B2B5F"/>
                </a:solidFill>
                <a:latin typeface="Calibri"/>
                <a:ea typeface="Calibri"/>
                <a:cs typeface="Calibri"/>
                <a:sym typeface="Calibri"/>
              </a:rPr>
              <a:t>is welcome</a:t>
            </a:r>
            <a:r>
              <a:rPr lang="en-US" sz="4000" b="1">
                <a:solidFill>
                  <a:srgbClr val="2B2B5F"/>
                </a:solidFill>
                <a:latin typeface="Calibri"/>
                <a:ea typeface="Calibri"/>
                <a:cs typeface="Calibri"/>
                <a:sym typeface="Calibri"/>
              </a:rPr>
              <a:t>!</a:t>
            </a:r>
            <a:r>
              <a:rPr lang="en-US" sz="4000" b="1" i="0" u="none" strike="noStrike" cap="none">
                <a:solidFill>
                  <a:srgbClr val="2B2B5F"/>
                </a:solidFill>
                <a:latin typeface="Calibri"/>
                <a:ea typeface="Calibri"/>
                <a:cs typeface="Calibri"/>
                <a:sym typeface="Calibri"/>
              </a:rPr>
              <a:t> </a:t>
            </a:r>
            <a:endParaRPr sz="4000" b="1" i="0" u="none" strike="noStrike" cap="none">
              <a:solidFill>
                <a:srgbClr val="2B2B5F"/>
              </a:solidFill>
              <a:latin typeface="Calibri"/>
              <a:ea typeface="Calibri"/>
              <a:cs typeface="Calibri"/>
              <a:sym typeface="Calibri"/>
            </a:endParaRPr>
          </a:p>
        </p:txBody>
      </p:sp>
      <p:pic>
        <p:nvPicPr>
          <p:cNvPr id="115" name="Google Shape;115;p1"/>
          <p:cNvPicPr preferRelativeResize="0"/>
          <p:nvPr/>
        </p:nvPicPr>
        <p:blipFill>
          <a:blip r:embed="rId4">
            <a:alphaModFix/>
          </a:blip>
          <a:stretch>
            <a:fillRect/>
          </a:stretch>
        </p:blipFill>
        <p:spPr>
          <a:xfrm>
            <a:off x="118250" y="201421"/>
            <a:ext cx="2014650" cy="2014650"/>
          </a:xfrm>
          <a:prstGeom prst="rect">
            <a:avLst/>
          </a:prstGeom>
          <a:noFill/>
          <a:ln>
            <a:noFill/>
          </a:ln>
        </p:spPr>
      </p:pic>
      <p:pic>
        <p:nvPicPr>
          <p:cNvPr id="116" name="Google Shape;116;p1"/>
          <p:cNvPicPr preferRelativeResize="0"/>
          <p:nvPr/>
        </p:nvPicPr>
        <p:blipFill>
          <a:blip r:embed="rId5">
            <a:alphaModFix/>
          </a:blip>
          <a:stretch>
            <a:fillRect/>
          </a:stretch>
        </p:blipFill>
        <p:spPr>
          <a:xfrm>
            <a:off x="3704150" y="20446938"/>
            <a:ext cx="952500" cy="1333500"/>
          </a:xfrm>
          <a:prstGeom prst="rect">
            <a:avLst/>
          </a:prstGeom>
          <a:noFill/>
          <a:ln>
            <a:noFill/>
          </a:ln>
        </p:spPr>
      </p:pic>
      <p:pic>
        <p:nvPicPr>
          <p:cNvPr id="117" name="Google Shape;117;p1"/>
          <p:cNvPicPr preferRelativeResize="0"/>
          <p:nvPr/>
        </p:nvPicPr>
        <p:blipFill rotWithShape="1">
          <a:blip r:embed="rId6">
            <a:alphaModFix/>
          </a:blip>
          <a:srcRect l="23954" r="30057" b="28891"/>
          <a:stretch/>
        </p:blipFill>
        <p:spPr>
          <a:xfrm>
            <a:off x="4872875" y="20510223"/>
            <a:ext cx="1206971" cy="1206950"/>
          </a:xfrm>
          <a:prstGeom prst="rect">
            <a:avLst/>
          </a:prstGeom>
          <a:noFill/>
          <a:ln w="19050" cap="flat" cmpd="sng">
            <a:solidFill>
              <a:srgbClr val="2B2B5F"/>
            </a:solidFill>
            <a:prstDash val="solid"/>
            <a:miter lim="8000"/>
            <a:headEnd type="none" w="sm" len="sm"/>
            <a:tailEnd type="none" w="sm" len="sm"/>
          </a:ln>
        </p:spPr>
      </p:pic>
      <p:pic>
        <p:nvPicPr>
          <p:cNvPr id="1026" name="Picture 2">
            <a:extLst>
              <a:ext uri="{FF2B5EF4-FFF2-40B4-BE49-F238E27FC236}">
                <a16:creationId xmlns:a16="http://schemas.microsoft.com/office/drawing/2014/main" id="{0008CE47-3A8C-2ADF-2E98-BEC9B02AF6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54880" y="16951493"/>
            <a:ext cx="1507658" cy="15076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flin University - Wikipedia">
            <a:extLst>
              <a:ext uri="{FF2B5EF4-FFF2-40B4-BE49-F238E27FC236}">
                <a16:creationId xmlns:a16="http://schemas.microsoft.com/office/drawing/2014/main" id="{66060541-2C39-7A80-CA80-61EC6E1957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4512" y="17098860"/>
            <a:ext cx="1697364" cy="1573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D6A45C-AA78-8FE1-0D3C-EE606AFEB497}"/>
              </a:ext>
            </a:extLst>
          </p:cNvPr>
          <p:cNvSpPr txBox="1"/>
          <p:nvPr/>
        </p:nvSpPr>
        <p:spPr>
          <a:xfrm>
            <a:off x="24885250" y="6032748"/>
            <a:ext cx="7315199" cy="6740307"/>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Image Classification using Convolutional Neural Networks (CNN): </a:t>
            </a:r>
            <a:r>
              <a:rPr lang="en-US" sz="3600" dirty="0">
                <a:latin typeface="Times New Roman" panose="02020603050405020304" pitchFamily="18" charset="0"/>
                <a:cs typeface="Times New Roman" panose="02020603050405020304" pitchFamily="18" charset="0"/>
                <a:hlinkClick r:id="rId9"/>
              </a:rPr>
              <a:t>https://www.kaggle.com/code/arbazkhan971/</a:t>
            </a:r>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hlinkClick r:id="rId9"/>
              </a:rPr>
              <a:t>image-classification-using-cnn-94-accuracy</a:t>
            </a: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a:p>
            <a:pPr algn="just"/>
            <a:r>
              <a:rPr lang="en-US" sz="3600" i="0" dirty="0">
                <a:solidFill>
                  <a:srgbClr val="3C4043"/>
                </a:solidFill>
                <a:effectLst/>
                <a:latin typeface="Times New Roman" panose="02020603050405020304" pitchFamily="18" charset="0"/>
                <a:cs typeface="Times New Roman" panose="02020603050405020304" pitchFamily="18" charset="0"/>
              </a:rPr>
              <a:t>This open-source data has 4000+ images of  </a:t>
            </a:r>
            <a:r>
              <a:rPr lang="en-US" sz="3600" dirty="0">
                <a:solidFill>
                  <a:srgbClr val="3C4043"/>
                </a:solidFill>
                <a:latin typeface="Times New Roman" panose="02020603050405020304" pitchFamily="18" charset="0"/>
                <a:cs typeface="Times New Roman" panose="02020603050405020304" pitchFamily="18" charset="0"/>
              </a:rPr>
              <a:t>i</a:t>
            </a:r>
            <a:r>
              <a:rPr lang="en-US" sz="3600" i="0" dirty="0">
                <a:solidFill>
                  <a:srgbClr val="3C4043"/>
                </a:solidFill>
                <a:effectLst/>
                <a:latin typeface="Times New Roman" panose="02020603050405020304" pitchFamily="18" charset="0"/>
                <a:cs typeface="Times New Roman" panose="02020603050405020304" pitchFamily="18" charset="0"/>
              </a:rPr>
              <a:t>nvasive ductal carcinoma (IDC) histopathological images which can be utilized for CNN training.</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AD7ABC9-978E-0770-A2D8-F7C1AD1BC7C0}"/>
              </a:ext>
            </a:extLst>
          </p:cNvPr>
          <p:cNvSpPr txBox="1"/>
          <p:nvPr/>
        </p:nvSpPr>
        <p:spPr>
          <a:xfrm>
            <a:off x="118250" y="4673578"/>
            <a:ext cx="7315199" cy="6186309"/>
          </a:xfrm>
          <a:prstGeom prst="rect">
            <a:avLst/>
          </a:prstGeom>
          <a:noFill/>
        </p:spPr>
        <p:txBody>
          <a:bodyPr wrap="square" rtlCol="0">
            <a:spAutoFit/>
          </a:bodyPr>
          <a:lstStyle/>
          <a:p>
            <a:pPr marL="228600" marR="0" indent="228600" algn="just">
              <a:spcBef>
                <a:spcPts val="0"/>
              </a:spcBef>
              <a:spcAft>
                <a:spcPts val="0"/>
              </a:spcAft>
            </a:pPr>
            <a:r>
              <a:rPr lang="en-US" sz="3600" dirty="0">
                <a:effectLst/>
                <a:latin typeface="Times New Roman" panose="02020603050405020304" pitchFamily="18" charset="0"/>
                <a:ea typeface="Times New Roman" panose="02020603050405020304" pitchFamily="18" charset="0"/>
              </a:rPr>
              <a:t>BTEC680: This course is designed to help students grasp statistical concepts and techniques, and to present real-life opportunities for applying them to their specific disciplines. </a:t>
            </a:r>
            <a:r>
              <a:rPr lang="en-US" sz="3600" dirty="0">
                <a:latin typeface="Times New Roman" panose="02020603050405020304" pitchFamily="18" charset="0"/>
                <a:ea typeface="Times New Roman" panose="02020603050405020304" pitchFamily="18" charset="0"/>
              </a:rPr>
              <a:t>Students will learn how to implement machine learning techniques on biomedical imaging data. Students will learn importance and implementation of HPC resources in big data training.</a:t>
            </a:r>
            <a:endParaRPr lang="en-US" sz="3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6B9F5BE-FF1A-1AE7-400C-58AB72567618}"/>
              </a:ext>
            </a:extLst>
          </p:cNvPr>
          <p:cNvSpPr txBox="1"/>
          <p:nvPr/>
        </p:nvSpPr>
        <p:spPr>
          <a:xfrm>
            <a:off x="290945" y="12345131"/>
            <a:ext cx="7315199" cy="7725192"/>
          </a:xfrm>
          <a:prstGeom prst="rect">
            <a:avLst/>
          </a:prstGeom>
          <a:noFill/>
        </p:spPr>
        <p:txBody>
          <a:bodyPr wrap="square" rtlCol="0">
            <a:spAutoFit/>
          </a:bodyPr>
          <a:lstStyle/>
          <a:p>
            <a:pPr marL="800100" marR="0" indent="-571500" algn="just">
              <a:spcBef>
                <a:spcPts val="0"/>
              </a:spcBef>
              <a:spcAft>
                <a:spcPts val="0"/>
              </a:spcAf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Data wrangling, visualization,  Theory overview: Machine Learning QDA, LDA, ROC, Decision Trees, Feature Engineering, Classification and Model Evaluation, Regression: Basics and Prediction, Evaluation and Interpretation, Clustering.</a:t>
            </a:r>
          </a:p>
          <a:p>
            <a:pPr marL="800100" marR="0" indent="-571500" algn="just">
              <a:spcBef>
                <a:spcPts val="0"/>
              </a:spcBef>
              <a:spcAft>
                <a:spcPts val="0"/>
              </a:spcAft>
              <a:buFont typeface="Arial" panose="020B0604020202020204" pitchFamily="34" charset="0"/>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HPC overview.</a:t>
            </a:r>
          </a:p>
          <a:p>
            <a:pPr marL="800100" marR="0" indent="-571500" algn="just">
              <a:spcBef>
                <a:spcPts val="0"/>
              </a:spcBef>
              <a:spcAft>
                <a:spcPts val="0"/>
              </a:spcAft>
              <a:buFont typeface="Arial" panose="020B0604020202020204" pitchFamily="34" charset="0"/>
              <a:buChar char="•"/>
            </a:pPr>
            <a:r>
              <a:rPr lang="en-US" sz="3600" dirty="0">
                <a:latin typeface="Times New Roman" panose="02020603050405020304" pitchFamily="18" charset="0"/>
                <a:ea typeface="Times New Roman" panose="02020603050405020304" pitchFamily="18" charset="0"/>
                <a:cs typeface="Times New Roman" panose="02020603050405020304" pitchFamily="18" charset="0"/>
              </a:rPr>
              <a:t>Datasets overview and EDA.</a:t>
            </a:r>
          </a:p>
          <a:p>
            <a:pPr marL="800100" marR="0" indent="-571500" algn="just">
              <a:spcBef>
                <a:spcPts val="0"/>
              </a:spcBef>
              <a:spcAft>
                <a:spcPts val="0"/>
              </a:spcAft>
              <a:buFont typeface="Arial" panose="020B0604020202020204" pitchFamily="34" charset="0"/>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Implem</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entation of neural networks on training set.</a:t>
            </a:r>
          </a:p>
          <a:p>
            <a:pPr marL="800100" marR="0" indent="-571500" algn="just">
              <a:spcBef>
                <a:spcPts val="0"/>
              </a:spcBef>
              <a:spcAft>
                <a:spcPts val="0"/>
              </a:spcAft>
              <a:buFont typeface="Arial" panose="020B0604020202020204" pitchFamily="34" charset="0"/>
              <a:buChar cha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Evaluation metrics.</a:t>
            </a:r>
          </a:p>
          <a:p>
            <a:pPr marL="228600" marR="0" indent="22860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A5CDC0-1DD5-BCE2-D0AB-C782D6C3F8FB}"/>
              </a:ext>
            </a:extLst>
          </p:cNvPr>
          <p:cNvSpPr txBox="1"/>
          <p:nvPr/>
        </p:nvSpPr>
        <p:spPr>
          <a:xfrm>
            <a:off x="8331532" y="4670671"/>
            <a:ext cx="7315199" cy="3970318"/>
          </a:xfrm>
          <a:prstGeom prst="rect">
            <a:avLst/>
          </a:prstGeom>
          <a:noFill/>
        </p:spPr>
        <p:txBody>
          <a:bodyPr wrap="square" rtlCol="0">
            <a:spAutoFit/>
          </a:bodyPr>
          <a:lstStyle/>
          <a:p>
            <a:pPr marL="800100" marR="0" indent="-571500" algn="just">
              <a:spcBef>
                <a:spcPts val="0"/>
              </a:spcBef>
              <a:spcAft>
                <a:spcPts val="0"/>
              </a:spcAf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Feature selection and data visualization.</a:t>
            </a:r>
          </a:p>
          <a:p>
            <a:pPr marL="800100" marR="0" indent="-571500" algn="just">
              <a:spcBef>
                <a:spcPts val="0"/>
              </a:spcBef>
              <a:spcAft>
                <a:spcPts val="0"/>
              </a:spcAf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Preprocessing and standardization. </a:t>
            </a:r>
          </a:p>
          <a:p>
            <a:pPr marL="800100" marR="0" indent="-571500" algn="just">
              <a:spcBef>
                <a:spcPts val="0"/>
              </a:spcBef>
              <a:spcAft>
                <a:spcPts val="0"/>
              </a:spcAf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Classification (training and test splits, cross validation) and model evaluation.</a:t>
            </a:r>
          </a:p>
        </p:txBody>
      </p:sp>
      <p:sp>
        <p:nvSpPr>
          <p:cNvPr id="7" name="TextBox 6">
            <a:extLst>
              <a:ext uri="{FF2B5EF4-FFF2-40B4-BE49-F238E27FC236}">
                <a16:creationId xmlns:a16="http://schemas.microsoft.com/office/drawing/2014/main" id="{0E8768BC-EE97-EAF6-E9CC-498D13AE01E1}"/>
              </a:ext>
            </a:extLst>
          </p:cNvPr>
          <p:cNvSpPr txBox="1"/>
          <p:nvPr/>
        </p:nvSpPr>
        <p:spPr>
          <a:xfrm>
            <a:off x="16671966" y="6152543"/>
            <a:ext cx="7315199" cy="7294305"/>
          </a:xfrm>
          <a:prstGeom prst="rect">
            <a:avLst/>
          </a:prstGeom>
          <a:noFill/>
        </p:spPr>
        <p:txBody>
          <a:bodyPr wrap="square" rtlCol="0">
            <a:spAutoFit/>
          </a:bodyPr>
          <a:lstStyle/>
          <a:p>
            <a:pPr marL="228600" marR="0" indent="228600" algn="just">
              <a:spcBef>
                <a:spcPts val="0"/>
              </a:spcBef>
              <a:spcAft>
                <a:spcPts val="0"/>
              </a:spcAft>
            </a:pPr>
            <a:r>
              <a:rPr lang="en-US" sz="3600" b="0" i="0" dirty="0">
                <a:solidFill>
                  <a:srgbClr val="000000"/>
                </a:solidFill>
                <a:effectLst/>
                <a:latin typeface="Times New Roman" panose="02020603050405020304" pitchFamily="18" charset="0"/>
                <a:cs typeface="Times New Roman" panose="02020603050405020304" pitchFamily="18" charset="0"/>
              </a:rPr>
              <a:t>HPC can optimize the Convolutional Neural Network (CNN) algorithm. </a:t>
            </a:r>
            <a:r>
              <a:rPr lang="en-US" sz="3600" dirty="0">
                <a:latin typeface="Times New Roman" panose="02020603050405020304" pitchFamily="18" charset="0"/>
                <a:cs typeface="Times New Roman" panose="02020603050405020304" pitchFamily="18" charset="0"/>
              </a:rPr>
              <a:t>M</a:t>
            </a:r>
            <a:r>
              <a:rPr lang="en-US" sz="3600" b="0" i="0" dirty="0">
                <a:solidFill>
                  <a:srgbClr val="000000"/>
                </a:solidFill>
                <a:effectLst/>
                <a:latin typeface="Times New Roman" panose="02020603050405020304" pitchFamily="18" charset="0"/>
                <a:cs typeface="Times New Roman" panose="02020603050405020304" pitchFamily="18" charset="0"/>
              </a:rPr>
              <a:t>ulti-core processors, GPUs, and parallel computing frameworks like </a:t>
            </a:r>
            <a:r>
              <a:rPr lang="en-US" sz="3600" b="0" i="0" dirty="0" err="1">
                <a:solidFill>
                  <a:srgbClr val="000000"/>
                </a:solidFill>
                <a:effectLst/>
                <a:latin typeface="Times New Roman" panose="02020603050405020304" pitchFamily="18" charset="0"/>
                <a:cs typeface="Times New Roman" panose="02020603050405020304" pitchFamily="18" charset="0"/>
              </a:rPr>
              <a:t>OpenMPI</a:t>
            </a:r>
            <a:r>
              <a:rPr lang="en-US" sz="3600" b="0" i="0" dirty="0">
                <a:solidFill>
                  <a:srgbClr val="000000"/>
                </a:solidFill>
                <a:effectLst/>
                <a:latin typeface="Times New Roman" panose="02020603050405020304" pitchFamily="18" charset="0"/>
                <a:cs typeface="Times New Roman" panose="02020603050405020304" pitchFamily="18" charset="0"/>
              </a:rPr>
              <a:t> and CUDA can speed up CNN model training. The approach improves performance and training time and is superior to alternative strategies. HPC technologies can refine the CNN method, resulting in faster and more accurate training of large-scale CNN models.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2" descr="Texas Advanced Computing Center (TACC ...">
            <a:extLst>
              <a:ext uri="{FF2B5EF4-FFF2-40B4-BE49-F238E27FC236}">
                <a16:creationId xmlns:a16="http://schemas.microsoft.com/office/drawing/2014/main" id="{5A3D5BDD-7F7B-669D-460B-36386B76132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54880" y="19125740"/>
            <a:ext cx="1720953" cy="17209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AA02FFC-703D-6DF2-9A81-689519AFE7C5}"/>
              </a:ext>
            </a:extLst>
          </p:cNvPr>
          <p:cNvSpPr txBox="1"/>
          <p:nvPr/>
        </p:nvSpPr>
        <p:spPr>
          <a:xfrm>
            <a:off x="16481191" y="14661135"/>
            <a:ext cx="7315199" cy="6740307"/>
          </a:xfrm>
          <a:prstGeom prst="rect">
            <a:avLst/>
          </a:prstGeom>
          <a:noFill/>
        </p:spPr>
        <p:txBody>
          <a:bodyPr wrap="square" rtlCol="0">
            <a:spAutoFit/>
          </a:bodyPr>
          <a:lstStyle/>
          <a:p>
            <a:pPr marL="228600" marR="0" indent="228600" algn="just">
              <a:spcBef>
                <a:spcPts val="0"/>
              </a:spcBef>
              <a:spcAft>
                <a:spcPts val="0"/>
              </a:spcAft>
            </a:pPr>
            <a:r>
              <a:rPr lang="en-US" sz="3600" b="0" i="0" dirty="0">
                <a:solidFill>
                  <a:srgbClr val="1F2328"/>
                </a:solidFill>
                <a:effectLst/>
                <a:latin typeface="Times New Roman" panose="02020603050405020304" pitchFamily="18" charset="0"/>
                <a:cs typeface="Times New Roman" panose="02020603050405020304" pitchFamily="18" charset="0"/>
              </a:rPr>
              <a:t>CNN is a specialized neural network for processing data that has an input shape like a 2D matrix like images. CNN's are typically used for image detection and classification. In this example we learn how to implement CNN on general images, which then can be replicated for Computer Aided Diagnosis (CAD) on </a:t>
            </a:r>
            <a:r>
              <a:rPr lang="en-US" sz="3600" b="0" i="0" dirty="0" err="1">
                <a:solidFill>
                  <a:srgbClr val="1F2328"/>
                </a:solidFill>
                <a:effectLst/>
                <a:latin typeface="Times New Roman" panose="02020603050405020304" pitchFamily="18" charset="0"/>
                <a:cs typeface="Times New Roman" panose="02020603050405020304" pitchFamily="18" charset="0"/>
              </a:rPr>
              <a:t>radioimaging</a:t>
            </a:r>
            <a:r>
              <a:rPr lang="en-US" sz="3600" b="0" i="0" dirty="0">
                <a:solidFill>
                  <a:srgbClr val="1F2328"/>
                </a:solidFill>
                <a:effectLst/>
                <a:latin typeface="Times New Roman" panose="02020603050405020304" pitchFamily="18" charset="0"/>
                <a:cs typeface="Times New Roman" panose="02020603050405020304" pitchFamily="18" charset="0"/>
              </a:rPr>
              <a:t> datasets like X-rays, computed tomography (CT) scans, etc.</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42CE8C5-115D-8DB8-74DA-4CF0ACE4D09D}"/>
              </a:ext>
            </a:extLst>
          </p:cNvPr>
          <p:cNvSpPr txBox="1"/>
          <p:nvPr/>
        </p:nvSpPr>
        <p:spPr>
          <a:xfrm>
            <a:off x="8114084" y="14793652"/>
            <a:ext cx="7315199" cy="6740307"/>
          </a:xfrm>
          <a:prstGeom prst="rect">
            <a:avLst/>
          </a:prstGeom>
          <a:noFill/>
        </p:spPr>
        <p:txBody>
          <a:bodyPr wrap="square" rtlCol="0">
            <a:spAutoFit/>
          </a:bodyPr>
          <a:lstStyle/>
          <a:p>
            <a:pPr marL="800100" marR="0" indent="-571500" algn="just">
              <a:spcBef>
                <a:spcPts val="0"/>
              </a:spcBef>
              <a:spcAft>
                <a:spcPts val="0"/>
              </a:spcAft>
              <a:buFont typeface="Arial" panose="020B0604020202020204" pitchFamily="34" charset="0"/>
              <a:buChar char="•"/>
            </a:pPr>
            <a:r>
              <a:rPr lang="en-US" sz="3600" b="0" i="0" dirty="0">
                <a:solidFill>
                  <a:srgbClr val="161616"/>
                </a:solidFill>
                <a:effectLst/>
                <a:latin typeface="Times New Roman" panose="02020603050405020304" pitchFamily="18" charset="0"/>
                <a:cs typeface="Times New Roman" panose="02020603050405020304" pitchFamily="18" charset="0"/>
              </a:rPr>
              <a:t>Nodes with GPU cores.</a:t>
            </a:r>
          </a:p>
          <a:p>
            <a:pPr marL="800100" marR="0" indent="-571500" algn="just">
              <a:spcBef>
                <a:spcPts val="0"/>
              </a:spcBef>
              <a:spcAft>
                <a:spcPts val="0"/>
              </a:spcAft>
              <a:buFont typeface="Arial" panose="020B0604020202020204" pitchFamily="34" charset="0"/>
              <a:buChar char="•"/>
            </a:pPr>
            <a:r>
              <a:rPr lang="en-US" sz="3600" dirty="0">
                <a:solidFill>
                  <a:srgbClr val="161616"/>
                </a:solidFill>
                <a:latin typeface="Times New Roman" panose="02020603050405020304" pitchFamily="18" charset="0"/>
                <a:cs typeface="Times New Roman" panose="02020603050405020304" pitchFamily="18" charset="0"/>
              </a:rPr>
              <a:t>Each node with 20-50GB memory to store imaging datasets.</a:t>
            </a:r>
            <a:endParaRPr lang="en-US" sz="3600" b="0" i="0" dirty="0">
              <a:solidFill>
                <a:srgbClr val="161616"/>
              </a:solidFill>
              <a:effectLst/>
              <a:latin typeface="Times New Roman" panose="02020603050405020304" pitchFamily="18" charset="0"/>
              <a:cs typeface="Times New Roman" panose="02020603050405020304" pitchFamily="18" charset="0"/>
            </a:endParaRPr>
          </a:p>
          <a:p>
            <a:pPr marL="800100" marR="0" indent="-571500" algn="just">
              <a:spcBef>
                <a:spcPts val="0"/>
              </a:spcBef>
              <a:spcAft>
                <a:spcPts val="0"/>
              </a:spcAft>
              <a:buFont typeface="Arial" panose="020B0604020202020204" pitchFamily="34" charset="0"/>
              <a:buChar char="•"/>
            </a:pPr>
            <a:r>
              <a:rPr lang="en-US" sz="3600" dirty="0">
                <a:solidFill>
                  <a:srgbClr val="161616"/>
                </a:solidFill>
                <a:latin typeface="Times New Roman" panose="02020603050405020304" pitchFamily="18" charset="0"/>
                <a:cs typeface="Times New Roman" panose="02020603050405020304" pitchFamily="18" charset="0"/>
              </a:rPr>
              <a:t>Approximately 15-20 Students are expected to enroll per semester, each student will need individual allocation.</a:t>
            </a:r>
          </a:p>
          <a:p>
            <a:pPr marL="800100" marR="0" indent="-571500" algn="just">
              <a:spcBef>
                <a:spcPts val="0"/>
              </a:spcBef>
              <a:spcAft>
                <a:spcPts val="0"/>
              </a:spcAft>
              <a:buFont typeface="Arial" panose="020B0604020202020204" pitchFamily="34" charset="0"/>
              <a:buChar char="•"/>
            </a:pPr>
            <a:r>
              <a:rPr lang="en-US" sz="3600" dirty="0">
                <a:solidFill>
                  <a:srgbClr val="161616"/>
                </a:solidFill>
                <a:latin typeface="Times New Roman" panose="02020603050405020304" pitchFamily="18" charset="0"/>
                <a:cs typeface="Times New Roman" panose="02020603050405020304" pitchFamily="18" charset="0"/>
              </a:rPr>
              <a:t>Tutorial on accessing and using GPU nodes.</a:t>
            </a:r>
          </a:p>
          <a:p>
            <a:pPr marL="800100" marR="0" indent="-571500" algn="just">
              <a:spcBef>
                <a:spcPts val="0"/>
              </a:spcBef>
              <a:spcAft>
                <a:spcPts val="0"/>
              </a:spcAft>
              <a:buFont typeface="Arial" panose="020B0604020202020204" pitchFamily="34" charset="0"/>
              <a:buChar char="•"/>
            </a:pPr>
            <a:r>
              <a:rPr lang="en-US" sz="3600" dirty="0">
                <a:solidFill>
                  <a:srgbClr val="161616"/>
                </a:solidFill>
                <a:latin typeface="Times New Roman" panose="02020603050405020304" pitchFamily="18" charset="0"/>
                <a:cs typeface="Times New Roman" panose="02020603050405020304" pitchFamily="18" charset="0"/>
              </a:rPr>
              <a:t>CUDA tutorial for HPC.</a:t>
            </a:r>
          </a:p>
          <a:p>
            <a:pPr marL="800100" marR="0" indent="-571500" algn="just">
              <a:spcBef>
                <a:spcPts val="0"/>
              </a:spcBef>
              <a:spcAft>
                <a:spcPts val="0"/>
              </a:spcAft>
              <a:buFont typeface="Arial" panose="020B0604020202020204" pitchFamily="34" charset="0"/>
              <a:buChar char="•"/>
            </a:pPr>
            <a:endParaRPr lang="en-US" sz="3600" dirty="0">
              <a:solidFill>
                <a:srgbClr val="161616"/>
              </a:solidFill>
              <a:latin typeface="Times New Roman" panose="02020603050405020304" pitchFamily="18" charset="0"/>
              <a:cs typeface="Times New Roman" panose="02020603050405020304" pitchFamily="18" charset="0"/>
            </a:endParaRPr>
          </a:p>
          <a:p>
            <a:pPr marL="800100" marR="0" indent="-571500" algn="just">
              <a:spcBef>
                <a:spcPts val="0"/>
              </a:spcBef>
              <a:spcAft>
                <a:spcPts val="0"/>
              </a:spcAft>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p:txBody>
      </p:sp>
      <p:pic>
        <p:nvPicPr>
          <p:cNvPr id="13" name="Picture 12" descr="A purple and black image&#10;&#10;Description automatically generated with medium confidence">
            <a:extLst>
              <a:ext uri="{FF2B5EF4-FFF2-40B4-BE49-F238E27FC236}">
                <a16:creationId xmlns:a16="http://schemas.microsoft.com/office/drawing/2014/main" id="{744390EF-1435-A0FD-BC08-83B5CDD025DE}"/>
              </a:ext>
            </a:extLst>
          </p:cNvPr>
          <p:cNvPicPr>
            <a:picLocks noChangeAspect="1"/>
          </p:cNvPicPr>
          <p:nvPr/>
        </p:nvPicPr>
        <p:blipFill>
          <a:blip r:embed="rId11"/>
          <a:stretch>
            <a:fillRect/>
          </a:stretch>
        </p:blipFill>
        <p:spPr>
          <a:xfrm>
            <a:off x="24881651" y="13145821"/>
            <a:ext cx="2435536" cy="2747285"/>
          </a:xfrm>
          <a:prstGeom prst="rect">
            <a:avLst/>
          </a:prstGeom>
        </p:spPr>
      </p:pic>
      <p:pic>
        <p:nvPicPr>
          <p:cNvPr id="15" name="Picture 14" descr="A close up of a pink and white background&#10;&#10;Description automatically generated">
            <a:extLst>
              <a:ext uri="{FF2B5EF4-FFF2-40B4-BE49-F238E27FC236}">
                <a16:creationId xmlns:a16="http://schemas.microsoft.com/office/drawing/2014/main" id="{B42E9872-A9F3-42CB-7617-93F63363B1B8}"/>
              </a:ext>
            </a:extLst>
          </p:cNvPr>
          <p:cNvPicPr>
            <a:picLocks noChangeAspect="1"/>
          </p:cNvPicPr>
          <p:nvPr/>
        </p:nvPicPr>
        <p:blipFill>
          <a:blip r:embed="rId12"/>
          <a:stretch>
            <a:fillRect/>
          </a:stretch>
        </p:blipFill>
        <p:spPr>
          <a:xfrm>
            <a:off x="30191919" y="13030729"/>
            <a:ext cx="2435536" cy="2749799"/>
          </a:xfrm>
          <a:prstGeom prst="rect">
            <a:avLst/>
          </a:prstGeom>
        </p:spPr>
      </p:pic>
      <p:sp>
        <p:nvSpPr>
          <p:cNvPr id="16" name="TextBox 15">
            <a:extLst>
              <a:ext uri="{FF2B5EF4-FFF2-40B4-BE49-F238E27FC236}">
                <a16:creationId xmlns:a16="http://schemas.microsoft.com/office/drawing/2014/main" id="{A98A089A-2FEE-9E00-9AA6-4BDE0A9ACB40}"/>
              </a:ext>
            </a:extLst>
          </p:cNvPr>
          <p:cNvSpPr txBox="1"/>
          <p:nvPr/>
        </p:nvSpPr>
        <p:spPr>
          <a:xfrm>
            <a:off x="26995645" y="13906205"/>
            <a:ext cx="2210862"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Carcinoma</a:t>
            </a:r>
          </a:p>
        </p:txBody>
      </p:sp>
      <p:sp>
        <p:nvSpPr>
          <p:cNvPr id="17" name="TextBox 16">
            <a:extLst>
              <a:ext uri="{FF2B5EF4-FFF2-40B4-BE49-F238E27FC236}">
                <a16:creationId xmlns:a16="http://schemas.microsoft.com/office/drawing/2014/main" id="{67923414-737E-9960-48D1-3F187B8F017F}"/>
              </a:ext>
            </a:extLst>
          </p:cNvPr>
          <p:cNvSpPr txBox="1"/>
          <p:nvPr/>
        </p:nvSpPr>
        <p:spPr>
          <a:xfrm>
            <a:off x="27587681" y="14442861"/>
            <a:ext cx="2890535"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No Carcinoma</a:t>
            </a:r>
          </a:p>
        </p:txBody>
      </p:sp>
      <p:cxnSp>
        <p:nvCxnSpPr>
          <p:cNvPr id="19" name="Straight Arrow Connector 18">
            <a:extLst>
              <a:ext uri="{FF2B5EF4-FFF2-40B4-BE49-F238E27FC236}">
                <a16:creationId xmlns:a16="http://schemas.microsoft.com/office/drawing/2014/main" id="{A3452CE9-0A4A-F177-58ED-38AC1F826BCC}"/>
              </a:ext>
            </a:extLst>
          </p:cNvPr>
          <p:cNvCxnSpPr>
            <a:cxnSpLocks/>
          </p:cNvCxnSpPr>
          <p:nvPr/>
        </p:nvCxnSpPr>
        <p:spPr>
          <a:xfrm>
            <a:off x="29206507" y="14274198"/>
            <a:ext cx="110468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4FACE61A-922C-B2D4-0619-98805C5162DA}"/>
              </a:ext>
            </a:extLst>
          </p:cNvPr>
          <p:cNvCxnSpPr>
            <a:cxnSpLocks/>
          </p:cNvCxnSpPr>
          <p:nvPr/>
        </p:nvCxnSpPr>
        <p:spPr>
          <a:xfrm flipH="1">
            <a:off x="27165948" y="14793380"/>
            <a:ext cx="461490" cy="226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1" name="Picture 10" descr="A diagram of a diagram&#10;&#10;Description automatically generated">
            <a:extLst>
              <a:ext uri="{FF2B5EF4-FFF2-40B4-BE49-F238E27FC236}">
                <a16:creationId xmlns:a16="http://schemas.microsoft.com/office/drawing/2014/main" id="{9B0F1E87-70EA-9D02-88E4-6CCE7307F0C1}"/>
              </a:ext>
            </a:extLst>
          </p:cNvPr>
          <p:cNvPicPr>
            <a:picLocks noChangeAspect="1"/>
          </p:cNvPicPr>
          <p:nvPr/>
        </p:nvPicPr>
        <p:blipFill>
          <a:blip r:embed="rId13"/>
          <a:stretch>
            <a:fillRect/>
          </a:stretch>
        </p:blipFill>
        <p:spPr>
          <a:xfrm>
            <a:off x="8501164" y="9603550"/>
            <a:ext cx="7772400" cy="4023836"/>
          </a:xfrm>
          <a:prstGeom prst="rect">
            <a:avLst/>
          </a:prstGeom>
        </p:spPr>
      </p:pic>
      <p:sp>
        <p:nvSpPr>
          <p:cNvPr id="12" name="TextBox 11">
            <a:extLst>
              <a:ext uri="{FF2B5EF4-FFF2-40B4-BE49-F238E27FC236}">
                <a16:creationId xmlns:a16="http://schemas.microsoft.com/office/drawing/2014/main" id="{8E0574E5-8D8C-C529-41F1-DF17A9395B5F}"/>
              </a:ext>
            </a:extLst>
          </p:cNvPr>
          <p:cNvSpPr txBox="1"/>
          <p:nvPr/>
        </p:nvSpPr>
        <p:spPr>
          <a:xfrm>
            <a:off x="8782892" y="9343274"/>
            <a:ext cx="3506088"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Exercise pipeline:</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492</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Pawar, Shrikant</cp:lastModifiedBy>
  <cp:revision>10</cp:revision>
  <dcterms:created xsi:type="dcterms:W3CDTF">2022-08-16T17:08:39Z</dcterms:created>
  <dcterms:modified xsi:type="dcterms:W3CDTF">2024-10-02T05:49:14Z</dcterms:modified>
</cp:coreProperties>
</file>