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8" r:id="rId2"/>
    <p:sldId id="299" r:id="rId3"/>
    <p:sldId id="300" r:id="rId4"/>
    <p:sldId id="301" r:id="rId5"/>
    <p:sldId id="302" r:id="rId6"/>
    <p:sldId id="303"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04" r:id="rId22"/>
    <p:sldId id="305" r:id="rId23"/>
    <p:sldId id="306" r:id="rId24"/>
    <p:sldId id="356" r:id="rId25"/>
    <p:sldId id="357" r:id="rId26"/>
    <p:sldId id="358" r:id="rId27"/>
    <p:sldId id="359" r:id="rId28"/>
    <p:sldId id="361" r:id="rId29"/>
    <p:sldId id="362" r:id="rId30"/>
    <p:sldId id="363" r:id="rId31"/>
    <p:sldId id="366" r:id="rId32"/>
    <p:sldId id="367" r:id="rId33"/>
    <p:sldId id="364" r:id="rId34"/>
    <p:sldId id="36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A718-976A-DE43-B532-73D14B578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61BB96-8F1B-C54D-967A-B58EC9ECE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D17B9A-33D1-1D41-9FE0-268A4797E7A2}"/>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5" name="Footer Placeholder 4">
            <a:extLst>
              <a:ext uri="{FF2B5EF4-FFF2-40B4-BE49-F238E27FC236}">
                <a16:creationId xmlns:a16="http://schemas.microsoft.com/office/drawing/2014/main" id="{1CFC3FE7-6571-D747-84B1-28AF4E802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32FCC-2B48-8347-B8CF-0D6799C21931}"/>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364909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1C3C-587B-FA41-9B6D-3A373D47C9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BB6424-5A8E-B649-9ED6-41E4CB3D4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0271E-56F8-634B-8453-BAD14527EFF8}"/>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5" name="Footer Placeholder 4">
            <a:extLst>
              <a:ext uri="{FF2B5EF4-FFF2-40B4-BE49-F238E27FC236}">
                <a16:creationId xmlns:a16="http://schemas.microsoft.com/office/drawing/2014/main" id="{FA40CC2A-E52E-2444-BE35-FAF15D840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CB0B9-F6BE-8644-9486-44B876977EC8}"/>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15958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03279-20FD-274F-85DE-CED4973B4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EEA719-9850-0A44-8DF3-9AAFFC84AF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5D5CF-1D58-4E4B-BAC5-78FFE22E948D}"/>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5" name="Footer Placeholder 4">
            <a:extLst>
              <a:ext uri="{FF2B5EF4-FFF2-40B4-BE49-F238E27FC236}">
                <a16:creationId xmlns:a16="http://schemas.microsoft.com/office/drawing/2014/main" id="{11BD1447-0BEF-F24F-8605-3A1CA0C48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A55F5-AC53-2648-A3DC-93037F6E3110}"/>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84342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90F8-4B27-AA4D-82A8-8F131B419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FBD72C-F95E-7449-8E55-71F56E2ED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D71A4-52C8-674B-A136-0C48C967597E}"/>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5" name="Footer Placeholder 4">
            <a:extLst>
              <a:ext uri="{FF2B5EF4-FFF2-40B4-BE49-F238E27FC236}">
                <a16:creationId xmlns:a16="http://schemas.microsoft.com/office/drawing/2014/main" id="{F4FA1F16-3D2C-F947-B222-62FAE1505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B677C-F72C-A746-A9A3-6E589F431983}"/>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69845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0A2E-7804-8242-89BD-BF5BFC3998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2E4C28-F33C-6C4F-B621-36410357C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4BD26-C30D-E940-9825-9D774F8038A3}"/>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5" name="Footer Placeholder 4">
            <a:extLst>
              <a:ext uri="{FF2B5EF4-FFF2-40B4-BE49-F238E27FC236}">
                <a16:creationId xmlns:a16="http://schemas.microsoft.com/office/drawing/2014/main" id="{E316DDE2-4307-F248-A9D6-7655054C3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3303A-785C-0D4F-8888-F4775812FBE3}"/>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75865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5A96-0B43-FC4D-B8EE-9ADB827191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6BD76-5B71-624D-A73C-A9B2A78FC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5F3FD-4D6E-364C-9B47-E2BC199BAA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96CAC6-A4AA-054E-B432-611E7E5A32CF}"/>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6" name="Footer Placeholder 5">
            <a:extLst>
              <a:ext uri="{FF2B5EF4-FFF2-40B4-BE49-F238E27FC236}">
                <a16:creationId xmlns:a16="http://schemas.microsoft.com/office/drawing/2014/main" id="{4FCEE147-8FAF-024B-BE0B-CA9C57F6C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10CA0-527B-2648-8727-5647A86EFF8D}"/>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23905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624B-1D72-8C49-9AFC-210A20389E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9ACB8-C387-3C44-AE2C-D59EB03AC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2DA3E-A660-B14A-9995-2A7803576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3AB59-5BA4-3B44-A828-A05FBFE95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45243-6F3D-8143-80CB-1DFD1775B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C84692-6E38-4845-8FD2-11F643DABB8B}"/>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8" name="Footer Placeholder 7">
            <a:extLst>
              <a:ext uri="{FF2B5EF4-FFF2-40B4-BE49-F238E27FC236}">
                <a16:creationId xmlns:a16="http://schemas.microsoft.com/office/drawing/2014/main" id="{FCAF7BA3-B4F9-F94A-87A8-19E5109D3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FB1E1-73D2-D740-A5B8-0DB056626214}"/>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26889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F6F0-6039-4C43-BADF-AF061BBAF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269652-4FE1-4B44-B8EC-E39A0208E5A3}"/>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4" name="Footer Placeholder 3">
            <a:extLst>
              <a:ext uri="{FF2B5EF4-FFF2-40B4-BE49-F238E27FC236}">
                <a16:creationId xmlns:a16="http://schemas.microsoft.com/office/drawing/2014/main" id="{F9826768-0188-5946-8598-C8FC7E2847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29368-2E76-684B-8E2B-52AA690CED68}"/>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9266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3364AA-78BE-BB42-A4EE-50B68E3F4C86}"/>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3" name="Footer Placeholder 2">
            <a:extLst>
              <a:ext uri="{FF2B5EF4-FFF2-40B4-BE49-F238E27FC236}">
                <a16:creationId xmlns:a16="http://schemas.microsoft.com/office/drawing/2014/main" id="{1E41D25F-5371-3742-BDE6-BAAFF185F1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10707-9738-8D40-8C41-50061F3FE7D9}"/>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8199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7B02-8D52-C643-BE9D-C8C41B2E3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BD9A56-0F70-D04C-8378-8C198539E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D907E-4060-3943-AA2D-08825C8AB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52520-B8C4-2044-9A6D-943C00BA3D17}"/>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6" name="Footer Placeholder 5">
            <a:extLst>
              <a:ext uri="{FF2B5EF4-FFF2-40B4-BE49-F238E27FC236}">
                <a16:creationId xmlns:a16="http://schemas.microsoft.com/office/drawing/2014/main" id="{7DF840B5-7F36-F748-89EE-1AA620650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191D4-4E60-B24E-9415-DD9FED5E080A}"/>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390066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1F6D-81BA-6240-AB20-9992DFBCB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9FEB5A-CE63-7D43-8689-048C5B487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D6B383-28D4-4A4D-A83A-A9FA22418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30E7D-F925-0E4F-A21C-F3324C7EBCE0}"/>
              </a:ext>
            </a:extLst>
          </p:cNvPr>
          <p:cNvSpPr>
            <a:spLocks noGrp="1"/>
          </p:cNvSpPr>
          <p:nvPr>
            <p:ph type="dt" sz="half" idx="10"/>
          </p:nvPr>
        </p:nvSpPr>
        <p:spPr/>
        <p:txBody>
          <a:bodyPr/>
          <a:lstStyle/>
          <a:p>
            <a:fld id="{004021E1-EC69-DF4D-A4BD-7CA8F5AC2EE8}" type="datetimeFigureOut">
              <a:rPr lang="en-US" smtClean="0"/>
              <a:t>4/11/22</a:t>
            </a:fld>
            <a:endParaRPr lang="en-US"/>
          </a:p>
        </p:txBody>
      </p:sp>
      <p:sp>
        <p:nvSpPr>
          <p:cNvPr id="6" name="Footer Placeholder 5">
            <a:extLst>
              <a:ext uri="{FF2B5EF4-FFF2-40B4-BE49-F238E27FC236}">
                <a16:creationId xmlns:a16="http://schemas.microsoft.com/office/drawing/2014/main" id="{F1EAB203-065C-A84C-B529-F1EC0160A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F9C07-2711-1542-8139-4F40C735FAEE}"/>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68060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31933-1F96-9F47-91C8-232B1AB25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4D4D21-46DA-7640-8AE7-13EA75597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733BE-2642-A044-8644-4384FF69E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021E1-EC69-DF4D-A4BD-7CA8F5AC2EE8}" type="datetimeFigureOut">
              <a:rPr lang="en-US" smtClean="0"/>
              <a:t>4/11/22</a:t>
            </a:fld>
            <a:endParaRPr lang="en-US"/>
          </a:p>
        </p:txBody>
      </p:sp>
      <p:sp>
        <p:nvSpPr>
          <p:cNvPr id="5" name="Footer Placeholder 4">
            <a:extLst>
              <a:ext uri="{FF2B5EF4-FFF2-40B4-BE49-F238E27FC236}">
                <a16:creationId xmlns:a16="http://schemas.microsoft.com/office/drawing/2014/main" id="{5C270C8A-D191-ED4F-8CE0-851DE456B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579E23-AFC5-4A4E-A549-1D9A3B46D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80B68-9016-514F-8726-702C21A38A29}" type="slidenum">
              <a:rPr lang="en-US" smtClean="0"/>
              <a:t>‹#›</a:t>
            </a:fld>
            <a:endParaRPr lang="en-US"/>
          </a:p>
        </p:txBody>
      </p:sp>
    </p:spTree>
    <p:extLst>
      <p:ext uri="{BB962C8B-B14F-4D97-AF65-F5344CB8AC3E}">
        <p14:creationId xmlns:p14="http://schemas.microsoft.com/office/powerpoint/2010/main" val="331506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6264-F6E3-6D4F-9B52-E5D7BCE68838}"/>
              </a:ext>
            </a:extLst>
          </p:cNvPr>
          <p:cNvSpPr>
            <a:spLocks noGrp="1"/>
          </p:cNvSpPr>
          <p:nvPr>
            <p:ph type="title"/>
          </p:nvPr>
        </p:nvSpPr>
        <p:spPr/>
        <p:txBody>
          <a:bodyPr/>
          <a:lstStyle/>
          <a:p>
            <a:r>
              <a:rPr lang="en-US" dirty="0"/>
              <a:t>Probability Distributions</a:t>
            </a:r>
          </a:p>
        </p:txBody>
      </p:sp>
      <p:sp>
        <p:nvSpPr>
          <p:cNvPr id="3" name="Content Placeholder 2">
            <a:extLst>
              <a:ext uri="{FF2B5EF4-FFF2-40B4-BE49-F238E27FC236}">
                <a16:creationId xmlns:a16="http://schemas.microsoft.com/office/drawing/2014/main" id="{BACE22B9-1D1D-8B4E-BD02-5C7BDF1603C1}"/>
              </a:ext>
            </a:extLst>
          </p:cNvPr>
          <p:cNvSpPr>
            <a:spLocks noGrp="1"/>
          </p:cNvSpPr>
          <p:nvPr>
            <p:ph idx="1"/>
          </p:nvPr>
        </p:nvSpPr>
        <p:spPr/>
        <p:txBody>
          <a:bodyPr>
            <a:normAutofit/>
          </a:bodyPr>
          <a:lstStyle/>
          <a:p>
            <a:r>
              <a:rPr lang="en-US" dirty="0"/>
              <a:t>Probability distributions are functions that describe the likelihood of obtaining the possible values that a random variable can assume. In other words, the values of the variable vary based on the underlying probability distribution.</a:t>
            </a:r>
          </a:p>
          <a:p>
            <a:r>
              <a:rPr lang="en-US" dirty="0"/>
              <a:t>Suppose you draw a random sample and measure the heights of the subjects. As you measure heights, you create a distribution of heights. This type of distribution is useful when you need to know which outcomes are most likely, the spread of potential values, and the likelihood of different results.</a:t>
            </a:r>
          </a:p>
          <a:p>
            <a:endParaRPr lang="en-US" dirty="0"/>
          </a:p>
        </p:txBody>
      </p:sp>
    </p:spTree>
    <p:extLst>
      <p:ext uri="{BB962C8B-B14F-4D97-AF65-F5344CB8AC3E}">
        <p14:creationId xmlns:p14="http://schemas.microsoft.com/office/powerpoint/2010/main" val="78847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4345-675D-304B-9E6D-9D8E763FCA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BE49EC-FAA1-9448-99F2-FFB8814C87A1}"/>
              </a:ext>
            </a:extLst>
          </p:cNvPr>
          <p:cNvSpPr>
            <a:spLocks noGrp="1"/>
          </p:cNvSpPr>
          <p:nvPr>
            <p:ph idx="1"/>
          </p:nvPr>
        </p:nvSpPr>
        <p:spPr/>
        <p:txBody>
          <a:bodyPr/>
          <a:lstStyle/>
          <a:p>
            <a:r>
              <a:rPr lang="en-US" dirty="0"/>
              <a:t>Alternatively, we can use the cumulative probability function for binomial distribution </a:t>
            </a:r>
            <a:r>
              <a:rPr lang="en-US" dirty="0" err="1"/>
              <a:t>pbinom</a:t>
            </a:r>
            <a:r>
              <a:rPr lang="en-US" dirty="0"/>
              <a:t>.</a:t>
            </a:r>
          </a:p>
          <a:p>
            <a:endParaRPr lang="en-US" dirty="0"/>
          </a:p>
          <a:p>
            <a:r>
              <a:rPr lang="en-US" dirty="0"/>
              <a:t>&gt; </a:t>
            </a:r>
            <a:r>
              <a:rPr lang="en-US" dirty="0" err="1"/>
              <a:t>pbinom</a:t>
            </a:r>
            <a:r>
              <a:rPr lang="en-US" dirty="0"/>
              <a:t>(4, size=12, prob=0.2) </a:t>
            </a:r>
          </a:p>
        </p:txBody>
      </p:sp>
    </p:spTree>
    <p:extLst>
      <p:ext uri="{BB962C8B-B14F-4D97-AF65-F5344CB8AC3E}">
        <p14:creationId xmlns:p14="http://schemas.microsoft.com/office/powerpoint/2010/main" val="53381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24C6-3E6B-AA4E-991E-7C826610F0EE}"/>
              </a:ext>
            </a:extLst>
          </p:cNvPr>
          <p:cNvSpPr>
            <a:spLocks noGrp="1"/>
          </p:cNvSpPr>
          <p:nvPr>
            <p:ph type="title"/>
          </p:nvPr>
        </p:nvSpPr>
        <p:spPr/>
        <p:txBody>
          <a:bodyPr/>
          <a:lstStyle/>
          <a:p>
            <a:r>
              <a:rPr lang="en-US" b="1" dirty="0"/>
              <a:t>Poisson Distribution</a:t>
            </a:r>
            <a:br>
              <a:rPr lang="en-US" b="1" dirty="0"/>
            </a:br>
            <a:endParaRPr lang="en-US" dirty="0"/>
          </a:p>
        </p:txBody>
      </p:sp>
      <p:sp>
        <p:nvSpPr>
          <p:cNvPr id="3" name="Content Placeholder 2">
            <a:extLst>
              <a:ext uri="{FF2B5EF4-FFF2-40B4-BE49-F238E27FC236}">
                <a16:creationId xmlns:a16="http://schemas.microsoft.com/office/drawing/2014/main" id="{F7DC306F-6AD6-FB4F-BABB-7F0A316DDF4A}"/>
              </a:ext>
            </a:extLst>
          </p:cNvPr>
          <p:cNvSpPr>
            <a:spLocks noGrp="1"/>
          </p:cNvSpPr>
          <p:nvPr>
            <p:ph idx="1"/>
          </p:nvPr>
        </p:nvSpPr>
        <p:spPr/>
        <p:txBody>
          <a:bodyPr/>
          <a:lstStyle/>
          <a:p>
            <a:r>
              <a:rPr lang="en-US" dirty="0"/>
              <a:t>The </a:t>
            </a:r>
            <a:r>
              <a:rPr lang="en-US" b="1" dirty="0"/>
              <a:t>Poisson distribution </a:t>
            </a:r>
            <a:r>
              <a:rPr lang="en-US" dirty="0"/>
              <a:t>is the probability distribution of independent event occurrences in an interval.</a:t>
            </a:r>
          </a:p>
          <a:p>
            <a:endParaRPr lang="en-US" dirty="0"/>
          </a:p>
          <a:p>
            <a:r>
              <a:rPr lang="en-US"/>
              <a:t>Expresses </a:t>
            </a:r>
            <a:r>
              <a:rPr lang="en-US" dirty="0"/>
              <a:t>the probability of a given number of events occurring in a fixed interval of time or space if these events occur with a known constant mean rate and independently of the time since the last event.</a:t>
            </a:r>
          </a:p>
          <a:p>
            <a:endParaRPr lang="en-US" dirty="0"/>
          </a:p>
        </p:txBody>
      </p:sp>
    </p:spTree>
    <p:extLst>
      <p:ext uri="{BB962C8B-B14F-4D97-AF65-F5344CB8AC3E}">
        <p14:creationId xmlns:p14="http://schemas.microsoft.com/office/powerpoint/2010/main" val="51051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1591-00A4-8F46-9684-29EA13FD01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D19D79-B704-1B47-A560-117BC99B5912}"/>
              </a:ext>
            </a:extLst>
          </p:cNvPr>
          <p:cNvSpPr>
            <a:spLocks noGrp="1"/>
          </p:cNvSpPr>
          <p:nvPr>
            <p:ph idx="1"/>
          </p:nvPr>
        </p:nvSpPr>
        <p:spPr/>
        <p:txBody>
          <a:bodyPr/>
          <a:lstStyle/>
          <a:p>
            <a:r>
              <a:rPr lang="en-US" b="1" dirty="0"/>
              <a:t>Problem</a:t>
            </a:r>
          </a:p>
          <a:p>
            <a:r>
              <a:rPr lang="en-US" dirty="0"/>
              <a:t>If there are twelve cars crossing a bridge per minute on average, find the probability of having seventeen or more cars crossing the bridge in a particular minute.</a:t>
            </a:r>
          </a:p>
          <a:p>
            <a:r>
              <a:rPr lang="en-US" b="1" dirty="0"/>
              <a:t>Solution</a:t>
            </a:r>
          </a:p>
          <a:p>
            <a:r>
              <a:rPr lang="en-US" dirty="0"/>
              <a:t>The probability of having </a:t>
            </a:r>
            <a:r>
              <a:rPr lang="en-US" i="1" dirty="0"/>
              <a:t>sixteen or less </a:t>
            </a:r>
            <a:r>
              <a:rPr lang="en-US" dirty="0"/>
              <a:t>cars crossing the bridge in a particular minute is given by the function </a:t>
            </a:r>
            <a:r>
              <a:rPr lang="en-US" dirty="0" err="1"/>
              <a:t>ppois</a:t>
            </a:r>
            <a:r>
              <a:rPr lang="en-US" dirty="0"/>
              <a:t>.</a:t>
            </a:r>
          </a:p>
          <a:p>
            <a:r>
              <a:rPr lang="en-US" dirty="0"/>
              <a:t>&gt; </a:t>
            </a:r>
            <a:r>
              <a:rPr lang="en-US" dirty="0" err="1"/>
              <a:t>ppois</a:t>
            </a:r>
            <a:r>
              <a:rPr lang="en-US" dirty="0"/>
              <a:t>(16, lambda=12)   # lower tail </a:t>
            </a:r>
          </a:p>
          <a:p>
            <a:endParaRPr lang="en-US" dirty="0"/>
          </a:p>
        </p:txBody>
      </p:sp>
    </p:spTree>
    <p:extLst>
      <p:ext uri="{BB962C8B-B14F-4D97-AF65-F5344CB8AC3E}">
        <p14:creationId xmlns:p14="http://schemas.microsoft.com/office/powerpoint/2010/main" val="2551355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0FBF-306A-0044-BF80-979B6E8BAA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8EE3C-7057-E546-83A6-30E212E2E041}"/>
              </a:ext>
            </a:extLst>
          </p:cNvPr>
          <p:cNvSpPr>
            <a:spLocks noGrp="1"/>
          </p:cNvSpPr>
          <p:nvPr>
            <p:ph idx="1"/>
          </p:nvPr>
        </p:nvSpPr>
        <p:spPr/>
        <p:txBody>
          <a:bodyPr/>
          <a:lstStyle/>
          <a:p>
            <a:r>
              <a:rPr lang="en-US" dirty="0"/>
              <a:t>Hence the probability of having seventeen or more cars crossing the bridge in a minute is in the </a:t>
            </a:r>
            <a:r>
              <a:rPr lang="en-US" i="1" dirty="0"/>
              <a:t>upper tail </a:t>
            </a:r>
            <a:r>
              <a:rPr lang="en-US" dirty="0"/>
              <a:t>of the probability density function.</a:t>
            </a:r>
          </a:p>
          <a:p>
            <a:r>
              <a:rPr lang="en-US" dirty="0"/>
              <a:t>&gt; </a:t>
            </a:r>
            <a:r>
              <a:rPr lang="en-US" dirty="0" err="1"/>
              <a:t>ppois</a:t>
            </a:r>
            <a:r>
              <a:rPr lang="en-US" dirty="0"/>
              <a:t>(16, lambda=12, lower=FALSE)   # upper tail </a:t>
            </a:r>
          </a:p>
          <a:p>
            <a:r>
              <a:rPr lang="en-US" b="1" dirty="0"/>
              <a:t>Answer</a:t>
            </a:r>
          </a:p>
          <a:p>
            <a:r>
              <a:rPr lang="en-US" dirty="0"/>
              <a:t>If there are twelve cars crossing a bridge per minute on average, the probability of having seventeen or more cars crossing the bridge in a particular minute is 10.1%.</a:t>
            </a:r>
          </a:p>
          <a:p>
            <a:endParaRPr lang="en-US" dirty="0"/>
          </a:p>
        </p:txBody>
      </p:sp>
    </p:spTree>
    <p:extLst>
      <p:ext uri="{BB962C8B-B14F-4D97-AF65-F5344CB8AC3E}">
        <p14:creationId xmlns:p14="http://schemas.microsoft.com/office/powerpoint/2010/main" val="208238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C0D8-3A24-D94B-BC36-9BF7384D1D17}"/>
              </a:ext>
            </a:extLst>
          </p:cNvPr>
          <p:cNvSpPr>
            <a:spLocks noGrp="1"/>
          </p:cNvSpPr>
          <p:nvPr>
            <p:ph type="title"/>
          </p:nvPr>
        </p:nvSpPr>
        <p:spPr/>
        <p:txBody>
          <a:bodyPr/>
          <a:lstStyle/>
          <a:p>
            <a:r>
              <a:rPr lang="en-US" b="1" dirty="0"/>
              <a:t>Continuous Uniform Distribution</a:t>
            </a:r>
            <a:br>
              <a:rPr lang="en-US" b="1" dirty="0"/>
            </a:br>
            <a:endParaRPr lang="en-US" dirty="0"/>
          </a:p>
        </p:txBody>
      </p:sp>
      <p:sp>
        <p:nvSpPr>
          <p:cNvPr id="3" name="Content Placeholder 2">
            <a:extLst>
              <a:ext uri="{FF2B5EF4-FFF2-40B4-BE49-F238E27FC236}">
                <a16:creationId xmlns:a16="http://schemas.microsoft.com/office/drawing/2014/main" id="{027E7C0B-1942-A447-841F-50B91B36F2B0}"/>
              </a:ext>
            </a:extLst>
          </p:cNvPr>
          <p:cNvSpPr>
            <a:spLocks noGrp="1"/>
          </p:cNvSpPr>
          <p:nvPr>
            <p:ph idx="1"/>
          </p:nvPr>
        </p:nvSpPr>
        <p:spPr/>
        <p:txBody>
          <a:bodyPr/>
          <a:lstStyle/>
          <a:p>
            <a:r>
              <a:rPr lang="en-US" dirty="0"/>
              <a:t>The </a:t>
            </a:r>
            <a:r>
              <a:rPr lang="en-US" b="1" dirty="0"/>
              <a:t>continuous uniform distribution </a:t>
            </a:r>
            <a:r>
              <a:rPr lang="en-US" dirty="0"/>
              <a:t>is the probability distribution of random number selection from the continuous interval between </a:t>
            </a:r>
            <a:r>
              <a:rPr lang="en-US" i="1" dirty="0"/>
              <a:t>a </a:t>
            </a:r>
            <a:r>
              <a:rPr lang="en-US" dirty="0"/>
              <a:t>and </a:t>
            </a:r>
            <a:r>
              <a:rPr lang="en-US" i="1" dirty="0"/>
              <a:t>b</a:t>
            </a:r>
            <a:r>
              <a:rPr lang="en-US" dirty="0"/>
              <a:t>. </a:t>
            </a:r>
          </a:p>
          <a:p>
            <a:endParaRPr lang="en-US" dirty="0"/>
          </a:p>
        </p:txBody>
      </p:sp>
      <p:pic>
        <p:nvPicPr>
          <p:cNvPr id="5122" name="Picture 2" descr="PIC">
            <a:extLst>
              <a:ext uri="{FF2B5EF4-FFF2-40B4-BE49-F238E27FC236}">
                <a16:creationId xmlns:a16="http://schemas.microsoft.com/office/drawing/2014/main" id="{9E6DA200-BBBB-474F-AB04-2415E52DE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629" y="2638309"/>
            <a:ext cx="3538654" cy="353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17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E80-A418-A84B-BA49-E4B17F6751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0F7CF2-75EB-FC4F-AE3E-A10682B1877E}"/>
              </a:ext>
            </a:extLst>
          </p:cNvPr>
          <p:cNvSpPr>
            <a:spLocks noGrp="1"/>
          </p:cNvSpPr>
          <p:nvPr>
            <p:ph idx="1"/>
          </p:nvPr>
        </p:nvSpPr>
        <p:spPr/>
        <p:txBody>
          <a:bodyPr/>
          <a:lstStyle/>
          <a:p>
            <a:r>
              <a:rPr lang="en-US" b="1" dirty="0"/>
              <a:t>Problem</a:t>
            </a:r>
          </a:p>
          <a:p>
            <a:r>
              <a:rPr lang="en-US" dirty="0"/>
              <a:t>Select ten random numbers between one and three.</a:t>
            </a:r>
          </a:p>
          <a:p>
            <a:r>
              <a:rPr lang="en-US" b="1" dirty="0"/>
              <a:t>Solution</a:t>
            </a:r>
          </a:p>
          <a:p>
            <a:r>
              <a:rPr lang="en-US" dirty="0"/>
              <a:t>We apply the generation function </a:t>
            </a:r>
            <a:r>
              <a:rPr lang="en-US" dirty="0" err="1"/>
              <a:t>runif</a:t>
            </a:r>
            <a:r>
              <a:rPr lang="en-US" dirty="0"/>
              <a:t> of the uniform distribution to generate ten random numbers between one and three.</a:t>
            </a:r>
          </a:p>
          <a:p>
            <a:r>
              <a:rPr lang="en-US" dirty="0"/>
              <a:t>&gt; </a:t>
            </a:r>
            <a:r>
              <a:rPr lang="en-US" dirty="0" err="1"/>
              <a:t>runif</a:t>
            </a:r>
            <a:r>
              <a:rPr lang="en-US" dirty="0"/>
              <a:t>(10, min=1, max=3) </a:t>
            </a:r>
          </a:p>
          <a:p>
            <a:endParaRPr lang="en-US" dirty="0"/>
          </a:p>
        </p:txBody>
      </p:sp>
    </p:spTree>
    <p:extLst>
      <p:ext uri="{BB962C8B-B14F-4D97-AF65-F5344CB8AC3E}">
        <p14:creationId xmlns:p14="http://schemas.microsoft.com/office/powerpoint/2010/main" val="4255468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51C0-E787-F443-AF5E-8FE0FA2A5A46}"/>
              </a:ext>
            </a:extLst>
          </p:cNvPr>
          <p:cNvSpPr>
            <a:spLocks noGrp="1"/>
          </p:cNvSpPr>
          <p:nvPr>
            <p:ph type="title"/>
          </p:nvPr>
        </p:nvSpPr>
        <p:spPr/>
        <p:txBody>
          <a:bodyPr/>
          <a:lstStyle/>
          <a:p>
            <a:r>
              <a:rPr lang="en-US" dirty="0"/>
              <a:t>Chi-squared Distribution</a:t>
            </a:r>
            <a:br>
              <a:rPr lang="en-US" dirty="0"/>
            </a:br>
            <a:endParaRPr lang="en-US" dirty="0"/>
          </a:p>
        </p:txBody>
      </p:sp>
      <p:sp>
        <p:nvSpPr>
          <p:cNvPr id="3" name="Content Placeholder 2">
            <a:extLst>
              <a:ext uri="{FF2B5EF4-FFF2-40B4-BE49-F238E27FC236}">
                <a16:creationId xmlns:a16="http://schemas.microsoft.com/office/drawing/2014/main" id="{90056E79-D593-3A48-88D2-69BDC2F0F1E8}"/>
              </a:ext>
            </a:extLst>
          </p:cNvPr>
          <p:cNvSpPr>
            <a:spLocks noGrp="1"/>
          </p:cNvSpPr>
          <p:nvPr>
            <p:ph idx="1"/>
          </p:nvPr>
        </p:nvSpPr>
        <p:spPr/>
        <p:txBody>
          <a:bodyPr/>
          <a:lstStyle/>
          <a:p>
            <a:r>
              <a:rPr lang="en-US" dirty="0"/>
              <a:t>If X1,X2,…,</a:t>
            </a:r>
            <a:r>
              <a:rPr lang="en-US" dirty="0" err="1"/>
              <a:t>Xm</a:t>
            </a:r>
            <a:r>
              <a:rPr lang="en-US" dirty="0"/>
              <a:t> are m independent random variables having the standard normal distribution.</a:t>
            </a:r>
          </a:p>
          <a:p>
            <a:endParaRPr lang="en-US" dirty="0"/>
          </a:p>
          <a:p>
            <a:r>
              <a:rPr lang="en-US" dirty="0"/>
              <a:t>In probability theory and statistics, the chi-squared distribution with k degrees of freedom is the distribution of a sum of the squares of k independent standard normal random variables.</a:t>
            </a:r>
          </a:p>
          <a:p>
            <a:endParaRPr lang="en-US" dirty="0"/>
          </a:p>
        </p:txBody>
      </p:sp>
      <p:pic>
        <p:nvPicPr>
          <p:cNvPr id="4098" name="Picture 2" descr="PIC">
            <a:extLst>
              <a:ext uri="{FF2B5EF4-FFF2-40B4-BE49-F238E27FC236}">
                <a16:creationId xmlns:a16="http://schemas.microsoft.com/office/drawing/2014/main" id="{BB6FC8A5-F283-B142-BBFA-355BF5EB4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898" y="4125951"/>
            <a:ext cx="2536902" cy="253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64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4B23-A60A-C240-8767-8FB8D50A0F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C2D17C-C221-A44A-8C70-12CC440447AC}"/>
              </a:ext>
            </a:extLst>
          </p:cNvPr>
          <p:cNvSpPr>
            <a:spLocks noGrp="1"/>
          </p:cNvSpPr>
          <p:nvPr>
            <p:ph idx="1"/>
          </p:nvPr>
        </p:nvSpPr>
        <p:spPr/>
        <p:txBody>
          <a:bodyPr>
            <a:normAutofit lnSpcReduction="10000"/>
          </a:bodyPr>
          <a:lstStyle/>
          <a:p>
            <a:r>
              <a:rPr lang="en-US" dirty="0"/>
              <a:t>Problem</a:t>
            </a:r>
          </a:p>
          <a:p>
            <a:r>
              <a:rPr lang="en-US" dirty="0"/>
              <a:t>Find the 95th percentile of the Chi-Squared distribution with 7 degrees of freedom.</a:t>
            </a:r>
          </a:p>
          <a:p>
            <a:r>
              <a:rPr lang="en-US" dirty="0"/>
              <a:t>Solution</a:t>
            </a:r>
          </a:p>
          <a:p>
            <a:r>
              <a:rPr lang="en-US" dirty="0"/>
              <a:t>We apply the quantile function </a:t>
            </a:r>
            <a:r>
              <a:rPr lang="en-US" dirty="0" err="1"/>
              <a:t>qchisq</a:t>
            </a:r>
            <a:r>
              <a:rPr lang="en-US" dirty="0"/>
              <a:t> of the Chi-Squared distribution against the decimal values 0.95.</a:t>
            </a:r>
          </a:p>
          <a:p>
            <a:r>
              <a:rPr lang="en-US" dirty="0"/>
              <a:t>&gt; </a:t>
            </a:r>
            <a:r>
              <a:rPr lang="en-US" dirty="0" err="1"/>
              <a:t>qchisq</a:t>
            </a:r>
            <a:r>
              <a:rPr lang="en-US" dirty="0"/>
              <a:t>(.95, df=7)        # 7 degrees of freedom </a:t>
            </a:r>
          </a:p>
          <a:p>
            <a:r>
              <a:rPr lang="en-US" b="1" dirty="0"/>
              <a:t>Answer</a:t>
            </a:r>
          </a:p>
          <a:p>
            <a:r>
              <a:rPr lang="en-US" dirty="0"/>
              <a:t>The 95</a:t>
            </a:r>
            <a:r>
              <a:rPr lang="en-US" i="1" baseline="30000" dirty="0"/>
              <a:t>th</a:t>
            </a:r>
            <a:r>
              <a:rPr lang="en-US" dirty="0"/>
              <a:t> percentile of the Chi-Squared distribution with 7 degrees of freedom is 14.067.</a:t>
            </a:r>
          </a:p>
          <a:p>
            <a:endParaRPr lang="en-US" dirty="0"/>
          </a:p>
        </p:txBody>
      </p:sp>
    </p:spTree>
    <p:extLst>
      <p:ext uri="{BB962C8B-B14F-4D97-AF65-F5344CB8AC3E}">
        <p14:creationId xmlns:p14="http://schemas.microsoft.com/office/powerpoint/2010/main" val="190113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5D75-0C21-E24E-8AFE-7A01E47253A1}"/>
              </a:ext>
            </a:extLst>
          </p:cNvPr>
          <p:cNvSpPr>
            <a:spLocks noGrp="1"/>
          </p:cNvSpPr>
          <p:nvPr>
            <p:ph type="title"/>
          </p:nvPr>
        </p:nvSpPr>
        <p:spPr/>
        <p:txBody>
          <a:bodyPr/>
          <a:lstStyle/>
          <a:p>
            <a:r>
              <a:rPr lang="en-US" dirty="0"/>
              <a:t>Student t Distribution</a:t>
            </a:r>
            <a:br>
              <a:rPr lang="en-US" dirty="0"/>
            </a:br>
            <a:endParaRPr lang="en-US" dirty="0"/>
          </a:p>
        </p:txBody>
      </p:sp>
      <p:sp>
        <p:nvSpPr>
          <p:cNvPr id="3" name="Content Placeholder 2">
            <a:extLst>
              <a:ext uri="{FF2B5EF4-FFF2-40B4-BE49-F238E27FC236}">
                <a16:creationId xmlns:a16="http://schemas.microsoft.com/office/drawing/2014/main" id="{0D970943-418D-9B4D-B8F9-5D233B97CD6F}"/>
              </a:ext>
            </a:extLst>
          </p:cNvPr>
          <p:cNvSpPr>
            <a:spLocks noGrp="1"/>
          </p:cNvSpPr>
          <p:nvPr>
            <p:ph idx="1"/>
          </p:nvPr>
        </p:nvSpPr>
        <p:spPr/>
        <p:txBody>
          <a:bodyPr/>
          <a:lstStyle/>
          <a:p>
            <a:r>
              <a:rPr lang="en-US" dirty="0"/>
              <a:t>Assume that a random variable Z has the standard normal distribution, and another random variable V has the Chi-Squared distribution with m degrees of freedom. </a:t>
            </a:r>
          </a:p>
          <a:p>
            <a:endParaRPr lang="en-US" dirty="0"/>
          </a:p>
        </p:txBody>
      </p:sp>
      <p:pic>
        <p:nvPicPr>
          <p:cNvPr id="3074" name="Picture 2" descr="PIC">
            <a:extLst>
              <a:ext uri="{FF2B5EF4-FFF2-40B4-BE49-F238E27FC236}">
                <a16:creationId xmlns:a16="http://schemas.microsoft.com/office/drawing/2014/main" id="{84A013CF-73AE-BF46-9BAD-4628C78E3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571" y="2795549"/>
            <a:ext cx="3516351" cy="351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3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6B25-A4A2-514B-8A7F-2502FF4C00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C68B7D-CCDF-6E45-96A3-B9C045488100}"/>
              </a:ext>
            </a:extLst>
          </p:cNvPr>
          <p:cNvSpPr>
            <a:spLocks noGrp="1"/>
          </p:cNvSpPr>
          <p:nvPr>
            <p:ph idx="1"/>
          </p:nvPr>
        </p:nvSpPr>
        <p:spPr/>
        <p:txBody>
          <a:bodyPr>
            <a:normAutofit fontScale="92500" lnSpcReduction="10000"/>
          </a:bodyPr>
          <a:lstStyle/>
          <a:p>
            <a:r>
              <a:rPr lang="en-US" dirty="0"/>
              <a:t>Problem</a:t>
            </a:r>
          </a:p>
          <a:p>
            <a:r>
              <a:rPr lang="en-US" dirty="0"/>
              <a:t>Find the 2.5th and 97.5th percentiles of the Student t distribution with 5 degrees of freedom.</a:t>
            </a:r>
          </a:p>
          <a:p>
            <a:r>
              <a:rPr lang="en-US" dirty="0"/>
              <a:t>Solution</a:t>
            </a:r>
          </a:p>
          <a:p>
            <a:r>
              <a:rPr lang="en-US" dirty="0"/>
              <a:t>We apply the quantile function qt of the Student t distribution against the decimal values 0.025 and 0.975.</a:t>
            </a:r>
          </a:p>
          <a:p>
            <a:r>
              <a:rPr lang="en-US" dirty="0"/>
              <a:t>&gt; qt(c(.025, .975), df=5)   # 5 degrees of freedom </a:t>
            </a:r>
            <a:br>
              <a:rPr lang="en-US" dirty="0"/>
            </a:br>
            <a:endParaRPr lang="en-US" dirty="0"/>
          </a:p>
          <a:p>
            <a:r>
              <a:rPr lang="en-US" dirty="0"/>
              <a:t>Answer</a:t>
            </a:r>
          </a:p>
          <a:p>
            <a:r>
              <a:rPr lang="en-US" dirty="0"/>
              <a:t>The 2.5th and 97.5th percentiles of the Student t distribution with 5 degrees of freedom are -2.5706 and 2.5706 respectively.</a:t>
            </a:r>
          </a:p>
          <a:p>
            <a:endParaRPr lang="en-US" dirty="0"/>
          </a:p>
        </p:txBody>
      </p:sp>
    </p:spTree>
    <p:extLst>
      <p:ext uri="{BB962C8B-B14F-4D97-AF65-F5344CB8AC3E}">
        <p14:creationId xmlns:p14="http://schemas.microsoft.com/office/powerpoint/2010/main" val="16872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0A88-9C1B-6940-B2F8-45D9D41D89E8}"/>
              </a:ext>
            </a:extLst>
          </p:cNvPr>
          <p:cNvSpPr>
            <a:spLocks noGrp="1"/>
          </p:cNvSpPr>
          <p:nvPr>
            <p:ph type="title"/>
          </p:nvPr>
        </p:nvSpPr>
        <p:spPr/>
        <p:txBody>
          <a:bodyPr/>
          <a:lstStyle/>
          <a:p>
            <a:r>
              <a:rPr lang="en-US" dirty="0"/>
              <a:t>General Properties of Probability Distributions</a:t>
            </a:r>
            <a:br>
              <a:rPr lang="en-US" dirty="0"/>
            </a:br>
            <a:endParaRPr lang="en-US" dirty="0"/>
          </a:p>
        </p:txBody>
      </p:sp>
      <p:sp>
        <p:nvSpPr>
          <p:cNvPr id="3" name="Content Placeholder 2">
            <a:extLst>
              <a:ext uri="{FF2B5EF4-FFF2-40B4-BE49-F238E27FC236}">
                <a16:creationId xmlns:a16="http://schemas.microsoft.com/office/drawing/2014/main" id="{E356C818-0FDC-B34B-97AB-78035BC8CB4E}"/>
              </a:ext>
            </a:extLst>
          </p:cNvPr>
          <p:cNvSpPr>
            <a:spLocks noGrp="1"/>
          </p:cNvSpPr>
          <p:nvPr>
            <p:ph idx="1"/>
          </p:nvPr>
        </p:nvSpPr>
        <p:spPr/>
        <p:txBody>
          <a:bodyPr>
            <a:normAutofit/>
          </a:bodyPr>
          <a:lstStyle/>
          <a:p>
            <a:r>
              <a:rPr lang="en-US" dirty="0"/>
              <a:t>Probability distributions indicate the likelihood of an event or outcome. Statisticians use the following notation to describe probabilities:</a:t>
            </a:r>
          </a:p>
          <a:p>
            <a:r>
              <a:rPr lang="en-US" dirty="0"/>
              <a:t>p(x) = the likelihood that random variable takes a specific value of x.</a:t>
            </a:r>
          </a:p>
          <a:p>
            <a:endParaRPr lang="en-US" dirty="0"/>
          </a:p>
        </p:txBody>
      </p:sp>
    </p:spTree>
    <p:extLst>
      <p:ext uri="{BB962C8B-B14F-4D97-AF65-F5344CB8AC3E}">
        <p14:creationId xmlns:p14="http://schemas.microsoft.com/office/powerpoint/2010/main" val="1480831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4393-8424-3F43-A1F7-9A954971F930}"/>
              </a:ext>
            </a:extLst>
          </p:cNvPr>
          <p:cNvSpPr>
            <a:spLocks noGrp="1"/>
          </p:cNvSpPr>
          <p:nvPr>
            <p:ph type="title"/>
          </p:nvPr>
        </p:nvSpPr>
        <p:spPr/>
        <p:txBody>
          <a:bodyPr/>
          <a:lstStyle/>
          <a:p>
            <a:r>
              <a:rPr lang="en-US" dirty="0"/>
              <a:t>F Distribution</a:t>
            </a:r>
            <a:br>
              <a:rPr lang="en-US" dirty="0"/>
            </a:br>
            <a:endParaRPr lang="en-US" dirty="0"/>
          </a:p>
        </p:txBody>
      </p:sp>
      <p:sp>
        <p:nvSpPr>
          <p:cNvPr id="3" name="Content Placeholder 2">
            <a:extLst>
              <a:ext uri="{FF2B5EF4-FFF2-40B4-BE49-F238E27FC236}">
                <a16:creationId xmlns:a16="http://schemas.microsoft.com/office/drawing/2014/main" id="{2DBCBFBE-6A28-D947-8432-37B0E91A6F80}"/>
              </a:ext>
            </a:extLst>
          </p:cNvPr>
          <p:cNvSpPr>
            <a:spLocks noGrp="1"/>
          </p:cNvSpPr>
          <p:nvPr>
            <p:ph idx="1"/>
          </p:nvPr>
        </p:nvSpPr>
        <p:spPr/>
        <p:txBody>
          <a:bodyPr>
            <a:normAutofit fontScale="85000" lnSpcReduction="10000"/>
          </a:bodyPr>
          <a:lstStyle/>
          <a:p>
            <a:r>
              <a:rPr lang="en-US" dirty="0"/>
              <a:t>If V 1 and V 2 are two independent random variables having the Chi-Squared distribution with m1 and m2 degrees of freedom.</a:t>
            </a:r>
          </a:p>
          <a:p>
            <a:r>
              <a:rPr lang="en-US" dirty="0"/>
              <a:t>Problem</a:t>
            </a:r>
          </a:p>
          <a:p>
            <a:r>
              <a:rPr lang="en-US" dirty="0"/>
              <a:t>Find the 95th percentile of the F distribution with (5, 2) degrees of freedom.</a:t>
            </a:r>
          </a:p>
          <a:p>
            <a:r>
              <a:rPr lang="en-US" dirty="0"/>
              <a:t>Solution</a:t>
            </a:r>
          </a:p>
          <a:p>
            <a:r>
              <a:rPr lang="en-US" dirty="0"/>
              <a:t>We apply the quantile function </a:t>
            </a:r>
            <a:r>
              <a:rPr lang="en-US" dirty="0" err="1"/>
              <a:t>qf</a:t>
            </a:r>
            <a:r>
              <a:rPr lang="en-US" dirty="0"/>
              <a:t> of the F distribution against the decimal value 0.95.</a:t>
            </a:r>
          </a:p>
          <a:p>
            <a:r>
              <a:rPr lang="en-US" dirty="0"/>
              <a:t>&gt; </a:t>
            </a:r>
            <a:r>
              <a:rPr lang="en-US" dirty="0" err="1"/>
              <a:t>qf</a:t>
            </a:r>
            <a:r>
              <a:rPr lang="en-US" dirty="0"/>
              <a:t>(.95, df1=5, df2=2) </a:t>
            </a:r>
            <a:br>
              <a:rPr lang="en-US" dirty="0"/>
            </a:br>
            <a:endParaRPr lang="en-US" dirty="0"/>
          </a:p>
          <a:p>
            <a:r>
              <a:rPr lang="en-US" dirty="0"/>
              <a:t>Answer</a:t>
            </a:r>
          </a:p>
          <a:p>
            <a:r>
              <a:rPr lang="en-US" dirty="0"/>
              <a:t>The 95th percentile of the F distribution with (5, 2) degrees of freedom is 19.296.</a:t>
            </a:r>
          </a:p>
          <a:p>
            <a:endParaRPr lang="en-US" dirty="0"/>
          </a:p>
        </p:txBody>
      </p:sp>
    </p:spTree>
    <p:extLst>
      <p:ext uri="{BB962C8B-B14F-4D97-AF65-F5344CB8AC3E}">
        <p14:creationId xmlns:p14="http://schemas.microsoft.com/office/powerpoint/2010/main" val="2848483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6CCF-A832-CF44-BA4D-6FD0E308CECB}"/>
              </a:ext>
            </a:extLst>
          </p:cNvPr>
          <p:cNvSpPr>
            <a:spLocks noGrp="1"/>
          </p:cNvSpPr>
          <p:nvPr>
            <p:ph type="title"/>
          </p:nvPr>
        </p:nvSpPr>
        <p:spPr/>
        <p:txBody>
          <a:bodyPr/>
          <a:lstStyle/>
          <a:p>
            <a:r>
              <a:rPr lang="en-US" dirty="0"/>
              <a:t>Continuous Probability Distributions</a:t>
            </a:r>
            <a:br>
              <a:rPr lang="en-US" dirty="0"/>
            </a:br>
            <a:endParaRPr lang="en-US" dirty="0"/>
          </a:p>
        </p:txBody>
      </p:sp>
      <p:sp>
        <p:nvSpPr>
          <p:cNvPr id="3" name="Content Placeholder 2">
            <a:extLst>
              <a:ext uri="{FF2B5EF4-FFF2-40B4-BE49-F238E27FC236}">
                <a16:creationId xmlns:a16="http://schemas.microsoft.com/office/drawing/2014/main" id="{AB5CAA44-1DB3-BF48-918E-9E324DD95EC8}"/>
              </a:ext>
            </a:extLst>
          </p:cNvPr>
          <p:cNvSpPr>
            <a:spLocks noGrp="1"/>
          </p:cNvSpPr>
          <p:nvPr>
            <p:ph idx="1"/>
          </p:nvPr>
        </p:nvSpPr>
        <p:spPr/>
        <p:txBody>
          <a:bodyPr/>
          <a:lstStyle/>
          <a:p>
            <a:r>
              <a:rPr lang="en-US" dirty="0"/>
              <a:t>Continuous probability functions are also known as probability density functions. You know that you have a continuous distribution if the variable can assume an infinite number of values between any two values. Continuous variables are often measurements on a scale, such as height, weight, and temperature.</a:t>
            </a:r>
          </a:p>
          <a:p>
            <a:r>
              <a:rPr lang="en-US" dirty="0"/>
              <a:t>Unlike discrete probability distributions where each particular value has a non-zero likelihood, specific values in continuous distributions have a zero probability. For example, the likelihood of measuring a temperature that is exactly 32 degrees is zero.</a:t>
            </a:r>
          </a:p>
          <a:p>
            <a:endParaRPr lang="en-US" dirty="0"/>
          </a:p>
        </p:txBody>
      </p:sp>
    </p:spTree>
    <p:extLst>
      <p:ext uri="{BB962C8B-B14F-4D97-AF65-F5344CB8AC3E}">
        <p14:creationId xmlns:p14="http://schemas.microsoft.com/office/powerpoint/2010/main" val="3573127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0F73-608B-D94A-97D8-EBF9FB62B0EF}"/>
              </a:ext>
            </a:extLst>
          </p:cNvPr>
          <p:cNvSpPr>
            <a:spLocks noGrp="1"/>
          </p:cNvSpPr>
          <p:nvPr>
            <p:ph type="title"/>
          </p:nvPr>
        </p:nvSpPr>
        <p:spPr/>
        <p:txBody>
          <a:bodyPr>
            <a:normAutofit fontScale="90000"/>
          </a:bodyPr>
          <a:lstStyle/>
          <a:p>
            <a:r>
              <a:rPr lang="en-US" dirty="0"/>
              <a:t>Characteristics of Continuous Probability Distributions</a:t>
            </a:r>
            <a:br>
              <a:rPr lang="en-US" dirty="0"/>
            </a:br>
            <a:endParaRPr lang="en-US" dirty="0"/>
          </a:p>
        </p:txBody>
      </p:sp>
      <p:sp>
        <p:nvSpPr>
          <p:cNvPr id="3" name="Content Placeholder 2">
            <a:extLst>
              <a:ext uri="{FF2B5EF4-FFF2-40B4-BE49-F238E27FC236}">
                <a16:creationId xmlns:a16="http://schemas.microsoft.com/office/drawing/2014/main" id="{D1097E43-18EA-B14D-97A7-EB9E5E16E3BD}"/>
              </a:ext>
            </a:extLst>
          </p:cNvPr>
          <p:cNvSpPr>
            <a:spLocks noGrp="1"/>
          </p:cNvSpPr>
          <p:nvPr>
            <p:ph idx="1"/>
          </p:nvPr>
        </p:nvSpPr>
        <p:spPr/>
        <p:txBody>
          <a:bodyPr>
            <a:normAutofit fontScale="92500" lnSpcReduction="10000"/>
          </a:bodyPr>
          <a:lstStyle/>
          <a:p>
            <a:r>
              <a:rPr lang="en-US" dirty="0"/>
              <a:t>Just as there are different types of discrete distributions for different kinds of discrete data, there are different probability distributions for continuous data. Each probability distribution has parameters that define its shape. Most distributions have between 1-3 parameters. Specifying these parameters establishes the shape of the distribution and all of its probabilities entirely.</a:t>
            </a:r>
          </a:p>
          <a:p>
            <a:r>
              <a:rPr lang="en-US" dirty="0"/>
              <a:t>The most well-known continuous distribution is the normal distribution, which is also known as the Gaussian distribution or the “bell curve.” This symmetric distribution fits a wide variety of phenomena, such as human height and IQ scores. It has two parameters—the mean and the standard deviation. The Weibull distribution and the lognormal distribution are other common continuous distributions. Both of these distributions can fit skewed data.</a:t>
            </a:r>
          </a:p>
        </p:txBody>
      </p:sp>
    </p:spTree>
    <p:extLst>
      <p:ext uri="{BB962C8B-B14F-4D97-AF65-F5344CB8AC3E}">
        <p14:creationId xmlns:p14="http://schemas.microsoft.com/office/powerpoint/2010/main" val="2057481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904-7948-3B47-99A3-DAB5A270A125}"/>
              </a:ext>
            </a:extLst>
          </p:cNvPr>
          <p:cNvSpPr>
            <a:spLocks noGrp="1"/>
          </p:cNvSpPr>
          <p:nvPr>
            <p:ph type="title"/>
          </p:nvPr>
        </p:nvSpPr>
        <p:spPr/>
        <p:txBody>
          <a:bodyPr/>
          <a:lstStyle/>
          <a:p>
            <a:r>
              <a:rPr lang="en-US" dirty="0"/>
              <a:t>Continuous Probability Distributions</a:t>
            </a:r>
          </a:p>
        </p:txBody>
      </p:sp>
      <p:sp>
        <p:nvSpPr>
          <p:cNvPr id="3" name="Content Placeholder 2">
            <a:extLst>
              <a:ext uri="{FF2B5EF4-FFF2-40B4-BE49-F238E27FC236}">
                <a16:creationId xmlns:a16="http://schemas.microsoft.com/office/drawing/2014/main" id="{75F93A7F-416D-0442-B710-FD4CD3AE4D43}"/>
              </a:ext>
            </a:extLst>
          </p:cNvPr>
          <p:cNvSpPr>
            <a:spLocks noGrp="1"/>
          </p:cNvSpPr>
          <p:nvPr>
            <p:ph idx="1"/>
          </p:nvPr>
        </p:nvSpPr>
        <p:spPr/>
        <p:txBody>
          <a:bodyPr/>
          <a:lstStyle/>
          <a:p>
            <a:endParaRPr lang="en-US"/>
          </a:p>
        </p:txBody>
      </p:sp>
      <p:pic>
        <p:nvPicPr>
          <p:cNvPr id="3074" name="Picture 2" descr="Probability distribution plot that displays the distribution of IQ scores.">
            <a:extLst>
              <a:ext uri="{FF2B5EF4-FFF2-40B4-BE49-F238E27FC236}">
                <a16:creationId xmlns:a16="http://schemas.microsoft.com/office/drawing/2014/main" id="{D862A28E-1363-AE45-B67D-932CAEC71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868" y="1825625"/>
            <a:ext cx="73152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407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5F5D-F0A6-9447-A0FB-C76F31A3BE09}"/>
              </a:ext>
            </a:extLst>
          </p:cNvPr>
          <p:cNvSpPr>
            <a:spLocks noGrp="1"/>
          </p:cNvSpPr>
          <p:nvPr>
            <p:ph type="title"/>
          </p:nvPr>
        </p:nvSpPr>
        <p:spPr/>
        <p:txBody>
          <a:bodyPr/>
          <a:lstStyle/>
          <a:p>
            <a:r>
              <a:rPr lang="en-US" b="1" dirty="0"/>
              <a:t>Exponential Distribution</a:t>
            </a:r>
            <a:br>
              <a:rPr lang="en-US" b="1" dirty="0"/>
            </a:br>
            <a:endParaRPr lang="en-US" dirty="0"/>
          </a:p>
        </p:txBody>
      </p:sp>
      <p:sp>
        <p:nvSpPr>
          <p:cNvPr id="3" name="Content Placeholder 2">
            <a:extLst>
              <a:ext uri="{FF2B5EF4-FFF2-40B4-BE49-F238E27FC236}">
                <a16:creationId xmlns:a16="http://schemas.microsoft.com/office/drawing/2014/main" id="{59C6D2F6-3614-5045-8C96-028C2FB83492}"/>
              </a:ext>
            </a:extLst>
          </p:cNvPr>
          <p:cNvSpPr>
            <a:spLocks noGrp="1"/>
          </p:cNvSpPr>
          <p:nvPr>
            <p:ph idx="1"/>
          </p:nvPr>
        </p:nvSpPr>
        <p:spPr/>
        <p:txBody>
          <a:bodyPr/>
          <a:lstStyle/>
          <a:p>
            <a:r>
              <a:rPr lang="en-US" dirty="0"/>
              <a:t>The </a:t>
            </a:r>
            <a:r>
              <a:rPr lang="en-US" b="1" dirty="0"/>
              <a:t>exponential distribution </a:t>
            </a:r>
            <a:r>
              <a:rPr lang="en-US" dirty="0"/>
              <a:t>describes the arrival time of a randomly recurring independent event sequence. </a:t>
            </a:r>
          </a:p>
          <a:p>
            <a:endParaRPr lang="en-US" dirty="0"/>
          </a:p>
        </p:txBody>
      </p:sp>
      <p:pic>
        <p:nvPicPr>
          <p:cNvPr id="2050" name="Picture 2" descr="PIC">
            <a:extLst>
              <a:ext uri="{FF2B5EF4-FFF2-40B4-BE49-F238E27FC236}">
                <a16:creationId xmlns:a16="http://schemas.microsoft.com/office/drawing/2014/main" id="{CBDA22B8-EB24-2743-815D-269B3806C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570" y="2510883"/>
            <a:ext cx="3538654" cy="353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29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6144-867F-964D-838B-C60D4F21C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9C3FA6-E236-784F-A659-F9AC874AD1E3}"/>
              </a:ext>
            </a:extLst>
          </p:cNvPr>
          <p:cNvSpPr>
            <a:spLocks noGrp="1"/>
          </p:cNvSpPr>
          <p:nvPr>
            <p:ph idx="1"/>
          </p:nvPr>
        </p:nvSpPr>
        <p:spPr/>
        <p:txBody>
          <a:bodyPr>
            <a:normAutofit fontScale="85000" lnSpcReduction="20000"/>
          </a:bodyPr>
          <a:lstStyle/>
          <a:p>
            <a:r>
              <a:rPr lang="en-US" b="1" dirty="0"/>
              <a:t>Problem</a:t>
            </a:r>
          </a:p>
          <a:p>
            <a:r>
              <a:rPr lang="en-US" dirty="0"/>
              <a:t>Suppose the mean checkout time of a supermarket cashier is three minutes. Find the probability of a customer checkout being completed by the cashier in less than two minutes.</a:t>
            </a:r>
          </a:p>
          <a:p>
            <a:r>
              <a:rPr lang="en-US" b="1" dirty="0"/>
              <a:t>Solution</a:t>
            </a:r>
          </a:p>
          <a:p>
            <a:r>
              <a:rPr lang="en-US" dirty="0"/>
              <a:t>The checkout processing rate is equals to one divided by the mean checkout completion time. Hence the processing rate is 1/3 checkouts per minute. We then apply the function </a:t>
            </a:r>
            <a:r>
              <a:rPr lang="en-US" dirty="0" err="1"/>
              <a:t>pexp</a:t>
            </a:r>
            <a:r>
              <a:rPr lang="en-US" dirty="0"/>
              <a:t> of the exponential distribution with rate=1/3.</a:t>
            </a:r>
          </a:p>
          <a:p>
            <a:r>
              <a:rPr lang="en-US" dirty="0"/>
              <a:t>&gt; </a:t>
            </a:r>
            <a:r>
              <a:rPr lang="en-US" dirty="0" err="1"/>
              <a:t>pexp</a:t>
            </a:r>
            <a:r>
              <a:rPr lang="en-US" dirty="0"/>
              <a:t>(2, rate=1/3) </a:t>
            </a:r>
            <a:br>
              <a:rPr lang="en-US" dirty="0"/>
            </a:br>
            <a:endParaRPr lang="en-US" dirty="0"/>
          </a:p>
          <a:p>
            <a:r>
              <a:rPr lang="en-US" b="1" dirty="0"/>
              <a:t>Answer</a:t>
            </a:r>
          </a:p>
          <a:p>
            <a:r>
              <a:rPr lang="en-US" dirty="0"/>
              <a:t>The probability of finishing a checkout in under two minutes by the cashier is 48.7%</a:t>
            </a:r>
          </a:p>
          <a:p>
            <a:endParaRPr lang="en-US" dirty="0"/>
          </a:p>
        </p:txBody>
      </p:sp>
    </p:spTree>
    <p:extLst>
      <p:ext uri="{BB962C8B-B14F-4D97-AF65-F5344CB8AC3E}">
        <p14:creationId xmlns:p14="http://schemas.microsoft.com/office/powerpoint/2010/main" val="1784893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BD3E-B39A-684A-8D67-F9FD37E51C01}"/>
              </a:ext>
            </a:extLst>
          </p:cNvPr>
          <p:cNvSpPr>
            <a:spLocks noGrp="1"/>
          </p:cNvSpPr>
          <p:nvPr>
            <p:ph type="title"/>
          </p:nvPr>
        </p:nvSpPr>
        <p:spPr/>
        <p:txBody>
          <a:bodyPr/>
          <a:lstStyle/>
          <a:p>
            <a:r>
              <a:rPr lang="en-US" dirty="0"/>
              <a:t>Normal Distribution</a:t>
            </a:r>
            <a:br>
              <a:rPr lang="en-US" dirty="0"/>
            </a:br>
            <a:endParaRPr lang="en-US" dirty="0"/>
          </a:p>
        </p:txBody>
      </p:sp>
      <p:sp>
        <p:nvSpPr>
          <p:cNvPr id="3" name="Content Placeholder 2">
            <a:extLst>
              <a:ext uri="{FF2B5EF4-FFF2-40B4-BE49-F238E27FC236}">
                <a16:creationId xmlns:a16="http://schemas.microsoft.com/office/drawing/2014/main" id="{AF47FEF7-0102-584F-BA2E-71E38D96DC6F}"/>
              </a:ext>
            </a:extLst>
          </p:cNvPr>
          <p:cNvSpPr>
            <a:spLocks noGrp="1"/>
          </p:cNvSpPr>
          <p:nvPr>
            <p:ph idx="1"/>
          </p:nvPr>
        </p:nvSpPr>
        <p:spPr/>
        <p:txBody>
          <a:bodyPr/>
          <a:lstStyle/>
          <a:p>
            <a:r>
              <a:rPr lang="en-US" dirty="0"/>
              <a:t>The normal distribution is defined by the probability density function, where </a:t>
            </a:r>
            <a:r>
              <a:rPr lang="el-GR" dirty="0"/>
              <a:t>μ </a:t>
            </a:r>
            <a:r>
              <a:rPr lang="en-US" dirty="0"/>
              <a:t>is the population mean and </a:t>
            </a:r>
            <a:r>
              <a:rPr lang="el-GR" dirty="0"/>
              <a:t>σ2 </a:t>
            </a:r>
            <a:r>
              <a:rPr lang="en-US" dirty="0"/>
              <a:t>is the variance.</a:t>
            </a:r>
          </a:p>
          <a:p>
            <a:endParaRPr lang="en-US" dirty="0"/>
          </a:p>
        </p:txBody>
      </p:sp>
      <p:pic>
        <p:nvPicPr>
          <p:cNvPr id="1026" name="Picture 2" descr="PIC">
            <a:extLst>
              <a:ext uri="{FF2B5EF4-FFF2-40B4-BE49-F238E27FC236}">
                <a16:creationId xmlns:a16="http://schemas.microsoft.com/office/drawing/2014/main" id="{09E28F3F-352B-3B4B-956A-213FC36F0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731" y="2745058"/>
            <a:ext cx="3259873" cy="325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922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3224-4732-1D42-BB0D-ED18B4D0B8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BEB13D-2CA1-1944-BC6D-518B9238CE71}"/>
              </a:ext>
            </a:extLst>
          </p:cNvPr>
          <p:cNvSpPr>
            <a:spLocks noGrp="1"/>
          </p:cNvSpPr>
          <p:nvPr>
            <p:ph idx="1"/>
          </p:nvPr>
        </p:nvSpPr>
        <p:spPr/>
        <p:txBody>
          <a:bodyPr>
            <a:normAutofit fontScale="85000" lnSpcReduction="20000"/>
          </a:bodyPr>
          <a:lstStyle/>
          <a:p>
            <a:r>
              <a:rPr lang="en-US" dirty="0"/>
              <a:t>Problem</a:t>
            </a:r>
          </a:p>
          <a:p>
            <a:r>
              <a:rPr lang="en-US" dirty="0"/>
              <a:t>Assume that the test scores of a college entrance exam fits a normal distribution. Furthermore, the mean test score is 72, and the standard deviation is 15.2. What is the percentage of students scoring 84 or more in the exam?</a:t>
            </a:r>
          </a:p>
          <a:p>
            <a:r>
              <a:rPr lang="en-US" dirty="0"/>
              <a:t>Solution</a:t>
            </a:r>
          </a:p>
          <a:p>
            <a:r>
              <a:rPr lang="en-US" dirty="0"/>
              <a:t>We apply the function </a:t>
            </a:r>
            <a:r>
              <a:rPr lang="en-US" dirty="0" err="1"/>
              <a:t>pnorm</a:t>
            </a:r>
            <a:r>
              <a:rPr lang="en-US" dirty="0"/>
              <a:t> of the normal distribution with mean 72 and standard deviation 15.2. Since we are looking for the percentage of students scoring higher than 84, we are interested in the upper tail of the normal distribution.</a:t>
            </a:r>
          </a:p>
          <a:p>
            <a:r>
              <a:rPr lang="en-US" dirty="0"/>
              <a:t>&gt; </a:t>
            </a:r>
            <a:r>
              <a:rPr lang="en-US" dirty="0" err="1"/>
              <a:t>pnorm</a:t>
            </a:r>
            <a:r>
              <a:rPr lang="en-US" dirty="0"/>
              <a:t>(84, mean=72, </a:t>
            </a:r>
            <a:r>
              <a:rPr lang="en-US" dirty="0" err="1"/>
              <a:t>sd</a:t>
            </a:r>
            <a:r>
              <a:rPr lang="en-US" dirty="0"/>
              <a:t>=15.2, </a:t>
            </a:r>
            <a:r>
              <a:rPr lang="en-US" dirty="0" err="1"/>
              <a:t>lower.tail</a:t>
            </a:r>
            <a:r>
              <a:rPr lang="en-US" dirty="0"/>
              <a:t>=FALSE) </a:t>
            </a:r>
          </a:p>
          <a:p>
            <a:r>
              <a:rPr lang="en-US" dirty="0"/>
              <a:t>Answer</a:t>
            </a:r>
          </a:p>
          <a:p>
            <a:r>
              <a:rPr lang="en-US" dirty="0"/>
              <a:t>The percentage of students scoring 84 or more in the college entrance exam is 21.5%.</a:t>
            </a:r>
          </a:p>
          <a:p>
            <a:endParaRPr lang="en-US" dirty="0"/>
          </a:p>
        </p:txBody>
      </p:sp>
    </p:spTree>
    <p:extLst>
      <p:ext uri="{BB962C8B-B14F-4D97-AF65-F5344CB8AC3E}">
        <p14:creationId xmlns:p14="http://schemas.microsoft.com/office/powerpoint/2010/main" val="2987488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4852-A5D6-3A45-9E43-44AD9D6B1A6A}"/>
              </a:ext>
            </a:extLst>
          </p:cNvPr>
          <p:cNvSpPr>
            <a:spLocks noGrp="1"/>
          </p:cNvSpPr>
          <p:nvPr>
            <p:ph type="title"/>
          </p:nvPr>
        </p:nvSpPr>
        <p:spPr/>
        <p:txBody>
          <a:bodyPr/>
          <a:lstStyle/>
          <a:p>
            <a:r>
              <a:rPr lang="en-US" dirty="0"/>
              <a:t>Chi Square Test</a:t>
            </a:r>
          </a:p>
        </p:txBody>
      </p:sp>
      <p:sp>
        <p:nvSpPr>
          <p:cNvPr id="3" name="Content Placeholder 2">
            <a:extLst>
              <a:ext uri="{FF2B5EF4-FFF2-40B4-BE49-F238E27FC236}">
                <a16:creationId xmlns:a16="http://schemas.microsoft.com/office/drawing/2014/main" id="{AC227B07-D452-054B-B69D-BA92788B8B10}"/>
              </a:ext>
            </a:extLst>
          </p:cNvPr>
          <p:cNvSpPr>
            <a:spLocks noGrp="1"/>
          </p:cNvSpPr>
          <p:nvPr>
            <p:ph idx="1"/>
          </p:nvPr>
        </p:nvSpPr>
        <p:spPr/>
        <p:txBody>
          <a:bodyPr/>
          <a:lstStyle/>
          <a:p>
            <a:r>
              <a:rPr lang="en-US" dirty="0"/>
              <a:t>Chi-Square test in R is a statistical method which used to determine if two categorical variables have a significant correlation between them. The two variables are selected from the same population. </a:t>
            </a:r>
          </a:p>
        </p:txBody>
      </p:sp>
    </p:spTree>
    <p:extLst>
      <p:ext uri="{BB962C8B-B14F-4D97-AF65-F5344CB8AC3E}">
        <p14:creationId xmlns:p14="http://schemas.microsoft.com/office/powerpoint/2010/main" val="2172310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D390-C12C-0A49-BF98-98287CE40D7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53E94E-2D18-674F-9585-A2FF3A190E81}"/>
              </a:ext>
            </a:extLst>
          </p:cNvPr>
          <p:cNvSpPr>
            <a:spLocks noGrp="1"/>
          </p:cNvSpPr>
          <p:nvPr>
            <p:ph idx="1"/>
          </p:nvPr>
        </p:nvSpPr>
        <p:spPr/>
        <p:txBody>
          <a:bodyPr/>
          <a:lstStyle/>
          <a:p>
            <a:pPr fontAlgn="base"/>
            <a:r>
              <a:rPr lang="en-US" dirty="0"/>
              <a:t>Suppose we have 105 patients under study and 50 of them were treated with the drug. Moreover, the remaining 55 patients were kept under control samples. Thus, the health condition of all patients was checked after a week.</a:t>
            </a:r>
          </a:p>
          <a:p>
            <a:pPr fontAlgn="base"/>
            <a:r>
              <a:rPr lang="en-US" dirty="0"/>
              <a:t>With the following table, we can assess if their condition has improved or not. By observing this table, one can you tell if the drug had a positive effect on the patient?</a:t>
            </a:r>
          </a:p>
          <a:p>
            <a:endParaRPr lang="en-US" dirty="0"/>
          </a:p>
        </p:txBody>
      </p:sp>
    </p:spTree>
    <p:extLst>
      <p:ext uri="{BB962C8B-B14F-4D97-AF65-F5344CB8AC3E}">
        <p14:creationId xmlns:p14="http://schemas.microsoft.com/office/powerpoint/2010/main" val="151737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5C6E-5EC3-3F44-B4E5-C77F51055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E7744F-0E19-F741-9F60-8E601C37151C}"/>
              </a:ext>
            </a:extLst>
          </p:cNvPr>
          <p:cNvSpPr>
            <a:spLocks noGrp="1"/>
          </p:cNvSpPr>
          <p:nvPr>
            <p:ph idx="1"/>
          </p:nvPr>
        </p:nvSpPr>
        <p:spPr/>
        <p:txBody>
          <a:bodyPr>
            <a:normAutofit/>
          </a:bodyPr>
          <a:lstStyle/>
          <a:p>
            <a:r>
              <a:rPr lang="en-US" dirty="0"/>
              <a:t>The sum of all probabilities for all possible values must equal 1. Furthermore, the probability for a particular value or range of values must be between 0 and 1.</a:t>
            </a:r>
          </a:p>
          <a:p>
            <a:r>
              <a:rPr lang="en-US" dirty="0"/>
              <a:t>Probability distributions describe the dispersion of the values of a random variable. Consequently, the kind of variable determines the type of probability distribution. For a single random variable, statisticians divide distributions into the following two types:</a:t>
            </a:r>
          </a:p>
          <a:p>
            <a:r>
              <a:rPr lang="en-US" dirty="0"/>
              <a:t>Discrete probability distributions for discrete variables</a:t>
            </a:r>
          </a:p>
          <a:p>
            <a:r>
              <a:rPr lang="en-US" dirty="0"/>
              <a:t>Probability density functions for continuous variables</a:t>
            </a:r>
          </a:p>
          <a:p>
            <a:endParaRPr lang="en-US" dirty="0"/>
          </a:p>
        </p:txBody>
      </p:sp>
    </p:spTree>
    <p:extLst>
      <p:ext uri="{BB962C8B-B14F-4D97-AF65-F5344CB8AC3E}">
        <p14:creationId xmlns:p14="http://schemas.microsoft.com/office/powerpoint/2010/main" val="3670283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1139-7A73-6546-B656-D4FF7BE16D7E}"/>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848BB601-8362-E34C-AB6A-01DE19D29C76}"/>
              </a:ext>
            </a:extLst>
          </p:cNvPr>
          <p:cNvSpPr>
            <a:spLocks noGrp="1"/>
          </p:cNvSpPr>
          <p:nvPr>
            <p:ph idx="1"/>
          </p:nvPr>
        </p:nvSpPr>
        <p:spPr/>
        <p:txBody>
          <a:bodyPr/>
          <a:lstStyle/>
          <a:p>
            <a:pPr fontAlgn="base"/>
            <a:r>
              <a:rPr lang="en-US" dirty="0"/>
              <a:t>Moreover, like all statistical tests, we assume this test as a null hypothesis and an alternate hypothesis.</a:t>
            </a:r>
          </a:p>
          <a:p>
            <a:pPr fontAlgn="base"/>
            <a:r>
              <a:rPr lang="en-US" dirty="0"/>
              <a:t>The main thing is, we reject the null hypothesis if the p-value that comes out in the result is less than a predetermined significance level, which is 0.05 usually, then we reject the null hypothesis.</a:t>
            </a:r>
          </a:p>
          <a:p>
            <a:pPr fontAlgn="base"/>
            <a:r>
              <a:rPr lang="en-US" dirty="0"/>
              <a:t>H0: The two variables are independent.</a:t>
            </a:r>
            <a:br>
              <a:rPr lang="en-US" dirty="0"/>
            </a:br>
            <a:r>
              <a:rPr lang="en-US" dirty="0"/>
              <a:t>H1: The two variables relate to each other.</a:t>
            </a:r>
          </a:p>
          <a:p>
            <a:endParaRPr lang="en-US" dirty="0"/>
          </a:p>
        </p:txBody>
      </p:sp>
    </p:spTree>
    <p:extLst>
      <p:ext uri="{BB962C8B-B14F-4D97-AF65-F5344CB8AC3E}">
        <p14:creationId xmlns:p14="http://schemas.microsoft.com/office/powerpoint/2010/main" val="274420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F5D2-F020-0244-894B-79E827658A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B00604-46B7-7D48-826B-A3C4DC7F5707}"/>
              </a:ext>
            </a:extLst>
          </p:cNvPr>
          <p:cNvSpPr>
            <a:spLocks noGrp="1"/>
          </p:cNvSpPr>
          <p:nvPr>
            <p:ph idx="1"/>
          </p:nvPr>
        </p:nvSpPr>
        <p:spPr/>
        <p:txBody>
          <a:bodyPr/>
          <a:lstStyle/>
          <a:p>
            <a:endParaRPr lang="en-US" dirty="0"/>
          </a:p>
        </p:txBody>
      </p:sp>
      <p:pic>
        <p:nvPicPr>
          <p:cNvPr id="1026" name="Picture 2" descr="Tablet 8.1">
            <a:extLst>
              <a:ext uri="{FF2B5EF4-FFF2-40B4-BE49-F238E27FC236}">
                <a16:creationId xmlns:a16="http://schemas.microsoft.com/office/drawing/2014/main" id="{027C95EE-A11E-554D-BD02-0FC5499F5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2" y="2138973"/>
            <a:ext cx="5257800" cy="4037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3B60FB35-A0AD-D543-A893-0037241BC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628" y="2546131"/>
            <a:ext cx="6350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46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8527-E37F-3145-9C71-D2464CA69BEF}"/>
              </a:ext>
            </a:extLst>
          </p:cNvPr>
          <p:cNvSpPr>
            <a:spLocks noGrp="1"/>
          </p:cNvSpPr>
          <p:nvPr>
            <p:ph type="title"/>
          </p:nvPr>
        </p:nvSpPr>
        <p:spPr/>
        <p:txBody>
          <a:bodyPr/>
          <a:lstStyle/>
          <a:p>
            <a:r>
              <a:rPr lang="en-US" dirty="0"/>
              <a:t>https://</a:t>
            </a:r>
            <a:r>
              <a:rPr lang="en-US" dirty="0" err="1"/>
              <a:t>www.socscistatistics.com</a:t>
            </a:r>
            <a:r>
              <a:rPr lang="en-US" dirty="0"/>
              <a:t>/</a:t>
            </a:r>
            <a:r>
              <a:rPr lang="en-US" dirty="0" err="1"/>
              <a:t>pvalues</a:t>
            </a:r>
            <a:r>
              <a:rPr lang="en-US" dirty="0"/>
              <a:t>/</a:t>
            </a:r>
            <a:r>
              <a:rPr lang="en-US" dirty="0" err="1"/>
              <a:t>chidistribution.aspx</a:t>
            </a:r>
            <a:endParaRPr lang="en-US" dirty="0"/>
          </a:p>
        </p:txBody>
      </p:sp>
      <p:sp>
        <p:nvSpPr>
          <p:cNvPr id="3" name="Content Placeholder 2">
            <a:extLst>
              <a:ext uri="{FF2B5EF4-FFF2-40B4-BE49-F238E27FC236}">
                <a16:creationId xmlns:a16="http://schemas.microsoft.com/office/drawing/2014/main" id="{B0A58918-4322-FF4A-A9D6-48B14D1D580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AA323542-2821-D84B-8CAF-BAF16CC84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825625"/>
            <a:ext cx="6083300" cy="4178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i-Square Distribution Table">
            <a:extLst>
              <a:ext uri="{FF2B5EF4-FFF2-40B4-BE49-F238E27FC236}">
                <a16:creationId xmlns:a16="http://schemas.microsoft.com/office/drawing/2014/main" id="{87E5411E-B1E7-254E-9AFA-E465C1257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676" y="1330742"/>
            <a:ext cx="5245174" cy="493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153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9165-ADCA-504E-8B5B-77A183906E9A}"/>
              </a:ext>
            </a:extLst>
          </p:cNvPr>
          <p:cNvSpPr>
            <a:spLocks noGrp="1"/>
          </p:cNvSpPr>
          <p:nvPr>
            <p:ph type="title"/>
          </p:nvPr>
        </p:nvSpPr>
        <p:spPr/>
        <p:txBody>
          <a:bodyPr/>
          <a:lstStyle/>
          <a:p>
            <a:r>
              <a:rPr lang="en-US" dirty="0"/>
              <a:t>R Function</a:t>
            </a:r>
          </a:p>
        </p:txBody>
      </p:sp>
      <p:sp>
        <p:nvSpPr>
          <p:cNvPr id="3" name="Content Placeholder 2">
            <a:extLst>
              <a:ext uri="{FF2B5EF4-FFF2-40B4-BE49-F238E27FC236}">
                <a16:creationId xmlns:a16="http://schemas.microsoft.com/office/drawing/2014/main" id="{473B22C2-F1CD-BF4E-972D-7C124B711364}"/>
              </a:ext>
            </a:extLst>
          </p:cNvPr>
          <p:cNvSpPr>
            <a:spLocks noGrp="1"/>
          </p:cNvSpPr>
          <p:nvPr>
            <p:ph idx="1"/>
          </p:nvPr>
        </p:nvSpPr>
        <p:spPr/>
        <p:txBody>
          <a:bodyPr>
            <a:normAutofit fontScale="62500" lnSpcReduction="20000"/>
          </a:bodyPr>
          <a:lstStyle/>
          <a:p>
            <a:r>
              <a:rPr lang="en-US" dirty="0"/>
              <a:t>&gt; </a:t>
            </a:r>
            <a:r>
              <a:rPr lang="en-US" dirty="0" err="1"/>
              <a:t>data_frame</a:t>
            </a:r>
            <a:r>
              <a:rPr lang="en-US" dirty="0"/>
              <a:t> &lt;- </a:t>
            </a:r>
            <a:r>
              <a:rPr lang="en-US" dirty="0" err="1"/>
              <a:t>read.csv</a:t>
            </a:r>
            <a:r>
              <a:rPr lang="en-US" dirty="0"/>
              <a:t>("https://</a:t>
            </a:r>
            <a:r>
              <a:rPr lang="en-US" dirty="0" err="1"/>
              <a:t>goo.gl</a:t>
            </a:r>
            <a:r>
              <a:rPr lang="en-US" dirty="0"/>
              <a:t>/j6lRXD")</a:t>
            </a:r>
          </a:p>
          <a:p>
            <a:r>
              <a:rPr lang="en-US" dirty="0"/>
              <a:t>&gt; table(</a:t>
            </a:r>
            <a:r>
              <a:rPr lang="en-US" dirty="0" err="1"/>
              <a:t>data_frame$treatment</a:t>
            </a:r>
            <a:r>
              <a:rPr lang="en-US" dirty="0"/>
              <a:t>, </a:t>
            </a:r>
            <a:r>
              <a:rPr lang="en-US" dirty="0" err="1"/>
              <a:t>data_frame$improvement</a:t>
            </a:r>
            <a:r>
              <a:rPr lang="en-US" dirty="0"/>
              <a:t>)</a:t>
            </a:r>
          </a:p>
          <a:p>
            <a:r>
              <a:rPr lang="en-US" dirty="0"/>
              <a:t>             </a:t>
            </a:r>
          </a:p>
          <a:p>
            <a:r>
              <a:rPr lang="en-US" dirty="0"/>
              <a:t>              improved not-improved</a:t>
            </a:r>
          </a:p>
          <a:p>
            <a:r>
              <a:rPr lang="en-US" dirty="0"/>
              <a:t>  not-treated       26           29</a:t>
            </a:r>
          </a:p>
          <a:p>
            <a:r>
              <a:rPr lang="en-US" dirty="0"/>
              <a:t>  treated           35           15</a:t>
            </a:r>
          </a:p>
          <a:p>
            <a:r>
              <a:rPr lang="en-US" dirty="0"/>
              <a:t>&gt; </a:t>
            </a:r>
            <a:r>
              <a:rPr lang="en-US" dirty="0" err="1"/>
              <a:t>chisq.test</a:t>
            </a:r>
            <a:r>
              <a:rPr lang="en-US" dirty="0"/>
              <a:t>(</a:t>
            </a:r>
            <a:r>
              <a:rPr lang="en-US" dirty="0" err="1"/>
              <a:t>data_frame$treatment</a:t>
            </a:r>
            <a:r>
              <a:rPr lang="en-US" dirty="0"/>
              <a:t>, </a:t>
            </a:r>
            <a:r>
              <a:rPr lang="en-US" dirty="0" err="1"/>
              <a:t>data_frame$improvement</a:t>
            </a:r>
            <a:r>
              <a:rPr lang="en-US" dirty="0"/>
              <a:t>, correct=FALSE)</a:t>
            </a:r>
          </a:p>
          <a:p>
            <a:endParaRPr lang="en-US" dirty="0"/>
          </a:p>
          <a:p>
            <a:r>
              <a:rPr lang="en-US" dirty="0"/>
              <a:t>	Pearson's Chi-squared test</a:t>
            </a:r>
          </a:p>
          <a:p>
            <a:endParaRPr lang="en-US" dirty="0"/>
          </a:p>
          <a:p>
            <a:r>
              <a:rPr lang="en-US" dirty="0"/>
              <a:t>data:  </a:t>
            </a:r>
            <a:r>
              <a:rPr lang="en-US" dirty="0" err="1"/>
              <a:t>data_frame$treatment</a:t>
            </a:r>
            <a:r>
              <a:rPr lang="en-US" dirty="0"/>
              <a:t> and </a:t>
            </a:r>
            <a:r>
              <a:rPr lang="en-US" dirty="0" err="1"/>
              <a:t>data_frame$improvement</a:t>
            </a:r>
            <a:endParaRPr lang="en-US" dirty="0"/>
          </a:p>
          <a:p>
            <a:r>
              <a:rPr lang="en-US" dirty="0"/>
              <a:t>X-squared = 5.5569, df = 1, p-value =</a:t>
            </a:r>
          </a:p>
          <a:p>
            <a:r>
              <a:rPr lang="en-US" dirty="0"/>
              <a:t>0.01841</a:t>
            </a:r>
          </a:p>
        </p:txBody>
      </p:sp>
    </p:spTree>
    <p:extLst>
      <p:ext uri="{BB962C8B-B14F-4D97-AF65-F5344CB8AC3E}">
        <p14:creationId xmlns:p14="http://schemas.microsoft.com/office/powerpoint/2010/main" val="1752152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3DB3-074B-494B-804D-DCA54EA97E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8DD963-9116-D448-B4E4-AED90A823FA5}"/>
              </a:ext>
            </a:extLst>
          </p:cNvPr>
          <p:cNvSpPr>
            <a:spLocks noGrp="1"/>
          </p:cNvSpPr>
          <p:nvPr>
            <p:ph idx="1"/>
          </p:nvPr>
        </p:nvSpPr>
        <p:spPr/>
        <p:txBody>
          <a:bodyPr/>
          <a:lstStyle/>
          <a:p>
            <a:r>
              <a:rPr lang="en-US" dirty="0"/>
              <a:t>We have a chi-squared value of 5.5569. Since we get a p-Value less than the significance level of 0.05, we reject the null hypothesis </a:t>
            </a:r>
          </a:p>
        </p:txBody>
      </p:sp>
    </p:spTree>
    <p:extLst>
      <p:ext uri="{BB962C8B-B14F-4D97-AF65-F5344CB8AC3E}">
        <p14:creationId xmlns:p14="http://schemas.microsoft.com/office/powerpoint/2010/main" val="94293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488D-FE6B-7243-A30E-4D3C548E252D}"/>
              </a:ext>
            </a:extLst>
          </p:cNvPr>
          <p:cNvSpPr>
            <a:spLocks noGrp="1"/>
          </p:cNvSpPr>
          <p:nvPr>
            <p:ph type="title"/>
          </p:nvPr>
        </p:nvSpPr>
        <p:spPr/>
        <p:txBody>
          <a:bodyPr/>
          <a:lstStyle/>
          <a:p>
            <a:r>
              <a:rPr lang="en-US" dirty="0"/>
              <a:t>Discrete Probability Distributions</a:t>
            </a:r>
          </a:p>
        </p:txBody>
      </p:sp>
      <p:sp>
        <p:nvSpPr>
          <p:cNvPr id="3" name="Content Placeholder 2">
            <a:extLst>
              <a:ext uri="{FF2B5EF4-FFF2-40B4-BE49-F238E27FC236}">
                <a16:creationId xmlns:a16="http://schemas.microsoft.com/office/drawing/2014/main" id="{1574D2F0-3D49-754E-B8F6-C879F634927F}"/>
              </a:ext>
            </a:extLst>
          </p:cNvPr>
          <p:cNvSpPr>
            <a:spLocks noGrp="1"/>
          </p:cNvSpPr>
          <p:nvPr>
            <p:ph idx="1"/>
          </p:nvPr>
        </p:nvSpPr>
        <p:spPr/>
        <p:txBody>
          <a:bodyPr/>
          <a:lstStyle/>
          <a:p>
            <a:r>
              <a:rPr lang="en-US" dirty="0"/>
              <a:t>Discrete probability functions are also known as probability mass functions and can assume a discrete number of values. For example, coin tosses and counts of events are discrete functions. These are discrete distributions because there are no in-between values. For example, you can have only heads or tails in a coin toss. Similarly, if you’re counting the number of books that a library checks out per hour, you can count 21 or 22 books, but nothing in between.</a:t>
            </a:r>
          </a:p>
        </p:txBody>
      </p:sp>
    </p:spTree>
    <p:extLst>
      <p:ext uri="{BB962C8B-B14F-4D97-AF65-F5344CB8AC3E}">
        <p14:creationId xmlns:p14="http://schemas.microsoft.com/office/powerpoint/2010/main" val="33523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317A-48CD-1643-9206-686742E479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F72D9D-7FB4-0448-A858-3ED783DE3B63}"/>
              </a:ext>
            </a:extLst>
          </p:cNvPr>
          <p:cNvSpPr>
            <a:spLocks noGrp="1"/>
          </p:cNvSpPr>
          <p:nvPr>
            <p:ph idx="1"/>
          </p:nvPr>
        </p:nvSpPr>
        <p:spPr/>
        <p:txBody>
          <a:bodyPr/>
          <a:lstStyle/>
          <a:p>
            <a:r>
              <a:rPr lang="en-US" dirty="0"/>
              <a:t>For example, the likelihood of rolling a specific number on a die is 1/6. The total probability for all six values equals one. When you roll a die, you inevitably obtain one of the possible values.</a:t>
            </a:r>
          </a:p>
          <a:p>
            <a:r>
              <a:rPr lang="en-US" dirty="0"/>
              <a:t>If the discrete distribution has a finite number of values, you can display all the values with their corresponding probabilities in a table. For example, according to a study, the likelihood for the number of cars in a California household is the following:</a:t>
            </a:r>
          </a:p>
          <a:p>
            <a:endParaRPr lang="en-US" dirty="0"/>
          </a:p>
        </p:txBody>
      </p:sp>
      <p:pic>
        <p:nvPicPr>
          <p:cNvPr id="2050" name="Picture 2" descr="Table that displays the probabilities for the number of cars in a household.">
            <a:extLst>
              <a:ext uri="{FF2B5EF4-FFF2-40B4-BE49-F238E27FC236}">
                <a16:creationId xmlns:a16="http://schemas.microsoft.com/office/drawing/2014/main" id="{6C57AC7A-F36A-1540-9BCF-42D93388A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684" y="4495800"/>
            <a:ext cx="3136900"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4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0E95-3812-4146-8EF9-CFD15ADFBB94}"/>
              </a:ext>
            </a:extLst>
          </p:cNvPr>
          <p:cNvSpPr>
            <a:spLocks noGrp="1"/>
          </p:cNvSpPr>
          <p:nvPr>
            <p:ph type="title"/>
          </p:nvPr>
        </p:nvSpPr>
        <p:spPr/>
        <p:txBody>
          <a:bodyPr/>
          <a:lstStyle/>
          <a:p>
            <a:r>
              <a:rPr lang="en-US" dirty="0"/>
              <a:t>Types of Discrete Distributions</a:t>
            </a:r>
          </a:p>
        </p:txBody>
      </p:sp>
      <p:sp>
        <p:nvSpPr>
          <p:cNvPr id="3" name="Content Placeholder 2">
            <a:extLst>
              <a:ext uri="{FF2B5EF4-FFF2-40B4-BE49-F238E27FC236}">
                <a16:creationId xmlns:a16="http://schemas.microsoft.com/office/drawing/2014/main" id="{0CA64495-48BC-9946-9946-0E681199291B}"/>
              </a:ext>
            </a:extLst>
          </p:cNvPr>
          <p:cNvSpPr>
            <a:spLocks noGrp="1"/>
          </p:cNvSpPr>
          <p:nvPr>
            <p:ph idx="1"/>
          </p:nvPr>
        </p:nvSpPr>
        <p:spPr/>
        <p:txBody>
          <a:bodyPr/>
          <a:lstStyle/>
          <a:p>
            <a:r>
              <a:rPr lang="en-US" dirty="0"/>
              <a:t>There are a variety of discrete probability distributions that you can use to model different types of data. The correct discrete distribution depends on the properties of your data. For example, use the:</a:t>
            </a:r>
          </a:p>
          <a:p>
            <a:r>
              <a:rPr lang="en-US" dirty="0"/>
              <a:t>Binomial distribution to model binary data, such as coin tosses.</a:t>
            </a:r>
          </a:p>
          <a:p>
            <a:r>
              <a:rPr lang="en-US" dirty="0"/>
              <a:t>Poisson distribution to model count data, such as the count of library book checkouts per hour.</a:t>
            </a:r>
          </a:p>
          <a:p>
            <a:r>
              <a:rPr lang="en-US" dirty="0"/>
              <a:t>Uniform distribution to model multiple events with the same probability, such as rolling a die.</a:t>
            </a:r>
          </a:p>
          <a:p>
            <a:endParaRPr lang="en-US" dirty="0"/>
          </a:p>
        </p:txBody>
      </p:sp>
    </p:spTree>
    <p:extLst>
      <p:ext uri="{BB962C8B-B14F-4D97-AF65-F5344CB8AC3E}">
        <p14:creationId xmlns:p14="http://schemas.microsoft.com/office/powerpoint/2010/main" val="36068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1DA-5E4F-B940-B5A2-6C8B247FB0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7440D-6524-FC44-9084-FAE1DE071862}"/>
              </a:ext>
            </a:extLst>
          </p:cNvPr>
          <p:cNvSpPr>
            <a:spLocks noGrp="1"/>
          </p:cNvSpPr>
          <p:nvPr>
            <p:ph idx="1"/>
          </p:nvPr>
        </p:nvSpPr>
        <p:spPr/>
        <p:txBody>
          <a:bodyPr/>
          <a:lstStyle/>
          <a:p>
            <a:r>
              <a:rPr lang="en-US" dirty="0"/>
              <a:t>A probability distribution describes how the values of a random variable is distributed. For example, the collection of all possible outcomes of a sequence of coin tossing is known to follow the binomial distribution.</a:t>
            </a:r>
          </a:p>
        </p:txBody>
      </p:sp>
    </p:spTree>
    <p:extLst>
      <p:ext uri="{BB962C8B-B14F-4D97-AF65-F5344CB8AC3E}">
        <p14:creationId xmlns:p14="http://schemas.microsoft.com/office/powerpoint/2010/main" val="143230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86F1-BB99-A74A-92DB-E586AA45760F}"/>
              </a:ext>
            </a:extLst>
          </p:cNvPr>
          <p:cNvSpPr>
            <a:spLocks noGrp="1"/>
          </p:cNvSpPr>
          <p:nvPr>
            <p:ph type="title"/>
          </p:nvPr>
        </p:nvSpPr>
        <p:spPr/>
        <p:txBody>
          <a:bodyPr/>
          <a:lstStyle/>
          <a:p>
            <a:r>
              <a:rPr lang="en-US" b="1" dirty="0"/>
              <a:t>Binomial Distribution</a:t>
            </a:r>
            <a:br>
              <a:rPr lang="en-US" b="1" dirty="0"/>
            </a:br>
            <a:endParaRPr lang="en-US" dirty="0"/>
          </a:p>
        </p:txBody>
      </p:sp>
      <p:sp>
        <p:nvSpPr>
          <p:cNvPr id="3" name="Content Placeholder 2">
            <a:extLst>
              <a:ext uri="{FF2B5EF4-FFF2-40B4-BE49-F238E27FC236}">
                <a16:creationId xmlns:a16="http://schemas.microsoft.com/office/drawing/2014/main" id="{301F7C90-3702-0842-84B1-1A33D688F319}"/>
              </a:ext>
            </a:extLst>
          </p:cNvPr>
          <p:cNvSpPr>
            <a:spLocks noGrp="1"/>
          </p:cNvSpPr>
          <p:nvPr>
            <p:ph idx="1"/>
          </p:nvPr>
        </p:nvSpPr>
        <p:spPr/>
        <p:txBody>
          <a:bodyPr/>
          <a:lstStyle/>
          <a:p>
            <a:r>
              <a:rPr lang="en-US" dirty="0"/>
              <a:t>The </a:t>
            </a:r>
            <a:r>
              <a:rPr lang="en-US" b="1" dirty="0"/>
              <a:t>binomial distribution </a:t>
            </a:r>
            <a:r>
              <a:rPr lang="en-US" dirty="0"/>
              <a:t>is a discrete probability distribution. It describes the outcome of </a:t>
            </a:r>
            <a:r>
              <a:rPr lang="en-US" i="1" dirty="0"/>
              <a:t>n </a:t>
            </a:r>
            <a:r>
              <a:rPr lang="en-US" dirty="0"/>
              <a:t>independent trials in an experiment. Each trial is assumed to have only two outcomes, either success or failure.</a:t>
            </a:r>
          </a:p>
          <a:p>
            <a:endParaRPr lang="en-US" dirty="0"/>
          </a:p>
        </p:txBody>
      </p:sp>
    </p:spTree>
    <p:extLst>
      <p:ext uri="{BB962C8B-B14F-4D97-AF65-F5344CB8AC3E}">
        <p14:creationId xmlns:p14="http://schemas.microsoft.com/office/powerpoint/2010/main" val="405255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AAC0-9554-2D41-BEA5-D540A27242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8B2C0-4D65-7343-9BAC-3DC27C546F75}"/>
              </a:ext>
            </a:extLst>
          </p:cNvPr>
          <p:cNvSpPr>
            <a:spLocks noGrp="1"/>
          </p:cNvSpPr>
          <p:nvPr>
            <p:ph idx="1"/>
          </p:nvPr>
        </p:nvSpPr>
        <p:spPr/>
        <p:txBody>
          <a:bodyPr>
            <a:normAutofit fontScale="92500" lnSpcReduction="10000"/>
          </a:bodyPr>
          <a:lstStyle/>
          <a:p>
            <a:r>
              <a:rPr lang="en-US" b="1" dirty="0"/>
              <a:t>Problem</a:t>
            </a:r>
          </a:p>
          <a:p>
            <a:r>
              <a:rPr lang="en-US" dirty="0"/>
              <a:t>Suppose there are twelve multiple choice questions in an English class quiz. Each question has five possible answers, and only one of them is correct. Find the probability of having four or less correct answers if a student attempts to answer every question at random.</a:t>
            </a:r>
          </a:p>
          <a:p>
            <a:r>
              <a:rPr lang="en-US" b="1" dirty="0"/>
              <a:t>Solution</a:t>
            </a:r>
          </a:p>
          <a:p>
            <a:r>
              <a:rPr lang="en-US" dirty="0"/>
              <a:t>Since only one out of five possible answers is correct, the probability of answering a question correctly by random is 1/5=0.2. We can find the probability of having exactly 4 correct answers by random attempts as follows.</a:t>
            </a:r>
          </a:p>
          <a:p>
            <a:r>
              <a:rPr lang="en-US" dirty="0"/>
              <a:t>&gt; </a:t>
            </a:r>
            <a:r>
              <a:rPr lang="en-US" dirty="0" err="1"/>
              <a:t>dbinom</a:t>
            </a:r>
            <a:r>
              <a:rPr lang="en-US" dirty="0"/>
              <a:t>(4, size=12, prob=0.2)</a:t>
            </a:r>
          </a:p>
          <a:p>
            <a:endParaRPr lang="en-US" dirty="0"/>
          </a:p>
        </p:txBody>
      </p:sp>
    </p:spTree>
    <p:extLst>
      <p:ext uri="{BB962C8B-B14F-4D97-AF65-F5344CB8AC3E}">
        <p14:creationId xmlns:p14="http://schemas.microsoft.com/office/powerpoint/2010/main" val="3727579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2119</Words>
  <Application>Microsoft Macintosh PowerPoint</Application>
  <PresentationFormat>Widescreen</PresentationFormat>
  <Paragraphs>129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Probability Distributions</vt:lpstr>
      <vt:lpstr>General Properties of Probability Distributions </vt:lpstr>
      <vt:lpstr>PowerPoint Presentation</vt:lpstr>
      <vt:lpstr>Discrete Probability Distributions</vt:lpstr>
      <vt:lpstr>PowerPoint Presentation</vt:lpstr>
      <vt:lpstr>Types of Discrete Distributions</vt:lpstr>
      <vt:lpstr>PowerPoint Presentation</vt:lpstr>
      <vt:lpstr>Binomial Distribution </vt:lpstr>
      <vt:lpstr>PowerPoint Presentation</vt:lpstr>
      <vt:lpstr>PowerPoint Presentation</vt:lpstr>
      <vt:lpstr>Poisson Distribution </vt:lpstr>
      <vt:lpstr>PowerPoint Presentation</vt:lpstr>
      <vt:lpstr>PowerPoint Presentation</vt:lpstr>
      <vt:lpstr>Continuous Uniform Distribution </vt:lpstr>
      <vt:lpstr>PowerPoint Presentation</vt:lpstr>
      <vt:lpstr>Chi-squared Distribution </vt:lpstr>
      <vt:lpstr>PowerPoint Presentation</vt:lpstr>
      <vt:lpstr>Student t Distribution </vt:lpstr>
      <vt:lpstr>PowerPoint Presentation</vt:lpstr>
      <vt:lpstr>F Distribution </vt:lpstr>
      <vt:lpstr>Continuous Probability Distributions </vt:lpstr>
      <vt:lpstr>Characteristics of Continuous Probability Distributions </vt:lpstr>
      <vt:lpstr>Continuous Probability Distributions</vt:lpstr>
      <vt:lpstr>Exponential Distribution </vt:lpstr>
      <vt:lpstr>PowerPoint Presentation</vt:lpstr>
      <vt:lpstr>Normal Distribution </vt:lpstr>
      <vt:lpstr>PowerPoint Presentation</vt:lpstr>
      <vt:lpstr>Chi Square Test</vt:lpstr>
      <vt:lpstr>Example</vt:lpstr>
      <vt:lpstr>Assumptions</vt:lpstr>
      <vt:lpstr>PowerPoint Presentation</vt:lpstr>
      <vt:lpstr>https://www.socscistatistics.com/pvalues/chidistribution.aspx</vt:lpstr>
      <vt:lpstr>R Function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Mathematical Statistics I</dc:title>
  <dc:creator>Shrikant D Pawar</dc:creator>
  <cp:lastModifiedBy>Pawar, Shrikant</cp:lastModifiedBy>
  <cp:revision>2</cp:revision>
  <dcterms:created xsi:type="dcterms:W3CDTF">2021-11-05T19:50:30Z</dcterms:created>
  <dcterms:modified xsi:type="dcterms:W3CDTF">2022-04-11T14:56:40Z</dcterms:modified>
</cp:coreProperties>
</file>