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9" r:id="rId2"/>
    <p:sldId id="257" r:id="rId3"/>
    <p:sldId id="261" r:id="rId4"/>
    <p:sldId id="260" r:id="rId5"/>
    <p:sldId id="258"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81429"/>
  </p:normalViewPr>
  <p:slideViewPr>
    <p:cSldViewPr snapToGrid="0" snapToObjects="1">
      <p:cViewPr varScale="1">
        <p:scale>
          <a:sx n="103" d="100"/>
          <a:sy n="103" d="100"/>
        </p:scale>
        <p:origin x="1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2B921-658F-8541-BC42-FB2FD1839F5E}" type="datetimeFigureOut">
              <a:rPr lang="en-US" smtClean="0"/>
              <a:t>6/12/20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B0BA7-6EA6-3E47-A4B6-3B697DB2793E}" type="slidenum">
              <a:rPr lang="en-US" smtClean="0"/>
              <a:t>‹#›</a:t>
            </a:fld>
            <a:endParaRPr lang="en-US"/>
          </a:p>
        </p:txBody>
      </p:sp>
    </p:spTree>
    <p:extLst>
      <p:ext uri="{BB962C8B-B14F-4D97-AF65-F5344CB8AC3E}">
        <p14:creationId xmlns:p14="http://schemas.microsoft.com/office/powerpoint/2010/main" val="61556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Congenital heart defects and skeletal malformations syndrome (CHDSKM) is characterized by atrial and ventricular septal defects, with aortic root dilation in adulthood. Skeletal defects are variable and include pectus excavatum, scoliosis, and finger contractures, and some patient exhibit joint laxity. Failure to thrive is observed during infancy and early childhood (Wang et al., 2017).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Other variants:</a:t>
            </a:r>
          </a:p>
          <a:p>
            <a:r>
              <a:rPr lang="en-US" sz="1200" kern="1200" dirty="0">
                <a:solidFill>
                  <a:schemeClr val="tx1"/>
                </a:solidFill>
                <a:effectLst/>
                <a:latin typeface="+mn-lt"/>
                <a:ea typeface="+mn-ea"/>
                <a:cs typeface="+mn-cs"/>
              </a:rPr>
              <a:t>ARID1A:NM_006015:exon3:c.C1546T:p.P516S,ARID1A:NM_139135:exon3:c.C1546T:p.P516S</a:t>
            </a:r>
          </a:p>
          <a:p>
            <a:r>
              <a:rPr lang="en-US" sz="1200" kern="1200" dirty="0">
                <a:solidFill>
                  <a:schemeClr val="tx1"/>
                </a:solidFill>
                <a:effectLst/>
                <a:latin typeface="+mn-lt"/>
                <a:ea typeface="+mn-ea"/>
                <a:cs typeface="+mn-cs"/>
              </a:rPr>
              <a:t>ARID1A:NM_006015:exon15:c.G3768A:p.M1256I,ARID1A:NM_139135:exon15:c.G3768A:p.M1256I</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PRKD1:NM_001330069:exon4:c.G563T:p.C188F,PRKD1:NM_001348390:exon4:c.G275T:p.C92F,PRKD1:NM_002742:exon4:c.G563T:p.C188F</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IRF2BPL:NM_024496:exon1:c.G2141C:p.C714S</a:t>
            </a:r>
          </a:p>
          <a:p>
            <a:r>
              <a:rPr lang="en-US" sz="1200" kern="1200" dirty="0">
                <a:solidFill>
                  <a:schemeClr val="tx1"/>
                </a:solidFill>
                <a:effectLst/>
                <a:latin typeface="+mn-lt"/>
                <a:ea typeface="+mn-ea"/>
                <a:cs typeface="+mn-cs"/>
              </a:rPr>
              <a:t>PTCHD1:NM_173495:exon1:c.G53T:p.G18V</a:t>
            </a:r>
          </a:p>
          <a:p>
            <a:endParaRPr lang="en-US" dirty="0"/>
          </a:p>
        </p:txBody>
      </p:sp>
      <p:sp>
        <p:nvSpPr>
          <p:cNvPr id="4" name="Slide Number Placeholder 3"/>
          <p:cNvSpPr>
            <a:spLocks noGrp="1"/>
          </p:cNvSpPr>
          <p:nvPr>
            <p:ph type="sldNum" sz="quarter" idx="5"/>
          </p:nvPr>
        </p:nvSpPr>
        <p:spPr/>
        <p:txBody>
          <a:bodyPr/>
          <a:lstStyle/>
          <a:p>
            <a:fld id="{359B0BA7-6EA6-3E47-A4B6-3B697DB2793E}" type="slidenum">
              <a:rPr lang="en-US" smtClean="0"/>
              <a:t>5</a:t>
            </a:fld>
            <a:endParaRPr lang="en-US"/>
          </a:p>
        </p:txBody>
      </p:sp>
    </p:spTree>
    <p:extLst>
      <p:ext uri="{BB962C8B-B14F-4D97-AF65-F5344CB8AC3E}">
        <p14:creationId xmlns:p14="http://schemas.microsoft.com/office/powerpoint/2010/main" val="148909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E661-8D9C-5947-A365-CB175FC1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C202E1-2E4C-864C-8E36-C6DC5DA63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E9F7D-1A7B-994B-A171-AA6708F2276A}"/>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AA1D6379-0D78-9046-AEA9-2484F59E8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CA43-C7C8-3448-8544-9014EE018825}"/>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2195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E552-DF14-D845-9761-733B11572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A0241-8911-A74E-B13A-641AA4571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C9A2C-8457-0748-A13C-20DB86ABB604}"/>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8DBC04F5-BF42-4F47-B63B-5BF23DC73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7A6C6-9DD2-8B4B-AFFC-DB2899069186}"/>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49599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5FCDC-AAE3-BF4A-A433-158F586DE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370B-938D-7649-8BD0-EB9B835C9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122D4-AFE4-6C42-8A21-511E0C5931A7}"/>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FB17DD67-0CF2-5740-BFFA-1F7D959BB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88FAC-16AC-FC40-899A-3D9087D368A4}"/>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123914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3CFF-B311-C74F-BD65-1BE998D40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08E6C-3DE4-1F4D-AFC9-2BEA9064A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9AA94-71C3-354E-AA47-F73BD86801C4}"/>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D070AC26-EC30-454C-9683-1EB699A01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1A051-7540-514A-A3C8-8FDECC9535ED}"/>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17709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4142-8367-8B4B-91B3-2FAF070A2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5E56F2-B655-784E-A3F2-3C19A6E5C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42425-40C8-DF49-AA51-AB9C74E312D1}"/>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709117A0-856B-734E-AD00-61862C89C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D5CD3-35F4-BB45-BB9A-6478C7858817}"/>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62899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EECE-0543-E041-A757-F420E5CC9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0793B-61DA-D345-B6AE-2725DD513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68B6F5-6746-D546-9A6D-70CC4F000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268FD0-908F-0349-866A-CD293765BEEF}"/>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6" name="Footer Placeholder 5">
            <a:extLst>
              <a:ext uri="{FF2B5EF4-FFF2-40B4-BE49-F238E27FC236}">
                <a16:creationId xmlns:a16="http://schemas.microsoft.com/office/drawing/2014/main" id="{E08BEC20-7D5E-234C-B804-3692239E2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A7A08-6C4F-614E-8550-515A67150C16}"/>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148297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DB65-BEE0-CB4A-AF9E-4493F82F21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E00258-DB6B-2744-907A-76C4D1483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FBF868-0A16-3B4D-AE6A-45BA20938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13130C-90E8-094C-AB12-651F3817A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8FF-844D-3B45-A97C-153CF3198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F6326-767F-1940-854B-0A29B368ECE5}"/>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8" name="Footer Placeholder 7">
            <a:extLst>
              <a:ext uri="{FF2B5EF4-FFF2-40B4-BE49-F238E27FC236}">
                <a16:creationId xmlns:a16="http://schemas.microsoft.com/office/drawing/2014/main" id="{4D7D1965-D2E4-3842-98CC-994445B93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637DD-2D37-4140-8959-747EBD2BF022}"/>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57991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01A4-3C26-624F-BC48-3F65EF850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4FA1C-1D34-7841-9B70-733FABBDFD96}"/>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4" name="Footer Placeholder 3">
            <a:extLst>
              <a:ext uri="{FF2B5EF4-FFF2-40B4-BE49-F238E27FC236}">
                <a16:creationId xmlns:a16="http://schemas.microsoft.com/office/drawing/2014/main" id="{E1036836-29AE-834F-B138-D79EC6905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1D7C6-A77C-B044-95C4-628635724DC3}"/>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96959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0F180-1844-E241-A1C1-C8229C6C53AC}"/>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3" name="Footer Placeholder 2">
            <a:extLst>
              <a:ext uri="{FF2B5EF4-FFF2-40B4-BE49-F238E27FC236}">
                <a16:creationId xmlns:a16="http://schemas.microsoft.com/office/drawing/2014/main" id="{72AB522F-FD13-424D-B3AE-B802F8CEB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1B85B-6BC5-0D45-BB22-FDD548D6F34C}"/>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47953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C0FC-90DB-1447-B5AC-F24B7AC8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0C76CD-8C3D-2E45-A676-E275D5026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5F2E44-5D56-5842-AC90-57D28A4E8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25472-D099-1943-88D8-ECFB290008D7}"/>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6" name="Footer Placeholder 5">
            <a:extLst>
              <a:ext uri="{FF2B5EF4-FFF2-40B4-BE49-F238E27FC236}">
                <a16:creationId xmlns:a16="http://schemas.microsoft.com/office/drawing/2014/main" id="{8C536A3C-63D4-254E-B39E-7CF1CC27F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97D5-5C6A-9248-9783-56C45BDB8B55}"/>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334686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8D1F-FCEA-BF4D-9700-FCC614298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C21DA1-4251-3E43-ADCE-118E5FD89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02999-4983-D045-B4BF-44830F50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8366D-F7E5-A046-A482-F484927E5B87}"/>
              </a:ext>
            </a:extLst>
          </p:cNvPr>
          <p:cNvSpPr>
            <a:spLocks noGrp="1"/>
          </p:cNvSpPr>
          <p:nvPr>
            <p:ph type="dt" sz="half" idx="10"/>
          </p:nvPr>
        </p:nvSpPr>
        <p:spPr/>
        <p:txBody>
          <a:bodyPr/>
          <a:lstStyle/>
          <a:p>
            <a:fld id="{A10EE6D2-A803-E244-88B5-9696ED18A916}" type="datetimeFigureOut">
              <a:rPr lang="en-US" smtClean="0"/>
              <a:t>6/12/20</a:t>
            </a:fld>
            <a:endParaRPr lang="en-US"/>
          </a:p>
        </p:txBody>
      </p:sp>
      <p:sp>
        <p:nvSpPr>
          <p:cNvPr id="6" name="Footer Placeholder 5">
            <a:extLst>
              <a:ext uri="{FF2B5EF4-FFF2-40B4-BE49-F238E27FC236}">
                <a16:creationId xmlns:a16="http://schemas.microsoft.com/office/drawing/2014/main" id="{0EB402AB-F149-6244-8D5A-550CB5381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49260-5891-EB44-97E0-A6FF0D14FA43}"/>
              </a:ext>
            </a:extLst>
          </p:cNvPr>
          <p:cNvSpPr>
            <a:spLocks noGrp="1"/>
          </p:cNvSpPr>
          <p:nvPr>
            <p:ph type="sldNum" sz="quarter" idx="12"/>
          </p:nvPr>
        </p:nvSpPr>
        <p:spPr/>
        <p:txBody>
          <a:bodyPr/>
          <a:lstStyle/>
          <a:p>
            <a:fld id="{9702DCF2-673D-7349-9939-6B9BC1F82BFC}" type="slidenum">
              <a:rPr lang="en-US" smtClean="0"/>
              <a:t>‹#›</a:t>
            </a:fld>
            <a:endParaRPr lang="en-US"/>
          </a:p>
        </p:txBody>
      </p:sp>
    </p:spTree>
    <p:extLst>
      <p:ext uri="{BB962C8B-B14F-4D97-AF65-F5344CB8AC3E}">
        <p14:creationId xmlns:p14="http://schemas.microsoft.com/office/powerpoint/2010/main" val="90702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08337-C5A1-FF46-80E3-C8AB1E2AB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0DD40-76B2-2844-9B20-B95E406F1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65B74-DC0C-6C4E-B756-338BB153F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EE6D2-A803-E244-88B5-9696ED18A916}" type="datetimeFigureOut">
              <a:rPr lang="en-US" smtClean="0"/>
              <a:t>6/12/20</a:t>
            </a:fld>
            <a:endParaRPr lang="en-US"/>
          </a:p>
        </p:txBody>
      </p:sp>
      <p:sp>
        <p:nvSpPr>
          <p:cNvPr id="5" name="Footer Placeholder 4">
            <a:extLst>
              <a:ext uri="{FF2B5EF4-FFF2-40B4-BE49-F238E27FC236}">
                <a16:creationId xmlns:a16="http://schemas.microsoft.com/office/drawing/2014/main" id="{D8133BE2-DA12-6D46-91BC-DF1724168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E7FB27-62AE-4F41-A956-52794C93D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2DCF2-673D-7349-9939-6B9BC1F82BFC}" type="slidenum">
              <a:rPr lang="en-US" smtClean="0"/>
              <a:t>‹#›</a:t>
            </a:fld>
            <a:endParaRPr lang="en-US"/>
          </a:p>
        </p:txBody>
      </p:sp>
    </p:spTree>
    <p:extLst>
      <p:ext uri="{BB962C8B-B14F-4D97-AF65-F5344CB8AC3E}">
        <p14:creationId xmlns:p14="http://schemas.microsoft.com/office/powerpoint/2010/main" val="290991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81B-122B-ED41-BA25-8E6FC6EC6811}"/>
              </a:ext>
            </a:extLst>
          </p:cNvPr>
          <p:cNvSpPr>
            <a:spLocks noGrp="1"/>
          </p:cNvSpPr>
          <p:nvPr>
            <p:ph type="title"/>
          </p:nvPr>
        </p:nvSpPr>
        <p:spPr>
          <a:xfrm>
            <a:off x="940676" y="412236"/>
            <a:ext cx="10515600" cy="1325563"/>
          </a:xfrm>
        </p:spPr>
        <p:txBody>
          <a:bodyPr>
            <a:noAutofit/>
          </a:bodyPr>
          <a:lstStyle/>
          <a:p>
            <a:pPr algn="ctr" fontAlgn="base"/>
            <a:r>
              <a:rPr lang="en-US" sz="3200" i="1" dirty="0"/>
              <a:t>Patient 32742, ~5kb deletion in SCN1A, partial exon deletion (chr2:166887931-166893029)</a:t>
            </a: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3AE2DF83-9B46-3A43-8D3F-AEECBDCB5457}"/>
              </a:ext>
            </a:extLst>
          </p:cNvPr>
          <p:cNvSpPr>
            <a:spLocks noGrp="1"/>
          </p:cNvSpPr>
          <p:nvPr>
            <p:ph idx="1"/>
          </p:nvPr>
        </p:nvSpPr>
        <p:spPr>
          <a:xfrm>
            <a:off x="627993" y="1253331"/>
            <a:ext cx="10515600" cy="4351338"/>
          </a:xfrm>
        </p:spPr>
        <p:txBody>
          <a:bodyPr>
            <a:normAutofit/>
          </a:bodyPr>
          <a:lstStyle/>
          <a:p>
            <a:pPr algn="just"/>
            <a:r>
              <a:rPr lang="en-US" dirty="0"/>
              <a:t>Mutation in the SCN1A gene can cause a spectrum of early-onset epileptic encephalopathies, with the most common designation being </a:t>
            </a:r>
            <a:r>
              <a:rPr lang="en-US" dirty="0" err="1"/>
              <a:t>Dravet</a:t>
            </a:r>
            <a:r>
              <a:rPr lang="en-US" dirty="0"/>
              <a:t> syndrome (</a:t>
            </a:r>
            <a:r>
              <a:rPr lang="en-US" i="1" dirty="0"/>
              <a:t>Carranza </a:t>
            </a:r>
            <a:r>
              <a:rPr lang="en-US" i="1" dirty="0" err="1"/>
              <a:t>Rojo</a:t>
            </a:r>
            <a:r>
              <a:rPr lang="en-US" i="1" dirty="0"/>
              <a:t> et al., 2011</a:t>
            </a:r>
            <a:r>
              <a:rPr lang="en-US" dirty="0"/>
              <a:t>).</a:t>
            </a:r>
          </a:p>
          <a:p>
            <a:pPr algn="just"/>
            <a:r>
              <a:rPr lang="en-US" dirty="0" err="1"/>
              <a:t>Dravet</a:t>
            </a:r>
            <a:r>
              <a:rPr lang="en-US" dirty="0"/>
              <a:t> syndrome, also known as severe myoclonic epilepsy of infancy (SMEI), involve fever-associated seizures with mutations in the SCN1A gene.</a:t>
            </a:r>
          </a:p>
          <a:p>
            <a:pPr algn="just"/>
            <a:r>
              <a:rPr lang="en-US" dirty="0"/>
              <a:t>Patient is having tremor, ataxia, dysarthria, ataxia, choreiform movements of the face and upgoing toes. Exome sequencing analysis identified no pathogenic variant.</a:t>
            </a:r>
          </a:p>
          <a:p>
            <a:pPr algn="just"/>
            <a:r>
              <a:rPr lang="en-US" dirty="0"/>
              <a:t>OMIM Entry: 182389</a:t>
            </a:r>
          </a:p>
          <a:p>
            <a:pPr marL="0" indent="0" algn="just">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9491E1E-E5E4-E740-BF94-B3C807C8E7B5}"/>
              </a:ext>
            </a:extLst>
          </p:cNvPr>
          <p:cNvPicPr>
            <a:picLocks noChangeAspect="1"/>
          </p:cNvPicPr>
          <p:nvPr/>
        </p:nvPicPr>
        <p:blipFill>
          <a:blip r:embed="rId2"/>
          <a:stretch>
            <a:fillRect/>
          </a:stretch>
        </p:blipFill>
        <p:spPr>
          <a:xfrm>
            <a:off x="4159404" y="5387982"/>
            <a:ext cx="8032595" cy="1470017"/>
          </a:xfrm>
          <a:prstGeom prst="rect">
            <a:avLst/>
          </a:prstGeom>
        </p:spPr>
      </p:pic>
    </p:spTree>
    <p:extLst>
      <p:ext uri="{BB962C8B-B14F-4D97-AF65-F5344CB8AC3E}">
        <p14:creationId xmlns:p14="http://schemas.microsoft.com/office/powerpoint/2010/main" val="6997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7446-8734-DB46-88BA-6B2EF83521E0}"/>
              </a:ext>
            </a:extLst>
          </p:cNvPr>
          <p:cNvSpPr>
            <a:spLocks noGrp="1"/>
          </p:cNvSpPr>
          <p:nvPr>
            <p:ph type="title"/>
          </p:nvPr>
        </p:nvSpPr>
        <p:spPr>
          <a:xfrm>
            <a:off x="838200" y="269134"/>
            <a:ext cx="10515600" cy="1325563"/>
          </a:xfrm>
        </p:spPr>
        <p:txBody>
          <a:bodyPr>
            <a:normAutofit fontScale="90000"/>
          </a:bodyPr>
          <a:lstStyle/>
          <a:p>
            <a:pPr algn="ctr"/>
            <a:r>
              <a:rPr lang="en-US" i="1" dirty="0"/>
              <a:t>SCN1A </a:t>
            </a:r>
            <a:r>
              <a:rPr lang="en-US" dirty="0"/>
              <a:t>gene</a:t>
            </a:r>
            <a:r>
              <a:rPr lang="en-US" i="1" dirty="0"/>
              <a:t> </a:t>
            </a:r>
            <a:r>
              <a:rPr lang="en-US" dirty="0"/>
              <a:t>has</a:t>
            </a:r>
            <a:r>
              <a:rPr lang="en-US" i="1" dirty="0"/>
              <a:t> </a:t>
            </a:r>
            <a:r>
              <a:rPr lang="en-US" dirty="0"/>
              <a:t>29 transcripts, each with several different variants. </a:t>
            </a:r>
            <a:r>
              <a:rPr lang="en-US" i="1" dirty="0"/>
              <a:t>SCN1A: partial exon deletion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2C6DB32-645E-9540-8D9B-EA21ABDE8410}"/>
              </a:ext>
            </a:extLst>
          </p:cNvPr>
          <p:cNvPicPr>
            <a:picLocks noChangeAspect="1"/>
          </p:cNvPicPr>
          <p:nvPr/>
        </p:nvPicPr>
        <p:blipFill>
          <a:blip r:embed="rId2"/>
          <a:stretch>
            <a:fillRect/>
          </a:stretch>
        </p:blipFill>
        <p:spPr>
          <a:xfrm>
            <a:off x="0" y="5077512"/>
            <a:ext cx="12192000" cy="1780488"/>
          </a:xfrm>
          <a:prstGeom prst="rect">
            <a:avLst/>
          </a:prstGeom>
        </p:spPr>
      </p:pic>
      <p:cxnSp>
        <p:nvCxnSpPr>
          <p:cNvPr id="9" name="Straight Arrow Connector 8">
            <a:extLst>
              <a:ext uri="{FF2B5EF4-FFF2-40B4-BE49-F238E27FC236}">
                <a16:creationId xmlns:a16="http://schemas.microsoft.com/office/drawing/2014/main" id="{A602049C-715E-8B41-A55A-7B446A491236}"/>
              </a:ext>
            </a:extLst>
          </p:cNvPr>
          <p:cNvCxnSpPr>
            <a:cxnSpLocks/>
            <a:endCxn id="7" idx="0"/>
          </p:cNvCxnSpPr>
          <p:nvPr/>
        </p:nvCxnSpPr>
        <p:spPr>
          <a:xfrm>
            <a:off x="6096000" y="4493170"/>
            <a:ext cx="0" cy="584342"/>
          </a:xfrm>
          <a:prstGeom prst="straightConnector1">
            <a:avLst/>
          </a:prstGeom>
          <a:ln w="85725">
            <a:tailEnd type="triangle"/>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E49B27B3-2778-9E48-9E2A-21E5A56A15E0}"/>
              </a:ext>
            </a:extLst>
          </p:cNvPr>
          <p:cNvPicPr>
            <a:picLocks noChangeAspect="1"/>
          </p:cNvPicPr>
          <p:nvPr/>
        </p:nvPicPr>
        <p:blipFill>
          <a:blip r:embed="rId3"/>
          <a:stretch>
            <a:fillRect/>
          </a:stretch>
        </p:blipFill>
        <p:spPr>
          <a:xfrm>
            <a:off x="6096000" y="2152538"/>
            <a:ext cx="5618205" cy="1842333"/>
          </a:xfrm>
          <a:prstGeom prst="rect">
            <a:avLst/>
          </a:prstGeom>
        </p:spPr>
      </p:pic>
      <p:pic>
        <p:nvPicPr>
          <p:cNvPr id="6" name="Picture 5">
            <a:extLst>
              <a:ext uri="{FF2B5EF4-FFF2-40B4-BE49-F238E27FC236}">
                <a16:creationId xmlns:a16="http://schemas.microsoft.com/office/drawing/2014/main" id="{BE5358F9-5220-4C48-8F95-94B64E4F207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3737" y="1782317"/>
            <a:ext cx="4535075" cy="2712682"/>
          </a:xfrm>
          <a:prstGeom prst="rect">
            <a:avLst/>
          </a:prstGeom>
          <a:noFill/>
          <a:ln>
            <a:noFill/>
          </a:ln>
        </p:spPr>
      </p:pic>
    </p:spTree>
    <p:extLst>
      <p:ext uri="{BB962C8B-B14F-4D97-AF65-F5344CB8AC3E}">
        <p14:creationId xmlns:p14="http://schemas.microsoft.com/office/powerpoint/2010/main" val="37569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F37B-9099-A74E-AF64-63262BEC4E30}"/>
              </a:ext>
            </a:extLst>
          </p:cNvPr>
          <p:cNvSpPr>
            <a:spLocks noGrp="1"/>
          </p:cNvSpPr>
          <p:nvPr>
            <p:ph type="title"/>
          </p:nvPr>
        </p:nvSpPr>
        <p:spPr>
          <a:xfrm>
            <a:off x="838200" y="30590"/>
            <a:ext cx="10515600" cy="1325563"/>
          </a:xfrm>
        </p:spPr>
        <p:txBody>
          <a:bodyPr>
            <a:normAutofit fontScale="90000"/>
          </a:bodyPr>
          <a:lstStyle/>
          <a:p>
            <a:pPr algn="ctr"/>
            <a:r>
              <a:rPr lang="en-US" dirty="0" err="1"/>
              <a:t>gnomAD</a:t>
            </a:r>
            <a:r>
              <a:rPr lang="en-US" dirty="0"/>
              <a:t>  has 10922 variants for </a:t>
            </a:r>
            <a:r>
              <a:rPr lang="en-US" i="1" dirty="0"/>
              <a:t>SCN1A </a:t>
            </a:r>
            <a:r>
              <a:rPr lang="en-US" dirty="0"/>
              <a:t>gene but the observed deletion is not present in database </a:t>
            </a:r>
          </a:p>
        </p:txBody>
      </p:sp>
      <p:pic>
        <p:nvPicPr>
          <p:cNvPr id="5" name="Content Placeholder 4" descr="A screenshot of a cell phone&#10;&#10;Description automatically generated">
            <a:extLst>
              <a:ext uri="{FF2B5EF4-FFF2-40B4-BE49-F238E27FC236}">
                <a16:creationId xmlns:a16="http://schemas.microsoft.com/office/drawing/2014/main" id="{F7934BAF-01D3-AD49-9C45-3ACF5A336205}"/>
              </a:ext>
            </a:extLst>
          </p:cNvPr>
          <p:cNvPicPr>
            <a:picLocks noGrp="1" noChangeAspect="1"/>
          </p:cNvPicPr>
          <p:nvPr>
            <p:ph idx="1"/>
          </p:nvPr>
        </p:nvPicPr>
        <p:blipFill>
          <a:blip r:embed="rId2"/>
          <a:stretch>
            <a:fillRect/>
          </a:stretch>
        </p:blipFill>
        <p:spPr>
          <a:xfrm>
            <a:off x="838200" y="1356153"/>
            <a:ext cx="10515600" cy="4144296"/>
          </a:xfrm>
        </p:spPr>
      </p:pic>
      <p:sp>
        <p:nvSpPr>
          <p:cNvPr id="3" name="TextBox 2">
            <a:extLst>
              <a:ext uri="{FF2B5EF4-FFF2-40B4-BE49-F238E27FC236}">
                <a16:creationId xmlns:a16="http://schemas.microsoft.com/office/drawing/2014/main" id="{AD2CF2F2-0F70-794E-8323-054DE555C106}"/>
              </a:ext>
            </a:extLst>
          </p:cNvPr>
          <p:cNvSpPr txBox="1"/>
          <p:nvPr/>
        </p:nvSpPr>
        <p:spPr>
          <a:xfrm>
            <a:off x="0" y="5500449"/>
            <a:ext cx="12374285" cy="1754326"/>
          </a:xfrm>
          <a:prstGeom prst="rect">
            <a:avLst/>
          </a:prstGeom>
          <a:noFill/>
        </p:spPr>
        <p:txBody>
          <a:bodyPr wrap="none" rtlCol="0">
            <a:spAutoFit/>
          </a:bodyPr>
          <a:lstStyle/>
          <a:p>
            <a:r>
              <a:rPr lang="en-US" dirty="0"/>
              <a:t>Nineteen point mutations, 12 of which were novel were identified, confirming the clinical diagnosis of the patients. </a:t>
            </a:r>
          </a:p>
          <a:p>
            <a:r>
              <a:rPr lang="en-US" dirty="0"/>
              <a:t>Patients with a mutation (either truncating or missense) on linker regions had significantly later disease onset than patients </a:t>
            </a:r>
          </a:p>
          <a:p>
            <a:pPr algn="just"/>
            <a:r>
              <a:rPr lang="en-US" dirty="0"/>
              <a:t>with mutations in homology regions. </a:t>
            </a:r>
            <a:r>
              <a:rPr lang="en-US" i="1" dirty="0"/>
              <a:t>SCN1A gene sequencing in 46 Turkish epilepsy patients disclosed 12 novel mutations, Seizure</a:t>
            </a:r>
          </a:p>
          <a:p>
            <a:pPr algn="just"/>
            <a:r>
              <a:rPr lang="en-US" i="1" dirty="0"/>
              <a:t>39,  2016, 34-43.</a:t>
            </a:r>
          </a:p>
          <a:p>
            <a:endParaRPr lang="en-US" dirty="0"/>
          </a:p>
          <a:p>
            <a:endParaRPr lang="en-US" dirty="0"/>
          </a:p>
        </p:txBody>
      </p:sp>
    </p:spTree>
    <p:extLst>
      <p:ext uri="{BB962C8B-B14F-4D97-AF65-F5344CB8AC3E}">
        <p14:creationId xmlns:p14="http://schemas.microsoft.com/office/powerpoint/2010/main" val="51869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FC11-72AC-ED42-AFCD-C5D022CF7F31}"/>
              </a:ext>
            </a:extLst>
          </p:cNvPr>
          <p:cNvSpPr>
            <a:spLocks noGrp="1"/>
          </p:cNvSpPr>
          <p:nvPr>
            <p:ph type="title"/>
          </p:nvPr>
        </p:nvSpPr>
        <p:spPr>
          <a:xfrm>
            <a:off x="751114" y="500062"/>
            <a:ext cx="10515600" cy="1325563"/>
          </a:xfrm>
        </p:spPr>
        <p:txBody>
          <a:bodyPr>
            <a:normAutofit fontScale="90000"/>
          </a:bodyPr>
          <a:lstStyle/>
          <a:p>
            <a:pPr algn="ctr"/>
            <a:r>
              <a:rPr lang="en-US" i="1" dirty="0"/>
              <a:t>Patient 23379, ~1kb deletion ABL1, </a:t>
            </a:r>
            <a:r>
              <a:rPr lang="en-US" dirty="0"/>
              <a:t>middle of intron 7  (chr9:133,752,100-133,753,279)</a:t>
            </a:r>
            <a:br>
              <a:rPr lang="en-US" dirty="0"/>
            </a:br>
            <a:endParaRPr lang="en-US" dirty="0"/>
          </a:p>
        </p:txBody>
      </p:sp>
      <p:sp>
        <p:nvSpPr>
          <p:cNvPr id="3" name="Content Placeholder 2">
            <a:extLst>
              <a:ext uri="{FF2B5EF4-FFF2-40B4-BE49-F238E27FC236}">
                <a16:creationId xmlns:a16="http://schemas.microsoft.com/office/drawing/2014/main" id="{A2453A64-2142-D34A-A4CC-9464BE06F856}"/>
              </a:ext>
            </a:extLst>
          </p:cNvPr>
          <p:cNvSpPr>
            <a:spLocks noGrp="1"/>
          </p:cNvSpPr>
          <p:nvPr>
            <p:ph idx="1"/>
          </p:nvPr>
        </p:nvSpPr>
        <p:spPr>
          <a:xfrm>
            <a:off x="751114" y="1615418"/>
            <a:ext cx="10515600" cy="4351338"/>
          </a:xfrm>
        </p:spPr>
        <p:txBody>
          <a:bodyPr/>
          <a:lstStyle/>
          <a:p>
            <a:pPr algn="just"/>
            <a:r>
              <a:rPr lang="en-US" dirty="0"/>
              <a:t>The ABL1 protooncogene encodes a cytoplasmic and nuclear protein tyrosine kinase that has been implicated in processes of cell differentiation, cell division, cell adhesion, and stress response.</a:t>
            </a:r>
          </a:p>
          <a:p>
            <a:pPr algn="just"/>
            <a:r>
              <a:rPr lang="en-US" dirty="0"/>
              <a:t> Alterations of ABL1 by chromosomal rearrangement or viral transduction lead to malignant transformation, as in chronic myeloid leukemia (</a:t>
            </a:r>
            <a:r>
              <a:rPr lang="en-US" i="1" dirty="0" err="1"/>
              <a:t>Barila</a:t>
            </a:r>
            <a:r>
              <a:rPr lang="en-US" i="1" dirty="0"/>
              <a:t> and </a:t>
            </a:r>
            <a:r>
              <a:rPr lang="en-US" i="1" dirty="0" err="1"/>
              <a:t>Superti-Furga</a:t>
            </a:r>
            <a:r>
              <a:rPr lang="en-US" i="1" dirty="0"/>
              <a:t>, 1998</a:t>
            </a:r>
            <a:r>
              <a:rPr lang="en-US" dirty="0"/>
              <a:t>)</a:t>
            </a:r>
          </a:p>
          <a:p>
            <a:pPr algn="just"/>
            <a:r>
              <a:rPr lang="en-US" dirty="0"/>
              <a:t>Patient is having bilateral shaking episodes beginning at about 3 months of age, with seizure-like activity.</a:t>
            </a:r>
          </a:p>
          <a:p>
            <a:pPr algn="just"/>
            <a:r>
              <a:rPr lang="en-US" dirty="0"/>
              <a:t>OMIM Entry: 189980</a:t>
            </a:r>
          </a:p>
        </p:txBody>
      </p:sp>
      <p:pic>
        <p:nvPicPr>
          <p:cNvPr id="7" name="Picture 6" descr="A screenshot of a cell phone&#10;&#10;Description automatically generated">
            <a:extLst>
              <a:ext uri="{FF2B5EF4-FFF2-40B4-BE49-F238E27FC236}">
                <a16:creationId xmlns:a16="http://schemas.microsoft.com/office/drawing/2014/main" id="{FE219958-1EA2-A641-9109-8DDEFF716F1E}"/>
              </a:ext>
            </a:extLst>
          </p:cNvPr>
          <p:cNvPicPr>
            <a:picLocks noChangeAspect="1"/>
          </p:cNvPicPr>
          <p:nvPr/>
        </p:nvPicPr>
        <p:blipFill>
          <a:blip r:embed="rId2"/>
          <a:stretch>
            <a:fillRect/>
          </a:stretch>
        </p:blipFill>
        <p:spPr>
          <a:xfrm>
            <a:off x="2421828" y="5548313"/>
            <a:ext cx="9690100" cy="1257300"/>
          </a:xfrm>
          <a:prstGeom prst="rect">
            <a:avLst/>
          </a:prstGeom>
        </p:spPr>
      </p:pic>
    </p:spTree>
    <p:extLst>
      <p:ext uri="{BB962C8B-B14F-4D97-AF65-F5344CB8AC3E}">
        <p14:creationId xmlns:p14="http://schemas.microsoft.com/office/powerpoint/2010/main" val="94089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03E-8035-5B4D-B7D2-4D62FD8ED56F}"/>
              </a:ext>
            </a:extLst>
          </p:cNvPr>
          <p:cNvSpPr>
            <a:spLocks noGrp="1"/>
          </p:cNvSpPr>
          <p:nvPr>
            <p:ph type="title"/>
          </p:nvPr>
        </p:nvSpPr>
        <p:spPr>
          <a:xfrm>
            <a:off x="805542" y="-26764"/>
            <a:ext cx="10515600" cy="1325563"/>
          </a:xfrm>
        </p:spPr>
        <p:txBody>
          <a:bodyPr>
            <a:normAutofit fontScale="90000"/>
          </a:bodyPr>
          <a:lstStyle/>
          <a:p>
            <a:pPr algn="ctr"/>
            <a:r>
              <a:rPr lang="en-US" i="1" dirty="0"/>
              <a:t>ABL1 </a:t>
            </a:r>
            <a:r>
              <a:rPr lang="en-US" dirty="0"/>
              <a:t>gene</a:t>
            </a:r>
            <a:r>
              <a:rPr lang="en-US" i="1" dirty="0"/>
              <a:t> has </a:t>
            </a:r>
            <a:r>
              <a:rPr lang="en-US" dirty="0"/>
              <a:t>11 transcripts, each with several different variants, </a:t>
            </a:r>
            <a:r>
              <a:rPr lang="en-US" i="1" dirty="0"/>
              <a:t>ABL1: </a:t>
            </a:r>
            <a:r>
              <a:rPr lang="en-US" dirty="0"/>
              <a:t>middle of intron 7 del</a:t>
            </a:r>
          </a:p>
        </p:txBody>
      </p:sp>
      <p:pic>
        <p:nvPicPr>
          <p:cNvPr id="7" name="Picture 6" descr="A screenshot of a cell phone&#10;&#10;Description automatically generated">
            <a:extLst>
              <a:ext uri="{FF2B5EF4-FFF2-40B4-BE49-F238E27FC236}">
                <a16:creationId xmlns:a16="http://schemas.microsoft.com/office/drawing/2014/main" id="{021EA23E-6F0C-D44F-8463-C118821A3DB1}"/>
              </a:ext>
            </a:extLst>
          </p:cNvPr>
          <p:cNvPicPr>
            <a:picLocks noChangeAspect="1"/>
          </p:cNvPicPr>
          <p:nvPr/>
        </p:nvPicPr>
        <p:blipFill>
          <a:blip r:embed="rId3"/>
          <a:stretch>
            <a:fillRect/>
          </a:stretch>
        </p:blipFill>
        <p:spPr>
          <a:xfrm>
            <a:off x="0" y="4587574"/>
            <a:ext cx="12192000" cy="2000851"/>
          </a:xfrm>
          <a:prstGeom prst="rect">
            <a:avLst/>
          </a:prstGeom>
        </p:spPr>
      </p:pic>
      <p:cxnSp>
        <p:nvCxnSpPr>
          <p:cNvPr id="8" name="Straight Arrow Connector 7">
            <a:extLst>
              <a:ext uri="{FF2B5EF4-FFF2-40B4-BE49-F238E27FC236}">
                <a16:creationId xmlns:a16="http://schemas.microsoft.com/office/drawing/2014/main" id="{50BD0D35-0EBC-8E4D-83C8-E8338ACB5451}"/>
              </a:ext>
            </a:extLst>
          </p:cNvPr>
          <p:cNvCxnSpPr>
            <a:cxnSpLocks/>
          </p:cNvCxnSpPr>
          <p:nvPr/>
        </p:nvCxnSpPr>
        <p:spPr>
          <a:xfrm>
            <a:off x="6096000" y="3990551"/>
            <a:ext cx="0" cy="584342"/>
          </a:xfrm>
          <a:prstGeom prst="straightConnector1">
            <a:avLst/>
          </a:prstGeom>
          <a:ln w="85725">
            <a:tailEnd type="triangle"/>
          </a:ln>
        </p:spPr>
        <p:style>
          <a:lnRef idx="1">
            <a:schemeClr val="dk1"/>
          </a:lnRef>
          <a:fillRef idx="0">
            <a:schemeClr val="dk1"/>
          </a:fillRef>
          <a:effectRef idx="0">
            <a:schemeClr val="dk1"/>
          </a:effectRef>
          <a:fontRef idx="minor">
            <a:schemeClr val="tx1"/>
          </a:fontRef>
        </p:style>
      </p:cxnSp>
      <p:pic>
        <p:nvPicPr>
          <p:cNvPr id="9" name="Content Placeholder 8" descr="A screenshot of a video game&#10;&#10;Description automatically generated">
            <a:extLst>
              <a:ext uri="{FF2B5EF4-FFF2-40B4-BE49-F238E27FC236}">
                <a16:creationId xmlns:a16="http://schemas.microsoft.com/office/drawing/2014/main" id="{24B81D6C-A296-4442-BC25-AF0537D22025}"/>
              </a:ext>
            </a:extLst>
          </p:cNvPr>
          <p:cNvPicPr>
            <a:picLocks noGrp="1" noChangeAspect="1"/>
          </p:cNvPicPr>
          <p:nvPr>
            <p:ph idx="1"/>
          </p:nvPr>
        </p:nvPicPr>
        <p:blipFill>
          <a:blip r:embed="rId4"/>
          <a:stretch>
            <a:fillRect/>
          </a:stretch>
        </p:blipFill>
        <p:spPr>
          <a:xfrm>
            <a:off x="5812221" y="1589770"/>
            <a:ext cx="5989135" cy="2109809"/>
          </a:xfrm>
        </p:spPr>
      </p:pic>
      <p:pic>
        <p:nvPicPr>
          <p:cNvPr id="6" name="Picture 5">
            <a:extLst>
              <a:ext uri="{FF2B5EF4-FFF2-40B4-BE49-F238E27FC236}">
                <a16:creationId xmlns:a16="http://schemas.microsoft.com/office/drawing/2014/main" id="{48546207-7E4A-8F48-BAB2-CEEB8ED6D5B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8962" y="1399862"/>
            <a:ext cx="4880501" cy="2489625"/>
          </a:xfrm>
          <a:prstGeom prst="rect">
            <a:avLst/>
          </a:prstGeom>
          <a:noFill/>
          <a:ln>
            <a:noFill/>
          </a:ln>
        </p:spPr>
      </p:pic>
    </p:spTree>
    <p:extLst>
      <p:ext uri="{BB962C8B-B14F-4D97-AF65-F5344CB8AC3E}">
        <p14:creationId xmlns:p14="http://schemas.microsoft.com/office/powerpoint/2010/main" val="42544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73C9-4572-9347-85D8-A110A61B031D}"/>
              </a:ext>
            </a:extLst>
          </p:cNvPr>
          <p:cNvSpPr>
            <a:spLocks noGrp="1"/>
          </p:cNvSpPr>
          <p:nvPr>
            <p:ph type="title"/>
          </p:nvPr>
        </p:nvSpPr>
        <p:spPr>
          <a:xfrm>
            <a:off x="838200" y="-80924"/>
            <a:ext cx="10515600" cy="1325563"/>
          </a:xfrm>
        </p:spPr>
        <p:txBody>
          <a:bodyPr>
            <a:normAutofit fontScale="90000"/>
          </a:bodyPr>
          <a:lstStyle/>
          <a:p>
            <a:pPr algn="ctr"/>
            <a:r>
              <a:rPr lang="en-US" dirty="0" err="1"/>
              <a:t>gnomAD</a:t>
            </a:r>
            <a:r>
              <a:rPr lang="en-US" dirty="0"/>
              <a:t>  has 1423 variants for </a:t>
            </a:r>
            <a:r>
              <a:rPr lang="en-US" i="1" dirty="0"/>
              <a:t>ABL1 </a:t>
            </a:r>
            <a:r>
              <a:rPr lang="en-US" dirty="0"/>
              <a:t>gene but the observed deletion is not present in database </a:t>
            </a:r>
          </a:p>
        </p:txBody>
      </p:sp>
      <p:pic>
        <p:nvPicPr>
          <p:cNvPr id="5" name="Content Placeholder 4" descr="A screenshot of a cell phone&#10;&#10;Description automatically generated">
            <a:extLst>
              <a:ext uri="{FF2B5EF4-FFF2-40B4-BE49-F238E27FC236}">
                <a16:creationId xmlns:a16="http://schemas.microsoft.com/office/drawing/2014/main" id="{769C4F5E-85BB-FB4E-9D1F-D74F734C648B}"/>
              </a:ext>
            </a:extLst>
          </p:cNvPr>
          <p:cNvPicPr>
            <a:picLocks noGrp="1" noChangeAspect="1"/>
          </p:cNvPicPr>
          <p:nvPr>
            <p:ph idx="1"/>
          </p:nvPr>
        </p:nvPicPr>
        <p:blipFill>
          <a:blip r:embed="rId2"/>
          <a:stretch>
            <a:fillRect/>
          </a:stretch>
        </p:blipFill>
        <p:spPr>
          <a:xfrm>
            <a:off x="1007452" y="1244639"/>
            <a:ext cx="10177096" cy="4351338"/>
          </a:xfrm>
        </p:spPr>
      </p:pic>
      <p:sp>
        <p:nvSpPr>
          <p:cNvPr id="4" name="TextBox 3">
            <a:extLst>
              <a:ext uri="{FF2B5EF4-FFF2-40B4-BE49-F238E27FC236}">
                <a16:creationId xmlns:a16="http://schemas.microsoft.com/office/drawing/2014/main" id="{D399AB47-C3CE-C14C-96DB-3A755798E02D}"/>
              </a:ext>
            </a:extLst>
          </p:cNvPr>
          <p:cNvSpPr txBox="1"/>
          <p:nvPr/>
        </p:nvSpPr>
        <p:spPr>
          <a:xfrm>
            <a:off x="0" y="5500449"/>
            <a:ext cx="12076191" cy="2031325"/>
          </a:xfrm>
          <a:prstGeom prst="rect">
            <a:avLst/>
          </a:prstGeom>
          <a:noFill/>
        </p:spPr>
        <p:txBody>
          <a:bodyPr wrap="none" rtlCol="0">
            <a:spAutoFit/>
          </a:bodyPr>
          <a:lstStyle/>
          <a:p>
            <a:r>
              <a:rPr lang="en-US" dirty="0"/>
              <a:t>Several types of mutations of the </a:t>
            </a:r>
            <a:r>
              <a:rPr lang="en-US" dirty="0" err="1"/>
              <a:t>Abl</a:t>
            </a:r>
            <a:r>
              <a:rPr lang="en-US" dirty="0"/>
              <a:t> gene can be found in chronic myeloid leukemia patients resistant to STI571, and they can </a:t>
            </a:r>
          </a:p>
          <a:p>
            <a:r>
              <a:rPr lang="en-US" dirty="0"/>
              <a:t>pre-exist to the onset of treatment. </a:t>
            </a:r>
            <a:r>
              <a:rPr lang="en-US" i="1" dirty="0"/>
              <a:t>Blood (2002) 100 (3): 1014–1018.</a:t>
            </a:r>
          </a:p>
          <a:p>
            <a:r>
              <a:rPr lang="en-US" dirty="0"/>
              <a:t>Novel mutations in the kinase domain of BCR-ABL gene causing imatinib resistance in chronic myeloid leukemia patients. </a:t>
            </a:r>
          </a:p>
          <a:p>
            <a:r>
              <a:rPr lang="en-US" i="1" dirty="0"/>
              <a:t>Sci Rep. 2019; 9: 2412.</a:t>
            </a:r>
          </a:p>
          <a:p>
            <a:endParaRPr lang="en-US" i="1" dirty="0"/>
          </a:p>
          <a:p>
            <a:endParaRPr lang="en-US" dirty="0"/>
          </a:p>
          <a:p>
            <a:endParaRPr lang="en-US" dirty="0"/>
          </a:p>
        </p:txBody>
      </p:sp>
    </p:spTree>
    <p:extLst>
      <p:ext uri="{BB962C8B-B14F-4D97-AF65-F5344CB8AC3E}">
        <p14:creationId xmlns:p14="http://schemas.microsoft.com/office/powerpoint/2010/main" val="307029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CEB0-056E-3B41-9D77-9DBF3C2FFD7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26F9CFB-5D25-4E40-92E8-B4BC73FA1678}"/>
              </a:ext>
            </a:extLst>
          </p:cNvPr>
          <p:cNvSpPr>
            <a:spLocks noGrp="1"/>
          </p:cNvSpPr>
          <p:nvPr>
            <p:ph idx="1"/>
          </p:nvPr>
        </p:nvSpPr>
        <p:spPr/>
        <p:txBody>
          <a:bodyPr/>
          <a:lstStyle/>
          <a:p>
            <a:r>
              <a:rPr lang="en-US" dirty="0"/>
              <a:t>Both the deletions (partial exon and intronic) for genes </a:t>
            </a:r>
            <a:r>
              <a:rPr lang="en-US" i="1" dirty="0"/>
              <a:t>SCN1A and ABL1 </a:t>
            </a:r>
            <a:r>
              <a:rPr lang="en-US" dirty="0"/>
              <a:t>seems novel as no databases have reported these. </a:t>
            </a:r>
          </a:p>
          <a:p>
            <a:r>
              <a:rPr lang="en-US" dirty="0"/>
              <a:t>Both deletions can be low frequency mutations for known gene with known phenotype.</a:t>
            </a:r>
          </a:p>
          <a:p>
            <a:r>
              <a:rPr lang="en-US" dirty="0"/>
              <a:t>Both deletions are observed in only one sample, which can be study limitation. </a:t>
            </a:r>
          </a:p>
        </p:txBody>
      </p:sp>
    </p:spTree>
    <p:extLst>
      <p:ext uri="{BB962C8B-B14F-4D97-AF65-F5344CB8AC3E}">
        <p14:creationId xmlns:p14="http://schemas.microsoft.com/office/powerpoint/2010/main" val="2676926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664</Words>
  <Application>Microsoft Macintosh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Patient 32742, ~5kb deletion in SCN1A, partial exon deletion (chr2:166887931-166893029)  </vt:lpstr>
      <vt:lpstr>SCN1A gene has 29 transcripts, each with several different variants. SCN1A: partial exon deletion </vt:lpstr>
      <vt:lpstr>gnomAD  has 10922 variants for SCN1A gene but the observed deletion is not present in database </vt:lpstr>
      <vt:lpstr>Patient 23379, ~1kb deletion ABL1, middle of intron 7  (chr9:133,752,100-133,753,279) </vt:lpstr>
      <vt:lpstr>ABL1 gene has 11 transcripts, each with several different variants, ABL1: middle of intron 7 del</vt:lpstr>
      <vt:lpstr>gnomAD  has 1423 variants for ABL1 gene but the observed deletion is not present in database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Pawar, Shrikant</dc:creator>
  <cp:lastModifiedBy>Pawar, Shrikant</cp:lastModifiedBy>
  <cp:revision>20</cp:revision>
  <dcterms:created xsi:type="dcterms:W3CDTF">2020-06-08T17:39:21Z</dcterms:created>
  <dcterms:modified xsi:type="dcterms:W3CDTF">2020-06-12T22:29:32Z</dcterms:modified>
</cp:coreProperties>
</file>