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8F6D9-1043-199C-2411-CFA5A77B1A89}" v="1413" dt="2019-09-25T21:13:03.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128" d="100"/>
          <a:sy n="128"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D82FD0-27B4-4C08-8026-EB211C098DDE}" type="doc">
      <dgm:prSet loTypeId="urn:microsoft.com/office/officeart/2005/8/layout/process2" loCatId="process" qsTypeId="urn:microsoft.com/office/officeart/2005/8/quickstyle/simple1" qsCatId="simple" csTypeId="urn:microsoft.com/office/officeart/2005/8/colors/accent1_2" csCatId="accent1" phldr="1"/>
      <dgm:spPr/>
    </dgm:pt>
    <dgm:pt modelId="{3D7F390B-3D3D-4C28-9786-5F7D32E7B867}">
      <dgm:prSet phldrT="[Text]"/>
      <dgm:spPr/>
      <dgm:t>
        <a:bodyPr/>
        <a:lstStyle/>
        <a:p>
          <a:r>
            <a:rPr lang="en-US">
              <a:cs typeface="Calibri Light"/>
            </a:rPr>
            <a:t>BWA Indexing of reference genome</a:t>
          </a:r>
        </a:p>
      </dgm:t>
    </dgm:pt>
    <dgm:pt modelId="{E522723D-8D5F-4FD2-8B41-324D4A6DD2C7}" type="parTrans" cxnId="{3391D141-611A-4F7F-81B3-E4534E98AEC9}">
      <dgm:prSet/>
      <dgm:spPr/>
    </dgm:pt>
    <dgm:pt modelId="{08E79687-A8B3-48AF-AEF2-95EF001D1AD5}" type="sibTrans" cxnId="{3391D141-611A-4F7F-81B3-E4534E98AEC9}">
      <dgm:prSet/>
      <dgm:spPr/>
      <dgm:t>
        <a:bodyPr/>
        <a:lstStyle/>
        <a:p>
          <a:endParaRPr lang="en-US"/>
        </a:p>
      </dgm:t>
    </dgm:pt>
    <dgm:pt modelId="{23DC0C4F-013B-49C5-9243-38D9C9582003}">
      <dgm:prSet phldrT="[Text]"/>
      <dgm:spPr/>
      <dgm:t>
        <a:bodyPr/>
        <a:lstStyle/>
        <a:p>
          <a:r>
            <a:rPr lang="en-US">
              <a:cs typeface="Calibri Light"/>
            </a:rPr>
            <a:t>BWA mapping of raw reads on reference genome</a:t>
          </a:r>
        </a:p>
      </dgm:t>
    </dgm:pt>
    <dgm:pt modelId="{7761FD9E-7FC6-48EA-AA46-8A18C63EBA11}" type="parTrans" cxnId="{C8F64387-3047-4881-975C-0333D3250F76}">
      <dgm:prSet/>
      <dgm:spPr/>
    </dgm:pt>
    <dgm:pt modelId="{4DBCB590-C784-40F3-A85F-EAA93943341E}" type="sibTrans" cxnId="{C8F64387-3047-4881-975C-0333D3250F76}">
      <dgm:prSet/>
      <dgm:spPr/>
      <dgm:t>
        <a:bodyPr/>
        <a:lstStyle/>
        <a:p>
          <a:endParaRPr lang="en-US"/>
        </a:p>
      </dgm:t>
    </dgm:pt>
    <dgm:pt modelId="{3DC0713E-A2B8-49BC-BC85-BA4812EA1AB4}">
      <dgm:prSet phldrT="[Text]"/>
      <dgm:spPr/>
      <dgm:t>
        <a:bodyPr/>
        <a:lstStyle/>
        <a:p>
          <a:r>
            <a:rPr lang="en-US">
              <a:cs typeface="Calibri Light"/>
            </a:rPr>
            <a:t>SAM to BAM conversion</a:t>
          </a:r>
        </a:p>
      </dgm:t>
    </dgm:pt>
    <dgm:pt modelId="{1E296422-F813-4762-8579-23809A811747}" type="parTrans" cxnId="{AF37B342-DC14-4B08-925C-9F7AF261FAE9}">
      <dgm:prSet/>
      <dgm:spPr/>
    </dgm:pt>
    <dgm:pt modelId="{784327EB-084D-45AF-BDDA-7D1917CFF7D4}" type="sibTrans" cxnId="{AF37B342-DC14-4B08-925C-9F7AF261FAE9}">
      <dgm:prSet/>
      <dgm:spPr/>
      <dgm:t>
        <a:bodyPr/>
        <a:lstStyle/>
        <a:p>
          <a:endParaRPr lang="en-US"/>
        </a:p>
      </dgm:t>
    </dgm:pt>
    <dgm:pt modelId="{10C672B3-8FD7-45A9-B5E9-9CCC712266DB}">
      <dgm:prSet phldrT="[Text]"/>
      <dgm:spPr/>
      <dgm:t>
        <a:bodyPr/>
        <a:lstStyle/>
        <a:p>
          <a:r>
            <a:rPr lang="en-US">
              <a:cs typeface="Calibri Light"/>
            </a:rPr>
            <a:t>SAM Sort for sorting BAM file</a:t>
          </a:r>
        </a:p>
      </dgm:t>
    </dgm:pt>
    <dgm:pt modelId="{DCBA2F78-2C7C-4210-ABF0-684E0D27DCCF}" type="parTrans" cxnId="{BE8619CB-E377-4DE4-B682-CDFA93CF8182}">
      <dgm:prSet/>
      <dgm:spPr/>
    </dgm:pt>
    <dgm:pt modelId="{DBA63525-F224-4C11-8C8E-0773BB89680F}" type="sibTrans" cxnId="{BE8619CB-E377-4DE4-B682-CDFA93CF8182}">
      <dgm:prSet/>
      <dgm:spPr/>
      <dgm:t>
        <a:bodyPr/>
        <a:lstStyle/>
        <a:p>
          <a:endParaRPr lang="en-US"/>
        </a:p>
      </dgm:t>
    </dgm:pt>
    <dgm:pt modelId="{8E5E2289-5AD0-4047-A5F2-4C627BC6D49C}">
      <dgm:prSet phldrT="[Text]"/>
      <dgm:spPr/>
      <dgm:t>
        <a:bodyPr/>
        <a:lstStyle/>
        <a:p>
          <a:r>
            <a:rPr lang="en-US">
              <a:cs typeface="Calibri Light"/>
            </a:rPr>
            <a:t>Variant calling with bcftools and Sniffles</a:t>
          </a:r>
        </a:p>
      </dgm:t>
    </dgm:pt>
    <dgm:pt modelId="{C575E059-DC7B-4080-A6D7-0402EBA5453D}" type="parTrans" cxnId="{AAD279A3-699F-4A25-9E7B-5EE794C0AF0E}">
      <dgm:prSet/>
      <dgm:spPr/>
    </dgm:pt>
    <dgm:pt modelId="{9AECD1E4-A81F-4C35-B2BA-9834D6A8379A}" type="sibTrans" cxnId="{AAD279A3-699F-4A25-9E7B-5EE794C0AF0E}">
      <dgm:prSet/>
      <dgm:spPr/>
    </dgm:pt>
    <dgm:pt modelId="{B04BDE4C-F514-4253-A2B4-895CE7EC557E}" type="pres">
      <dgm:prSet presAssocID="{AFD82FD0-27B4-4C08-8026-EB211C098DDE}" presName="linearFlow" presStyleCnt="0">
        <dgm:presLayoutVars>
          <dgm:resizeHandles val="exact"/>
        </dgm:presLayoutVars>
      </dgm:prSet>
      <dgm:spPr/>
    </dgm:pt>
    <dgm:pt modelId="{8D229E4C-A6BE-428B-9200-A3C2D6C7A285}" type="pres">
      <dgm:prSet presAssocID="{3D7F390B-3D3D-4C28-9786-5F7D32E7B867}" presName="node" presStyleLbl="node1" presStyleIdx="0" presStyleCnt="5">
        <dgm:presLayoutVars>
          <dgm:bulletEnabled val="1"/>
        </dgm:presLayoutVars>
      </dgm:prSet>
      <dgm:spPr/>
    </dgm:pt>
    <dgm:pt modelId="{3EE69A3B-A674-4639-B94E-7DE771E05890}" type="pres">
      <dgm:prSet presAssocID="{08E79687-A8B3-48AF-AEF2-95EF001D1AD5}" presName="sibTrans" presStyleLbl="sibTrans2D1" presStyleIdx="0" presStyleCnt="4"/>
      <dgm:spPr/>
    </dgm:pt>
    <dgm:pt modelId="{6042B8EC-E2B9-4D4D-A4CF-CAFD0B8F7CB4}" type="pres">
      <dgm:prSet presAssocID="{08E79687-A8B3-48AF-AEF2-95EF001D1AD5}" presName="connectorText" presStyleLbl="sibTrans2D1" presStyleIdx="0" presStyleCnt="4"/>
      <dgm:spPr/>
    </dgm:pt>
    <dgm:pt modelId="{74D4B06A-099D-453E-ADDC-CD9FC5B684E3}" type="pres">
      <dgm:prSet presAssocID="{23DC0C4F-013B-49C5-9243-38D9C9582003}" presName="node" presStyleLbl="node1" presStyleIdx="1" presStyleCnt="5">
        <dgm:presLayoutVars>
          <dgm:bulletEnabled val="1"/>
        </dgm:presLayoutVars>
      </dgm:prSet>
      <dgm:spPr/>
    </dgm:pt>
    <dgm:pt modelId="{0DD0F41D-ABB3-4EB9-A75E-459ED24B2EDF}" type="pres">
      <dgm:prSet presAssocID="{4DBCB590-C784-40F3-A85F-EAA93943341E}" presName="sibTrans" presStyleLbl="sibTrans2D1" presStyleIdx="1" presStyleCnt="4"/>
      <dgm:spPr/>
    </dgm:pt>
    <dgm:pt modelId="{5E897090-B010-43E5-BA4C-65FAF08E1D79}" type="pres">
      <dgm:prSet presAssocID="{4DBCB590-C784-40F3-A85F-EAA93943341E}" presName="connectorText" presStyleLbl="sibTrans2D1" presStyleIdx="1" presStyleCnt="4"/>
      <dgm:spPr/>
    </dgm:pt>
    <dgm:pt modelId="{635A511B-1927-446B-8431-741B989CB941}" type="pres">
      <dgm:prSet presAssocID="{3DC0713E-A2B8-49BC-BC85-BA4812EA1AB4}" presName="node" presStyleLbl="node1" presStyleIdx="2" presStyleCnt="5">
        <dgm:presLayoutVars>
          <dgm:bulletEnabled val="1"/>
        </dgm:presLayoutVars>
      </dgm:prSet>
      <dgm:spPr/>
    </dgm:pt>
    <dgm:pt modelId="{7B6A7BC3-1EF9-402C-9163-58DFE2B7D431}" type="pres">
      <dgm:prSet presAssocID="{784327EB-084D-45AF-BDDA-7D1917CFF7D4}" presName="sibTrans" presStyleLbl="sibTrans2D1" presStyleIdx="2" presStyleCnt="4"/>
      <dgm:spPr/>
    </dgm:pt>
    <dgm:pt modelId="{E7E4DABE-D846-4D79-87C3-57E439AAF803}" type="pres">
      <dgm:prSet presAssocID="{784327EB-084D-45AF-BDDA-7D1917CFF7D4}" presName="connectorText" presStyleLbl="sibTrans2D1" presStyleIdx="2" presStyleCnt="4"/>
      <dgm:spPr/>
    </dgm:pt>
    <dgm:pt modelId="{F82E7191-10E4-44BD-92C9-712E06F1156A}" type="pres">
      <dgm:prSet presAssocID="{10C672B3-8FD7-45A9-B5E9-9CCC712266DB}" presName="node" presStyleLbl="node1" presStyleIdx="3" presStyleCnt="5">
        <dgm:presLayoutVars>
          <dgm:bulletEnabled val="1"/>
        </dgm:presLayoutVars>
      </dgm:prSet>
      <dgm:spPr/>
    </dgm:pt>
    <dgm:pt modelId="{02DADEDC-7837-413C-8D6F-1BF152BC3127}" type="pres">
      <dgm:prSet presAssocID="{DBA63525-F224-4C11-8C8E-0773BB89680F}" presName="sibTrans" presStyleLbl="sibTrans2D1" presStyleIdx="3" presStyleCnt="4"/>
      <dgm:spPr/>
    </dgm:pt>
    <dgm:pt modelId="{71BCE692-50D6-48B9-81DE-9F4823D7B8C2}" type="pres">
      <dgm:prSet presAssocID="{DBA63525-F224-4C11-8C8E-0773BB89680F}" presName="connectorText" presStyleLbl="sibTrans2D1" presStyleIdx="3" presStyleCnt="4"/>
      <dgm:spPr/>
    </dgm:pt>
    <dgm:pt modelId="{476A988C-2971-4FF4-BC8B-986731A52EFB}" type="pres">
      <dgm:prSet presAssocID="{8E5E2289-5AD0-4047-A5F2-4C627BC6D49C}" presName="node" presStyleLbl="node1" presStyleIdx="4" presStyleCnt="5">
        <dgm:presLayoutVars>
          <dgm:bulletEnabled val="1"/>
        </dgm:presLayoutVars>
      </dgm:prSet>
      <dgm:spPr/>
    </dgm:pt>
  </dgm:ptLst>
  <dgm:cxnLst>
    <dgm:cxn modelId="{15EBFE03-4830-483F-A3E2-7EF3023DBDE3}" type="presOf" srcId="{3DC0713E-A2B8-49BC-BC85-BA4812EA1AB4}" destId="{635A511B-1927-446B-8431-741B989CB941}" srcOrd="0" destOrd="0" presId="urn:microsoft.com/office/officeart/2005/8/layout/process2"/>
    <dgm:cxn modelId="{4A3A7E19-96FD-4FDA-AE7C-DF59E4CB1E5F}" type="presOf" srcId="{DBA63525-F224-4C11-8C8E-0773BB89680F}" destId="{71BCE692-50D6-48B9-81DE-9F4823D7B8C2}" srcOrd="1" destOrd="0" presId="urn:microsoft.com/office/officeart/2005/8/layout/process2"/>
    <dgm:cxn modelId="{55DFB424-7987-49E4-9278-7D761517DD62}" type="presOf" srcId="{10C672B3-8FD7-45A9-B5E9-9CCC712266DB}" destId="{F82E7191-10E4-44BD-92C9-712E06F1156A}" srcOrd="0" destOrd="0" presId="urn:microsoft.com/office/officeart/2005/8/layout/process2"/>
    <dgm:cxn modelId="{DB804829-D069-4450-BB0E-61199484B45B}" type="presOf" srcId="{DBA63525-F224-4C11-8C8E-0773BB89680F}" destId="{02DADEDC-7837-413C-8D6F-1BF152BC3127}" srcOrd="0" destOrd="0" presId="urn:microsoft.com/office/officeart/2005/8/layout/process2"/>
    <dgm:cxn modelId="{3391D141-611A-4F7F-81B3-E4534E98AEC9}" srcId="{AFD82FD0-27B4-4C08-8026-EB211C098DDE}" destId="{3D7F390B-3D3D-4C28-9786-5F7D32E7B867}" srcOrd="0" destOrd="0" parTransId="{E522723D-8D5F-4FD2-8B41-324D4A6DD2C7}" sibTransId="{08E79687-A8B3-48AF-AEF2-95EF001D1AD5}"/>
    <dgm:cxn modelId="{AF37B342-DC14-4B08-925C-9F7AF261FAE9}" srcId="{AFD82FD0-27B4-4C08-8026-EB211C098DDE}" destId="{3DC0713E-A2B8-49BC-BC85-BA4812EA1AB4}" srcOrd="2" destOrd="0" parTransId="{1E296422-F813-4762-8579-23809A811747}" sibTransId="{784327EB-084D-45AF-BDDA-7D1917CFF7D4}"/>
    <dgm:cxn modelId="{48174C66-5786-4CC1-B56C-F8E05A80ECD6}" type="presOf" srcId="{4DBCB590-C784-40F3-A85F-EAA93943341E}" destId="{5E897090-B010-43E5-BA4C-65FAF08E1D79}" srcOrd="1" destOrd="0" presId="urn:microsoft.com/office/officeart/2005/8/layout/process2"/>
    <dgm:cxn modelId="{C64C9A73-E046-40C5-9E14-29179DA4B7C7}" type="presOf" srcId="{784327EB-084D-45AF-BDDA-7D1917CFF7D4}" destId="{7B6A7BC3-1EF9-402C-9163-58DFE2B7D431}" srcOrd="0" destOrd="0" presId="urn:microsoft.com/office/officeart/2005/8/layout/process2"/>
    <dgm:cxn modelId="{C8F64387-3047-4881-975C-0333D3250F76}" srcId="{AFD82FD0-27B4-4C08-8026-EB211C098DDE}" destId="{23DC0C4F-013B-49C5-9243-38D9C9582003}" srcOrd="1" destOrd="0" parTransId="{7761FD9E-7FC6-48EA-AA46-8A18C63EBA11}" sibTransId="{4DBCB590-C784-40F3-A85F-EAA93943341E}"/>
    <dgm:cxn modelId="{80BE4E8E-D3D1-43AB-BEEF-DCC50F1C2590}" type="presOf" srcId="{3D7F390B-3D3D-4C28-9786-5F7D32E7B867}" destId="{8D229E4C-A6BE-428B-9200-A3C2D6C7A285}" srcOrd="0" destOrd="0" presId="urn:microsoft.com/office/officeart/2005/8/layout/process2"/>
    <dgm:cxn modelId="{FDD5D398-900F-4753-95CC-3348DE51250F}" type="presOf" srcId="{08E79687-A8B3-48AF-AEF2-95EF001D1AD5}" destId="{3EE69A3B-A674-4639-B94E-7DE771E05890}" srcOrd="0" destOrd="0" presId="urn:microsoft.com/office/officeart/2005/8/layout/process2"/>
    <dgm:cxn modelId="{8976739C-79DB-45D4-81DF-567EB6D0FBA0}" type="presOf" srcId="{23DC0C4F-013B-49C5-9243-38D9C9582003}" destId="{74D4B06A-099D-453E-ADDC-CD9FC5B684E3}" srcOrd="0" destOrd="0" presId="urn:microsoft.com/office/officeart/2005/8/layout/process2"/>
    <dgm:cxn modelId="{AAD279A3-699F-4A25-9E7B-5EE794C0AF0E}" srcId="{AFD82FD0-27B4-4C08-8026-EB211C098DDE}" destId="{8E5E2289-5AD0-4047-A5F2-4C627BC6D49C}" srcOrd="4" destOrd="0" parTransId="{C575E059-DC7B-4080-A6D7-0402EBA5453D}" sibTransId="{9AECD1E4-A81F-4C35-B2BA-9834D6A8379A}"/>
    <dgm:cxn modelId="{366878B8-B247-4610-9994-D2973827A5C3}" type="presOf" srcId="{08E79687-A8B3-48AF-AEF2-95EF001D1AD5}" destId="{6042B8EC-E2B9-4D4D-A4CF-CAFD0B8F7CB4}" srcOrd="1" destOrd="0" presId="urn:microsoft.com/office/officeart/2005/8/layout/process2"/>
    <dgm:cxn modelId="{33C2FEBE-BF6E-48AE-AD5B-6BBD636BBA01}" type="presOf" srcId="{784327EB-084D-45AF-BDDA-7D1917CFF7D4}" destId="{E7E4DABE-D846-4D79-87C3-57E439AAF803}" srcOrd="1" destOrd="0" presId="urn:microsoft.com/office/officeart/2005/8/layout/process2"/>
    <dgm:cxn modelId="{CA21D7C7-CD9B-42B1-A8E1-16AA42B0C856}" type="presOf" srcId="{4DBCB590-C784-40F3-A85F-EAA93943341E}" destId="{0DD0F41D-ABB3-4EB9-A75E-459ED24B2EDF}" srcOrd="0" destOrd="0" presId="urn:microsoft.com/office/officeart/2005/8/layout/process2"/>
    <dgm:cxn modelId="{BE8619CB-E377-4DE4-B682-CDFA93CF8182}" srcId="{AFD82FD0-27B4-4C08-8026-EB211C098DDE}" destId="{10C672B3-8FD7-45A9-B5E9-9CCC712266DB}" srcOrd="3" destOrd="0" parTransId="{DCBA2F78-2C7C-4210-ABF0-684E0D27DCCF}" sibTransId="{DBA63525-F224-4C11-8C8E-0773BB89680F}"/>
    <dgm:cxn modelId="{01AA57CF-4FC1-4C82-A484-84AD815553F5}" type="presOf" srcId="{AFD82FD0-27B4-4C08-8026-EB211C098DDE}" destId="{B04BDE4C-F514-4253-A2B4-895CE7EC557E}" srcOrd="0" destOrd="0" presId="urn:microsoft.com/office/officeart/2005/8/layout/process2"/>
    <dgm:cxn modelId="{6273F6D2-6BB0-4CB1-BE0E-38A3B6013881}" type="presOf" srcId="{8E5E2289-5AD0-4047-A5F2-4C627BC6D49C}" destId="{476A988C-2971-4FF4-BC8B-986731A52EFB}" srcOrd="0" destOrd="0" presId="urn:microsoft.com/office/officeart/2005/8/layout/process2"/>
    <dgm:cxn modelId="{CE7F9780-85B1-4F1E-8DC1-2827D7323E87}" type="presParOf" srcId="{B04BDE4C-F514-4253-A2B4-895CE7EC557E}" destId="{8D229E4C-A6BE-428B-9200-A3C2D6C7A285}" srcOrd="0" destOrd="0" presId="urn:microsoft.com/office/officeart/2005/8/layout/process2"/>
    <dgm:cxn modelId="{7F37FA21-7E51-4C63-B6E1-EA79926D3589}" type="presParOf" srcId="{B04BDE4C-F514-4253-A2B4-895CE7EC557E}" destId="{3EE69A3B-A674-4639-B94E-7DE771E05890}" srcOrd="1" destOrd="0" presId="urn:microsoft.com/office/officeart/2005/8/layout/process2"/>
    <dgm:cxn modelId="{38A903FC-193B-4E2F-A10B-1E33D4FD95FE}" type="presParOf" srcId="{3EE69A3B-A674-4639-B94E-7DE771E05890}" destId="{6042B8EC-E2B9-4D4D-A4CF-CAFD0B8F7CB4}" srcOrd="0" destOrd="0" presId="urn:microsoft.com/office/officeart/2005/8/layout/process2"/>
    <dgm:cxn modelId="{306341F2-641B-4C05-B077-033C002F4846}" type="presParOf" srcId="{B04BDE4C-F514-4253-A2B4-895CE7EC557E}" destId="{74D4B06A-099D-453E-ADDC-CD9FC5B684E3}" srcOrd="2" destOrd="0" presId="urn:microsoft.com/office/officeart/2005/8/layout/process2"/>
    <dgm:cxn modelId="{A5F138AE-6D71-479A-9E41-45B1B313C410}" type="presParOf" srcId="{B04BDE4C-F514-4253-A2B4-895CE7EC557E}" destId="{0DD0F41D-ABB3-4EB9-A75E-459ED24B2EDF}" srcOrd="3" destOrd="0" presId="urn:microsoft.com/office/officeart/2005/8/layout/process2"/>
    <dgm:cxn modelId="{D155440F-60FB-4332-8A18-873F925BC81B}" type="presParOf" srcId="{0DD0F41D-ABB3-4EB9-A75E-459ED24B2EDF}" destId="{5E897090-B010-43E5-BA4C-65FAF08E1D79}" srcOrd="0" destOrd="0" presId="urn:microsoft.com/office/officeart/2005/8/layout/process2"/>
    <dgm:cxn modelId="{F41E9C6A-9E56-43A2-A544-45BBE7A28D27}" type="presParOf" srcId="{B04BDE4C-F514-4253-A2B4-895CE7EC557E}" destId="{635A511B-1927-446B-8431-741B989CB941}" srcOrd="4" destOrd="0" presId="urn:microsoft.com/office/officeart/2005/8/layout/process2"/>
    <dgm:cxn modelId="{5A4DDB19-2333-4F37-B7D6-015456DCFDB2}" type="presParOf" srcId="{B04BDE4C-F514-4253-A2B4-895CE7EC557E}" destId="{7B6A7BC3-1EF9-402C-9163-58DFE2B7D431}" srcOrd="5" destOrd="0" presId="urn:microsoft.com/office/officeart/2005/8/layout/process2"/>
    <dgm:cxn modelId="{5A07EE85-1663-40E8-AE33-573A0E684FCE}" type="presParOf" srcId="{7B6A7BC3-1EF9-402C-9163-58DFE2B7D431}" destId="{E7E4DABE-D846-4D79-87C3-57E439AAF803}" srcOrd="0" destOrd="0" presId="urn:microsoft.com/office/officeart/2005/8/layout/process2"/>
    <dgm:cxn modelId="{9682A35F-6E6A-4EEE-8C72-9C87C41422D2}" type="presParOf" srcId="{B04BDE4C-F514-4253-A2B4-895CE7EC557E}" destId="{F82E7191-10E4-44BD-92C9-712E06F1156A}" srcOrd="6" destOrd="0" presId="urn:microsoft.com/office/officeart/2005/8/layout/process2"/>
    <dgm:cxn modelId="{B06A1EDF-2BD0-4D77-8AC1-5C9BAFAFFD6D}" type="presParOf" srcId="{B04BDE4C-F514-4253-A2B4-895CE7EC557E}" destId="{02DADEDC-7837-413C-8D6F-1BF152BC3127}" srcOrd="7" destOrd="0" presId="urn:microsoft.com/office/officeart/2005/8/layout/process2"/>
    <dgm:cxn modelId="{C6611CA1-2B56-4CAD-BEEF-DD39F9F9169E}" type="presParOf" srcId="{02DADEDC-7837-413C-8D6F-1BF152BC3127}" destId="{71BCE692-50D6-48B9-81DE-9F4823D7B8C2}" srcOrd="0" destOrd="0" presId="urn:microsoft.com/office/officeart/2005/8/layout/process2"/>
    <dgm:cxn modelId="{F92CDA2E-CFBB-4246-90F3-7CED2332F70D}" type="presParOf" srcId="{B04BDE4C-F514-4253-A2B4-895CE7EC557E}" destId="{476A988C-2971-4FF4-BC8B-986731A52EFB}"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29E4C-A6BE-428B-9200-A3C2D6C7A285}">
      <dsp:nvSpPr>
        <dsp:cNvPr id="0" name=""/>
        <dsp:cNvSpPr/>
      </dsp:nvSpPr>
      <dsp:spPr>
        <a:xfrm>
          <a:off x="5214940" y="804"/>
          <a:ext cx="2709647" cy="941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cs typeface="Calibri Light"/>
            </a:rPr>
            <a:t>BWA Indexing of reference genome</a:t>
          </a:r>
        </a:p>
      </dsp:txBody>
      <dsp:txXfrm>
        <a:off x="5242511" y="28375"/>
        <a:ext cx="2654505" cy="886192"/>
      </dsp:txXfrm>
    </dsp:sp>
    <dsp:sp modelId="{3EE69A3B-A674-4639-B94E-7DE771E05890}">
      <dsp:nvSpPr>
        <dsp:cNvPr id="0" name=""/>
        <dsp:cNvSpPr/>
      </dsp:nvSpPr>
      <dsp:spPr>
        <a:xfrm rot="5400000">
          <a:off x="6393264" y="965672"/>
          <a:ext cx="353000" cy="423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6442684" y="1000972"/>
        <a:ext cx="254160" cy="247100"/>
      </dsp:txXfrm>
    </dsp:sp>
    <dsp:sp modelId="{74D4B06A-099D-453E-ADDC-CD9FC5B684E3}">
      <dsp:nvSpPr>
        <dsp:cNvPr id="0" name=""/>
        <dsp:cNvSpPr/>
      </dsp:nvSpPr>
      <dsp:spPr>
        <a:xfrm>
          <a:off x="5214940" y="1412807"/>
          <a:ext cx="2709647" cy="941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cs typeface="Calibri Light"/>
            </a:rPr>
            <a:t>BWA mapping of raw reads on reference genome</a:t>
          </a:r>
        </a:p>
      </dsp:txBody>
      <dsp:txXfrm>
        <a:off x="5242511" y="1440378"/>
        <a:ext cx="2654505" cy="886192"/>
      </dsp:txXfrm>
    </dsp:sp>
    <dsp:sp modelId="{0DD0F41D-ABB3-4EB9-A75E-459ED24B2EDF}">
      <dsp:nvSpPr>
        <dsp:cNvPr id="0" name=""/>
        <dsp:cNvSpPr/>
      </dsp:nvSpPr>
      <dsp:spPr>
        <a:xfrm rot="5400000">
          <a:off x="6393264" y="2377675"/>
          <a:ext cx="353000" cy="423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6442684" y="2412975"/>
        <a:ext cx="254160" cy="247100"/>
      </dsp:txXfrm>
    </dsp:sp>
    <dsp:sp modelId="{635A511B-1927-446B-8431-741B989CB941}">
      <dsp:nvSpPr>
        <dsp:cNvPr id="0" name=""/>
        <dsp:cNvSpPr/>
      </dsp:nvSpPr>
      <dsp:spPr>
        <a:xfrm>
          <a:off x="5214940" y="2824809"/>
          <a:ext cx="2709647" cy="941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cs typeface="Calibri Light"/>
            </a:rPr>
            <a:t>SAM to BAM conversion</a:t>
          </a:r>
        </a:p>
      </dsp:txBody>
      <dsp:txXfrm>
        <a:off x="5242511" y="2852380"/>
        <a:ext cx="2654505" cy="886192"/>
      </dsp:txXfrm>
    </dsp:sp>
    <dsp:sp modelId="{7B6A7BC3-1EF9-402C-9163-58DFE2B7D431}">
      <dsp:nvSpPr>
        <dsp:cNvPr id="0" name=""/>
        <dsp:cNvSpPr/>
      </dsp:nvSpPr>
      <dsp:spPr>
        <a:xfrm rot="5400000">
          <a:off x="6393264" y="3789677"/>
          <a:ext cx="353000" cy="423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6442684" y="3824977"/>
        <a:ext cx="254160" cy="247100"/>
      </dsp:txXfrm>
    </dsp:sp>
    <dsp:sp modelId="{F82E7191-10E4-44BD-92C9-712E06F1156A}">
      <dsp:nvSpPr>
        <dsp:cNvPr id="0" name=""/>
        <dsp:cNvSpPr/>
      </dsp:nvSpPr>
      <dsp:spPr>
        <a:xfrm>
          <a:off x="5214940" y="4236811"/>
          <a:ext cx="2709647" cy="941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cs typeface="Calibri Light"/>
            </a:rPr>
            <a:t>SAM Sort for sorting BAM file</a:t>
          </a:r>
        </a:p>
      </dsp:txBody>
      <dsp:txXfrm>
        <a:off x="5242511" y="4264382"/>
        <a:ext cx="2654505" cy="886192"/>
      </dsp:txXfrm>
    </dsp:sp>
    <dsp:sp modelId="{02DADEDC-7837-413C-8D6F-1BF152BC3127}">
      <dsp:nvSpPr>
        <dsp:cNvPr id="0" name=""/>
        <dsp:cNvSpPr/>
      </dsp:nvSpPr>
      <dsp:spPr>
        <a:xfrm rot="5400000">
          <a:off x="6393264" y="5201680"/>
          <a:ext cx="353000" cy="423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6442684" y="5236980"/>
        <a:ext cx="254160" cy="247100"/>
      </dsp:txXfrm>
    </dsp:sp>
    <dsp:sp modelId="{476A988C-2971-4FF4-BC8B-986731A52EFB}">
      <dsp:nvSpPr>
        <dsp:cNvPr id="0" name=""/>
        <dsp:cNvSpPr/>
      </dsp:nvSpPr>
      <dsp:spPr>
        <a:xfrm>
          <a:off x="5214940" y="5648814"/>
          <a:ext cx="2709647" cy="941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cs typeface="Calibri Light"/>
            </a:rPr>
            <a:t>Variant calling with bcftools and Sniffles</a:t>
          </a:r>
        </a:p>
      </dsp:txBody>
      <dsp:txXfrm>
        <a:off x="5242511" y="5676385"/>
        <a:ext cx="2654505" cy="8861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7507-85B1-457D-9763-C0F9F9B91B34}"/>
              </a:ext>
            </a:extLst>
          </p:cNvPr>
          <p:cNvSpPr>
            <a:spLocks noGrp="1"/>
          </p:cNvSpPr>
          <p:nvPr>
            <p:ph type="ctrTitle"/>
          </p:nvPr>
        </p:nvSpPr>
        <p:spPr>
          <a:xfrm>
            <a:off x="1232452" y="2593354"/>
            <a:ext cx="9144000" cy="2387600"/>
          </a:xfrm>
        </p:spPr>
        <p:txBody>
          <a:bodyPr>
            <a:normAutofit/>
          </a:bodyPr>
          <a:lstStyle/>
          <a:p>
            <a:r>
              <a:rPr lang="en-US" sz="3600" dirty="0">
                <a:ea typeface="+mj-lt"/>
                <a:cs typeface="+mj-lt"/>
              </a:rPr>
              <a:t>Calling structural variants (SV) with different coverage depts</a:t>
            </a:r>
            <a:br>
              <a:rPr lang="en-US" sz="3600" dirty="0">
                <a:ea typeface="+mj-lt"/>
                <a:cs typeface="+mj-lt"/>
              </a:rPr>
            </a:br>
            <a:r>
              <a:rPr lang="en-US" sz="1600">
                <a:cs typeface="Calibri Light"/>
              </a:rPr>
              <a:t>Shrikant Pawar</a:t>
            </a:r>
            <a:br>
              <a:rPr lang="en-US" sz="1600" dirty="0">
                <a:cs typeface="Calibri Light"/>
              </a:rPr>
            </a:br>
            <a:r>
              <a:rPr lang="en-US" sz="1600">
                <a:cs typeface="Calibri Light"/>
              </a:rPr>
              <a:t>09/25/19</a:t>
            </a:r>
            <a:endParaRPr lang="en-US" sz="1600"/>
          </a:p>
          <a:p>
            <a:endParaRPr lang="en-US" sz="3600" dirty="0">
              <a:cs typeface="Calibri Light"/>
            </a:endParaRPr>
          </a:p>
        </p:txBody>
      </p:sp>
    </p:spTree>
    <p:extLst>
      <p:ext uri="{BB962C8B-B14F-4D97-AF65-F5344CB8AC3E}">
        <p14:creationId xmlns:p14="http://schemas.microsoft.com/office/powerpoint/2010/main" val="188513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0A71-4525-42F9-A75F-3E3FB0EC479C}"/>
              </a:ext>
            </a:extLst>
          </p:cNvPr>
          <p:cNvSpPr>
            <a:spLocks noGrp="1"/>
          </p:cNvSpPr>
          <p:nvPr>
            <p:ph type="title"/>
          </p:nvPr>
        </p:nvSpPr>
        <p:spPr/>
        <p:txBody>
          <a:bodyPr/>
          <a:lstStyle/>
          <a:p>
            <a:r>
              <a:rPr lang="en-US">
                <a:cs typeface="Calibri Light"/>
              </a:rPr>
              <a:t>Datasets:</a:t>
            </a:r>
            <a:endParaRPr lang="en-US"/>
          </a:p>
        </p:txBody>
      </p:sp>
      <p:sp>
        <p:nvSpPr>
          <p:cNvPr id="3" name="Content Placeholder 2">
            <a:extLst>
              <a:ext uri="{FF2B5EF4-FFF2-40B4-BE49-F238E27FC236}">
                <a16:creationId xmlns:a16="http://schemas.microsoft.com/office/drawing/2014/main" id="{524ADD1A-FFBC-4C86-AAC9-242D4BE4E71C}"/>
              </a:ext>
            </a:extLst>
          </p:cNvPr>
          <p:cNvSpPr>
            <a:spLocks noGrp="1"/>
          </p:cNvSpPr>
          <p:nvPr>
            <p:ph idx="1"/>
          </p:nvPr>
        </p:nvSpPr>
        <p:spPr/>
        <p:txBody>
          <a:bodyPr vert="horz" lIns="91440" tIns="45720" rIns="91440" bIns="45720" rtlCol="0" anchor="t">
            <a:normAutofit/>
          </a:bodyPr>
          <a:lstStyle/>
          <a:p>
            <a:pPr algn="just"/>
            <a:r>
              <a:rPr lang="en-US">
                <a:cs typeface="Calibri"/>
              </a:rPr>
              <a:t>Ecoli EHEC</a:t>
            </a:r>
            <a:r>
              <a:rPr lang="en-US">
                <a:ea typeface="+mn-lt"/>
                <a:cs typeface="+mn-lt"/>
              </a:rPr>
              <a:t> O157 strains carry a large virulence plasmid, pO157. Plasmids are circular genetic elements that many bacteria carry in addition to their chromosomes. </a:t>
            </a:r>
            <a:endParaRPr lang="en-US">
              <a:cs typeface="Calibri"/>
            </a:endParaRPr>
          </a:p>
          <a:p>
            <a:pPr algn="just"/>
            <a:r>
              <a:rPr lang="en-US">
                <a:ea typeface="+mn-lt"/>
                <a:cs typeface="+mn-lt"/>
              </a:rPr>
              <a:t>This particular plasmid encodes a number of proteins which are known or suspected to be involved in the ability to cause severe disease in infected humans.</a:t>
            </a:r>
            <a:endParaRPr lang="en-US">
              <a:cs typeface="Calibri"/>
            </a:endParaRPr>
          </a:p>
          <a:p>
            <a:pPr algn="just"/>
            <a:r>
              <a:rPr lang="en-US">
                <a:ea typeface="+mn-lt"/>
                <a:cs typeface="+mn-lt"/>
              </a:rPr>
              <a:t>The raw data used here is Illumina MiSeq dataset. The sequenced organism is an enterohaemorrhagic E. coli (EHEC) of the serotype O157, a potentially fatal gastrointestinal pathogen. </a:t>
            </a:r>
            <a:endParaRPr lang="en-US" dirty="0">
              <a:cs typeface="Calibri"/>
            </a:endParaRPr>
          </a:p>
        </p:txBody>
      </p:sp>
    </p:spTree>
    <p:extLst>
      <p:ext uri="{BB962C8B-B14F-4D97-AF65-F5344CB8AC3E}">
        <p14:creationId xmlns:p14="http://schemas.microsoft.com/office/powerpoint/2010/main" val="1854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8B80-B42A-4CEE-A23A-616618041A75}"/>
              </a:ext>
            </a:extLst>
          </p:cNvPr>
          <p:cNvSpPr>
            <a:spLocks noGrp="1"/>
          </p:cNvSpPr>
          <p:nvPr>
            <p:ph type="title"/>
          </p:nvPr>
        </p:nvSpPr>
        <p:spPr/>
        <p:txBody>
          <a:bodyPr/>
          <a:lstStyle/>
          <a:p>
            <a:r>
              <a:rPr lang="en-US">
                <a:cs typeface="Calibri Light"/>
              </a:rPr>
              <a:t>Workflow</a:t>
            </a:r>
            <a:endParaRPr lang="en-US"/>
          </a:p>
        </p:txBody>
      </p:sp>
      <p:graphicFrame>
        <p:nvGraphicFramePr>
          <p:cNvPr id="4" name="Diagram 4">
            <a:extLst>
              <a:ext uri="{FF2B5EF4-FFF2-40B4-BE49-F238E27FC236}">
                <a16:creationId xmlns:a16="http://schemas.microsoft.com/office/drawing/2014/main" id="{03950627-8344-4D6C-B014-C60745FB725D}"/>
              </a:ext>
            </a:extLst>
          </p:cNvPr>
          <p:cNvGraphicFramePr>
            <a:graphicFrameLocks noGrp="1"/>
          </p:cNvGraphicFramePr>
          <p:nvPr>
            <p:ph idx="1"/>
            <p:extLst>
              <p:ext uri="{D42A27DB-BD31-4B8C-83A1-F6EECF244321}">
                <p14:modId xmlns:p14="http://schemas.microsoft.com/office/powerpoint/2010/main" val="483575194"/>
              </p:ext>
            </p:extLst>
          </p:nvPr>
        </p:nvGraphicFramePr>
        <p:xfrm>
          <a:off x="-1083365" y="155852"/>
          <a:ext cx="13139529" cy="6590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38" name="TextBox 737">
            <a:extLst>
              <a:ext uri="{FF2B5EF4-FFF2-40B4-BE49-F238E27FC236}">
                <a16:creationId xmlns:a16="http://schemas.microsoft.com/office/drawing/2014/main" id="{2C65C7D8-23A2-4F29-B86A-455481F1CE21}"/>
              </a:ext>
            </a:extLst>
          </p:cNvPr>
          <p:cNvSpPr txBox="1"/>
          <p:nvPr/>
        </p:nvSpPr>
        <p:spPr>
          <a:xfrm>
            <a:off x="8050696" y="459187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Random read removal for</a:t>
            </a:r>
          </a:p>
          <a:p>
            <a:r>
              <a:rPr lang="en-US">
                <a:cs typeface="Calibri"/>
              </a:rPr>
              <a:t>Downtitration of coverage</a:t>
            </a:r>
            <a:endParaRPr lang="en-US" dirty="0">
              <a:cs typeface="Calibri"/>
            </a:endParaRPr>
          </a:p>
        </p:txBody>
      </p:sp>
      <p:sp>
        <p:nvSpPr>
          <p:cNvPr id="740" name="Arrow: Left-Up 739">
            <a:extLst>
              <a:ext uri="{FF2B5EF4-FFF2-40B4-BE49-F238E27FC236}">
                <a16:creationId xmlns:a16="http://schemas.microsoft.com/office/drawing/2014/main" id="{1E6AD287-CA04-4B60-87BA-5B595010DB43}"/>
              </a:ext>
            </a:extLst>
          </p:cNvPr>
          <p:cNvSpPr/>
          <p:nvPr/>
        </p:nvSpPr>
        <p:spPr>
          <a:xfrm>
            <a:off x="6957093" y="5330388"/>
            <a:ext cx="2736573" cy="1007165"/>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1" name="Arrow: Right 740">
            <a:extLst>
              <a:ext uri="{FF2B5EF4-FFF2-40B4-BE49-F238E27FC236}">
                <a16:creationId xmlns:a16="http://schemas.microsoft.com/office/drawing/2014/main" id="{C52BF583-E3BA-47D4-AF69-DA25757279D0}"/>
              </a:ext>
            </a:extLst>
          </p:cNvPr>
          <p:cNvSpPr/>
          <p:nvPr/>
        </p:nvSpPr>
        <p:spPr>
          <a:xfrm>
            <a:off x="6910064" y="4675483"/>
            <a:ext cx="980660" cy="483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797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A687-90C3-4719-96A2-70B03D818D24}"/>
              </a:ext>
            </a:extLst>
          </p:cNvPr>
          <p:cNvSpPr>
            <a:spLocks noGrp="1"/>
          </p:cNvSpPr>
          <p:nvPr>
            <p:ph type="title"/>
          </p:nvPr>
        </p:nvSpPr>
        <p:spPr/>
        <p:txBody>
          <a:bodyPr/>
          <a:lstStyle/>
          <a:p>
            <a:r>
              <a:rPr lang="en-US">
                <a:cs typeface="Calibri Light"/>
              </a:rPr>
              <a:t>Coverage calculation (Lander-Waterman Equation)</a:t>
            </a:r>
            <a:endParaRPr lang="en-US"/>
          </a:p>
        </p:txBody>
      </p:sp>
      <p:sp>
        <p:nvSpPr>
          <p:cNvPr id="3" name="Content Placeholder 2">
            <a:extLst>
              <a:ext uri="{FF2B5EF4-FFF2-40B4-BE49-F238E27FC236}">
                <a16:creationId xmlns:a16="http://schemas.microsoft.com/office/drawing/2014/main" id="{7746A162-2BAF-426D-916A-910C945D84AB}"/>
              </a:ext>
            </a:extLst>
          </p:cNvPr>
          <p:cNvSpPr>
            <a:spLocks noGrp="1"/>
          </p:cNvSpPr>
          <p:nvPr>
            <p:ph idx="1"/>
          </p:nvPr>
        </p:nvSpPr>
        <p:spPr/>
        <p:txBody>
          <a:bodyPr vert="horz" lIns="91440" tIns="45720" rIns="91440" bIns="45720" rtlCol="0" anchor="t">
            <a:normAutofit/>
          </a:bodyPr>
          <a:lstStyle/>
          <a:p>
            <a:endParaRPr lang="en-US"/>
          </a:p>
          <a:p>
            <a:endParaRPr lang="en-US" dirty="0">
              <a:cs typeface="Calibri"/>
            </a:endParaRPr>
          </a:p>
          <a:p>
            <a:endParaRPr lang="en-US" dirty="0">
              <a:cs typeface="Calibri"/>
            </a:endParaRPr>
          </a:p>
          <a:p>
            <a:pPr marL="0" indent="0" algn="ctr">
              <a:buNone/>
            </a:pPr>
            <a:r>
              <a:rPr lang="en-US">
                <a:cs typeface="Calibri"/>
              </a:rPr>
              <a:t>Coverage = </a:t>
            </a:r>
          </a:p>
          <a:p>
            <a:pPr marL="0" indent="0">
              <a:buNone/>
            </a:pPr>
            <a:r>
              <a:rPr lang="en-US">
                <a:cs typeface="Calibri"/>
              </a:rPr>
              <a:t>(Total number of reads x Average length of reads)/Genome length</a:t>
            </a: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210425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6B53-EAC1-4FAF-8B4C-80B255D72270}"/>
              </a:ext>
            </a:extLst>
          </p:cNvPr>
          <p:cNvSpPr>
            <a:spLocks noGrp="1"/>
          </p:cNvSpPr>
          <p:nvPr>
            <p:ph type="title"/>
          </p:nvPr>
        </p:nvSpPr>
        <p:spPr/>
        <p:txBody>
          <a:bodyPr/>
          <a:lstStyle/>
          <a:p>
            <a:r>
              <a:rPr lang="en-US">
                <a:cs typeface="Calibri Light"/>
              </a:rPr>
              <a:t>Different coverages from random reads removal</a:t>
            </a:r>
            <a:endParaRPr lang="en-US"/>
          </a:p>
        </p:txBody>
      </p:sp>
      <p:graphicFrame>
        <p:nvGraphicFramePr>
          <p:cNvPr id="4" name="Table 4">
            <a:extLst>
              <a:ext uri="{FF2B5EF4-FFF2-40B4-BE49-F238E27FC236}">
                <a16:creationId xmlns:a16="http://schemas.microsoft.com/office/drawing/2014/main" id="{91450AA4-7E65-45E9-BC7D-780AFCAF5AEA}"/>
              </a:ext>
            </a:extLst>
          </p:cNvPr>
          <p:cNvGraphicFramePr>
            <a:graphicFrameLocks noGrp="1"/>
          </p:cNvGraphicFramePr>
          <p:nvPr>
            <p:ph idx="1"/>
            <p:extLst>
              <p:ext uri="{D42A27DB-BD31-4B8C-83A1-F6EECF244321}">
                <p14:modId xmlns:p14="http://schemas.microsoft.com/office/powerpoint/2010/main" val="372340567"/>
              </p:ext>
            </p:extLst>
          </p:nvPr>
        </p:nvGraphicFramePr>
        <p:xfrm>
          <a:off x="838200" y="1825625"/>
          <a:ext cx="10847529" cy="4572000"/>
        </p:xfrm>
        <a:graphic>
          <a:graphicData uri="http://schemas.openxmlformats.org/drawingml/2006/table">
            <a:tbl>
              <a:tblPr firstRow="1" bandRow="1">
                <a:tableStyleId>{5C22544A-7EE6-4342-B048-85BDC9FD1C3A}</a:tableStyleId>
              </a:tblPr>
              <a:tblGrid>
                <a:gridCol w="3615843">
                  <a:extLst>
                    <a:ext uri="{9D8B030D-6E8A-4147-A177-3AD203B41FA5}">
                      <a16:colId xmlns:a16="http://schemas.microsoft.com/office/drawing/2014/main" val="637130678"/>
                    </a:ext>
                  </a:extLst>
                </a:gridCol>
                <a:gridCol w="3615843">
                  <a:extLst>
                    <a:ext uri="{9D8B030D-6E8A-4147-A177-3AD203B41FA5}">
                      <a16:colId xmlns:a16="http://schemas.microsoft.com/office/drawing/2014/main" val="2205875590"/>
                    </a:ext>
                  </a:extLst>
                </a:gridCol>
                <a:gridCol w="3615843">
                  <a:extLst>
                    <a:ext uri="{9D8B030D-6E8A-4147-A177-3AD203B41FA5}">
                      <a16:colId xmlns:a16="http://schemas.microsoft.com/office/drawing/2014/main" val="55147046"/>
                    </a:ext>
                  </a:extLst>
                </a:gridCol>
              </a:tblGrid>
              <a:tr h="914400">
                <a:tc>
                  <a:txBody>
                    <a:bodyPr/>
                    <a:lstStyle/>
                    <a:p>
                      <a:r>
                        <a:rPr lang="en-US"/>
                        <a:t>Total Reads</a:t>
                      </a:r>
                    </a:p>
                  </a:txBody>
                  <a:tcPr/>
                </a:tc>
                <a:tc>
                  <a:txBody>
                    <a:bodyPr/>
                    <a:lstStyle/>
                    <a:p>
                      <a:r>
                        <a:rPr lang="en-US"/>
                        <a:t>Average Read Length</a:t>
                      </a:r>
                    </a:p>
                  </a:txBody>
                  <a:tcPr/>
                </a:tc>
                <a:tc>
                  <a:txBody>
                    <a:bodyPr/>
                    <a:lstStyle/>
                    <a:p>
                      <a:r>
                        <a:rPr lang="en-US"/>
                        <a:t>Coverage (X)</a:t>
                      </a:r>
                    </a:p>
                  </a:txBody>
                  <a:tcPr/>
                </a:tc>
                <a:extLst>
                  <a:ext uri="{0D108BD9-81ED-4DB2-BD59-A6C34878D82A}">
                    <a16:rowId xmlns:a16="http://schemas.microsoft.com/office/drawing/2014/main" val="3570411632"/>
                  </a:ext>
                </a:extLst>
              </a:tr>
              <a:tr h="914400">
                <a:tc>
                  <a:txBody>
                    <a:bodyPr/>
                    <a:lstStyle/>
                    <a:p>
                      <a:r>
                        <a:rPr lang="en-US"/>
                        <a:t>4242787</a:t>
                      </a:r>
                      <a:endParaRPr lang="en-US" dirty="0"/>
                    </a:p>
                  </a:txBody>
                  <a:tcPr/>
                </a:tc>
                <a:tc>
                  <a:txBody>
                    <a:bodyPr/>
                    <a:lstStyle/>
                    <a:p>
                      <a:r>
                        <a:rPr lang="en-US"/>
                        <a:t>151.574</a:t>
                      </a:r>
                    </a:p>
                  </a:txBody>
                  <a:tcPr/>
                </a:tc>
                <a:tc>
                  <a:txBody>
                    <a:bodyPr/>
                    <a:lstStyle/>
                    <a:p>
                      <a:r>
                        <a:rPr lang="en-US"/>
                        <a:t>138.6</a:t>
                      </a:r>
                    </a:p>
                  </a:txBody>
                  <a:tcPr/>
                </a:tc>
                <a:extLst>
                  <a:ext uri="{0D108BD9-81ED-4DB2-BD59-A6C34878D82A}">
                    <a16:rowId xmlns:a16="http://schemas.microsoft.com/office/drawing/2014/main" val="4129796996"/>
                  </a:ext>
                </a:extLst>
              </a:tr>
              <a:tr h="914400">
                <a:tc>
                  <a:txBody>
                    <a:bodyPr/>
                    <a:lstStyle/>
                    <a:p>
                      <a:pPr lvl="0">
                        <a:buNone/>
                      </a:pPr>
                      <a:r>
                        <a:rPr lang="en-US"/>
                        <a:t>2121055</a:t>
                      </a:r>
                    </a:p>
                  </a:txBody>
                  <a:tcPr/>
                </a:tc>
                <a:tc>
                  <a:txBody>
                    <a:bodyPr/>
                    <a:lstStyle/>
                    <a:p>
                      <a:r>
                        <a:rPr lang="en-US"/>
                        <a:t>151.572</a:t>
                      </a:r>
                    </a:p>
                  </a:txBody>
                  <a:tcPr/>
                </a:tc>
                <a:tc>
                  <a:txBody>
                    <a:bodyPr/>
                    <a:lstStyle/>
                    <a:p>
                      <a:r>
                        <a:rPr lang="en-US"/>
                        <a:t>69.8</a:t>
                      </a:r>
                    </a:p>
                  </a:txBody>
                  <a:tcPr/>
                </a:tc>
                <a:extLst>
                  <a:ext uri="{0D108BD9-81ED-4DB2-BD59-A6C34878D82A}">
                    <a16:rowId xmlns:a16="http://schemas.microsoft.com/office/drawing/2014/main" val="3688206984"/>
                  </a:ext>
                </a:extLst>
              </a:tr>
              <a:tr h="914400">
                <a:tc>
                  <a:txBody>
                    <a:bodyPr/>
                    <a:lstStyle/>
                    <a:p>
                      <a:pPr lvl="0">
                        <a:buNone/>
                      </a:pPr>
                      <a:r>
                        <a:rPr lang="en-US"/>
                        <a:t>1060085</a:t>
                      </a:r>
                    </a:p>
                  </a:txBody>
                  <a:tcPr/>
                </a:tc>
                <a:tc>
                  <a:txBody>
                    <a:bodyPr/>
                    <a:lstStyle/>
                    <a:p>
                      <a:r>
                        <a:rPr lang="en-US"/>
                        <a:t>45.982</a:t>
                      </a:r>
                    </a:p>
                  </a:txBody>
                  <a:tcPr/>
                </a:tc>
                <a:tc>
                  <a:txBody>
                    <a:bodyPr/>
                    <a:lstStyle/>
                    <a:p>
                      <a:r>
                        <a:rPr lang="en-US"/>
                        <a:t>10.59</a:t>
                      </a:r>
                    </a:p>
                  </a:txBody>
                  <a:tcPr/>
                </a:tc>
                <a:extLst>
                  <a:ext uri="{0D108BD9-81ED-4DB2-BD59-A6C34878D82A}">
                    <a16:rowId xmlns:a16="http://schemas.microsoft.com/office/drawing/2014/main" val="4192274563"/>
                  </a:ext>
                </a:extLst>
              </a:tr>
              <a:tr h="914400">
                <a:tc>
                  <a:txBody>
                    <a:bodyPr/>
                    <a:lstStyle/>
                    <a:p>
                      <a:pPr lvl="0">
                        <a:buNone/>
                      </a:pPr>
                      <a:r>
                        <a:rPr lang="en-US"/>
                        <a:t>530135</a:t>
                      </a:r>
                    </a:p>
                  </a:txBody>
                  <a:tcPr/>
                </a:tc>
                <a:tc>
                  <a:txBody>
                    <a:bodyPr/>
                    <a:lstStyle/>
                    <a:p>
                      <a:pPr lvl="0">
                        <a:buNone/>
                      </a:pPr>
                      <a:r>
                        <a:rPr lang="en-US"/>
                        <a:t>45.673</a:t>
                      </a:r>
                      <a:endParaRPr lang="en-US" dirty="0"/>
                    </a:p>
                  </a:txBody>
                  <a:tcPr/>
                </a:tc>
                <a:tc>
                  <a:txBody>
                    <a:bodyPr/>
                    <a:lstStyle/>
                    <a:p>
                      <a:pPr lvl="0">
                        <a:buNone/>
                      </a:pPr>
                      <a:r>
                        <a:rPr lang="en-US"/>
                        <a:t>5.26</a:t>
                      </a:r>
                      <a:endParaRPr lang="en-US" dirty="0"/>
                    </a:p>
                  </a:txBody>
                  <a:tcPr/>
                </a:tc>
                <a:extLst>
                  <a:ext uri="{0D108BD9-81ED-4DB2-BD59-A6C34878D82A}">
                    <a16:rowId xmlns:a16="http://schemas.microsoft.com/office/drawing/2014/main" val="3434271743"/>
                  </a:ext>
                </a:extLst>
              </a:tr>
            </a:tbl>
          </a:graphicData>
        </a:graphic>
      </p:graphicFrame>
    </p:spTree>
    <p:extLst>
      <p:ext uri="{BB962C8B-B14F-4D97-AF65-F5344CB8AC3E}">
        <p14:creationId xmlns:p14="http://schemas.microsoft.com/office/powerpoint/2010/main" val="277028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21D816-ED50-48CC-9BB6-C8A3C89552C9}"/>
              </a:ext>
            </a:extLst>
          </p:cNvPr>
          <p:cNvSpPr>
            <a:spLocks noGrp="1"/>
          </p:cNvSpPr>
          <p:nvPr>
            <p:ph type="title"/>
          </p:nvPr>
        </p:nvSpPr>
        <p:spPr>
          <a:xfrm>
            <a:off x="208021" y="1168943"/>
            <a:ext cx="11139854" cy="930447"/>
          </a:xfrm>
        </p:spPr>
        <p:txBody>
          <a:bodyPr vert="horz" lIns="91440" tIns="45720" rIns="91440" bIns="45720" rtlCol="0" anchor="b">
            <a:noAutofit/>
          </a:bodyPr>
          <a:lstStyle/>
          <a:p>
            <a:pPr algn="ctr"/>
            <a:r>
              <a:rPr lang="en-US">
                <a:solidFill>
                  <a:srgbClr val="FFFFFF"/>
                </a:solidFill>
              </a:rPr>
              <a:t>Number of SV's decrease as coverage drops (Sniffles) </a:t>
            </a:r>
            <a:endParaRPr lang="en-US" kern="1200">
              <a:solidFill>
                <a:srgbClr val="FFFFFF"/>
              </a:solidFill>
              <a:latin typeface="+mj-lt"/>
              <a:cs typeface="Calibri Light"/>
            </a:endParaRP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2" name="Picture 12" descr="A screenshot of a cell phone&#10;&#10;Description generated with high confidence">
            <a:extLst>
              <a:ext uri="{FF2B5EF4-FFF2-40B4-BE49-F238E27FC236}">
                <a16:creationId xmlns:a16="http://schemas.microsoft.com/office/drawing/2014/main" id="{D47560F8-7B3B-43BF-9BB9-62A80FC753D0}"/>
              </a:ext>
            </a:extLst>
          </p:cNvPr>
          <p:cNvPicPr>
            <a:picLocks noGrp="1" noChangeAspect="1"/>
          </p:cNvPicPr>
          <p:nvPr>
            <p:ph idx="1"/>
          </p:nvPr>
        </p:nvPicPr>
        <p:blipFill>
          <a:blip r:embed="rId2"/>
          <a:stretch>
            <a:fillRect/>
          </a:stretch>
        </p:blipFill>
        <p:spPr>
          <a:xfrm>
            <a:off x="910211" y="2509911"/>
            <a:ext cx="10316479" cy="3997637"/>
          </a:xfrm>
          <a:prstGeom prst="rect">
            <a:avLst/>
          </a:prstGeom>
        </p:spPr>
      </p:pic>
    </p:spTree>
    <p:extLst>
      <p:ext uri="{BB962C8B-B14F-4D97-AF65-F5344CB8AC3E}">
        <p14:creationId xmlns:p14="http://schemas.microsoft.com/office/powerpoint/2010/main" val="195767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F8E258-EB23-46FC-904D-4B0A62610293}"/>
              </a:ext>
            </a:extLst>
          </p:cNvPr>
          <p:cNvSpPr>
            <a:spLocks noGrp="1"/>
          </p:cNvSpPr>
          <p:nvPr>
            <p:ph type="title"/>
          </p:nvPr>
        </p:nvSpPr>
        <p:spPr>
          <a:xfrm>
            <a:off x="526073" y="1248898"/>
            <a:ext cx="11139854" cy="930447"/>
          </a:xfrm>
        </p:spPr>
        <p:txBody>
          <a:bodyPr vert="horz" lIns="91440" tIns="45720" rIns="91440" bIns="45720" rtlCol="0" anchor="b">
            <a:noAutofit/>
          </a:bodyPr>
          <a:lstStyle/>
          <a:p>
            <a:pPr algn="ctr"/>
            <a:r>
              <a:rPr lang="en-US">
                <a:solidFill>
                  <a:srgbClr val="FFFFFF"/>
                </a:solidFill>
                <a:cs typeface="Calibri Light"/>
              </a:rPr>
              <a:t>Number of SV's (SUB, INS, DEL) increase as coverage drops </a:t>
            </a:r>
            <a:br>
              <a:rPr lang="en-US" dirty="0">
                <a:solidFill>
                  <a:srgbClr val="FFFFFF"/>
                </a:solidFill>
                <a:cs typeface="Calibri Light"/>
              </a:rPr>
            </a:br>
            <a:r>
              <a:rPr lang="en-US">
                <a:solidFill>
                  <a:srgbClr val="FFFFFF"/>
                </a:solidFill>
                <a:cs typeface="Calibri Light"/>
              </a:rPr>
              <a:t>(BCF tools) </a:t>
            </a:r>
            <a:endParaRPr lang="en-US" kern="120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7076B028-948E-4E75-9D2A-7AE13564F8B4}"/>
              </a:ext>
            </a:extLst>
          </p:cNvPr>
          <p:cNvPicPr>
            <a:picLocks noGrp="1" noChangeAspect="1"/>
          </p:cNvPicPr>
          <p:nvPr>
            <p:ph idx="1"/>
          </p:nvPr>
        </p:nvPicPr>
        <p:blipFill>
          <a:blip r:embed="rId2"/>
          <a:stretch>
            <a:fillRect/>
          </a:stretch>
        </p:blipFill>
        <p:spPr>
          <a:xfrm>
            <a:off x="702497" y="2509911"/>
            <a:ext cx="10731906" cy="3997637"/>
          </a:xfrm>
          <a:prstGeom prst="rect">
            <a:avLst/>
          </a:prstGeom>
        </p:spPr>
      </p:pic>
    </p:spTree>
    <p:extLst>
      <p:ext uri="{BB962C8B-B14F-4D97-AF65-F5344CB8AC3E}">
        <p14:creationId xmlns:p14="http://schemas.microsoft.com/office/powerpoint/2010/main" val="63682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4560-8BEC-4D61-B8C9-7AEC51176A74}"/>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2A5A31C0-20BE-4952-81E8-D95790E07BF9}"/>
              </a:ext>
            </a:extLst>
          </p:cNvPr>
          <p:cNvSpPr>
            <a:spLocks noGrp="1"/>
          </p:cNvSpPr>
          <p:nvPr>
            <p:ph idx="1"/>
          </p:nvPr>
        </p:nvSpPr>
        <p:spPr>
          <a:xfrm>
            <a:off x="665922" y="1812373"/>
            <a:ext cx="10515600" cy="4351338"/>
          </a:xfrm>
        </p:spPr>
        <p:txBody>
          <a:bodyPr vert="horz" lIns="91440" tIns="45720" rIns="91440" bIns="45720" rtlCol="0" anchor="t">
            <a:normAutofit/>
          </a:bodyPr>
          <a:lstStyle/>
          <a:p>
            <a:pPr algn="just"/>
            <a:r>
              <a:rPr lang="en-US">
                <a:cs typeface="Calibri"/>
              </a:rPr>
              <a:t>Sniffles and BCF tools results contradict SV calling with decreasing coverages. Sniffles SV measured changes in terms of INV, DEL, and DUP, while BCF tools outcome changes were seen with SUB, DEL and INS.</a:t>
            </a:r>
            <a:endParaRPr lang="en-US"/>
          </a:p>
          <a:p>
            <a:pPr algn="just"/>
            <a:endParaRPr lang="en-US" dirty="0">
              <a:cs typeface="Calibri"/>
            </a:endParaRPr>
          </a:p>
          <a:p>
            <a:pPr algn="just"/>
            <a:r>
              <a:rPr lang="en-US">
                <a:cs typeface="Calibri"/>
              </a:rPr>
              <a:t>The differences may not be significant, linear downgrade titration is needed to understand real changes.</a:t>
            </a:r>
          </a:p>
          <a:p>
            <a:pPr algn="just"/>
            <a:endParaRPr lang="en-US" dirty="0">
              <a:cs typeface="Calibri"/>
            </a:endParaRPr>
          </a:p>
        </p:txBody>
      </p:sp>
    </p:spTree>
    <p:extLst>
      <p:ext uri="{BB962C8B-B14F-4D97-AF65-F5344CB8AC3E}">
        <p14:creationId xmlns:p14="http://schemas.microsoft.com/office/powerpoint/2010/main" val="2836017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261</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Calling structural variants (SV) with different coverage depts Shrikant Pawar 09/25/19 </vt:lpstr>
      <vt:lpstr>Datasets:</vt:lpstr>
      <vt:lpstr>Workflow</vt:lpstr>
      <vt:lpstr>Coverage calculation (Lander-Waterman Equation)</vt:lpstr>
      <vt:lpstr>Different coverages from random reads removal</vt:lpstr>
      <vt:lpstr>Number of SV's decrease as coverage drops (Sniffles) </vt:lpstr>
      <vt:lpstr>Number of SV's (SUB, INS, DEL) increase as coverage drops  (BCF tools)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Pawar, Shrikant</cp:lastModifiedBy>
  <cp:revision>501</cp:revision>
  <dcterms:created xsi:type="dcterms:W3CDTF">2013-07-15T20:26:40Z</dcterms:created>
  <dcterms:modified xsi:type="dcterms:W3CDTF">2019-09-25T21:15:57Z</dcterms:modified>
</cp:coreProperties>
</file>