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4" r:id="rId8"/>
    <p:sldId id="265" r:id="rId9"/>
    <p:sldId id="266" r:id="rId10"/>
    <p:sldId id="270" r:id="rId11"/>
    <p:sldId id="279" r:id="rId12"/>
    <p:sldId id="269" r:id="rId13"/>
    <p:sldId id="275" r:id="rId14"/>
    <p:sldId id="271" r:id="rId15"/>
    <p:sldId id="272" r:id="rId16"/>
    <p:sldId id="274" r:id="rId17"/>
    <p:sldId id="276" r:id="rId18"/>
    <p:sldId id="280" r:id="rId19"/>
    <p:sldId id="263" r:id="rId20"/>
    <p:sldId id="260"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F4E36F-E265-4091-AD35-CD856BC18692}" v="95" dt="2024-06-24T13:23:37.1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Sheet1!$A$17</c:f>
              <c:strCache>
                <c:ptCount val="1"/>
                <c:pt idx="0">
                  <c:v>DenseNet</c:v>
                </c:pt>
              </c:strCache>
            </c:strRef>
          </c:tx>
          <c:spPr>
            <a:ln w="28575" cap="rnd">
              <a:solidFill>
                <a:schemeClr val="accent1"/>
              </a:solidFill>
              <a:round/>
            </a:ln>
            <a:effectLst/>
          </c:spPr>
          <c:marker>
            <c:symbol val="none"/>
          </c:marker>
          <c:cat>
            <c:strRef>
              <c:f>Sheet1!$B$16:$D$16</c:f>
              <c:strCache>
                <c:ptCount val="3"/>
                <c:pt idx="0">
                  <c:v>Loss</c:v>
                </c:pt>
                <c:pt idx="1">
                  <c:v>Training Accuracy</c:v>
                </c:pt>
                <c:pt idx="2">
                  <c:v>Validation accuracy</c:v>
                </c:pt>
              </c:strCache>
            </c:strRef>
          </c:cat>
          <c:val>
            <c:numRef>
              <c:f>Sheet1!$B$17:$D$17</c:f>
              <c:numCache>
                <c:formatCode>General</c:formatCode>
                <c:ptCount val="3"/>
                <c:pt idx="0">
                  <c:v>0.7</c:v>
                </c:pt>
                <c:pt idx="1">
                  <c:v>0.76</c:v>
                </c:pt>
                <c:pt idx="2">
                  <c:v>0.99</c:v>
                </c:pt>
              </c:numCache>
            </c:numRef>
          </c:val>
          <c:smooth val="0"/>
          <c:extLst>
            <c:ext xmlns:c16="http://schemas.microsoft.com/office/drawing/2014/chart" uri="{C3380CC4-5D6E-409C-BE32-E72D297353CC}">
              <c16:uniqueId val="{00000000-FAA9-4A98-9B70-82F36BFE4B3A}"/>
            </c:ext>
          </c:extLst>
        </c:ser>
        <c:ser>
          <c:idx val="1"/>
          <c:order val="1"/>
          <c:tx>
            <c:strRef>
              <c:f>Sheet1!$A$18</c:f>
              <c:strCache>
                <c:ptCount val="1"/>
                <c:pt idx="0">
                  <c:v> ResNet</c:v>
                </c:pt>
              </c:strCache>
            </c:strRef>
          </c:tx>
          <c:spPr>
            <a:ln w="28575" cap="rnd">
              <a:solidFill>
                <a:schemeClr val="accent2"/>
              </a:solidFill>
              <a:round/>
            </a:ln>
            <a:effectLst/>
          </c:spPr>
          <c:marker>
            <c:symbol val="none"/>
          </c:marker>
          <c:cat>
            <c:strRef>
              <c:f>Sheet1!$B$16:$D$16</c:f>
              <c:strCache>
                <c:ptCount val="3"/>
                <c:pt idx="0">
                  <c:v>Loss</c:v>
                </c:pt>
                <c:pt idx="1">
                  <c:v>Training Accuracy</c:v>
                </c:pt>
                <c:pt idx="2">
                  <c:v>Validation accuracy</c:v>
                </c:pt>
              </c:strCache>
            </c:strRef>
          </c:cat>
          <c:val>
            <c:numRef>
              <c:f>Sheet1!$B$18:$D$18</c:f>
              <c:numCache>
                <c:formatCode>General</c:formatCode>
                <c:ptCount val="3"/>
                <c:pt idx="0">
                  <c:v>0.68</c:v>
                </c:pt>
                <c:pt idx="1">
                  <c:v>0.7</c:v>
                </c:pt>
                <c:pt idx="2">
                  <c:v>0.91</c:v>
                </c:pt>
              </c:numCache>
            </c:numRef>
          </c:val>
          <c:smooth val="0"/>
          <c:extLst>
            <c:ext xmlns:c16="http://schemas.microsoft.com/office/drawing/2014/chart" uri="{C3380CC4-5D6E-409C-BE32-E72D297353CC}">
              <c16:uniqueId val="{00000001-FAA9-4A98-9B70-82F36BFE4B3A}"/>
            </c:ext>
          </c:extLst>
        </c:ser>
        <c:ser>
          <c:idx val="2"/>
          <c:order val="2"/>
          <c:tx>
            <c:strRef>
              <c:f>Sheet1!$A$19</c:f>
              <c:strCache>
                <c:ptCount val="1"/>
                <c:pt idx="0">
                  <c:v>Inception</c:v>
                </c:pt>
              </c:strCache>
            </c:strRef>
          </c:tx>
          <c:spPr>
            <a:ln w="28575" cap="rnd">
              <a:solidFill>
                <a:schemeClr val="accent3"/>
              </a:solidFill>
              <a:round/>
            </a:ln>
            <a:effectLst/>
          </c:spPr>
          <c:marker>
            <c:symbol val="none"/>
          </c:marker>
          <c:cat>
            <c:strRef>
              <c:f>Sheet1!$B$16:$D$16</c:f>
              <c:strCache>
                <c:ptCount val="3"/>
                <c:pt idx="0">
                  <c:v>Loss</c:v>
                </c:pt>
                <c:pt idx="1">
                  <c:v>Training Accuracy</c:v>
                </c:pt>
                <c:pt idx="2">
                  <c:v>Validation accuracy</c:v>
                </c:pt>
              </c:strCache>
            </c:strRef>
          </c:cat>
          <c:val>
            <c:numRef>
              <c:f>Sheet1!$B$19:$D$19</c:f>
              <c:numCache>
                <c:formatCode>General</c:formatCode>
                <c:ptCount val="3"/>
                <c:pt idx="0">
                  <c:v>0.8</c:v>
                </c:pt>
                <c:pt idx="1">
                  <c:v>0.78</c:v>
                </c:pt>
                <c:pt idx="2">
                  <c:v>0.98</c:v>
                </c:pt>
              </c:numCache>
            </c:numRef>
          </c:val>
          <c:smooth val="0"/>
          <c:extLst>
            <c:ext xmlns:c16="http://schemas.microsoft.com/office/drawing/2014/chart" uri="{C3380CC4-5D6E-409C-BE32-E72D297353CC}">
              <c16:uniqueId val="{00000002-FAA9-4A98-9B70-82F36BFE4B3A}"/>
            </c:ext>
          </c:extLst>
        </c:ser>
        <c:dLbls>
          <c:showLegendKey val="0"/>
          <c:showVal val="0"/>
          <c:showCatName val="0"/>
          <c:showSerName val="0"/>
          <c:showPercent val="0"/>
          <c:showBubbleSize val="0"/>
        </c:dLbls>
        <c:smooth val="0"/>
        <c:axId val="166313167"/>
        <c:axId val="166309327"/>
      </c:lineChart>
      <c:catAx>
        <c:axId val="16631316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Architecture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309327"/>
        <c:crosses val="autoZero"/>
        <c:auto val="1"/>
        <c:lblAlgn val="ctr"/>
        <c:lblOffset val="100"/>
        <c:noMultiLvlLbl val="0"/>
      </c:catAx>
      <c:valAx>
        <c:axId val="1663093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Results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3131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Loss</c:v>
                </c:pt>
              </c:strCache>
            </c:strRef>
          </c:tx>
          <c:spPr>
            <a:solidFill>
              <a:schemeClr val="accent1"/>
            </a:solidFill>
            <a:ln>
              <a:noFill/>
            </a:ln>
            <a:effectLst/>
          </c:spPr>
          <c:invertIfNegative val="0"/>
          <c:cat>
            <c:strRef>
              <c:f>Sheet1!$A$2:$A$11</c:f>
              <c:strCache>
                <c:ptCount val="10"/>
                <c:pt idx="0">
                  <c:v>SGD</c:v>
                </c:pt>
                <c:pt idx="1">
                  <c:v>RMSprop</c:v>
                </c:pt>
                <c:pt idx="2">
                  <c:v>Adam</c:v>
                </c:pt>
                <c:pt idx="3">
                  <c:v>AdamW</c:v>
                </c:pt>
                <c:pt idx="4">
                  <c:v>Adagrad</c:v>
                </c:pt>
                <c:pt idx="5">
                  <c:v>Adadelta</c:v>
                </c:pt>
                <c:pt idx="6">
                  <c:v>AdamX</c:v>
                </c:pt>
                <c:pt idx="7">
                  <c:v>Nadam</c:v>
                </c:pt>
                <c:pt idx="8">
                  <c:v>Ftrl</c:v>
                </c:pt>
                <c:pt idx="9">
                  <c:v>NovaGrad</c:v>
                </c:pt>
              </c:strCache>
            </c:strRef>
          </c:cat>
          <c:val>
            <c:numRef>
              <c:f>Sheet1!$B$2:$B$11</c:f>
              <c:numCache>
                <c:formatCode>General</c:formatCode>
                <c:ptCount val="10"/>
                <c:pt idx="0">
                  <c:v>0.88</c:v>
                </c:pt>
                <c:pt idx="1">
                  <c:v>0.6</c:v>
                </c:pt>
                <c:pt idx="2">
                  <c:v>0.69</c:v>
                </c:pt>
                <c:pt idx="3">
                  <c:v>0.59</c:v>
                </c:pt>
                <c:pt idx="4">
                  <c:v>0.46</c:v>
                </c:pt>
                <c:pt idx="5">
                  <c:v>0.72</c:v>
                </c:pt>
                <c:pt idx="6">
                  <c:v>1.47</c:v>
                </c:pt>
                <c:pt idx="7">
                  <c:v>0.45</c:v>
                </c:pt>
                <c:pt idx="8">
                  <c:v>1.43</c:v>
                </c:pt>
                <c:pt idx="9">
                  <c:v>1.37</c:v>
                </c:pt>
              </c:numCache>
            </c:numRef>
          </c:val>
          <c:extLst>
            <c:ext xmlns:c16="http://schemas.microsoft.com/office/drawing/2014/chart" uri="{C3380CC4-5D6E-409C-BE32-E72D297353CC}">
              <c16:uniqueId val="{00000000-2D45-4BEE-A216-AE9DA33EB1B6}"/>
            </c:ext>
          </c:extLst>
        </c:ser>
        <c:ser>
          <c:idx val="1"/>
          <c:order val="1"/>
          <c:tx>
            <c:strRef>
              <c:f>Sheet1!$C$1</c:f>
              <c:strCache>
                <c:ptCount val="1"/>
                <c:pt idx="0">
                  <c:v>Training Accuracy</c:v>
                </c:pt>
              </c:strCache>
            </c:strRef>
          </c:tx>
          <c:spPr>
            <a:solidFill>
              <a:schemeClr val="accent2"/>
            </a:solidFill>
            <a:ln>
              <a:noFill/>
            </a:ln>
            <a:effectLst/>
          </c:spPr>
          <c:invertIfNegative val="0"/>
          <c:cat>
            <c:strRef>
              <c:f>Sheet1!$A$2:$A$11</c:f>
              <c:strCache>
                <c:ptCount val="10"/>
                <c:pt idx="0">
                  <c:v>SGD</c:v>
                </c:pt>
                <c:pt idx="1">
                  <c:v>RMSprop</c:v>
                </c:pt>
                <c:pt idx="2">
                  <c:v>Adam</c:v>
                </c:pt>
                <c:pt idx="3">
                  <c:v>AdamW</c:v>
                </c:pt>
                <c:pt idx="4">
                  <c:v>Adagrad</c:v>
                </c:pt>
                <c:pt idx="5">
                  <c:v>Adadelta</c:v>
                </c:pt>
                <c:pt idx="6">
                  <c:v>AdamX</c:v>
                </c:pt>
                <c:pt idx="7">
                  <c:v>Nadam</c:v>
                </c:pt>
                <c:pt idx="8">
                  <c:v>Ftrl</c:v>
                </c:pt>
                <c:pt idx="9">
                  <c:v>NovaGrad</c:v>
                </c:pt>
              </c:strCache>
            </c:strRef>
          </c:cat>
          <c:val>
            <c:numRef>
              <c:f>Sheet1!$C$2:$C$11</c:f>
              <c:numCache>
                <c:formatCode>General</c:formatCode>
                <c:ptCount val="10"/>
                <c:pt idx="0">
                  <c:v>0.42</c:v>
                </c:pt>
                <c:pt idx="1">
                  <c:v>0.72</c:v>
                </c:pt>
                <c:pt idx="2">
                  <c:v>0.78</c:v>
                </c:pt>
                <c:pt idx="3">
                  <c:v>0.99</c:v>
                </c:pt>
                <c:pt idx="4">
                  <c:v>0.38</c:v>
                </c:pt>
                <c:pt idx="5">
                  <c:v>0.54</c:v>
                </c:pt>
                <c:pt idx="6">
                  <c:v>0.49</c:v>
                </c:pt>
                <c:pt idx="7">
                  <c:v>0.71</c:v>
                </c:pt>
                <c:pt idx="8">
                  <c:v>0.56999999999999995</c:v>
                </c:pt>
                <c:pt idx="9">
                  <c:v>0.5</c:v>
                </c:pt>
              </c:numCache>
            </c:numRef>
          </c:val>
          <c:extLst>
            <c:ext xmlns:c16="http://schemas.microsoft.com/office/drawing/2014/chart" uri="{C3380CC4-5D6E-409C-BE32-E72D297353CC}">
              <c16:uniqueId val="{00000001-2D45-4BEE-A216-AE9DA33EB1B6}"/>
            </c:ext>
          </c:extLst>
        </c:ser>
        <c:ser>
          <c:idx val="2"/>
          <c:order val="2"/>
          <c:tx>
            <c:strRef>
              <c:f>Sheet1!$D$1</c:f>
              <c:strCache>
                <c:ptCount val="1"/>
                <c:pt idx="0">
                  <c:v>Validation Accuracy</c:v>
                </c:pt>
              </c:strCache>
            </c:strRef>
          </c:tx>
          <c:spPr>
            <a:solidFill>
              <a:schemeClr val="accent3"/>
            </a:solidFill>
            <a:ln>
              <a:noFill/>
            </a:ln>
            <a:effectLst/>
          </c:spPr>
          <c:invertIfNegative val="0"/>
          <c:cat>
            <c:strRef>
              <c:f>Sheet1!$A$2:$A$11</c:f>
              <c:strCache>
                <c:ptCount val="10"/>
                <c:pt idx="0">
                  <c:v>SGD</c:v>
                </c:pt>
                <c:pt idx="1">
                  <c:v>RMSprop</c:v>
                </c:pt>
                <c:pt idx="2">
                  <c:v>Adam</c:v>
                </c:pt>
                <c:pt idx="3">
                  <c:v>AdamW</c:v>
                </c:pt>
                <c:pt idx="4">
                  <c:v>Adagrad</c:v>
                </c:pt>
                <c:pt idx="5">
                  <c:v>Adadelta</c:v>
                </c:pt>
                <c:pt idx="6">
                  <c:v>AdamX</c:v>
                </c:pt>
                <c:pt idx="7">
                  <c:v>Nadam</c:v>
                </c:pt>
                <c:pt idx="8">
                  <c:v>Ftrl</c:v>
                </c:pt>
                <c:pt idx="9">
                  <c:v>NovaGrad</c:v>
                </c:pt>
              </c:strCache>
            </c:strRef>
          </c:cat>
          <c:val>
            <c:numRef>
              <c:f>Sheet1!$D$2:$D$11</c:f>
              <c:numCache>
                <c:formatCode>General</c:formatCode>
                <c:ptCount val="10"/>
                <c:pt idx="0">
                  <c:v>0.66</c:v>
                </c:pt>
                <c:pt idx="1">
                  <c:v>0.9</c:v>
                </c:pt>
                <c:pt idx="2">
                  <c:v>0.98</c:v>
                </c:pt>
                <c:pt idx="3">
                  <c:v>1</c:v>
                </c:pt>
                <c:pt idx="4">
                  <c:v>0.9</c:v>
                </c:pt>
                <c:pt idx="5">
                  <c:v>0.68</c:v>
                </c:pt>
                <c:pt idx="6">
                  <c:v>0.22</c:v>
                </c:pt>
                <c:pt idx="7">
                  <c:v>0.74</c:v>
                </c:pt>
                <c:pt idx="8">
                  <c:v>0.83</c:v>
                </c:pt>
                <c:pt idx="9">
                  <c:v>0.83</c:v>
                </c:pt>
              </c:numCache>
            </c:numRef>
          </c:val>
          <c:extLst>
            <c:ext xmlns:c16="http://schemas.microsoft.com/office/drawing/2014/chart" uri="{C3380CC4-5D6E-409C-BE32-E72D297353CC}">
              <c16:uniqueId val="{00000002-2D45-4BEE-A216-AE9DA33EB1B6}"/>
            </c:ext>
          </c:extLst>
        </c:ser>
        <c:dLbls>
          <c:showLegendKey val="0"/>
          <c:showVal val="0"/>
          <c:showCatName val="0"/>
          <c:showSerName val="0"/>
          <c:showPercent val="0"/>
          <c:showBubbleSize val="0"/>
        </c:dLbls>
        <c:gapWidth val="199"/>
        <c:axId val="166309807"/>
        <c:axId val="166318447"/>
      </c:barChart>
      <c:catAx>
        <c:axId val="166309807"/>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050" dirty="0"/>
                  <a:t>Optimizers</a:t>
                </a:r>
                <a:endParaRPr lang="en-US" dirty="0"/>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166318447"/>
        <c:crosses val="autoZero"/>
        <c:auto val="1"/>
        <c:lblAlgn val="ctr"/>
        <c:lblOffset val="100"/>
        <c:noMultiLvlLbl val="0"/>
      </c:catAx>
      <c:valAx>
        <c:axId val="16631844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50" b="0" i="0" u="none" strike="noStrike" kern="1200" cap="all" baseline="0">
                    <a:solidFill>
                      <a:schemeClr val="tx1">
                        <a:lumMod val="65000"/>
                        <a:lumOff val="35000"/>
                      </a:schemeClr>
                    </a:solidFill>
                    <a:latin typeface="+mn-lt"/>
                    <a:ea typeface="+mn-ea"/>
                    <a:cs typeface="+mn-cs"/>
                  </a:defRPr>
                </a:pPr>
                <a:r>
                  <a:rPr lang="en-US" sz="1050"/>
                  <a:t>Results</a:t>
                </a:r>
              </a:p>
            </c:rich>
          </c:tx>
          <c:overlay val="0"/>
          <c:spPr>
            <a:noFill/>
            <a:ln>
              <a:noFill/>
            </a:ln>
            <a:effectLst/>
          </c:spPr>
          <c:txPr>
            <a:bodyPr rot="-5400000" spcFirstLastPara="1" vertOverflow="ellipsis" vert="horz" wrap="square" anchor="ctr" anchorCtr="1"/>
            <a:lstStyle/>
            <a:p>
              <a:pPr>
                <a:defRPr sz="105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309807"/>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16235364601163985"/>
          <c:y val="1.8400148661663788E-2"/>
          <c:w val="0.54244237133401807"/>
          <c:h val="0.2344253270327859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0D5912-29CE-444A-855E-0DC47796021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1BB6A2B-DC3C-442D-AE5C-85C394E988BD}">
      <dgm:prSet/>
      <dgm:spPr/>
      <dgm:t>
        <a:bodyPr/>
        <a:lstStyle/>
        <a:p>
          <a:r>
            <a:rPr lang="en-US"/>
            <a:t>DenseNet: It connects every layer to all other layers, allowing each layer to use information from all previous layers. This improves gradient flow and feature reuse, making deep networks easier to train and more efficient. DenseNet achieves good performance with fewer parameters.</a:t>
          </a:r>
        </a:p>
      </dgm:t>
    </dgm:pt>
    <dgm:pt modelId="{82A67D07-A96C-4780-AB54-D59697A39AD1}" type="parTrans" cxnId="{991D0420-2F3A-41A0-83B5-0E67DEF485D3}">
      <dgm:prSet/>
      <dgm:spPr/>
      <dgm:t>
        <a:bodyPr/>
        <a:lstStyle/>
        <a:p>
          <a:endParaRPr lang="en-US"/>
        </a:p>
      </dgm:t>
    </dgm:pt>
    <dgm:pt modelId="{8BECF8FF-02AA-43E0-B9D4-C4D83FC96F04}" type="sibTrans" cxnId="{991D0420-2F3A-41A0-83B5-0E67DEF485D3}">
      <dgm:prSet/>
      <dgm:spPr/>
      <dgm:t>
        <a:bodyPr/>
        <a:lstStyle/>
        <a:p>
          <a:endParaRPr lang="en-US"/>
        </a:p>
      </dgm:t>
    </dgm:pt>
    <dgm:pt modelId="{32E6B8A8-2242-4E30-A5F3-C7FBE695E7AF}">
      <dgm:prSet/>
      <dgm:spPr/>
      <dgm:t>
        <a:bodyPr/>
        <a:lstStyle/>
        <a:p>
          <a:r>
            <a:rPr lang="en-US"/>
            <a:t>ResNet (Residual Networks): It uses shortcut connections to skip layers, helping to solve the vanishing gradient problem. These shortcuts make it easier to train very deep networks by simplifying the learning process. ResNet has set high standards in image recognition performance.</a:t>
          </a:r>
        </a:p>
      </dgm:t>
    </dgm:pt>
    <dgm:pt modelId="{BFC60BB6-FB8C-4D82-87CC-F2F45D27596E}" type="parTrans" cxnId="{3AAD81EB-9A9A-426F-8818-2773A64EE9D8}">
      <dgm:prSet/>
      <dgm:spPr/>
      <dgm:t>
        <a:bodyPr/>
        <a:lstStyle/>
        <a:p>
          <a:endParaRPr lang="en-US"/>
        </a:p>
      </dgm:t>
    </dgm:pt>
    <dgm:pt modelId="{01FE943D-3B8F-4471-AF44-3557475A43E8}" type="sibTrans" cxnId="{3AAD81EB-9A9A-426F-8818-2773A64EE9D8}">
      <dgm:prSet/>
      <dgm:spPr/>
      <dgm:t>
        <a:bodyPr/>
        <a:lstStyle/>
        <a:p>
          <a:endParaRPr lang="en-US"/>
        </a:p>
      </dgm:t>
    </dgm:pt>
    <dgm:pt modelId="{D796DF1B-80FF-4E75-A6A0-8023FFABE53D}">
      <dgm:prSet/>
      <dgm:spPr/>
      <dgm:t>
        <a:bodyPr/>
        <a:lstStyle/>
        <a:p>
          <a:r>
            <a:rPr lang="en-US"/>
            <a:t>Inception (GoogLeNet/Inception Networks): Inception modules apply different sized filters (1x1, 3x3, 5x5) at the same layer to capture various features. It uses 1x1 convolutions to reduce computational cost while maintaining efficiency. Inception networks combine depth and width to perform well in image classification tasks.</a:t>
          </a:r>
        </a:p>
      </dgm:t>
    </dgm:pt>
    <dgm:pt modelId="{F7640A27-12F4-47B9-9F3F-E8FE07235D1D}" type="parTrans" cxnId="{57BE1DB6-0A35-4CC4-B2F9-97EAA154A9F3}">
      <dgm:prSet/>
      <dgm:spPr/>
      <dgm:t>
        <a:bodyPr/>
        <a:lstStyle/>
        <a:p>
          <a:endParaRPr lang="en-US"/>
        </a:p>
      </dgm:t>
    </dgm:pt>
    <dgm:pt modelId="{1B88BBE3-24B6-4F2E-812A-080B15FCDE71}" type="sibTrans" cxnId="{57BE1DB6-0A35-4CC4-B2F9-97EAA154A9F3}">
      <dgm:prSet/>
      <dgm:spPr/>
      <dgm:t>
        <a:bodyPr/>
        <a:lstStyle/>
        <a:p>
          <a:endParaRPr lang="en-US"/>
        </a:p>
      </dgm:t>
    </dgm:pt>
    <dgm:pt modelId="{69A71F8D-C889-4C81-A0E4-900240FB0831}" type="pres">
      <dgm:prSet presAssocID="{D70D5912-29CE-444A-855E-0DC477960210}" presName="root" presStyleCnt="0">
        <dgm:presLayoutVars>
          <dgm:dir/>
          <dgm:resizeHandles val="exact"/>
        </dgm:presLayoutVars>
      </dgm:prSet>
      <dgm:spPr/>
    </dgm:pt>
    <dgm:pt modelId="{955E043A-90E2-4C34-B461-7D79773BE90A}" type="pres">
      <dgm:prSet presAssocID="{D1BB6A2B-DC3C-442D-AE5C-85C394E988BD}" presName="compNode" presStyleCnt="0"/>
      <dgm:spPr/>
    </dgm:pt>
    <dgm:pt modelId="{93E55372-E8C2-41AC-8648-8A40E2A2DE12}" type="pres">
      <dgm:prSet presAssocID="{D1BB6A2B-DC3C-442D-AE5C-85C394E988BD}" presName="bgRect" presStyleLbl="bgShp" presStyleIdx="0" presStyleCnt="3"/>
      <dgm:spPr/>
    </dgm:pt>
    <dgm:pt modelId="{954F4EFB-5C7E-4910-A78F-476B49E7B827}" type="pres">
      <dgm:prSet presAssocID="{D1BB6A2B-DC3C-442D-AE5C-85C394E988B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5339E65C-8E1A-4889-A166-7F5CE25E8858}" type="pres">
      <dgm:prSet presAssocID="{D1BB6A2B-DC3C-442D-AE5C-85C394E988BD}" presName="spaceRect" presStyleCnt="0"/>
      <dgm:spPr/>
    </dgm:pt>
    <dgm:pt modelId="{D3C83B0F-EE93-4890-9A95-C12D93399048}" type="pres">
      <dgm:prSet presAssocID="{D1BB6A2B-DC3C-442D-AE5C-85C394E988BD}" presName="parTx" presStyleLbl="revTx" presStyleIdx="0" presStyleCnt="3">
        <dgm:presLayoutVars>
          <dgm:chMax val="0"/>
          <dgm:chPref val="0"/>
        </dgm:presLayoutVars>
      </dgm:prSet>
      <dgm:spPr/>
    </dgm:pt>
    <dgm:pt modelId="{9CB82A66-23DE-4328-84A8-391471DFFB3C}" type="pres">
      <dgm:prSet presAssocID="{8BECF8FF-02AA-43E0-B9D4-C4D83FC96F04}" presName="sibTrans" presStyleCnt="0"/>
      <dgm:spPr/>
    </dgm:pt>
    <dgm:pt modelId="{A0287D04-C5A7-4EDC-972A-1FC0FDEB82D7}" type="pres">
      <dgm:prSet presAssocID="{32E6B8A8-2242-4E30-A5F3-C7FBE695E7AF}" presName="compNode" presStyleCnt="0"/>
      <dgm:spPr/>
    </dgm:pt>
    <dgm:pt modelId="{8C386D47-1A45-416E-BACA-13222CC0F4EC}" type="pres">
      <dgm:prSet presAssocID="{32E6B8A8-2242-4E30-A5F3-C7FBE695E7AF}" presName="bgRect" presStyleLbl="bgShp" presStyleIdx="1" presStyleCnt="3"/>
      <dgm:spPr/>
    </dgm:pt>
    <dgm:pt modelId="{9989CEDA-DBA5-40D1-9227-138B70688EC6}" type="pres">
      <dgm:prSet presAssocID="{32E6B8A8-2242-4E30-A5F3-C7FBE695E7A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ed"/>
        </a:ext>
      </dgm:extLst>
    </dgm:pt>
    <dgm:pt modelId="{0392568E-7799-4EB9-9728-7050D8747E1F}" type="pres">
      <dgm:prSet presAssocID="{32E6B8A8-2242-4E30-A5F3-C7FBE695E7AF}" presName="spaceRect" presStyleCnt="0"/>
      <dgm:spPr/>
    </dgm:pt>
    <dgm:pt modelId="{E1DEE02B-1092-497E-87FA-E47046C896E9}" type="pres">
      <dgm:prSet presAssocID="{32E6B8A8-2242-4E30-A5F3-C7FBE695E7AF}" presName="parTx" presStyleLbl="revTx" presStyleIdx="1" presStyleCnt="3">
        <dgm:presLayoutVars>
          <dgm:chMax val="0"/>
          <dgm:chPref val="0"/>
        </dgm:presLayoutVars>
      </dgm:prSet>
      <dgm:spPr/>
    </dgm:pt>
    <dgm:pt modelId="{9BE84F80-2790-4B94-ADC9-360D283053B3}" type="pres">
      <dgm:prSet presAssocID="{01FE943D-3B8F-4471-AF44-3557475A43E8}" presName="sibTrans" presStyleCnt="0"/>
      <dgm:spPr/>
    </dgm:pt>
    <dgm:pt modelId="{CE29F39C-A4DC-400C-8585-8F5549342244}" type="pres">
      <dgm:prSet presAssocID="{D796DF1B-80FF-4E75-A6A0-8023FFABE53D}" presName="compNode" presStyleCnt="0"/>
      <dgm:spPr/>
    </dgm:pt>
    <dgm:pt modelId="{5E09CAA9-4E95-4E22-BD5B-469C7440045D}" type="pres">
      <dgm:prSet presAssocID="{D796DF1B-80FF-4E75-A6A0-8023FFABE53D}" presName="bgRect" presStyleLbl="bgShp" presStyleIdx="2" presStyleCnt="3"/>
      <dgm:spPr/>
    </dgm:pt>
    <dgm:pt modelId="{051A8BF6-2777-4F31-AE29-0713EE9614A0}" type="pres">
      <dgm:prSet presAssocID="{D796DF1B-80FF-4E75-A6A0-8023FFABE5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1CF9E61B-2BE9-4339-988B-4CF26A1713EB}" type="pres">
      <dgm:prSet presAssocID="{D796DF1B-80FF-4E75-A6A0-8023FFABE53D}" presName="spaceRect" presStyleCnt="0"/>
      <dgm:spPr/>
    </dgm:pt>
    <dgm:pt modelId="{1F3A95BD-5706-442D-9853-B16649D2989E}" type="pres">
      <dgm:prSet presAssocID="{D796DF1B-80FF-4E75-A6A0-8023FFABE53D}" presName="parTx" presStyleLbl="revTx" presStyleIdx="2" presStyleCnt="3">
        <dgm:presLayoutVars>
          <dgm:chMax val="0"/>
          <dgm:chPref val="0"/>
        </dgm:presLayoutVars>
      </dgm:prSet>
      <dgm:spPr/>
    </dgm:pt>
  </dgm:ptLst>
  <dgm:cxnLst>
    <dgm:cxn modelId="{38BF850D-AD4D-4C4A-B78C-87BA19C4736A}" type="presOf" srcId="{D1BB6A2B-DC3C-442D-AE5C-85C394E988BD}" destId="{D3C83B0F-EE93-4890-9A95-C12D93399048}" srcOrd="0" destOrd="0" presId="urn:microsoft.com/office/officeart/2018/2/layout/IconVerticalSolidList"/>
    <dgm:cxn modelId="{991D0420-2F3A-41A0-83B5-0E67DEF485D3}" srcId="{D70D5912-29CE-444A-855E-0DC477960210}" destId="{D1BB6A2B-DC3C-442D-AE5C-85C394E988BD}" srcOrd="0" destOrd="0" parTransId="{82A67D07-A96C-4780-AB54-D59697A39AD1}" sibTransId="{8BECF8FF-02AA-43E0-B9D4-C4D83FC96F04}"/>
    <dgm:cxn modelId="{A6CACA3C-82B2-446B-9441-5265FA319529}" type="presOf" srcId="{D70D5912-29CE-444A-855E-0DC477960210}" destId="{69A71F8D-C889-4C81-A0E4-900240FB0831}" srcOrd="0" destOrd="0" presId="urn:microsoft.com/office/officeart/2018/2/layout/IconVerticalSolidList"/>
    <dgm:cxn modelId="{1B5CC999-8FEE-4D4D-8EC8-F4809126606F}" type="presOf" srcId="{32E6B8A8-2242-4E30-A5F3-C7FBE695E7AF}" destId="{E1DEE02B-1092-497E-87FA-E47046C896E9}" srcOrd="0" destOrd="0" presId="urn:microsoft.com/office/officeart/2018/2/layout/IconVerticalSolidList"/>
    <dgm:cxn modelId="{57BE1DB6-0A35-4CC4-B2F9-97EAA154A9F3}" srcId="{D70D5912-29CE-444A-855E-0DC477960210}" destId="{D796DF1B-80FF-4E75-A6A0-8023FFABE53D}" srcOrd="2" destOrd="0" parTransId="{F7640A27-12F4-47B9-9F3F-E8FE07235D1D}" sibTransId="{1B88BBE3-24B6-4F2E-812A-080B15FCDE71}"/>
    <dgm:cxn modelId="{0FFEB3E2-F733-4522-B503-E8551ED48689}" type="presOf" srcId="{D796DF1B-80FF-4E75-A6A0-8023FFABE53D}" destId="{1F3A95BD-5706-442D-9853-B16649D2989E}" srcOrd="0" destOrd="0" presId="urn:microsoft.com/office/officeart/2018/2/layout/IconVerticalSolidList"/>
    <dgm:cxn modelId="{3AAD81EB-9A9A-426F-8818-2773A64EE9D8}" srcId="{D70D5912-29CE-444A-855E-0DC477960210}" destId="{32E6B8A8-2242-4E30-A5F3-C7FBE695E7AF}" srcOrd="1" destOrd="0" parTransId="{BFC60BB6-FB8C-4D82-87CC-F2F45D27596E}" sibTransId="{01FE943D-3B8F-4471-AF44-3557475A43E8}"/>
    <dgm:cxn modelId="{C66C946C-AAE0-4D20-AD8F-FB3A64174A61}" type="presParOf" srcId="{69A71F8D-C889-4C81-A0E4-900240FB0831}" destId="{955E043A-90E2-4C34-B461-7D79773BE90A}" srcOrd="0" destOrd="0" presId="urn:microsoft.com/office/officeart/2018/2/layout/IconVerticalSolidList"/>
    <dgm:cxn modelId="{26034178-802B-4B65-ABD0-A179C54A28DA}" type="presParOf" srcId="{955E043A-90E2-4C34-B461-7D79773BE90A}" destId="{93E55372-E8C2-41AC-8648-8A40E2A2DE12}" srcOrd="0" destOrd="0" presId="urn:microsoft.com/office/officeart/2018/2/layout/IconVerticalSolidList"/>
    <dgm:cxn modelId="{AA44FAB8-7778-4992-95DF-51F8D04F0D7E}" type="presParOf" srcId="{955E043A-90E2-4C34-B461-7D79773BE90A}" destId="{954F4EFB-5C7E-4910-A78F-476B49E7B827}" srcOrd="1" destOrd="0" presId="urn:microsoft.com/office/officeart/2018/2/layout/IconVerticalSolidList"/>
    <dgm:cxn modelId="{D0686295-C584-4AE6-A35C-B7CB22A46341}" type="presParOf" srcId="{955E043A-90E2-4C34-B461-7D79773BE90A}" destId="{5339E65C-8E1A-4889-A166-7F5CE25E8858}" srcOrd="2" destOrd="0" presId="urn:microsoft.com/office/officeart/2018/2/layout/IconVerticalSolidList"/>
    <dgm:cxn modelId="{B063DE51-923E-4A25-A60A-A0FFED866B9E}" type="presParOf" srcId="{955E043A-90E2-4C34-B461-7D79773BE90A}" destId="{D3C83B0F-EE93-4890-9A95-C12D93399048}" srcOrd="3" destOrd="0" presId="urn:microsoft.com/office/officeart/2018/2/layout/IconVerticalSolidList"/>
    <dgm:cxn modelId="{B5F12EC1-D452-41F2-A894-660CC70682A0}" type="presParOf" srcId="{69A71F8D-C889-4C81-A0E4-900240FB0831}" destId="{9CB82A66-23DE-4328-84A8-391471DFFB3C}" srcOrd="1" destOrd="0" presId="urn:microsoft.com/office/officeart/2018/2/layout/IconVerticalSolidList"/>
    <dgm:cxn modelId="{BD521535-367C-4134-AD4D-6E12A8716F5F}" type="presParOf" srcId="{69A71F8D-C889-4C81-A0E4-900240FB0831}" destId="{A0287D04-C5A7-4EDC-972A-1FC0FDEB82D7}" srcOrd="2" destOrd="0" presId="urn:microsoft.com/office/officeart/2018/2/layout/IconVerticalSolidList"/>
    <dgm:cxn modelId="{4BC5E346-8991-49A7-9C6B-6F61B92033CE}" type="presParOf" srcId="{A0287D04-C5A7-4EDC-972A-1FC0FDEB82D7}" destId="{8C386D47-1A45-416E-BACA-13222CC0F4EC}" srcOrd="0" destOrd="0" presId="urn:microsoft.com/office/officeart/2018/2/layout/IconVerticalSolidList"/>
    <dgm:cxn modelId="{9D80C298-8383-47CC-947E-E02C0E985503}" type="presParOf" srcId="{A0287D04-C5A7-4EDC-972A-1FC0FDEB82D7}" destId="{9989CEDA-DBA5-40D1-9227-138B70688EC6}" srcOrd="1" destOrd="0" presId="urn:microsoft.com/office/officeart/2018/2/layout/IconVerticalSolidList"/>
    <dgm:cxn modelId="{3F523B33-2C8E-4368-96E1-47B2CE2025B2}" type="presParOf" srcId="{A0287D04-C5A7-4EDC-972A-1FC0FDEB82D7}" destId="{0392568E-7799-4EB9-9728-7050D8747E1F}" srcOrd="2" destOrd="0" presId="urn:microsoft.com/office/officeart/2018/2/layout/IconVerticalSolidList"/>
    <dgm:cxn modelId="{9CC655A6-742D-4011-814A-DD8D96BFAE14}" type="presParOf" srcId="{A0287D04-C5A7-4EDC-972A-1FC0FDEB82D7}" destId="{E1DEE02B-1092-497E-87FA-E47046C896E9}" srcOrd="3" destOrd="0" presId="urn:microsoft.com/office/officeart/2018/2/layout/IconVerticalSolidList"/>
    <dgm:cxn modelId="{0766B419-6023-4818-9F5A-EE9F4AB3E434}" type="presParOf" srcId="{69A71F8D-C889-4C81-A0E4-900240FB0831}" destId="{9BE84F80-2790-4B94-ADC9-360D283053B3}" srcOrd="3" destOrd="0" presId="urn:microsoft.com/office/officeart/2018/2/layout/IconVerticalSolidList"/>
    <dgm:cxn modelId="{806A0BFF-FB75-459C-A403-79AD87384048}" type="presParOf" srcId="{69A71F8D-C889-4C81-A0E4-900240FB0831}" destId="{CE29F39C-A4DC-400C-8585-8F5549342244}" srcOrd="4" destOrd="0" presId="urn:microsoft.com/office/officeart/2018/2/layout/IconVerticalSolidList"/>
    <dgm:cxn modelId="{E39F3318-461F-40A4-A59F-414F4D4D466F}" type="presParOf" srcId="{CE29F39C-A4DC-400C-8585-8F5549342244}" destId="{5E09CAA9-4E95-4E22-BD5B-469C7440045D}" srcOrd="0" destOrd="0" presId="urn:microsoft.com/office/officeart/2018/2/layout/IconVerticalSolidList"/>
    <dgm:cxn modelId="{118B4B59-7497-45CA-8D61-A978F81C432E}" type="presParOf" srcId="{CE29F39C-A4DC-400C-8585-8F5549342244}" destId="{051A8BF6-2777-4F31-AE29-0713EE9614A0}" srcOrd="1" destOrd="0" presId="urn:microsoft.com/office/officeart/2018/2/layout/IconVerticalSolidList"/>
    <dgm:cxn modelId="{0549CE6D-9676-4671-A548-D5FEB91193DA}" type="presParOf" srcId="{CE29F39C-A4DC-400C-8585-8F5549342244}" destId="{1CF9E61B-2BE9-4339-988B-4CF26A1713EB}" srcOrd="2" destOrd="0" presId="urn:microsoft.com/office/officeart/2018/2/layout/IconVerticalSolidList"/>
    <dgm:cxn modelId="{D8FBB595-FE03-40D4-85AE-8E93DA6FF7E0}" type="presParOf" srcId="{CE29F39C-A4DC-400C-8585-8F5549342244}" destId="{1F3A95BD-5706-442D-9853-B16649D298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1E08A-49BF-479F-8D6C-66D267D5565F}"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72F25474-1145-472F-9500-8E005DD2FAD5}">
      <dgm:prSet/>
      <dgm:spPr/>
      <dgm:t>
        <a:bodyPr/>
        <a:lstStyle/>
        <a:p>
          <a:r>
            <a:rPr lang="en-US" dirty="0"/>
            <a:t>Integrate the model into healthcare systems to help diagnose intracranial hemorrhages accurately. This will lead to faster and more reliable diagnoses, improving patient outcomes.</a:t>
          </a:r>
        </a:p>
      </dgm:t>
    </dgm:pt>
    <dgm:pt modelId="{499277BD-2BDD-4841-A519-BA2427DE8A5F}" type="parTrans" cxnId="{FE24095B-A804-427D-B371-AA5DFC7DFF00}">
      <dgm:prSet/>
      <dgm:spPr/>
      <dgm:t>
        <a:bodyPr/>
        <a:lstStyle/>
        <a:p>
          <a:endParaRPr lang="en-US"/>
        </a:p>
      </dgm:t>
    </dgm:pt>
    <dgm:pt modelId="{E945A2B4-3CB5-4589-9046-76CE121322A2}" type="sibTrans" cxnId="{FE24095B-A804-427D-B371-AA5DFC7DFF00}">
      <dgm:prSet/>
      <dgm:spPr/>
      <dgm:t>
        <a:bodyPr/>
        <a:lstStyle/>
        <a:p>
          <a:endParaRPr lang="en-US"/>
        </a:p>
      </dgm:t>
    </dgm:pt>
    <dgm:pt modelId="{F7C32F36-451E-499E-B9EC-1FAC185C54BC}">
      <dgm:prSet/>
      <dgm:spPr/>
      <dgm:t>
        <a:bodyPr/>
        <a:lstStyle/>
        <a:p>
          <a:r>
            <a:rPr lang="en-US" dirty="0"/>
            <a:t>Use the model in medical research and education to study intracranial hemorrhages and train healthcare professionals. This fosters innovation and enhances understanding of AI in medicine.</a:t>
          </a:r>
        </a:p>
      </dgm:t>
    </dgm:pt>
    <dgm:pt modelId="{B91160A7-822E-4C7E-BF9C-C44A25B9F1DB}" type="parTrans" cxnId="{26B03F8B-14BF-40DF-80B2-381EC949D523}">
      <dgm:prSet/>
      <dgm:spPr/>
      <dgm:t>
        <a:bodyPr/>
        <a:lstStyle/>
        <a:p>
          <a:endParaRPr lang="en-US"/>
        </a:p>
      </dgm:t>
    </dgm:pt>
    <dgm:pt modelId="{9D9EF74E-098B-4BA1-90DF-7EB370CB7E6A}" type="sibTrans" cxnId="{26B03F8B-14BF-40DF-80B2-381EC949D523}">
      <dgm:prSet/>
      <dgm:spPr/>
      <dgm:t>
        <a:bodyPr/>
        <a:lstStyle/>
        <a:p>
          <a:endParaRPr lang="en-US"/>
        </a:p>
      </dgm:t>
    </dgm:pt>
    <dgm:pt modelId="{FF76FC27-A3E1-4574-9F02-C951FE20D9BA}" type="pres">
      <dgm:prSet presAssocID="{A521E08A-49BF-479F-8D6C-66D267D5565F}" presName="hierChild1" presStyleCnt="0">
        <dgm:presLayoutVars>
          <dgm:chPref val="1"/>
          <dgm:dir/>
          <dgm:animOne val="branch"/>
          <dgm:animLvl val="lvl"/>
          <dgm:resizeHandles/>
        </dgm:presLayoutVars>
      </dgm:prSet>
      <dgm:spPr/>
    </dgm:pt>
    <dgm:pt modelId="{391FE901-F23D-4382-B551-667C903CCCE1}" type="pres">
      <dgm:prSet presAssocID="{72F25474-1145-472F-9500-8E005DD2FAD5}" presName="hierRoot1" presStyleCnt="0"/>
      <dgm:spPr/>
    </dgm:pt>
    <dgm:pt modelId="{59896F05-608D-4D08-B8DC-86B011BEA4CE}" type="pres">
      <dgm:prSet presAssocID="{72F25474-1145-472F-9500-8E005DD2FAD5}" presName="composite" presStyleCnt="0"/>
      <dgm:spPr/>
    </dgm:pt>
    <dgm:pt modelId="{964CCEA1-72D6-4F51-9373-C1C52D9CE9DF}" type="pres">
      <dgm:prSet presAssocID="{72F25474-1145-472F-9500-8E005DD2FAD5}" presName="background" presStyleLbl="node0" presStyleIdx="0" presStyleCnt="2"/>
      <dgm:spPr/>
    </dgm:pt>
    <dgm:pt modelId="{92D06EA7-05FE-427A-A03B-1DBD9EFCB0BA}" type="pres">
      <dgm:prSet presAssocID="{72F25474-1145-472F-9500-8E005DD2FAD5}" presName="text" presStyleLbl="fgAcc0" presStyleIdx="0" presStyleCnt="2">
        <dgm:presLayoutVars>
          <dgm:chPref val="3"/>
        </dgm:presLayoutVars>
      </dgm:prSet>
      <dgm:spPr/>
    </dgm:pt>
    <dgm:pt modelId="{882661DE-375C-432B-95AA-DD0D41A64E61}" type="pres">
      <dgm:prSet presAssocID="{72F25474-1145-472F-9500-8E005DD2FAD5}" presName="hierChild2" presStyleCnt="0"/>
      <dgm:spPr/>
    </dgm:pt>
    <dgm:pt modelId="{8039592F-FEE9-45D2-8A1C-98F0F08968B8}" type="pres">
      <dgm:prSet presAssocID="{F7C32F36-451E-499E-B9EC-1FAC185C54BC}" presName="hierRoot1" presStyleCnt="0"/>
      <dgm:spPr/>
    </dgm:pt>
    <dgm:pt modelId="{9B3FB41E-DD41-471B-BBF0-9DCC29FDC03C}" type="pres">
      <dgm:prSet presAssocID="{F7C32F36-451E-499E-B9EC-1FAC185C54BC}" presName="composite" presStyleCnt="0"/>
      <dgm:spPr/>
    </dgm:pt>
    <dgm:pt modelId="{2C47568F-5B0A-4412-B208-FD9A88B47FDD}" type="pres">
      <dgm:prSet presAssocID="{F7C32F36-451E-499E-B9EC-1FAC185C54BC}" presName="background" presStyleLbl="node0" presStyleIdx="1" presStyleCnt="2"/>
      <dgm:spPr/>
    </dgm:pt>
    <dgm:pt modelId="{B7857E39-429F-4D53-A951-1D754A40E84A}" type="pres">
      <dgm:prSet presAssocID="{F7C32F36-451E-499E-B9EC-1FAC185C54BC}" presName="text" presStyleLbl="fgAcc0" presStyleIdx="1" presStyleCnt="2">
        <dgm:presLayoutVars>
          <dgm:chPref val="3"/>
        </dgm:presLayoutVars>
      </dgm:prSet>
      <dgm:spPr/>
    </dgm:pt>
    <dgm:pt modelId="{15AE5BE8-048C-4BA8-B72D-59C484260092}" type="pres">
      <dgm:prSet presAssocID="{F7C32F36-451E-499E-B9EC-1FAC185C54BC}" presName="hierChild2" presStyleCnt="0"/>
      <dgm:spPr/>
    </dgm:pt>
  </dgm:ptLst>
  <dgm:cxnLst>
    <dgm:cxn modelId="{FE24095B-A804-427D-B371-AA5DFC7DFF00}" srcId="{A521E08A-49BF-479F-8D6C-66D267D5565F}" destId="{72F25474-1145-472F-9500-8E005DD2FAD5}" srcOrd="0" destOrd="0" parTransId="{499277BD-2BDD-4841-A519-BA2427DE8A5F}" sibTransId="{E945A2B4-3CB5-4589-9046-76CE121322A2}"/>
    <dgm:cxn modelId="{6E4FD242-E035-48EB-AF4B-6FDECD2A9D9D}" type="presOf" srcId="{72F25474-1145-472F-9500-8E005DD2FAD5}" destId="{92D06EA7-05FE-427A-A03B-1DBD9EFCB0BA}" srcOrd="0" destOrd="0" presId="urn:microsoft.com/office/officeart/2005/8/layout/hierarchy1"/>
    <dgm:cxn modelId="{26B03F8B-14BF-40DF-80B2-381EC949D523}" srcId="{A521E08A-49BF-479F-8D6C-66D267D5565F}" destId="{F7C32F36-451E-499E-B9EC-1FAC185C54BC}" srcOrd="1" destOrd="0" parTransId="{B91160A7-822E-4C7E-BF9C-C44A25B9F1DB}" sibTransId="{9D9EF74E-098B-4BA1-90DF-7EB370CB7E6A}"/>
    <dgm:cxn modelId="{2B9819A7-40D0-4A51-9336-D98E7800C3C6}" type="presOf" srcId="{F7C32F36-451E-499E-B9EC-1FAC185C54BC}" destId="{B7857E39-429F-4D53-A951-1D754A40E84A}" srcOrd="0" destOrd="0" presId="urn:microsoft.com/office/officeart/2005/8/layout/hierarchy1"/>
    <dgm:cxn modelId="{42B572C0-FD1E-4602-BAB0-383725936F0F}" type="presOf" srcId="{A521E08A-49BF-479F-8D6C-66D267D5565F}" destId="{FF76FC27-A3E1-4574-9F02-C951FE20D9BA}" srcOrd="0" destOrd="0" presId="urn:microsoft.com/office/officeart/2005/8/layout/hierarchy1"/>
    <dgm:cxn modelId="{F5BA8680-D583-4ED9-A802-8448C38F35DD}" type="presParOf" srcId="{FF76FC27-A3E1-4574-9F02-C951FE20D9BA}" destId="{391FE901-F23D-4382-B551-667C903CCCE1}" srcOrd="0" destOrd="0" presId="urn:microsoft.com/office/officeart/2005/8/layout/hierarchy1"/>
    <dgm:cxn modelId="{E803FC67-0932-4F85-B16F-3F4288186C90}" type="presParOf" srcId="{391FE901-F23D-4382-B551-667C903CCCE1}" destId="{59896F05-608D-4D08-B8DC-86B011BEA4CE}" srcOrd="0" destOrd="0" presId="urn:microsoft.com/office/officeart/2005/8/layout/hierarchy1"/>
    <dgm:cxn modelId="{B75F8E61-DEF7-41EA-93F2-019C5C7B2EE6}" type="presParOf" srcId="{59896F05-608D-4D08-B8DC-86B011BEA4CE}" destId="{964CCEA1-72D6-4F51-9373-C1C52D9CE9DF}" srcOrd="0" destOrd="0" presId="urn:microsoft.com/office/officeart/2005/8/layout/hierarchy1"/>
    <dgm:cxn modelId="{F605CBC8-E3A4-4E4E-9EA4-83B0914D328C}" type="presParOf" srcId="{59896F05-608D-4D08-B8DC-86B011BEA4CE}" destId="{92D06EA7-05FE-427A-A03B-1DBD9EFCB0BA}" srcOrd="1" destOrd="0" presId="urn:microsoft.com/office/officeart/2005/8/layout/hierarchy1"/>
    <dgm:cxn modelId="{65FAA71C-474D-4B38-A5D3-D6908B72DEA3}" type="presParOf" srcId="{391FE901-F23D-4382-B551-667C903CCCE1}" destId="{882661DE-375C-432B-95AA-DD0D41A64E61}" srcOrd="1" destOrd="0" presId="urn:microsoft.com/office/officeart/2005/8/layout/hierarchy1"/>
    <dgm:cxn modelId="{A7F168EC-733D-4F26-B605-39D85A90FD9D}" type="presParOf" srcId="{FF76FC27-A3E1-4574-9F02-C951FE20D9BA}" destId="{8039592F-FEE9-45D2-8A1C-98F0F08968B8}" srcOrd="1" destOrd="0" presId="urn:microsoft.com/office/officeart/2005/8/layout/hierarchy1"/>
    <dgm:cxn modelId="{3B417BB6-B7DF-4E5E-B88F-3D4431ECCF48}" type="presParOf" srcId="{8039592F-FEE9-45D2-8A1C-98F0F08968B8}" destId="{9B3FB41E-DD41-471B-BBF0-9DCC29FDC03C}" srcOrd="0" destOrd="0" presId="urn:microsoft.com/office/officeart/2005/8/layout/hierarchy1"/>
    <dgm:cxn modelId="{460F7900-35F7-4A5A-BAA9-79C5BD5988AB}" type="presParOf" srcId="{9B3FB41E-DD41-471B-BBF0-9DCC29FDC03C}" destId="{2C47568F-5B0A-4412-B208-FD9A88B47FDD}" srcOrd="0" destOrd="0" presId="urn:microsoft.com/office/officeart/2005/8/layout/hierarchy1"/>
    <dgm:cxn modelId="{9219772D-6723-4AD4-B57A-F07B1F2A37AA}" type="presParOf" srcId="{9B3FB41E-DD41-471B-BBF0-9DCC29FDC03C}" destId="{B7857E39-429F-4D53-A951-1D754A40E84A}" srcOrd="1" destOrd="0" presId="urn:microsoft.com/office/officeart/2005/8/layout/hierarchy1"/>
    <dgm:cxn modelId="{992574DC-F832-4987-A4D9-4A84C13DA166}" type="presParOf" srcId="{8039592F-FEE9-45D2-8A1C-98F0F08968B8}" destId="{15AE5BE8-048C-4BA8-B72D-59C48426009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55372-E8C2-41AC-8648-8A40E2A2DE12}">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4F4EFB-5C7E-4910-A78F-476B49E7B827}">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C83B0F-EE93-4890-9A95-C12D93399048}">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DenseNet: It connects every layer to all other layers, allowing each layer to use information from all previous layers. This improves gradient flow and feature reuse, making deep networks easier to train and more efficient. DenseNet achieves good performance with fewer parameters.</a:t>
          </a:r>
        </a:p>
      </dsp:txBody>
      <dsp:txXfrm>
        <a:off x="1437631" y="531"/>
        <a:ext cx="9077968" cy="1244702"/>
      </dsp:txXfrm>
    </dsp:sp>
    <dsp:sp modelId="{8C386D47-1A45-416E-BACA-13222CC0F4EC}">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89CEDA-DBA5-40D1-9227-138B70688EC6}">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DEE02B-1092-497E-87FA-E47046C896E9}">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ResNet (Residual Networks): It uses shortcut connections to skip layers, helping to solve the vanishing gradient problem. These shortcuts make it easier to train very deep networks by simplifying the learning process. ResNet has set high standards in image recognition performance.</a:t>
          </a:r>
        </a:p>
      </dsp:txBody>
      <dsp:txXfrm>
        <a:off x="1437631" y="1556410"/>
        <a:ext cx="9077968" cy="1244702"/>
      </dsp:txXfrm>
    </dsp:sp>
    <dsp:sp modelId="{5E09CAA9-4E95-4E22-BD5B-469C7440045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1A8BF6-2777-4F31-AE29-0713EE9614A0}">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3A95BD-5706-442D-9853-B16649D2989E}">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Inception (GoogLeNet/Inception Networks): Inception modules apply different sized filters (1x1, 3x3, 5x5) at the same layer to capture various features. It uses 1x1 convolutions to reduce computational cost while maintaining efficiency. Inception networks combine depth and width to perform well in image classification tasks.</a:t>
          </a:r>
        </a:p>
      </dsp:txBody>
      <dsp:txXfrm>
        <a:off x="1437631" y="3112289"/>
        <a:ext cx="9077968" cy="124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CCEA1-72D6-4F51-9373-C1C52D9CE9DF}">
      <dsp:nvSpPr>
        <dsp:cNvPr id="0" name=""/>
        <dsp:cNvSpPr/>
      </dsp:nvSpPr>
      <dsp:spPr>
        <a:xfrm>
          <a:off x="1283" y="314546"/>
          <a:ext cx="4505585" cy="28610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D06EA7-05FE-427A-A03B-1DBD9EFCB0BA}">
      <dsp:nvSpPr>
        <dsp:cNvPr id="0" name=""/>
        <dsp:cNvSpPr/>
      </dsp:nvSpPr>
      <dsp:spPr>
        <a:xfrm>
          <a:off x="501904" y="790136"/>
          <a:ext cx="4505585" cy="286104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Integrate the model into healthcare systems to help diagnose intracranial hemorrhages accurately. This will lead to faster and more reliable diagnoses, improving patient outcomes.</a:t>
          </a:r>
        </a:p>
      </dsp:txBody>
      <dsp:txXfrm>
        <a:off x="585701" y="873933"/>
        <a:ext cx="4337991" cy="2693452"/>
      </dsp:txXfrm>
    </dsp:sp>
    <dsp:sp modelId="{2C47568F-5B0A-4412-B208-FD9A88B47FDD}">
      <dsp:nvSpPr>
        <dsp:cNvPr id="0" name=""/>
        <dsp:cNvSpPr/>
      </dsp:nvSpPr>
      <dsp:spPr>
        <a:xfrm>
          <a:off x="5508110" y="314546"/>
          <a:ext cx="4505585" cy="28610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857E39-429F-4D53-A951-1D754A40E84A}">
      <dsp:nvSpPr>
        <dsp:cNvPr id="0" name=""/>
        <dsp:cNvSpPr/>
      </dsp:nvSpPr>
      <dsp:spPr>
        <a:xfrm>
          <a:off x="6008730" y="790136"/>
          <a:ext cx="4505585" cy="286104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Use the model in medical research and education to study intracranial hemorrhages and train healthcare professionals. This fosters innovation and enhances understanding of AI in medicine.</a:t>
          </a:r>
        </a:p>
      </dsp:txBody>
      <dsp:txXfrm>
        <a:off x="6092527" y="873933"/>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D713-4BD8-D951-05D3-96D8C79BE3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E134A7-03A9-F2E4-2302-F8DB9CDCC8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DF5E01-3863-930D-77A5-F2F575316960}"/>
              </a:ext>
            </a:extLst>
          </p:cNvPr>
          <p:cNvSpPr>
            <a:spLocks noGrp="1"/>
          </p:cNvSpPr>
          <p:nvPr>
            <p:ph type="dt" sz="half" idx="10"/>
          </p:nvPr>
        </p:nvSpPr>
        <p:spPr/>
        <p:txBody>
          <a:bodyPr/>
          <a:lstStyle/>
          <a:p>
            <a:fld id="{ADCF12BD-7653-4E3B-97D3-911653015AAF}" type="datetimeFigureOut">
              <a:rPr lang="en-US" smtClean="0"/>
              <a:t>6/24/2024</a:t>
            </a:fld>
            <a:endParaRPr lang="en-US"/>
          </a:p>
        </p:txBody>
      </p:sp>
      <p:sp>
        <p:nvSpPr>
          <p:cNvPr id="5" name="Footer Placeholder 4">
            <a:extLst>
              <a:ext uri="{FF2B5EF4-FFF2-40B4-BE49-F238E27FC236}">
                <a16:creationId xmlns:a16="http://schemas.microsoft.com/office/drawing/2014/main" id="{D98A09B5-421B-EC8F-35C6-3B8F96707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4891D-F5B9-50FE-25AF-F2EC3D2E8B16}"/>
              </a:ext>
            </a:extLst>
          </p:cNvPr>
          <p:cNvSpPr>
            <a:spLocks noGrp="1"/>
          </p:cNvSpPr>
          <p:nvPr>
            <p:ph type="sldNum" sz="quarter" idx="12"/>
          </p:nvPr>
        </p:nvSpPr>
        <p:spPr/>
        <p:txBody>
          <a:bodyPr/>
          <a:lstStyle/>
          <a:p>
            <a:fld id="{EDA1EB07-E0B1-47C8-A09C-295E4D810022}" type="slidenum">
              <a:rPr lang="en-US" smtClean="0"/>
              <a:t>‹#›</a:t>
            </a:fld>
            <a:endParaRPr lang="en-US"/>
          </a:p>
        </p:txBody>
      </p:sp>
    </p:spTree>
    <p:extLst>
      <p:ext uri="{BB962C8B-B14F-4D97-AF65-F5344CB8AC3E}">
        <p14:creationId xmlns:p14="http://schemas.microsoft.com/office/powerpoint/2010/main" val="1716725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C402-48A0-9139-4E45-47DC6D2E09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4C18C6-D0BA-3888-0CEC-8A4FE2E1F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6ADAE-CE89-D9D5-65AD-52B97D7106D6}"/>
              </a:ext>
            </a:extLst>
          </p:cNvPr>
          <p:cNvSpPr>
            <a:spLocks noGrp="1"/>
          </p:cNvSpPr>
          <p:nvPr>
            <p:ph type="dt" sz="half" idx="10"/>
          </p:nvPr>
        </p:nvSpPr>
        <p:spPr/>
        <p:txBody>
          <a:bodyPr/>
          <a:lstStyle/>
          <a:p>
            <a:fld id="{ADCF12BD-7653-4E3B-97D3-911653015AAF}" type="datetimeFigureOut">
              <a:rPr lang="en-US" smtClean="0"/>
              <a:t>6/24/2024</a:t>
            </a:fld>
            <a:endParaRPr lang="en-US"/>
          </a:p>
        </p:txBody>
      </p:sp>
      <p:sp>
        <p:nvSpPr>
          <p:cNvPr id="5" name="Footer Placeholder 4">
            <a:extLst>
              <a:ext uri="{FF2B5EF4-FFF2-40B4-BE49-F238E27FC236}">
                <a16:creationId xmlns:a16="http://schemas.microsoft.com/office/drawing/2014/main" id="{A5156CE7-E849-9E7A-03C6-6D6AFC6CC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AF878-E92A-C0E2-3C9C-97ABA57895CC}"/>
              </a:ext>
            </a:extLst>
          </p:cNvPr>
          <p:cNvSpPr>
            <a:spLocks noGrp="1"/>
          </p:cNvSpPr>
          <p:nvPr>
            <p:ph type="sldNum" sz="quarter" idx="12"/>
          </p:nvPr>
        </p:nvSpPr>
        <p:spPr/>
        <p:txBody>
          <a:bodyPr/>
          <a:lstStyle/>
          <a:p>
            <a:fld id="{EDA1EB07-E0B1-47C8-A09C-295E4D810022}" type="slidenum">
              <a:rPr lang="en-US" smtClean="0"/>
              <a:t>‹#›</a:t>
            </a:fld>
            <a:endParaRPr lang="en-US"/>
          </a:p>
        </p:txBody>
      </p:sp>
    </p:spTree>
    <p:extLst>
      <p:ext uri="{BB962C8B-B14F-4D97-AF65-F5344CB8AC3E}">
        <p14:creationId xmlns:p14="http://schemas.microsoft.com/office/powerpoint/2010/main" val="3898908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DF34CE-82A8-FE34-B8B5-2AF831BC0F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BEDDA-5088-E976-6847-0CF8D6D3C7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46F562-6C3D-5CCD-8F11-FF473046BD6D}"/>
              </a:ext>
            </a:extLst>
          </p:cNvPr>
          <p:cNvSpPr>
            <a:spLocks noGrp="1"/>
          </p:cNvSpPr>
          <p:nvPr>
            <p:ph type="dt" sz="half" idx="10"/>
          </p:nvPr>
        </p:nvSpPr>
        <p:spPr/>
        <p:txBody>
          <a:bodyPr/>
          <a:lstStyle/>
          <a:p>
            <a:fld id="{ADCF12BD-7653-4E3B-97D3-911653015AAF}" type="datetimeFigureOut">
              <a:rPr lang="en-US" smtClean="0"/>
              <a:t>6/24/2024</a:t>
            </a:fld>
            <a:endParaRPr lang="en-US"/>
          </a:p>
        </p:txBody>
      </p:sp>
      <p:sp>
        <p:nvSpPr>
          <p:cNvPr id="5" name="Footer Placeholder 4">
            <a:extLst>
              <a:ext uri="{FF2B5EF4-FFF2-40B4-BE49-F238E27FC236}">
                <a16:creationId xmlns:a16="http://schemas.microsoft.com/office/drawing/2014/main" id="{27EDC9F7-2243-924A-569C-2B3D8A2B0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5986E-BE9C-B6FD-2BED-89C505529FB6}"/>
              </a:ext>
            </a:extLst>
          </p:cNvPr>
          <p:cNvSpPr>
            <a:spLocks noGrp="1"/>
          </p:cNvSpPr>
          <p:nvPr>
            <p:ph type="sldNum" sz="quarter" idx="12"/>
          </p:nvPr>
        </p:nvSpPr>
        <p:spPr/>
        <p:txBody>
          <a:bodyPr/>
          <a:lstStyle/>
          <a:p>
            <a:fld id="{EDA1EB07-E0B1-47C8-A09C-295E4D810022}" type="slidenum">
              <a:rPr lang="en-US" smtClean="0"/>
              <a:t>‹#›</a:t>
            </a:fld>
            <a:endParaRPr lang="en-US"/>
          </a:p>
        </p:txBody>
      </p:sp>
    </p:spTree>
    <p:extLst>
      <p:ext uri="{BB962C8B-B14F-4D97-AF65-F5344CB8AC3E}">
        <p14:creationId xmlns:p14="http://schemas.microsoft.com/office/powerpoint/2010/main" val="39466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8C57-D044-B1E8-C2C1-92E4184B83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E3AAA4-AEA7-F834-0A2B-2A264A453C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53ADCC-E1AD-071E-E815-30C16A241E61}"/>
              </a:ext>
            </a:extLst>
          </p:cNvPr>
          <p:cNvSpPr>
            <a:spLocks noGrp="1"/>
          </p:cNvSpPr>
          <p:nvPr>
            <p:ph type="dt" sz="half" idx="10"/>
          </p:nvPr>
        </p:nvSpPr>
        <p:spPr/>
        <p:txBody>
          <a:bodyPr/>
          <a:lstStyle/>
          <a:p>
            <a:fld id="{ADCF12BD-7653-4E3B-97D3-911653015AAF}" type="datetimeFigureOut">
              <a:rPr lang="en-US" smtClean="0"/>
              <a:t>6/24/2024</a:t>
            </a:fld>
            <a:endParaRPr lang="en-US"/>
          </a:p>
        </p:txBody>
      </p:sp>
      <p:sp>
        <p:nvSpPr>
          <p:cNvPr id="5" name="Footer Placeholder 4">
            <a:extLst>
              <a:ext uri="{FF2B5EF4-FFF2-40B4-BE49-F238E27FC236}">
                <a16:creationId xmlns:a16="http://schemas.microsoft.com/office/drawing/2014/main" id="{D87B5BDC-66C4-FB36-12EF-EDA4E27EF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7CFF9-76F0-7A97-F5B2-6B15C4F13807}"/>
              </a:ext>
            </a:extLst>
          </p:cNvPr>
          <p:cNvSpPr>
            <a:spLocks noGrp="1"/>
          </p:cNvSpPr>
          <p:nvPr>
            <p:ph type="sldNum" sz="quarter" idx="12"/>
          </p:nvPr>
        </p:nvSpPr>
        <p:spPr/>
        <p:txBody>
          <a:bodyPr/>
          <a:lstStyle/>
          <a:p>
            <a:fld id="{EDA1EB07-E0B1-47C8-A09C-295E4D810022}" type="slidenum">
              <a:rPr lang="en-US" smtClean="0"/>
              <a:t>‹#›</a:t>
            </a:fld>
            <a:endParaRPr lang="en-US"/>
          </a:p>
        </p:txBody>
      </p:sp>
    </p:spTree>
    <p:extLst>
      <p:ext uri="{BB962C8B-B14F-4D97-AF65-F5344CB8AC3E}">
        <p14:creationId xmlns:p14="http://schemas.microsoft.com/office/powerpoint/2010/main" val="106160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E89E-86CA-118C-A2B0-A48D8E6E11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E9E550-3F03-695F-83B4-48435EBBE2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4B7F3A-618E-5402-5B0C-B60043D08B06}"/>
              </a:ext>
            </a:extLst>
          </p:cNvPr>
          <p:cNvSpPr>
            <a:spLocks noGrp="1"/>
          </p:cNvSpPr>
          <p:nvPr>
            <p:ph type="dt" sz="half" idx="10"/>
          </p:nvPr>
        </p:nvSpPr>
        <p:spPr/>
        <p:txBody>
          <a:bodyPr/>
          <a:lstStyle/>
          <a:p>
            <a:fld id="{ADCF12BD-7653-4E3B-97D3-911653015AAF}" type="datetimeFigureOut">
              <a:rPr lang="en-US" smtClean="0"/>
              <a:t>6/24/2024</a:t>
            </a:fld>
            <a:endParaRPr lang="en-US"/>
          </a:p>
        </p:txBody>
      </p:sp>
      <p:sp>
        <p:nvSpPr>
          <p:cNvPr id="5" name="Footer Placeholder 4">
            <a:extLst>
              <a:ext uri="{FF2B5EF4-FFF2-40B4-BE49-F238E27FC236}">
                <a16:creationId xmlns:a16="http://schemas.microsoft.com/office/drawing/2014/main" id="{F6F8CF72-2592-2E01-A16C-CB6FE2D69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B5FDF2-9D99-705D-110A-57FFB306F40D}"/>
              </a:ext>
            </a:extLst>
          </p:cNvPr>
          <p:cNvSpPr>
            <a:spLocks noGrp="1"/>
          </p:cNvSpPr>
          <p:nvPr>
            <p:ph type="sldNum" sz="quarter" idx="12"/>
          </p:nvPr>
        </p:nvSpPr>
        <p:spPr/>
        <p:txBody>
          <a:bodyPr/>
          <a:lstStyle/>
          <a:p>
            <a:fld id="{EDA1EB07-E0B1-47C8-A09C-295E4D810022}" type="slidenum">
              <a:rPr lang="en-US" smtClean="0"/>
              <a:t>‹#›</a:t>
            </a:fld>
            <a:endParaRPr lang="en-US"/>
          </a:p>
        </p:txBody>
      </p:sp>
    </p:spTree>
    <p:extLst>
      <p:ext uri="{BB962C8B-B14F-4D97-AF65-F5344CB8AC3E}">
        <p14:creationId xmlns:p14="http://schemas.microsoft.com/office/powerpoint/2010/main" val="2785153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5B0D9-A530-4E3B-20C9-BDB0EBB337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D3FB2C-0C8A-5BBC-91C7-A1126DB363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E55833-2CFE-5012-7EB4-502E0C6327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B957E7-F18C-3CC6-5F99-59FC1D3D99D5}"/>
              </a:ext>
            </a:extLst>
          </p:cNvPr>
          <p:cNvSpPr>
            <a:spLocks noGrp="1"/>
          </p:cNvSpPr>
          <p:nvPr>
            <p:ph type="dt" sz="half" idx="10"/>
          </p:nvPr>
        </p:nvSpPr>
        <p:spPr/>
        <p:txBody>
          <a:bodyPr/>
          <a:lstStyle/>
          <a:p>
            <a:fld id="{ADCF12BD-7653-4E3B-97D3-911653015AAF}" type="datetimeFigureOut">
              <a:rPr lang="en-US" smtClean="0"/>
              <a:t>6/24/2024</a:t>
            </a:fld>
            <a:endParaRPr lang="en-US"/>
          </a:p>
        </p:txBody>
      </p:sp>
      <p:sp>
        <p:nvSpPr>
          <p:cNvPr id="6" name="Footer Placeholder 5">
            <a:extLst>
              <a:ext uri="{FF2B5EF4-FFF2-40B4-BE49-F238E27FC236}">
                <a16:creationId xmlns:a16="http://schemas.microsoft.com/office/drawing/2014/main" id="{983584E7-659B-91C5-C4E7-55FA018924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325C5-6E65-C41B-AF97-50CC1476E560}"/>
              </a:ext>
            </a:extLst>
          </p:cNvPr>
          <p:cNvSpPr>
            <a:spLocks noGrp="1"/>
          </p:cNvSpPr>
          <p:nvPr>
            <p:ph type="sldNum" sz="quarter" idx="12"/>
          </p:nvPr>
        </p:nvSpPr>
        <p:spPr/>
        <p:txBody>
          <a:bodyPr/>
          <a:lstStyle/>
          <a:p>
            <a:fld id="{EDA1EB07-E0B1-47C8-A09C-295E4D810022}" type="slidenum">
              <a:rPr lang="en-US" smtClean="0"/>
              <a:t>‹#›</a:t>
            </a:fld>
            <a:endParaRPr lang="en-US"/>
          </a:p>
        </p:txBody>
      </p:sp>
    </p:spTree>
    <p:extLst>
      <p:ext uri="{BB962C8B-B14F-4D97-AF65-F5344CB8AC3E}">
        <p14:creationId xmlns:p14="http://schemas.microsoft.com/office/powerpoint/2010/main" val="1833190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7E4A-A997-FE87-B581-DA7C94ED12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531593-3AEF-F106-90FE-E1615B4A61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0E7E3B-F99B-78BB-1685-215CF7536A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9ABE8D-DC50-448D-EE01-BEAB0570CC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FD102-CB68-357D-07B1-D4E3C3647B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28DE21-3560-B772-7FD9-3BFFAD160CA4}"/>
              </a:ext>
            </a:extLst>
          </p:cNvPr>
          <p:cNvSpPr>
            <a:spLocks noGrp="1"/>
          </p:cNvSpPr>
          <p:nvPr>
            <p:ph type="dt" sz="half" idx="10"/>
          </p:nvPr>
        </p:nvSpPr>
        <p:spPr/>
        <p:txBody>
          <a:bodyPr/>
          <a:lstStyle/>
          <a:p>
            <a:fld id="{ADCF12BD-7653-4E3B-97D3-911653015AAF}" type="datetimeFigureOut">
              <a:rPr lang="en-US" smtClean="0"/>
              <a:t>6/24/2024</a:t>
            </a:fld>
            <a:endParaRPr lang="en-US"/>
          </a:p>
        </p:txBody>
      </p:sp>
      <p:sp>
        <p:nvSpPr>
          <p:cNvPr id="8" name="Footer Placeholder 7">
            <a:extLst>
              <a:ext uri="{FF2B5EF4-FFF2-40B4-BE49-F238E27FC236}">
                <a16:creationId xmlns:a16="http://schemas.microsoft.com/office/drawing/2014/main" id="{A385E011-36D8-45A2-9B4C-49DF41FB7A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6FB9D4-0C1C-DA4C-217C-45194EFF9B9C}"/>
              </a:ext>
            </a:extLst>
          </p:cNvPr>
          <p:cNvSpPr>
            <a:spLocks noGrp="1"/>
          </p:cNvSpPr>
          <p:nvPr>
            <p:ph type="sldNum" sz="quarter" idx="12"/>
          </p:nvPr>
        </p:nvSpPr>
        <p:spPr/>
        <p:txBody>
          <a:bodyPr/>
          <a:lstStyle/>
          <a:p>
            <a:fld id="{EDA1EB07-E0B1-47C8-A09C-295E4D810022}" type="slidenum">
              <a:rPr lang="en-US" smtClean="0"/>
              <a:t>‹#›</a:t>
            </a:fld>
            <a:endParaRPr lang="en-US"/>
          </a:p>
        </p:txBody>
      </p:sp>
    </p:spTree>
    <p:extLst>
      <p:ext uri="{BB962C8B-B14F-4D97-AF65-F5344CB8AC3E}">
        <p14:creationId xmlns:p14="http://schemas.microsoft.com/office/powerpoint/2010/main" val="3731077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FB78-B364-2E06-8CB6-E34BA76C75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3CE17E-C731-41E6-9D8C-1C6130CCBA14}"/>
              </a:ext>
            </a:extLst>
          </p:cNvPr>
          <p:cNvSpPr>
            <a:spLocks noGrp="1"/>
          </p:cNvSpPr>
          <p:nvPr>
            <p:ph type="dt" sz="half" idx="10"/>
          </p:nvPr>
        </p:nvSpPr>
        <p:spPr/>
        <p:txBody>
          <a:bodyPr/>
          <a:lstStyle/>
          <a:p>
            <a:fld id="{ADCF12BD-7653-4E3B-97D3-911653015AAF}" type="datetimeFigureOut">
              <a:rPr lang="en-US" smtClean="0"/>
              <a:t>6/24/2024</a:t>
            </a:fld>
            <a:endParaRPr lang="en-US"/>
          </a:p>
        </p:txBody>
      </p:sp>
      <p:sp>
        <p:nvSpPr>
          <p:cNvPr id="4" name="Footer Placeholder 3">
            <a:extLst>
              <a:ext uri="{FF2B5EF4-FFF2-40B4-BE49-F238E27FC236}">
                <a16:creationId xmlns:a16="http://schemas.microsoft.com/office/drawing/2014/main" id="{EBD6A8A6-B1DB-F12B-37A1-077CBAE4ED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B8B548-21D3-7498-D9F4-9AA0F2467372}"/>
              </a:ext>
            </a:extLst>
          </p:cNvPr>
          <p:cNvSpPr>
            <a:spLocks noGrp="1"/>
          </p:cNvSpPr>
          <p:nvPr>
            <p:ph type="sldNum" sz="quarter" idx="12"/>
          </p:nvPr>
        </p:nvSpPr>
        <p:spPr/>
        <p:txBody>
          <a:bodyPr/>
          <a:lstStyle/>
          <a:p>
            <a:fld id="{EDA1EB07-E0B1-47C8-A09C-295E4D810022}" type="slidenum">
              <a:rPr lang="en-US" smtClean="0"/>
              <a:t>‹#›</a:t>
            </a:fld>
            <a:endParaRPr lang="en-US"/>
          </a:p>
        </p:txBody>
      </p:sp>
    </p:spTree>
    <p:extLst>
      <p:ext uri="{BB962C8B-B14F-4D97-AF65-F5344CB8AC3E}">
        <p14:creationId xmlns:p14="http://schemas.microsoft.com/office/powerpoint/2010/main" val="2078096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3C85E2-A5F8-4081-F7DE-F9783AADA93F}"/>
              </a:ext>
            </a:extLst>
          </p:cNvPr>
          <p:cNvSpPr>
            <a:spLocks noGrp="1"/>
          </p:cNvSpPr>
          <p:nvPr>
            <p:ph type="dt" sz="half" idx="10"/>
          </p:nvPr>
        </p:nvSpPr>
        <p:spPr/>
        <p:txBody>
          <a:bodyPr/>
          <a:lstStyle/>
          <a:p>
            <a:fld id="{ADCF12BD-7653-4E3B-97D3-911653015AAF}" type="datetimeFigureOut">
              <a:rPr lang="en-US" smtClean="0"/>
              <a:t>6/24/2024</a:t>
            </a:fld>
            <a:endParaRPr lang="en-US"/>
          </a:p>
        </p:txBody>
      </p:sp>
      <p:sp>
        <p:nvSpPr>
          <p:cNvPr id="3" name="Footer Placeholder 2">
            <a:extLst>
              <a:ext uri="{FF2B5EF4-FFF2-40B4-BE49-F238E27FC236}">
                <a16:creationId xmlns:a16="http://schemas.microsoft.com/office/drawing/2014/main" id="{EFF35834-9B36-4B40-6064-7CAEE6DD9D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BF8E03-5136-289B-26F1-4353E51B9898}"/>
              </a:ext>
            </a:extLst>
          </p:cNvPr>
          <p:cNvSpPr>
            <a:spLocks noGrp="1"/>
          </p:cNvSpPr>
          <p:nvPr>
            <p:ph type="sldNum" sz="quarter" idx="12"/>
          </p:nvPr>
        </p:nvSpPr>
        <p:spPr/>
        <p:txBody>
          <a:bodyPr/>
          <a:lstStyle/>
          <a:p>
            <a:fld id="{EDA1EB07-E0B1-47C8-A09C-295E4D810022}" type="slidenum">
              <a:rPr lang="en-US" smtClean="0"/>
              <a:t>‹#›</a:t>
            </a:fld>
            <a:endParaRPr lang="en-US"/>
          </a:p>
        </p:txBody>
      </p:sp>
    </p:spTree>
    <p:extLst>
      <p:ext uri="{BB962C8B-B14F-4D97-AF65-F5344CB8AC3E}">
        <p14:creationId xmlns:p14="http://schemas.microsoft.com/office/powerpoint/2010/main" val="404785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0409-55F8-B2BF-DBE8-053364E15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62A912-A622-DE32-DBC5-E785BDDA86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82C8AB-5BB4-7039-022D-994C3CDE1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19A93F-6C52-9CB5-944D-55C0AED87038}"/>
              </a:ext>
            </a:extLst>
          </p:cNvPr>
          <p:cNvSpPr>
            <a:spLocks noGrp="1"/>
          </p:cNvSpPr>
          <p:nvPr>
            <p:ph type="dt" sz="half" idx="10"/>
          </p:nvPr>
        </p:nvSpPr>
        <p:spPr/>
        <p:txBody>
          <a:bodyPr/>
          <a:lstStyle/>
          <a:p>
            <a:fld id="{ADCF12BD-7653-4E3B-97D3-911653015AAF}" type="datetimeFigureOut">
              <a:rPr lang="en-US" smtClean="0"/>
              <a:t>6/24/2024</a:t>
            </a:fld>
            <a:endParaRPr lang="en-US"/>
          </a:p>
        </p:txBody>
      </p:sp>
      <p:sp>
        <p:nvSpPr>
          <p:cNvPr id="6" name="Footer Placeholder 5">
            <a:extLst>
              <a:ext uri="{FF2B5EF4-FFF2-40B4-BE49-F238E27FC236}">
                <a16:creationId xmlns:a16="http://schemas.microsoft.com/office/drawing/2014/main" id="{C32541B3-BEF5-1CCE-D7E8-6E19E42641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E6695-BCBC-B330-4378-03082351B947}"/>
              </a:ext>
            </a:extLst>
          </p:cNvPr>
          <p:cNvSpPr>
            <a:spLocks noGrp="1"/>
          </p:cNvSpPr>
          <p:nvPr>
            <p:ph type="sldNum" sz="quarter" idx="12"/>
          </p:nvPr>
        </p:nvSpPr>
        <p:spPr/>
        <p:txBody>
          <a:bodyPr/>
          <a:lstStyle/>
          <a:p>
            <a:fld id="{EDA1EB07-E0B1-47C8-A09C-295E4D810022}" type="slidenum">
              <a:rPr lang="en-US" smtClean="0"/>
              <a:t>‹#›</a:t>
            </a:fld>
            <a:endParaRPr lang="en-US"/>
          </a:p>
        </p:txBody>
      </p:sp>
    </p:spTree>
    <p:extLst>
      <p:ext uri="{BB962C8B-B14F-4D97-AF65-F5344CB8AC3E}">
        <p14:creationId xmlns:p14="http://schemas.microsoft.com/office/powerpoint/2010/main" val="232282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1F0A-5951-FD31-DECC-04213898EA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DCF96E-6CE0-1F61-B829-565B1DCD5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BBEAEE-65C4-9942-1DED-B2740C981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D598A-A295-56BD-E4A6-26016E002E80}"/>
              </a:ext>
            </a:extLst>
          </p:cNvPr>
          <p:cNvSpPr>
            <a:spLocks noGrp="1"/>
          </p:cNvSpPr>
          <p:nvPr>
            <p:ph type="dt" sz="half" idx="10"/>
          </p:nvPr>
        </p:nvSpPr>
        <p:spPr/>
        <p:txBody>
          <a:bodyPr/>
          <a:lstStyle/>
          <a:p>
            <a:fld id="{ADCF12BD-7653-4E3B-97D3-911653015AAF}" type="datetimeFigureOut">
              <a:rPr lang="en-US" smtClean="0"/>
              <a:t>6/24/2024</a:t>
            </a:fld>
            <a:endParaRPr lang="en-US"/>
          </a:p>
        </p:txBody>
      </p:sp>
      <p:sp>
        <p:nvSpPr>
          <p:cNvPr id="6" name="Footer Placeholder 5">
            <a:extLst>
              <a:ext uri="{FF2B5EF4-FFF2-40B4-BE49-F238E27FC236}">
                <a16:creationId xmlns:a16="http://schemas.microsoft.com/office/drawing/2014/main" id="{94A24F15-19BB-B325-FF1E-9C6A46DB26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CEF09C-CC49-9BF1-87BE-2791CDEBC6A9}"/>
              </a:ext>
            </a:extLst>
          </p:cNvPr>
          <p:cNvSpPr>
            <a:spLocks noGrp="1"/>
          </p:cNvSpPr>
          <p:nvPr>
            <p:ph type="sldNum" sz="quarter" idx="12"/>
          </p:nvPr>
        </p:nvSpPr>
        <p:spPr/>
        <p:txBody>
          <a:bodyPr/>
          <a:lstStyle/>
          <a:p>
            <a:fld id="{EDA1EB07-E0B1-47C8-A09C-295E4D810022}" type="slidenum">
              <a:rPr lang="en-US" smtClean="0"/>
              <a:t>‹#›</a:t>
            </a:fld>
            <a:endParaRPr lang="en-US"/>
          </a:p>
        </p:txBody>
      </p:sp>
    </p:spTree>
    <p:extLst>
      <p:ext uri="{BB962C8B-B14F-4D97-AF65-F5344CB8AC3E}">
        <p14:creationId xmlns:p14="http://schemas.microsoft.com/office/powerpoint/2010/main" val="1390646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C357B5-403E-81AB-5A1B-4E18E247E3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DAC677-D0B8-F572-4FD8-A09187A310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9A910-484E-5C58-F977-20A8FC7CD4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CF12BD-7653-4E3B-97D3-911653015AAF}" type="datetimeFigureOut">
              <a:rPr lang="en-US" smtClean="0"/>
              <a:t>6/24/2024</a:t>
            </a:fld>
            <a:endParaRPr lang="en-US"/>
          </a:p>
        </p:txBody>
      </p:sp>
      <p:sp>
        <p:nvSpPr>
          <p:cNvPr id="5" name="Footer Placeholder 4">
            <a:extLst>
              <a:ext uri="{FF2B5EF4-FFF2-40B4-BE49-F238E27FC236}">
                <a16:creationId xmlns:a16="http://schemas.microsoft.com/office/drawing/2014/main" id="{1DC02A84-0BDA-7EA3-2F92-22A16F9F2C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9531269-81A7-8A8D-A2DA-1748C418A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A1EB07-E0B1-47C8-A09C-295E4D810022}" type="slidenum">
              <a:rPr lang="en-US" smtClean="0"/>
              <a:t>‹#›</a:t>
            </a:fld>
            <a:endParaRPr lang="en-US"/>
          </a:p>
        </p:txBody>
      </p:sp>
    </p:spTree>
    <p:extLst>
      <p:ext uri="{BB962C8B-B14F-4D97-AF65-F5344CB8AC3E}">
        <p14:creationId xmlns:p14="http://schemas.microsoft.com/office/powerpoint/2010/main" val="3610770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mrinderGlLL/Summer-internship-202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kaggle.com/c/rsna-intracranial-hemorrhage-detection/data" TargetMode="External"/><Relationship Id="rId2" Type="http://schemas.openxmlformats.org/officeDocument/2006/relationships/hyperlink" Target="https://www.ahajournals.org/doi/10.1161/STROKEAHA.120.032750" TargetMode="External"/><Relationship Id="rId1" Type="http://schemas.openxmlformats.org/officeDocument/2006/relationships/slideLayout" Target="../slideLayouts/slideLayout2.xml"/><Relationship Id="rId6" Type="http://schemas.openxmlformats.org/officeDocument/2006/relationships/hyperlink" Target="https://www.researchgate.net/figure/Schematic-diagram-of-the-CNN-structure_fig2_361386340" TargetMode="External"/><Relationship Id="rId5" Type="http://schemas.openxmlformats.org/officeDocument/2006/relationships/hyperlink" Target="https://analyticsarora.com/complete-glossary-of-keras-optimizers-and-when-to-use-them-with-code/" TargetMode="External"/><Relationship Id="rId4" Type="http://schemas.openxmlformats.org/officeDocument/2006/relationships/hyperlink" Target="https://towardsdatascience.com/architecture-comparison-of-alexnet-vggnet-resnet-inception-densenet-beb8b116866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55" name="Rectangle 105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Neural Network Wallpapers - Top Free Neural Network Backgrounds ...">
            <a:extLst>
              <a:ext uri="{FF2B5EF4-FFF2-40B4-BE49-F238E27FC236}">
                <a16:creationId xmlns:a16="http://schemas.microsoft.com/office/drawing/2014/main" id="{82C354FF-7481-46FC-E23D-4C55FA669CED}"/>
              </a:ext>
            </a:extLst>
          </p:cNvPr>
          <p:cNvPicPr>
            <a:picLocks noChangeAspect="1" noChangeArrowheads="1"/>
          </p:cNvPicPr>
          <p:nvPr/>
        </p:nvPicPr>
        <p:blipFill rotWithShape="1">
          <a:blip r:embed="rId2">
            <a:alphaModFix amt="50000"/>
            <a:extLst>
              <a:ext uri="{BEBA8EAE-BF5A-486C-A8C5-ECC9F3942E4B}">
                <a14:imgProps xmlns:a14="http://schemas.microsoft.com/office/drawing/2010/main">
                  <a14:imgLayer r:embed="rId3">
                    <a14:imgEffect>
                      <a14:colorTemperature colorTemp="6502"/>
                    </a14:imgEffect>
                    <a14:imgEffect>
                      <a14:brightnessContrast bright="-18000" contrast="25000"/>
                    </a14:imgEffect>
                  </a14:imgLayer>
                </a14:imgProps>
              </a:ext>
              <a:ext uri="{28A0092B-C50C-407E-A947-70E740481C1C}">
                <a14:useLocalDpi xmlns:a14="http://schemas.microsoft.com/office/drawing/2010/main" val="0"/>
              </a:ext>
            </a:extLst>
          </a:blip>
          <a:src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4BFBF43-B6EA-72E0-67FF-B25BC72D35AD}"/>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Automating Hemorrhage Detection: A CNN Approach</a:t>
            </a:r>
          </a:p>
        </p:txBody>
      </p:sp>
      <p:sp>
        <p:nvSpPr>
          <p:cNvPr id="3" name="Subtitle 2">
            <a:extLst>
              <a:ext uri="{FF2B5EF4-FFF2-40B4-BE49-F238E27FC236}">
                <a16:creationId xmlns:a16="http://schemas.microsoft.com/office/drawing/2014/main" id="{555D72D9-90E2-F2B8-79FC-07CB41FAD476}"/>
              </a:ext>
            </a:extLst>
          </p:cNvPr>
          <p:cNvSpPr>
            <a:spLocks noGrp="1"/>
          </p:cNvSpPr>
          <p:nvPr>
            <p:ph type="subTitle" idx="1"/>
          </p:nvPr>
        </p:nvSpPr>
        <p:spPr>
          <a:xfrm>
            <a:off x="1524000" y="4856090"/>
            <a:ext cx="9144000" cy="1424967"/>
          </a:xfrm>
        </p:spPr>
        <p:txBody>
          <a:bodyPr>
            <a:normAutofit fontScale="77500" lnSpcReduction="20000"/>
          </a:bodyPr>
          <a:lstStyle/>
          <a:p>
            <a:r>
              <a:rPr lang="en-US" sz="3600" dirty="0">
                <a:solidFill>
                  <a:srgbClr val="FFFFFF"/>
                </a:solidFill>
              </a:rPr>
              <a:t>By: Amrinder Singh</a:t>
            </a:r>
          </a:p>
          <a:p>
            <a:r>
              <a:rPr lang="en-US" sz="2800" dirty="0">
                <a:solidFill>
                  <a:srgbClr val="FFFFFF"/>
                </a:solidFill>
              </a:rPr>
              <a:t>Mentor: Dr. Shrikant Pawar</a:t>
            </a:r>
          </a:p>
          <a:p>
            <a:r>
              <a:rPr lang="en-US" sz="2100" dirty="0">
                <a:solidFill>
                  <a:srgbClr val="FFFFFF"/>
                </a:solidFill>
              </a:rPr>
              <a:t>Claflin University</a:t>
            </a:r>
          </a:p>
          <a:p>
            <a:r>
              <a:rPr lang="en-US" sz="2100" dirty="0">
                <a:solidFill>
                  <a:srgbClr val="FFFFFF"/>
                </a:solidFill>
              </a:rPr>
              <a:t>Department of Computer Science </a:t>
            </a:r>
            <a:r>
              <a:rPr lang="en-US" sz="2100">
                <a:solidFill>
                  <a:srgbClr val="FFFFFF"/>
                </a:solidFill>
              </a:rPr>
              <a:t>and Mathematics, </a:t>
            </a:r>
            <a:r>
              <a:rPr lang="en-US" sz="2100" dirty="0">
                <a:solidFill>
                  <a:srgbClr val="FFFFFF"/>
                </a:solidFill>
              </a:rPr>
              <a:t>School of Natural Sciences and Mathematics </a:t>
            </a:r>
          </a:p>
        </p:txBody>
      </p:sp>
    </p:spTree>
    <p:extLst>
      <p:ext uri="{BB962C8B-B14F-4D97-AF65-F5344CB8AC3E}">
        <p14:creationId xmlns:p14="http://schemas.microsoft.com/office/powerpoint/2010/main" val="29257794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2C19C-A65E-0B1F-EDE7-84E550CE81E0}"/>
              </a:ext>
            </a:extLst>
          </p:cNvPr>
          <p:cNvSpPr>
            <a:spLocks noGrp="1"/>
          </p:cNvSpPr>
          <p:nvPr>
            <p:ph type="title"/>
          </p:nvPr>
        </p:nvSpPr>
        <p:spPr>
          <a:xfrm>
            <a:off x="841248" y="256032"/>
            <a:ext cx="10506456" cy="1014984"/>
          </a:xfrm>
        </p:spPr>
        <p:txBody>
          <a:bodyPr anchor="b">
            <a:normAutofit/>
          </a:bodyPr>
          <a:lstStyle/>
          <a:p>
            <a:r>
              <a:rPr lang="en-US" kern="1200" dirty="0">
                <a:latin typeface="+mj-lt"/>
                <a:ea typeface="+mj-ea"/>
                <a:cs typeface="+mj-cs"/>
              </a:rPr>
              <a:t>CNN Architectures</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4" name="Content Placeholder 2">
            <a:extLst>
              <a:ext uri="{FF2B5EF4-FFF2-40B4-BE49-F238E27FC236}">
                <a16:creationId xmlns:a16="http://schemas.microsoft.com/office/drawing/2014/main" id="{B6391BB4-80CC-4171-CBA5-68FF83F7FC25}"/>
              </a:ext>
            </a:extLst>
          </p:cNvPr>
          <p:cNvGraphicFramePr>
            <a:graphicFrameLocks noGrp="1"/>
          </p:cNvGraphicFramePr>
          <p:nvPr>
            <p:ph idx="1"/>
            <p:extLst>
              <p:ext uri="{D42A27DB-BD31-4B8C-83A1-F6EECF244321}">
                <p14:modId xmlns:p14="http://schemas.microsoft.com/office/powerpoint/2010/main" val="257325559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4397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F2945-0F02-A4C9-EBE9-B8D436C4D9CF}"/>
              </a:ext>
            </a:extLst>
          </p:cNvPr>
          <p:cNvSpPr>
            <a:spLocks noGrp="1"/>
          </p:cNvSpPr>
          <p:nvPr>
            <p:ph type="title"/>
          </p:nvPr>
        </p:nvSpPr>
        <p:spPr>
          <a:xfrm>
            <a:off x="808638" y="386930"/>
            <a:ext cx="9236700" cy="1188950"/>
          </a:xfrm>
        </p:spPr>
        <p:txBody>
          <a:bodyPr anchor="b">
            <a:normAutofit/>
          </a:bodyPr>
          <a:lstStyle/>
          <a:p>
            <a:r>
              <a:rPr lang="en-US" sz="5400"/>
              <a:t>Understanding Results</a:t>
            </a:r>
          </a:p>
        </p:txBody>
      </p:sp>
      <p:grpSp>
        <p:nvGrpSpPr>
          <p:cNvPr id="33" name="Group 3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66DC69-9D6D-4571-8647-66F8EAB167A1}"/>
              </a:ext>
            </a:extLst>
          </p:cNvPr>
          <p:cNvSpPr>
            <a:spLocks noGrp="1"/>
          </p:cNvSpPr>
          <p:nvPr>
            <p:ph idx="1"/>
          </p:nvPr>
        </p:nvSpPr>
        <p:spPr>
          <a:xfrm>
            <a:off x="793660" y="2599509"/>
            <a:ext cx="10143668" cy="3435531"/>
          </a:xfrm>
        </p:spPr>
        <p:txBody>
          <a:bodyPr anchor="ctr">
            <a:normAutofit/>
          </a:bodyPr>
          <a:lstStyle/>
          <a:p>
            <a:r>
              <a:rPr lang="en-US" sz="2400" b="1" dirty="0"/>
              <a:t>Loss: </a:t>
            </a:r>
            <a:r>
              <a:rPr lang="en-US" sz="2400" dirty="0"/>
              <a:t>Measures the error between predicted and actual values during training. A lower loss indicates more accurate predictions.</a:t>
            </a:r>
          </a:p>
          <a:p>
            <a:r>
              <a:rPr lang="en-US" sz="2400" b="1" dirty="0"/>
              <a:t>Training Accuracy: </a:t>
            </a:r>
            <a:r>
              <a:rPr lang="en-US" sz="2400" dirty="0"/>
              <a:t>Represents the percentage of correct predictions using the training dataset. Higher accuracy means the model is learning effectively from the data.</a:t>
            </a:r>
          </a:p>
          <a:p>
            <a:r>
              <a:rPr lang="en-US" sz="2400" b="1" dirty="0"/>
              <a:t>Validation Accuracy: </a:t>
            </a:r>
            <a:r>
              <a:rPr lang="en-US" sz="2400" dirty="0"/>
              <a:t>Reflects the percentage of correct predictions on a validation dataset, assessing the model’s ability to generalize its learning to new data. A high accuracy indicates strong real-world application.</a:t>
            </a:r>
          </a:p>
        </p:txBody>
      </p:sp>
    </p:spTree>
    <p:extLst>
      <p:ext uri="{BB962C8B-B14F-4D97-AF65-F5344CB8AC3E}">
        <p14:creationId xmlns:p14="http://schemas.microsoft.com/office/powerpoint/2010/main" val="1274990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EB85B3D8-1E85-4E55-9F6B-4DB259252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81CF2-B052-FE13-6371-7C86B50C2A81}"/>
              </a:ext>
            </a:extLst>
          </p:cNvPr>
          <p:cNvSpPr>
            <a:spLocks noGrp="1"/>
          </p:cNvSpPr>
          <p:nvPr>
            <p:ph type="title"/>
          </p:nvPr>
        </p:nvSpPr>
        <p:spPr>
          <a:xfrm>
            <a:off x="1045028" y="1482631"/>
            <a:ext cx="3892732" cy="4199710"/>
          </a:xfrm>
        </p:spPr>
        <p:txBody>
          <a:bodyPr vert="horz" lIns="91440" tIns="45720" rIns="91440" bIns="45720" rtlCol="0" anchor="ctr">
            <a:normAutofit/>
          </a:bodyPr>
          <a:lstStyle/>
          <a:p>
            <a:r>
              <a:rPr lang="en-US" sz="5000" kern="1200">
                <a:latin typeface="+mj-lt"/>
                <a:ea typeface="+mj-ea"/>
                <a:cs typeface="+mj-cs"/>
              </a:rPr>
              <a:t>CNN Architectures Results</a:t>
            </a:r>
          </a:p>
        </p:txBody>
      </p:sp>
      <p:grpSp>
        <p:nvGrpSpPr>
          <p:cNvPr id="79" name="Group 7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80" name="Rectangle 7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ectangle 8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5CE19061-F250-CDAC-E38B-EB96746F68CB}"/>
              </a:ext>
            </a:extLst>
          </p:cNvPr>
          <p:cNvGraphicFramePr>
            <a:graphicFrameLocks noGrp="1"/>
          </p:cNvGraphicFramePr>
          <p:nvPr>
            <p:ph idx="1"/>
            <p:extLst>
              <p:ext uri="{D42A27DB-BD31-4B8C-83A1-F6EECF244321}">
                <p14:modId xmlns:p14="http://schemas.microsoft.com/office/powerpoint/2010/main" val="706859653"/>
              </p:ext>
            </p:extLst>
          </p:nvPr>
        </p:nvGraphicFramePr>
        <p:xfrm>
          <a:off x="5970174" y="2610576"/>
          <a:ext cx="5451514" cy="1948585"/>
        </p:xfrm>
        <a:graphic>
          <a:graphicData uri="http://schemas.openxmlformats.org/drawingml/2006/table">
            <a:tbl>
              <a:tblPr firstRow="1" bandRow="1">
                <a:solidFill>
                  <a:srgbClr val="F7F7F7"/>
                </a:solidFill>
                <a:tableStyleId>{073A0DAA-6AF3-43AB-8588-CEC1D06C72B9}</a:tableStyleId>
              </a:tblPr>
              <a:tblGrid>
                <a:gridCol w="1791623">
                  <a:extLst>
                    <a:ext uri="{9D8B030D-6E8A-4147-A177-3AD203B41FA5}">
                      <a16:colId xmlns:a16="http://schemas.microsoft.com/office/drawing/2014/main" val="62228033"/>
                    </a:ext>
                  </a:extLst>
                </a:gridCol>
                <a:gridCol w="853665">
                  <a:extLst>
                    <a:ext uri="{9D8B030D-6E8A-4147-A177-3AD203B41FA5}">
                      <a16:colId xmlns:a16="http://schemas.microsoft.com/office/drawing/2014/main" val="1332246267"/>
                    </a:ext>
                  </a:extLst>
                </a:gridCol>
                <a:gridCol w="1367110">
                  <a:extLst>
                    <a:ext uri="{9D8B030D-6E8A-4147-A177-3AD203B41FA5}">
                      <a16:colId xmlns:a16="http://schemas.microsoft.com/office/drawing/2014/main" val="841570982"/>
                    </a:ext>
                  </a:extLst>
                </a:gridCol>
                <a:gridCol w="1439116">
                  <a:extLst>
                    <a:ext uri="{9D8B030D-6E8A-4147-A177-3AD203B41FA5}">
                      <a16:colId xmlns:a16="http://schemas.microsoft.com/office/drawing/2014/main" val="1784367565"/>
                    </a:ext>
                  </a:extLst>
                </a:gridCol>
              </a:tblGrid>
              <a:tr h="698959">
                <a:tc>
                  <a:txBody>
                    <a:bodyPr/>
                    <a:lstStyle/>
                    <a:p>
                      <a:r>
                        <a:rPr lang="en-US" sz="1300" b="1" cap="all" spc="60">
                          <a:solidFill>
                            <a:schemeClr val="tx1"/>
                          </a:solidFill>
                        </a:rPr>
                        <a:t>Architecture </a:t>
                      </a:r>
                    </a:p>
                  </a:txBody>
                  <a:tcPr marL="140554" marR="140554" marT="140554" marB="140554">
                    <a:lnL w="12700" cmpd="sng">
                      <a:noFill/>
                    </a:lnL>
                    <a:lnR w="12700" cmpd="sng">
                      <a:noFill/>
                    </a:lnR>
                    <a:lnT w="12700" cmpd="sng">
                      <a:noFill/>
                    </a:lnT>
                    <a:lnB w="38100" cmpd="sng">
                      <a:noFill/>
                    </a:lnB>
                    <a:noFill/>
                  </a:tcPr>
                </a:tc>
                <a:tc>
                  <a:txBody>
                    <a:bodyPr/>
                    <a:lstStyle/>
                    <a:p>
                      <a:r>
                        <a:rPr lang="en-US" sz="1300" b="1" cap="all" spc="60">
                          <a:solidFill>
                            <a:schemeClr val="tx1"/>
                          </a:solidFill>
                        </a:rPr>
                        <a:t>Loss</a:t>
                      </a:r>
                    </a:p>
                  </a:txBody>
                  <a:tcPr marL="140554" marR="140554" marT="140554" marB="140554">
                    <a:lnL w="12700" cmpd="sng">
                      <a:noFill/>
                    </a:lnL>
                    <a:lnR w="12700" cmpd="sng">
                      <a:noFill/>
                    </a:lnR>
                    <a:lnT w="12700" cmpd="sng">
                      <a:noFill/>
                    </a:lnT>
                    <a:lnB w="38100" cmpd="sng">
                      <a:noFill/>
                    </a:lnB>
                    <a:noFill/>
                  </a:tcPr>
                </a:tc>
                <a:tc>
                  <a:txBody>
                    <a:bodyPr/>
                    <a:lstStyle/>
                    <a:p>
                      <a:r>
                        <a:rPr lang="en-US" sz="1300" b="1" cap="all" spc="60">
                          <a:solidFill>
                            <a:schemeClr val="tx1"/>
                          </a:solidFill>
                        </a:rPr>
                        <a:t>Training Accuracy</a:t>
                      </a:r>
                    </a:p>
                  </a:txBody>
                  <a:tcPr marL="140554" marR="140554" marT="140554" marB="140554">
                    <a:lnL w="12700" cmpd="sng">
                      <a:noFill/>
                    </a:lnL>
                    <a:lnR w="12700" cmpd="sng">
                      <a:noFill/>
                    </a:lnR>
                    <a:lnT w="12700" cmpd="sng">
                      <a:noFill/>
                    </a:lnT>
                    <a:lnB w="38100" cmpd="sng">
                      <a:noFill/>
                    </a:lnB>
                    <a:noFill/>
                  </a:tcPr>
                </a:tc>
                <a:tc>
                  <a:txBody>
                    <a:bodyPr/>
                    <a:lstStyle/>
                    <a:p>
                      <a:r>
                        <a:rPr lang="en-US" sz="1300" b="1" cap="all" spc="60">
                          <a:solidFill>
                            <a:schemeClr val="tx1"/>
                          </a:solidFill>
                        </a:rPr>
                        <a:t>Validation accuracy</a:t>
                      </a:r>
                    </a:p>
                  </a:txBody>
                  <a:tcPr marL="140554" marR="140554" marT="140554" marB="140554">
                    <a:lnL w="12700" cmpd="sng">
                      <a:noFill/>
                    </a:lnL>
                    <a:lnR w="12700" cmpd="sng">
                      <a:noFill/>
                    </a:lnR>
                    <a:lnT w="12700" cmpd="sng">
                      <a:noFill/>
                    </a:lnT>
                    <a:lnB w="38100" cmpd="sng">
                      <a:noFill/>
                    </a:lnB>
                    <a:noFill/>
                  </a:tcPr>
                </a:tc>
                <a:extLst>
                  <a:ext uri="{0D108BD9-81ED-4DB2-BD59-A6C34878D82A}">
                    <a16:rowId xmlns:a16="http://schemas.microsoft.com/office/drawing/2014/main" val="3759973729"/>
                  </a:ext>
                </a:extLst>
              </a:tr>
              <a:tr h="416542">
                <a:tc>
                  <a:txBody>
                    <a:bodyPr/>
                    <a:lstStyle/>
                    <a:p>
                      <a:r>
                        <a:rPr lang="en-US" sz="1600" cap="none" spc="0">
                          <a:solidFill>
                            <a:schemeClr val="tx1"/>
                          </a:solidFill>
                        </a:rPr>
                        <a:t>DenseNet</a:t>
                      </a:r>
                    </a:p>
                  </a:txBody>
                  <a:tcPr marL="93703" marR="93703" marT="46852" marB="93703">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US" sz="1600" cap="none" spc="0">
                          <a:solidFill>
                            <a:schemeClr val="tx1"/>
                          </a:solidFill>
                        </a:rPr>
                        <a:t>0.70</a:t>
                      </a:r>
                    </a:p>
                  </a:txBody>
                  <a:tcPr marL="93703" marR="93703" marT="46852" marB="93703">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US" sz="1600" cap="none" spc="0">
                          <a:solidFill>
                            <a:schemeClr val="tx1"/>
                          </a:solidFill>
                        </a:rPr>
                        <a:t>0.76</a:t>
                      </a:r>
                    </a:p>
                  </a:txBody>
                  <a:tcPr marL="93703" marR="93703" marT="46852" marB="93703">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US" sz="1600" cap="none" spc="0">
                          <a:solidFill>
                            <a:schemeClr val="tx1"/>
                          </a:solidFill>
                        </a:rPr>
                        <a:t>0.99</a:t>
                      </a:r>
                    </a:p>
                  </a:txBody>
                  <a:tcPr marL="93703" marR="93703" marT="46852" marB="93703">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1402272239"/>
                  </a:ext>
                </a:extLst>
              </a:tr>
              <a:tr h="416542">
                <a:tc>
                  <a:txBody>
                    <a:bodyPr/>
                    <a:lstStyle/>
                    <a:p>
                      <a:r>
                        <a:rPr lang="en-US" sz="1600" cap="none" spc="0" dirty="0">
                          <a:solidFill>
                            <a:schemeClr val="tx1"/>
                          </a:solidFill>
                        </a:rPr>
                        <a:t> </a:t>
                      </a:r>
                      <a:r>
                        <a:rPr lang="en-US" sz="1600" cap="none" spc="0" dirty="0" err="1">
                          <a:solidFill>
                            <a:schemeClr val="tx1"/>
                          </a:solidFill>
                        </a:rPr>
                        <a:t>ResNet</a:t>
                      </a:r>
                      <a:endParaRPr lang="en-US" sz="1600" cap="none" spc="0" dirty="0">
                        <a:solidFill>
                          <a:schemeClr val="tx1"/>
                        </a:solidFill>
                      </a:endParaRPr>
                    </a:p>
                  </a:txBody>
                  <a:tcPr marL="93703" marR="93703" marT="46852" marB="93703">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0.68</a:t>
                      </a:r>
                    </a:p>
                  </a:txBody>
                  <a:tcPr marL="93703" marR="93703" marT="46852" marB="93703">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1600" cap="none" spc="0" dirty="0">
                          <a:solidFill>
                            <a:schemeClr val="tx1"/>
                          </a:solidFill>
                        </a:rPr>
                        <a:t>0.70</a:t>
                      </a:r>
                    </a:p>
                  </a:txBody>
                  <a:tcPr marL="93703" marR="93703" marT="46852" marB="93703">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0.91</a:t>
                      </a:r>
                    </a:p>
                  </a:txBody>
                  <a:tcPr marL="93703" marR="93703" marT="46852" marB="93703">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732147763"/>
                  </a:ext>
                </a:extLst>
              </a:tr>
              <a:tr h="416542">
                <a:tc>
                  <a:txBody>
                    <a:bodyPr/>
                    <a:lstStyle/>
                    <a:p>
                      <a:r>
                        <a:rPr lang="en-US" sz="1600" cap="none" spc="0">
                          <a:solidFill>
                            <a:schemeClr val="tx1"/>
                          </a:solidFill>
                        </a:rPr>
                        <a:t>Inception</a:t>
                      </a:r>
                    </a:p>
                  </a:txBody>
                  <a:tcPr marL="93703" marR="93703" marT="46852" marB="93703">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US" sz="1600" cap="none" spc="0">
                          <a:solidFill>
                            <a:schemeClr val="tx1"/>
                          </a:solidFill>
                        </a:rPr>
                        <a:t>0.80</a:t>
                      </a:r>
                    </a:p>
                  </a:txBody>
                  <a:tcPr marL="93703" marR="93703" marT="46852" marB="93703">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US" sz="1600" cap="none" spc="0">
                          <a:solidFill>
                            <a:schemeClr val="tx1"/>
                          </a:solidFill>
                        </a:rPr>
                        <a:t>0.78</a:t>
                      </a:r>
                    </a:p>
                  </a:txBody>
                  <a:tcPr marL="93703" marR="93703" marT="46852" marB="93703">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US" sz="1600" cap="none" spc="0" dirty="0">
                          <a:solidFill>
                            <a:schemeClr val="tx1"/>
                          </a:solidFill>
                        </a:rPr>
                        <a:t>0.98</a:t>
                      </a:r>
                    </a:p>
                  </a:txBody>
                  <a:tcPr marL="93703" marR="93703" marT="46852" marB="93703">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3711531529"/>
                  </a:ext>
                </a:extLst>
              </a:tr>
            </a:tbl>
          </a:graphicData>
        </a:graphic>
      </p:graphicFrame>
    </p:spTree>
    <p:extLst>
      <p:ext uri="{BB962C8B-B14F-4D97-AF65-F5344CB8AC3E}">
        <p14:creationId xmlns:p14="http://schemas.microsoft.com/office/powerpoint/2010/main" val="54260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7DD77B92-CB36-4B20-A59A-59625E0F0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0E658-67BF-0E3C-A2F4-04C621C5DDCF}"/>
              </a:ext>
            </a:extLst>
          </p:cNvPr>
          <p:cNvSpPr>
            <a:spLocks noGrp="1"/>
          </p:cNvSpPr>
          <p:nvPr>
            <p:ph type="title"/>
          </p:nvPr>
        </p:nvSpPr>
        <p:spPr>
          <a:xfrm>
            <a:off x="645065" y="1463040"/>
            <a:ext cx="3796306" cy="2690949"/>
          </a:xfrm>
        </p:spPr>
        <p:txBody>
          <a:bodyPr anchor="t">
            <a:normAutofit/>
          </a:bodyPr>
          <a:lstStyle/>
          <a:p>
            <a:r>
              <a:rPr lang="en-US" sz="4800" kern="1200" dirty="0">
                <a:latin typeface="+mj-lt"/>
                <a:ea typeface="+mj-ea"/>
                <a:cs typeface="+mj-cs"/>
              </a:rPr>
              <a:t>CNN Architectures Graph</a:t>
            </a:r>
            <a:endParaRPr lang="en-US" sz="4800" dirty="0"/>
          </a:p>
        </p:txBody>
      </p:sp>
      <p:grpSp>
        <p:nvGrpSpPr>
          <p:cNvPr id="101" name="Group 10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70" name="Rectangle 6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03" name="Rectangle 10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C160503F-5D19-B96C-A53A-8D2781C657D4}"/>
              </a:ext>
            </a:extLst>
          </p:cNvPr>
          <p:cNvGraphicFramePr>
            <a:graphicFrameLocks noGrp="1"/>
          </p:cNvGraphicFramePr>
          <p:nvPr>
            <p:ph idx="1"/>
            <p:extLst>
              <p:ext uri="{D42A27DB-BD31-4B8C-83A1-F6EECF244321}">
                <p14:modId xmlns:p14="http://schemas.microsoft.com/office/powerpoint/2010/main" val="2566152142"/>
              </p:ext>
            </p:extLst>
          </p:nvPr>
        </p:nvGraphicFramePr>
        <p:xfrm>
          <a:off x="5407705" y="1014154"/>
          <a:ext cx="5962720" cy="49793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357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CCDFE-3B6F-0F32-9514-FB90B74DBD0D}"/>
              </a:ext>
            </a:extLst>
          </p:cNvPr>
          <p:cNvSpPr>
            <a:spLocks noGrp="1"/>
          </p:cNvSpPr>
          <p:nvPr>
            <p:ph type="title"/>
          </p:nvPr>
        </p:nvSpPr>
        <p:spPr>
          <a:xfrm>
            <a:off x="645065" y="1463040"/>
            <a:ext cx="3796306" cy="2690949"/>
          </a:xfrm>
        </p:spPr>
        <p:txBody>
          <a:bodyPr anchor="t">
            <a:normAutofit/>
          </a:bodyPr>
          <a:lstStyle/>
          <a:p>
            <a:r>
              <a:rPr lang="en-US" sz="4800"/>
              <a:t>Optimizers</a:t>
            </a:r>
          </a:p>
        </p:txBody>
      </p:sp>
      <p:grpSp>
        <p:nvGrpSpPr>
          <p:cNvPr id="54" name="Group 53">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55" name="Rectangle 5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DBC450-5FD2-A1F4-0DBE-605AD1D0984D}"/>
              </a:ext>
            </a:extLst>
          </p:cNvPr>
          <p:cNvSpPr>
            <a:spLocks noGrp="1"/>
          </p:cNvSpPr>
          <p:nvPr>
            <p:ph idx="1"/>
          </p:nvPr>
        </p:nvSpPr>
        <p:spPr>
          <a:xfrm>
            <a:off x="5656218" y="1463039"/>
            <a:ext cx="5542387" cy="4300447"/>
          </a:xfrm>
        </p:spPr>
        <p:txBody>
          <a:bodyPr anchor="t">
            <a:normAutofit/>
          </a:bodyPr>
          <a:lstStyle/>
          <a:p>
            <a:r>
              <a:rPr lang="en-US" sz="2000"/>
              <a:t>Optimizers are algorithms that adjust the weights and biases in machine learning and deep learning models to minimize the loss function, ensuring the model’s output aligns with expected results.</a:t>
            </a:r>
          </a:p>
          <a:p>
            <a:r>
              <a:rPr lang="en-US" sz="2000"/>
              <a:t>Popular optimizers, such as SGD, Adam, and RMSprop, each utilize different strategies and algorithms to adjust weights during training.</a:t>
            </a:r>
          </a:p>
          <a:p>
            <a:r>
              <a:rPr lang="en-US" sz="2000"/>
              <a:t>Optimizers leverage the gradient of the loss function to determine the weight updates, with methods like Adam adjusting the learning rate adaptively to optimize the training process.</a:t>
            </a:r>
          </a:p>
        </p:txBody>
      </p:sp>
    </p:spTree>
    <p:extLst>
      <p:ext uri="{BB962C8B-B14F-4D97-AF65-F5344CB8AC3E}">
        <p14:creationId xmlns:p14="http://schemas.microsoft.com/office/powerpoint/2010/main" val="1552841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361C2D-8601-0E75-967D-7C81E42AFEF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Optimizers Results</a:t>
            </a:r>
          </a:p>
        </p:txBody>
      </p:sp>
      <p:sp>
        <p:nvSpPr>
          <p:cNvPr id="5" name="TextBox 4">
            <a:extLst>
              <a:ext uri="{FF2B5EF4-FFF2-40B4-BE49-F238E27FC236}">
                <a16:creationId xmlns:a16="http://schemas.microsoft.com/office/drawing/2014/main" id="{87B0DCC9-EDAB-87D6-6026-F788ED1F0F19}"/>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pPr>
            <a:r>
              <a:rPr lang="en-US" b="1" kern="1200" dirty="0" err="1">
                <a:solidFill>
                  <a:srgbClr val="FFFFFF"/>
                </a:solidFill>
                <a:latin typeface="+mn-lt"/>
                <a:ea typeface="+mn-ea"/>
                <a:cs typeface="+mn-cs"/>
              </a:rPr>
              <a:t>AdamW</a:t>
            </a:r>
            <a:r>
              <a:rPr lang="en-US" sz="1700" kern="1200" dirty="0">
                <a:solidFill>
                  <a:srgbClr val="FFFFFF"/>
                </a:solidFill>
                <a:latin typeface="+mn-lt"/>
                <a:ea typeface="+mn-ea"/>
                <a:cs typeface="+mn-cs"/>
              </a:rPr>
              <a:t> is the best Optimizer for the model with the highest of the accuracies.   </a:t>
            </a:r>
          </a:p>
        </p:txBody>
      </p:sp>
      <p:graphicFrame>
        <p:nvGraphicFramePr>
          <p:cNvPr id="4" name="Content Placeholder 3">
            <a:extLst>
              <a:ext uri="{FF2B5EF4-FFF2-40B4-BE49-F238E27FC236}">
                <a16:creationId xmlns:a16="http://schemas.microsoft.com/office/drawing/2014/main" id="{65D676BE-4E57-1F4D-6B5E-BC2615DE36DF}"/>
              </a:ext>
            </a:extLst>
          </p:cNvPr>
          <p:cNvGraphicFramePr>
            <a:graphicFrameLocks noGrp="1"/>
          </p:cNvGraphicFramePr>
          <p:nvPr>
            <p:ph idx="1"/>
            <p:extLst>
              <p:ext uri="{D42A27DB-BD31-4B8C-83A1-F6EECF244321}">
                <p14:modId xmlns:p14="http://schemas.microsoft.com/office/powerpoint/2010/main" val="2799090166"/>
              </p:ext>
            </p:extLst>
          </p:nvPr>
        </p:nvGraphicFramePr>
        <p:xfrm>
          <a:off x="580898" y="1966293"/>
          <a:ext cx="11030203" cy="4452165"/>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2876032">
                  <a:extLst>
                    <a:ext uri="{9D8B030D-6E8A-4147-A177-3AD203B41FA5}">
                      <a16:colId xmlns:a16="http://schemas.microsoft.com/office/drawing/2014/main" val="2386300099"/>
                    </a:ext>
                  </a:extLst>
                </a:gridCol>
                <a:gridCol w="1769309">
                  <a:extLst>
                    <a:ext uri="{9D8B030D-6E8A-4147-A177-3AD203B41FA5}">
                      <a16:colId xmlns:a16="http://schemas.microsoft.com/office/drawing/2014/main" val="1618882975"/>
                    </a:ext>
                  </a:extLst>
                </a:gridCol>
                <a:gridCol w="3192431">
                  <a:extLst>
                    <a:ext uri="{9D8B030D-6E8A-4147-A177-3AD203B41FA5}">
                      <a16:colId xmlns:a16="http://schemas.microsoft.com/office/drawing/2014/main" val="1900269242"/>
                    </a:ext>
                  </a:extLst>
                </a:gridCol>
                <a:gridCol w="3192431">
                  <a:extLst>
                    <a:ext uri="{9D8B030D-6E8A-4147-A177-3AD203B41FA5}">
                      <a16:colId xmlns:a16="http://schemas.microsoft.com/office/drawing/2014/main" val="2522488437"/>
                    </a:ext>
                  </a:extLst>
                </a:gridCol>
              </a:tblGrid>
              <a:tr h="477115">
                <a:tc>
                  <a:txBody>
                    <a:bodyPr/>
                    <a:lstStyle/>
                    <a:p>
                      <a:r>
                        <a:rPr lang="en-US" sz="1800" b="1" cap="none" spc="0">
                          <a:solidFill>
                            <a:schemeClr val="bg1"/>
                          </a:solidFill>
                        </a:rPr>
                        <a:t>Optimizer</a:t>
                      </a:r>
                    </a:p>
                  </a:txBody>
                  <a:tcPr marL="69269" marR="98957" marT="19791" marB="148436"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r>
                        <a:rPr lang="en-US" sz="1800" b="1" cap="none" spc="0">
                          <a:solidFill>
                            <a:schemeClr val="bg1"/>
                          </a:solidFill>
                        </a:rPr>
                        <a:t>Loss</a:t>
                      </a:r>
                    </a:p>
                  </a:txBody>
                  <a:tcPr marL="69269" marR="98957" marT="19791" marB="148436"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r>
                        <a:rPr lang="en-US" sz="1800" b="1" cap="none" spc="0">
                          <a:solidFill>
                            <a:schemeClr val="bg1"/>
                          </a:solidFill>
                        </a:rPr>
                        <a:t>Training Accuracy</a:t>
                      </a:r>
                    </a:p>
                  </a:txBody>
                  <a:tcPr marL="69269" marR="98957" marT="19791" marB="148436"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r>
                        <a:rPr lang="en-US" sz="1800" b="1" cap="none" spc="0">
                          <a:solidFill>
                            <a:schemeClr val="bg1"/>
                          </a:solidFill>
                        </a:rPr>
                        <a:t>Validation Accuracy</a:t>
                      </a:r>
                    </a:p>
                  </a:txBody>
                  <a:tcPr marL="69269" marR="98957" marT="19791" marB="148436" anchor="b">
                    <a:lnL w="12700" cmpd="sng">
                      <a:noFill/>
                    </a:lnL>
                    <a:lnR w="12700" cmpd="sng">
                      <a:noFill/>
                    </a:lnR>
                    <a:lnT w="9525" cap="flat" cmpd="sng" algn="ctr">
                      <a:noFill/>
                      <a:prstDash val="solid"/>
                    </a:lnT>
                    <a:lnB w="38100" cmpd="sng">
                      <a:noFill/>
                    </a:lnB>
                    <a:solidFill>
                      <a:schemeClr val="tx1">
                        <a:lumMod val="75000"/>
                        <a:lumOff val="25000"/>
                      </a:schemeClr>
                    </a:solidFill>
                  </a:tcPr>
                </a:tc>
                <a:extLst>
                  <a:ext uri="{0D108BD9-81ED-4DB2-BD59-A6C34878D82A}">
                    <a16:rowId xmlns:a16="http://schemas.microsoft.com/office/drawing/2014/main" val="3643961050"/>
                  </a:ext>
                </a:extLst>
              </a:tr>
              <a:tr h="397505">
                <a:tc>
                  <a:txBody>
                    <a:bodyPr/>
                    <a:lstStyle/>
                    <a:p>
                      <a:r>
                        <a:rPr lang="en-US" sz="1300" cap="none" spc="0">
                          <a:solidFill>
                            <a:schemeClr val="bg1"/>
                          </a:solidFill>
                        </a:rPr>
                        <a:t>SGD</a:t>
                      </a:r>
                    </a:p>
                  </a:txBody>
                  <a:tcPr marL="69269" marR="98957" marT="19791" marB="148436">
                    <a:lnL w="12700" cap="flat" cmpd="sng" algn="ctr">
                      <a:solidFill>
                        <a:schemeClr val="bg1"/>
                      </a:solid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r>
                        <a:rPr lang="en-US" sz="1300" cap="none" spc="0">
                          <a:solidFill>
                            <a:schemeClr val="bg1"/>
                          </a:solidFill>
                        </a:rPr>
                        <a:t>0.88</a:t>
                      </a:r>
                    </a:p>
                  </a:txBody>
                  <a:tcPr marL="69269" marR="98957" marT="19791" marB="148436">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r>
                        <a:rPr lang="en-US" sz="1300">
                          <a:solidFill>
                            <a:schemeClr val="bg1"/>
                          </a:solidFill>
                        </a:rPr>
                        <a:t>0.42</a:t>
                      </a:r>
                      <a:endParaRPr lang="en-US" sz="1300" cap="none" spc="0">
                        <a:solidFill>
                          <a:schemeClr val="bg1"/>
                        </a:solidFill>
                      </a:endParaRPr>
                    </a:p>
                  </a:txBody>
                  <a:tcPr marL="69269" marR="98957" marT="19791" marB="148436">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r>
                        <a:rPr lang="en-US" sz="1300" cap="none" spc="0">
                          <a:solidFill>
                            <a:schemeClr val="bg1"/>
                          </a:solidFill>
                        </a:rPr>
                        <a:t>0.66</a:t>
                      </a:r>
                    </a:p>
                  </a:txBody>
                  <a:tcPr marL="69269" marR="98957" marT="19791" marB="148436">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976110684"/>
                  </a:ext>
                </a:extLst>
              </a:tr>
              <a:tr h="397505">
                <a:tc>
                  <a:txBody>
                    <a:bodyPr/>
                    <a:lstStyle/>
                    <a:p>
                      <a:r>
                        <a:rPr lang="en-US" sz="1300" cap="none" spc="0">
                          <a:solidFill>
                            <a:schemeClr val="bg1"/>
                          </a:solidFill>
                        </a:rPr>
                        <a:t>RMSprop</a:t>
                      </a:r>
                    </a:p>
                  </a:txBody>
                  <a:tcPr marL="69269" marR="98957" marT="19791" marB="148436">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rPr>
                        <a:t>0.60</a:t>
                      </a:r>
                    </a:p>
                  </a:txBody>
                  <a:tcPr marL="69269" marR="98957" marT="19791" marB="148436">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rPr>
                        <a:t>0.72</a:t>
                      </a:r>
                    </a:p>
                  </a:txBody>
                  <a:tcPr marL="69269" marR="98957" marT="19791" marB="148436">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rPr>
                        <a:t>0.90</a:t>
                      </a:r>
                    </a:p>
                  </a:txBody>
                  <a:tcPr marL="69269" marR="98957" marT="19791" marB="148436">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539655966"/>
                  </a:ext>
                </a:extLst>
              </a:tr>
              <a:tr h="397505">
                <a:tc>
                  <a:txBody>
                    <a:bodyPr/>
                    <a:lstStyle/>
                    <a:p>
                      <a:r>
                        <a:rPr lang="en-US" sz="1300" cap="none" spc="0">
                          <a:solidFill>
                            <a:schemeClr val="bg1"/>
                          </a:solidFill>
                        </a:rPr>
                        <a:t>Adam</a:t>
                      </a:r>
                    </a:p>
                  </a:txBody>
                  <a:tcPr marL="69269" marR="98957" marT="19791" marB="148436">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r>
                        <a:rPr lang="en-US" sz="1300" cap="none" spc="0">
                          <a:solidFill>
                            <a:schemeClr val="bg1"/>
                          </a:solidFill>
                        </a:rPr>
                        <a:t>0.69</a:t>
                      </a:r>
                    </a:p>
                  </a:txBody>
                  <a:tcPr marL="69269" marR="98957" marT="19791" marB="148436">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cap="none" spc="0">
                          <a:solidFill>
                            <a:schemeClr val="bg1"/>
                          </a:solidFill>
                        </a:rPr>
                        <a:t>0.78</a:t>
                      </a:r>
                    </a:p>
                  </a:txBody>
                  <a:tcPr marL="69269" marR="98957" marT="19791" marB="148436">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cap="none" spc="0">
                          <a:solidFill>
                            <a:schemeClr val="bg1"/>
                          </a:solidFill>
                        </a:rPr>
                        <a:t>0.98</a:t>
                      </a:r>
                    </a:p>
                  </a:txBody>
                  <a:tcPr marL="69269" marR="98957" marT="19791" marB="148436">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2303695584"/>
                  </a:ext>
                </a:extLst>
              </a:tr>
              <a:tr h="397505">
                <a:tc>
                  <a:txBody>
                    <a:bodyPr/>
                    <a:lstStyle/>
                    <a:p>
                      <a:r>
                        <a:rPr lang="en-US" sz="1300" cap="none" spc="0">
                          <a:solidFill>
                            <a:schemeClr val="bg1"/>
                          </a:solidFill>
                        </a:rPr>
                        <a:t>AdamW</a:t>
                      </a:r>
                    </a:p>
                  </a:txBody>
                  <a:tcPr marL="69269" marR="98957" marT="19791" marB="148436">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dirty="0">
                          <a:solidFill>
                            <a:schemeClr val="bg1"/>
                          </a:solidFill>
                        </a:rPr>
                        <a:t>0.59</a:t>
                      </a:r>
                    </a:p>
                  </a:txBody>
                  <a:tcPr marL="69269" marR="98957" marT="19791" marB="148436">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dirty="0">
                          <a:solidFill>
                            <a:schemeClr val="bg1"/>
                          </a:solidFill>
                        </a:rPr>
                        <a:t>0.99</a:t>
                      </a:r>
                    </a:p>
                  </a:txBody>
                  <a:tcPr marL="69269" marR="98957" marT="19791" marB="148436">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dirty="0">
                          <a:solidFill>
                            <a:schemeClr val="bg1"/>
                          </a:solidFill>
                        </a:rPr>
                        <a:t>1.0</a:t>
                      </a:r>
                    </a:p>
                  </a:txBody>
                  <a:tcPr marL="69269" marR="98957" marT="19791" marB="148436">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3836699823"/>
                  </a:ext>
                </a:extLst>
              </a:tr>
              <a:tr h="397505">
                <a:tc>
                  <a:txBody>
                    <a:bodyPr/>
                    <a:lstStyle/>
                    <a:p>
                      <a:r>
                        <a:rPr lang="en-US" sz="1300" cap="none" spc="0">
                          <a:solidFill>
                            <a:schemeClr val="bg1"/>
                          </a:solidFill>
                        </a:rPr>
                        <a:t>Adagrad</a:t>
                      </a:r>
                    </a:p>
                  </a:txBody>
                  <a:tcPr marL="69269" marR="98957" marT="19791" marB="148436">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r>
                        <a:rPr lang="en-US" sz="1300" cap="none" spc="0">
                          <a:solidFill>
                            <a:schemeClr val="bg1"/>
                          </a:solidFill>
                        </a:rPr>
                        <a:t>0.46</a:t>
                      </a:r>
                    </a:p>
                  </a:txBody>
                  <a:tcPr marL="69269" marR="98957" marT="19791" marB="148436">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r>
                        <a:rPr lang="en-US" sz="1300" cap="none" spc="0">
                          <a:solidFill>
                            <a:schemeClr val="bg1"/>
                          </a:solidFill>
                        </a:rPr>
                        <a:t>0.38</a:t>
                      </a:r>
                    </a:p>
                  </a:txBody>
                  <a:tcPr marL="69269" marR="98957" marT="19791" marB="148436">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r>
                        <a:rPr lang="en-US" sz="1300" cap="none" spc="0">
                          <a:solidFill>
                            <a:schemeClr val="bg1"/>
                          </a:solidFill>
                        </a:rPr>
                        <a:t>0.90</a:t>
                      </a:r>
                    </a:p>
                  </a:txBody>
                  <a:tcPr marL="69269" marR="98957" marT="19791" marB="148436">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373271920"/>
                  </a:ext>
                </a:extLst>
              </a:tr>
              <a:tr h="397505">
                <a:tc>
                  <a:txBody>
                    <a:bodyPr/>
                    <a:lstStyle/>
                    <a:p>
                      <a:r>
                        <a:rPr lang="en-US" sz="1300" cap="none" spc="0">
                          <a:solidFill>
                            <a:schemeClr val="bg1"/>
                          </a:solidFill>
                        </a:rPr>
                        <a:t>Adadelta</a:t>
                      </a:r>
                    </a:p>
                  </a:txBody>
                  <a:tcPr marL="69269" marR="98957" marT="19791" marB="148436">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rPr>
                        <a:t>0.72</a:t>
                      </a:r>
                    </a:p>
                  </a:txBody>
                  <a:tcPr marL="69269" marR="98957" marT="19791" marB="148436">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rPr>
                        <a:t>0.54</a:t>
                      </a:r>
                    </a:p>
                  </a:txBody>
                  <a:tcPr marL="69269" marR="98957" marT="19791" marB="148436">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rPr>
                        <a:t>0.68</a:t>
                      </a:r>
                    </a:p>
                  </a:txBody>
                  <a:tcPr marL="69269" marR="98957" marT="19791" marB="148436">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3251636618"/>
                  </a:ext>
                </a:extLst>
              </a:tr>
              <a:tr h="397505">
                <a:tc>
                  <a:txBody>
                    <a:bodyPr/>
                    <a:lstStyle/>
                    <a:p>
                      <a:r>
                        <a:rPr lang="en-US" sz="1300" cap="none" spc="0">
                          <a:solidFill>
                            <a:schemeClr val="bg1"/>
                          </a:solidFill>
                        </a:rPr>
                        <a:t>AdamX</a:t>
                      </a:r>
                    </a:p>
                  </a:txBody>
                  <a:tcPr marL="69269" marR="98957" marT="19791" marB="148436">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r>
                        <a:rPr lang="en-US" sz="1300" cap="none" spc="0">
                          <a:solidFill>
                            <a:schemeClr val="bg1"/>
                          </a:solidFill>
                        </a:rPr>
                        <a:t>1.47</a:t>
                      </a:r>
                    </a:p>
                  </a:txBody>
                  <a:tcPr marL="69269" marR="98957" marT="19791" marB="148436">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r>
                        <a:rPr lang="en-US" sz="1300" cap="none" spc="0">
                          <a:solidFill>
                            <a:schemeClr val="bg1"/>
                          </a:solidFill>
                        </a:rPr>
                        <a:t>0.49</a:t>
                      </a:r>
                    </a:p>
                  </a:txBody>
                  <a:tcPr marL="69269" marR="98957" marT="19791" marB="148436">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r>
                        <a:rPr lang="en-US" sz="1300" cap="none" spc="0">
                          <a:solidFill>
                            <a:schemeClr val="bg1"/>
                          </a:solidFill>
                        </a:rPr>
                        <a:t>0.22</a:t>
                      </a:r>
                    </a:p>
                  </a:txBody>
                  <a:tcPr marL="69269" marR="98957" marT="19791" marB="148436">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738707197"/>
                  </a:ext>
                </a:extLst>
              </a:tr>
              <a:tr h="397505">
                <a:tc>
                  <a:txBody>
                    <a:bodyPr/>
                    <a:lstStyle/>
                    <a:p>
                      <a:r>
                        <a:rPr lang="en-US" sz="1300" cap="none" spc="0">
                          <a:solidFill>
                            <a:schemeClr val="bg1"/>
                          </a:solidFill>
                        </a:rPr>
                        <a:t>Nadam</a:t>
                      </a:r>
                    </a:p>
                  </a:txBody>
                  <a:tcPr marL="69269" marR="98957" marT="19791" marB="148436">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rPr>
                        <a:t>0.45</a:t>
                      </a:r>
                    </a:p>
                  </a:txBody>
                  <a:tcPr marL="69269" marR="98957" marT="19791" marB="148436">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rPr>
                        <a:t>0.71</a:t>
                      </a:r>
                    </a:p>
                  </a:txBody>
                  <a:tcPr marL="69269" marR="98957" marT="19791" marB="148436">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rPr>
                        <a:t>0.74</a:t>
                      </a:r>
                    </a:p>
                  </a:txBody>
                  <a:tcPr marL="69269" marR="98957" marT="19791" marB="148436">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1147810780"/>
                  </a:ext>
                </a:extLst>
              </a:tr>
              <a:tr h="397505">
                <a:tc>
                  <a:txBody>
                    <a:bodyPr/>
                    <a:lstStyle/>
                    <a:p>
                      <a:r>
                        <a:rPr lang="en-US" sz="1300" cap="none" spc="0">
                          <a:solidFill>
                            <a:schemeClr val="bg1"/>
                          </a:solidFill>
                        </a:rPr>
                        <a:t>Ftrl</a:t>
                      </a:r>
                    </a:p>
                  </a:txBody>
                  <a:tcPr marL="69269" marR="98957" marT="19791" marB="148436">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r>
                        <a:rPr lang="en-US" sz="1300" cap="none" spc="0">
                          <a:solidFill>
                            <a:schemeClr val="bg1"/>
                          </a:solidFill>
                        </a:rPr>
                        <a:t>1.43</a:t>
                      </a:r>
                    </a:p>
                  </a:txBody>
                  <a:tcPr marL="69269" marR="98957" marT="19791" marB="148436">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r>
                        <a:rPr lang="en-US" sz="1300" cap="none" spc="0">
                          <a:solidFill>
                            <a:schemeClr val="bg1"/>
                          </a:solidFill>
                        </a:rPr>
                        <a:t>0.57</a:t>
                      </a:r>
                    </a:p>
                  </a:txBody>
                  <a:tcPr marL="69269" marR="98957" marT="19791" marB="148436">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r>
                        <a:rPr lang="en-US" sz="1300" cap="none" spc="0">
                          <a:solidFill>
                            <a:schemeClr val="bg1"/>
                          </a:solidFill>
                        </a:rPr>
                        <a:t>0.83</a:t>
                      </a:r>
                    </a:p>
                  </a:txBody>
                  <a:tcPr marL="69269" marR="98957" marT="19791" marB="148436">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212664082"/>
                  </a:ext>
                </a:extLst>
              </a:tr>
              <a:tr h="397505">
                <a:tc>
                  <a:txBody>
                    <a:bodyPr/>
                    <a:lstStyle/>
                    <a:p>
                      <a:r>
                        <a:rPr lang="en-US" sz="1300" cap="none" spc="0">
                          <a:solidFill>
                            <a:schemeClr val="bg1"/>
                          </a:solidFill>
                        </a:rPr>
                        <a:t>NovaGrad</a:t>
                      </a:r>
                    </a:p>
                  </a:txBody>
                  <a:tcPr marL="69269" marR="98957" marT="19791" marB="148436">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rPr>
                        <a:t>1.37</a:t>
                      </a:r>
                    </a:p>
                  </a:txBody>
                  <a:tcPr marL="69269" marR="98957" marT="19791" marB="148436">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a:solidFill>
                            <a:schemeClr val="bg1"/>
                          </a:solidFill>
                        </a:rPr>
                        <a:t>0.50</a:t>
                      </a:r>
                    </a:p>
                  </a:txBody>
                  <a:tcPr marL="69269" marR="98957" marT="19791" marB="148436">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r>
                        <a:rPr lang="en-US" sz="1300" cap="none" spc="0" dirty="0">
                          <a:solidFill>
                            <a:schemeClr val="bg1"/>
                          </a:solidFill>
                        </a:rPr>
                        <a:t>0.83</a:t>
                      </a:r>
                    </a:p>
                  </a:txBody>
                  <a:tcPr marL="69269" marR="98957" marT="19791" marB="148436">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496547012"/>
                  </a:ext>
                </a:extLst>
              </a:tr>
            </a:tbl>
          </a:graphicData>
        </a:graphic>
      </p:graphicFrame>
    </p:spTree>
    <p:extLst>
      <p:ext uri="{BB962C8B-B14F-4D97-AF65-F5344CB8AC3E}">
        <p14:creationId xmlns:p14="http://schemas.microsoft.com/office/powerpoint/2010/main" val="287760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8B9916B-2EF0-997F-19A6-139101625193}"/>
              </a:ext>
            </a:extLst>
          </p:cNvPr>
          <p:cNvSpPr>
            <a:spLocks noGrp="1"/>
          </p:cNvSpPr>
          <p:nvPr>
            <p:ph type="title"/>
          </p:nvPr>
        </p:nvSpPr>
        <p:spPr>
          <a:xfrm>
            <a:off x="838200" y="365125"/>
            <a:ext cx="10515600" cy="930275"/>
          </a:xfrm>
        </p:spPr>
        <p:txBody>
          <a:bodyPr>
            <a:normAutofit/>
          </a:bodyPr>
          <a:lstStyle/>
          <a:p>
            <a:r>
              <a:rPr lang="en-US" kern="1200" dirty="0">
                <a:latin typeface="+mj-lt"/>
                <a:ea typeface="+mj-ea"/>
                <a:cs typeface="+mj-cs"/>
              </a:rPr>
              <a:t>Optimizers Results</a:t>
            </a:r>
            <a:endParaRPr lang="en-US" dirty="0"/>
          </a:p>
        </p:txBody>
      </p:sp>
      <p:graphicFrame>
        <p:nvGraphicFramePr>
          <p:cNvPr id="4" name="Content Placeholder 3">
            <a:extLst>
              <a:ext uri="{FF2B5EF4-FFF2-40B4-BE49-F238E27FC236}">
                <a16:creationId xmlns:a16="http://schemas.microsoft.com/office/drawing/2014/main" id="{C6176DAA-D4D4-7F00-F0F7-C086C0373442}"/>
              </a:ext>
            </a:extLst>
          </p:cNvPr>
          <p:cNvGraphicFramePr>
            <a:graphicFrameLocks noGrp="1"/>
          </p:cNvGraphicFramePr>
          <p:nvPr>
            <p:ph idx="1"/>
            <p:extLst>
              <p:ext uri="{D42A27DB-BD31-4B8C-83A1-F6EECF244321}">
                <p14:modId xmlns:p14="http://schemas.microsoft.com/office/powerpoint/2010/main" val="1291379325"/>
              </p:ext>
            </p:extLst>
          </p:nvPr>
        </p:nvGraphicFramePr>
        <p:xfrm>
          <a:off x="838200" y="1581912"/>
          <a:ext cx="10515600" cy="45902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09018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B15DE-CD4B-6989-4A6A-820BB6CE4729}"/>
              </a:ext>
            </a:extLst>
          </p:cNvPr>
          <p:cNvSpPr>
            <a:spLocks noGrp="1"/>
          </p:cNvSpPr>
          <p:nvPr>
            <p:ph type="title"/>
          </p:nvPr>
        </p:nvSpPr>
        <p:spPr>
          <a:xfrm>
            <a:off x="838201" y="300580"/>
            <a:ext cx="9829800" cy="1089529"/>
          </a:xfrm>
        </p:spPr>
        <p:txBody>
          <a:bodyPr>
            <a:normAutofit/>
          </a:bodyPr>
          <a:lstStyle/>
          <a:p>
            <a:r>
              <a:rPr lang="en-US" sz="3600" dirty="0">
                <a:solidFill>
                  <a:srgbClr val="FFFFFF"/>
                </a:solidFill>
              </a:rPr>
              <a:t>Future Scope</a:t>
            </a:r>
          </a:p>
        </p:txBody>
      </p:sp>
      <p:sp>
        <p:nvSpPr>
          <p:cNvPr id="7"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8" name="Content Placeholder 2">
            <a:extLst>
              <a:ext uri="{FF2B5EF4-FFF2-40B4-BE49-F238E27FC236}">
                <a16:creationId xmlns:a16="http://schemas.microsoft.com/office/drawing/2014/main" id="{B1FBA428-2330-52D8-3A3C-9B20D545A152}"/>
              </a:ext>
            </a:extLst>
          </p:cNvPr>
          <p:cNvGraphicFramePr>
            <a:graphicFrameLocks noGrp="1"/>
          </p:cNvGraphicFramePr>
          <p:nvPr>
            <p:ph idx="1"/>
            <p:extLst>
              <p:ext uri="{D42A27DB-BD31-4B8C-83A1-F6EECF244321}">
                <p14:modId xmlns:p14="http://schemas.microsoft.com/office/powerpoint/2010/main" val="2698377098"/>
              </p:ext>
            </p:extLst>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6200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52DFE1-3FC1-628D-C3C4-FD4472C69C2E}"/>
              </a:ext>
            </a:extLst>
          </p:cNvPr>
          <p:cNvSpPr>
            <a:spLocks noGrp="1"/>
          </p:cNvSpPr>
          <p:nvPr>
            <p:ph type="title"/>
          </p:nvPr>
        </p:nvSpPr>
        <p:spPr>
          <a:xfrm>
            <a:off x="808638" y="386930"/>
            <a:ext cx="9236700" cy="1188950"/>
          </a:xfrm>
        </p:spPr>
        <p:txBody>
          <a:bodyPr anchor="b">
            <a:normAutofit/>
          </a:bodyPr>
          <a:lstStyle/>
          <a:p>
            <a:r>
              <a:rPr lang="en-US" sz="5400"/>
              <a:t>Conclusion </a:t>
            </a:r>
          </a:p>
        </p:txBody>
      </p:sp>
      <p:grpSp>
        <p:nvGrpSpPr>
          <p:cNvPr id="82" name="Group 8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83" name="Rectangle 8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3D4547-98DB-07C9-618D-7D1D986AE6E5}"/>
              </a:ext>
            </a:extLst>
          </p:cNvPr>
          <p:cNvSpPr>
            <a:spLocks noGrp="1"/>
          </p:cNvSpPr>
          <p:nvPr>
            <p:ph idx="1"/>
          </p:nvPr>
        </p:nvSpPr>
        <p:spPr>
          <a:xfrm>
            <a:off x="793660" y="2599509"/>
            <a:ext cx="10143668" cy="3435531"/>
          </a:xfrm>
        </p:spPr>
        <p:txBody>
          <a:bodyPr anchor="ctr">
            <a:normAutofit/>
          </a:bodyPr>
          <a:lstStyle/>
          <a:p>
            <a:r>
              <a:rPr lang="en-US" sz="2000" dirty="0"/>
              <a:t>During the summer research internship developed a model to detection intracranial hemorrhage focusing on accuracy and efficiency.</a:t>
            </a:r>
          </a:p>
          <a:p>
            <a:r>
              <a:rPr lang="en-US" sz="2000" dirty="0"/>
              <a:t>Tested various architectures and optimizers, applying the best model to RSNA Hemorrhage dataset, showing high accuracy in identifying hemorrhage types.</a:t>
            </a:r>
          </a:p>
          <a:p>
            <a:r>
              <a:rPr lang="en-US" sz="2000" dirty="0"/>
              <a:t>Used RESNET architecture with </a:t>
            </a:r>
            <a:r>
              <a:rPr lang="en-US" sz="2000" dirty="0" err="1"/>
              <a:t>AdamW</a:t>
            </a:r>
            <a:r>
              <a:rPr lang="en-US" sz="2000" dirty="0"/>
              <a:t> optimizer, achieving Loss of 0.59, Training Accuracy of 0.99, and Validation Accuracy of 1.0.</a:t>
            </a:r>
          </a:p>
          <a:p>
            <a:r>
              <a:rPr lang="en-US" sz="2000" b="1" dirty="0"/>
              <a:t>Future Work</a:t>
            </a:r>
            <a:r>
              <a:rPr lang="en-US" sz="2000" dirty="0"/>
              <a:t>: Optimize with alternative architectures, fine-tune hyperparameters, and integrate data augmentation to enhance generalization and efficiency.</a:t>
            </a:r>
          </a:p>
          <a:p>
            <a:r>
              <a:rPr lang="en-US" sz="2000" dirty="0"/>
              <a:t>Code Base: </a:t>
            </a:r>
            <a:r>
              <a:rPr lang="en-US" sz="2000" dirty="0" err="1">
                <a:hlinkClick r:id="rId2"/>
              </a:rPr>
              <a:t>AmrinderGlLL</a:t>
            </a:r>
            <a:r>
              <a:rPr lang="en-US" sz="2000" dirty="0">
                <a:hlinkClick r:id="rId2"/>
              </a:rPr>
              <a:t>/Summer-internship-2024: Summer Research work (github.com)</a:t>
            </a:r>
            <a:endParaRPr lang="en-US" sz="2000" dirty="0"/>
          </a:p>
        </p:txBody>
      </p:sp>
    </p:spTree>
    <p:extLst>
      <p:ext uri="{BB962C8B-B14F-4D97-AF65-F5344CB8AC3E}">
        <p14:creationId xmlns:p14="http://schemas.microsoft.com/office/powerpoint/2010/main" val="2688165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0" name="Rectangle 2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4F3F9-5A45-3711-7E94-B4BD58ABCB2E}"/>
              </a:ext>
            </a:extLst>
          </p:cNvPr>
          <p:cNvSpPr>
            <a:spLocks noGrp="1"/>
          </p:cNvSpPr>
          <p:nvPr>
            <p:ph type="title"/>
          </p:nvPr>
        </p:nvSpPr>
        <p:spPr>
          <a:xfrm>
            <a:off x="1043631" y="809898"/>
            <a:ext cx="9942716" cy="1554480"/>
          </a:xfrm>
        </p:spPr>
        <p:txBody>
          <a:bodyPr anchor="ctr">
            <a:normAutofit/>
          </a:bodyPr>
          <a:lstStyle/>
          <a:p>
            <a:r>
              <a:rPr lang="en-US" sz="4800"/>
              <a:t>Acknowledgement </a:t>
            </a:r>
          </a:p>
        </p:txBody>
      </p:sp>
      <p:sp>
        <p:nvSpPr>
          <p:cNvPr id="3" name="Content Placeholder 2">
            <a:extLst>
              <a:ext uri="{FF2B5EF4-FFF2-40B4-BE49-F238E27FC236}">
                <a16:creationId xmlns:a16="http://schemas.microsoft.com/office/drawing/2014/main" id="{EDEDFF3D-0D21-8DB7-5FC5-9A25EE2A93FB}"/>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latin typeface="Times New Roman"/>
                <a:cs typeface="Times New Roman"/>
              </a:rPr>
              <a:t>This project was generously supported by Claflin University, and I am deeply grateful to the Department of Computer Science for their collaboration and support. My sincere thanks go to my mentor, Dr. Shrikant Pawar, for his expert guidance and insights throughout the research process. I also extend my thanks to Miss Shuler for her  support and assistance throughout the program. Also, I like thanks to my fellow research interns, Bimal </a:t>
            </a:r>
            <a:r>
              <a:rPr lang="en-US" sz="2400" dirty="0" err="1">
                <a:latin typeface="Times New Roman"/>
                <a:cs typeface="Times New Roman"/>
              </a:rPr>
              <a:t>Itani</a:t>
            </a:r>
            <a:r>
              <a:rPr lang="en-US" sz="2400" dirty="0">
                <a:latin typeface="Times New Roman"/>
                <a:cs typeface="Times New Roman"/>
              </a:rPr>
              <a:t> and Ian Adams, for their assistance and valuable suggestions. Additionally, I appreciate all individuals who contributed to this research with their expertise and support.</a:t>
            </a:r>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94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3768D4B7-96BC-94F7-30F4-71D410AF39B4}"/>
              </a:ext>
            </a:extLst>
          </p:cNvPr>
          <p:cNvSpPr>
            <a:spLocks noGrp="1"/>
          </p:cNvSpPr>
          <p:nvPr>
            <p:ph type="title"/>
          </p:nvPr>
        </p:nvSpPr>
        <p:spPr>
          <a:xfrm>
            <a:off x="1014141" y="1450655"/>
            <a:ext cx="3932030" cy="3956690"/>
          </a:xfrm>
        </p:spPr>
        <p:txBody>
          <a:bodyPr anchor="ctr">
            <a:normAutofit/>
          </a:bodyPr>
          <a:lstStyle/>
          <a:p>
            <a:r>
              <a:rPr lang="en-US" sz="8000">
                <a:solidFill>
                  <a:schemeClr val="bg1"/>
                </a:solidFill>
              </a:rPr>
              <a:t>Index</a:t>
            </a:r>
          </a:p>
        </p:txBody>
      </p:sp>
      <p:cxnSp>
        <p:nvCxnSpPr>
          <p:cNvPr id="69" name="Straight Connector 6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1525B2-FE98-27ED-D99E-B064BEA3133F}"/>
              </a:ext>
            </a:extLst>
          </p:cNvPr>
          <p:cNvSpPr>
            <a:spLocks noGrp="1"/>
          </p:cNvSpPr>
          <p:nvPr>
            <p:ph idx="1"/>
          </p:nvPr>
        </p:nvSpPr>
        <p:spPr>
          <a:xfrm>
            <a:off x="6096000" y="1108061"/>
            <a:ext cx="5008901" cy="4571972"/>
          </a:xfrm>
        </p:spPr>
        <p:txBody>
          <a:bodyPr anchor="ctr">
            <a:normAutofit/>
          </a:bodyPr>
          <a:lstStyle/>
          <a:p>
            <a:r>
              <a:rPr lang="en-US" sz="3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Introduction</a:t>
            </a:r>
          </a:p>
          <a:p>
            <a:r>
              <a:rPr lang="en-US" sz="3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Methods</a:t>
            </a:r>
          </a:p>
          <a:p>
            <a:r>
              <a:rPr lang="en-US" sz="3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Results</a:t>
            </a:r>
          </a:p>
          <a:p>
            <a:r>
              <a:rPr lang="en-US" sz="3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Discussion</a:t>
            </a:r>
          </a:p>
          <a:p>
            <a:r>
              <a:rPr lang="en-US" sz="3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Conclusion</a:t>
            </a:r>
          </a:p>
          <a:p>
            <a:r>
              <a:rPr lang="en-US" sz="3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References</a:t>
            </a:r>
          </a:p>
          <a:p>
            <a:r>
              <a:rPr lang="en-US" sz="32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Acknowledgements</a:t>
            </a:r>
          </a:p>
        </p:txBody>
      </p:sp>
    </p:spTree>
    <p:extLst>
      <p:ext uri="{BB962C8B-B14F-4D97-AF65-F5344CB8AC3E}">
        <p14:creationId xmlns:p14="http://schemas.microsoft.com/office/powerpoint/2010/main" val="2557637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06A6D1-DFDA-EF3E-412F-0504DB1A71FA}"/>
              </a:ext>
            </a:extLst>
          </p:cNvPr>
          <p:cNvSpPr>
            <a:spLocks noGrp="1"/>
          </p:cNvSpPr>
          <p:nvPr>
            <p:ph type="title"/>
          </p:nvPr>
        </p:nvSpPr>
        <p:spPr>
          <a:xfrm>
            <a:off x="838200" y="365125"/>
            <a:ext cx="10515600" cy="1325563"/>
          </a:xfrm>
        </p:spPr>
        <p:txBody>
          <a:bodyPr>
            <a:normAutofit/>
          </a:bodyPr>
          <a:lstStyle/>
          <a:p>
            <a:r>
              <a:rPr lang="en-US" sz="5400"/>
              <a:t>References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9D4FBB-D4A9-1C7F-B45A-2CCECC373398}"/>
              </a:ext>
            </a:extLst>
          </p:cNvPr>
          <p:cNvSpPr>
            <a:spLocks noGrp="1"/>
          </p:cNvSpPr>
          <p:nvPr>
            <p:ph idx="1"/>
          </p:nvPr>
        </p:nvSpPr>
        <p:spPr>
          <a:xfrm>
            <a:off x="838200" y="1929384"/>
            <a:ext cx="10515600" cy="4251960"/>
          </a:xfrm>
        </p:spPr>
        <p:txBody>
          <a:bodyPr>
            <a:normAutofit/>
          </a:bodyPr>
          <a:lstStyle/>
          <a:p>
            <a:r>
              <a:rPr lang="en-US" sz="2200" dirty="0">
                <a:hlinkClick r:id="rId2"/>
              </a:rPr>
              <a:t>Long-Term Survival, Causes of Death, and Trends in 5-Year Mortality After Intracerebral Hemorrhage: The </a:t>
            </a:r>
            <a:r>
              <a:rPr lang="en-US" sz="2200" dirty="0" err="1">
                <a:hlinkClick r:id="rId2"/>
              </a:rPr>
              <a:t>Tromsø</a:t>
            </a:r>
            <a:r>
              <a:rPr lang="en-US" sz="2200" dirty="0">
                <a:hlinkClick r:id="rId2"/>
              </a:rPr>
              <a:t> Study | Stroke (ahajournals.org)</a:t>
            </a:r>
            <a:r>
              <a:rPr lang="en-US" sz="2200" dirty="0"/>
              <a:t>.</a:t>
            </a:r>
          </a:p>
          <a:p>
            <a:r>
              <a:rPr lang="en-US" sz="2200" dirty="0">
                <a:hlinkClick r:id="rId3"/>
              </a:rPr>
              <a:t>https://www.kaggle.com/c/rsna-intracranial-hemorrhage-detection/data</a:t>
            </a:r>
            <a:r>
              <a:rPr lang="en-US" sz="2200" dirty="0"/>
              <a:t> </a:t>
            </a:r>
          </a:p>
          <a:p>
            <a:r>
              <a:rPr lang="en-US" sz="2200" dirty="0">
                <a:hlinkClick r:id="rId4"/>
              </a:rPr>
              <a:t>https://towardsdatascience.com/architecture-comparison-of-alexnet-vggnet-resnet-inception-densenet-beb8b116866d</a:t>
            </a:r>
            <a:r>
              <a:rPr lang="en-US" sz="2200" dirty="0"/>
              <a:t> </a:t>
            </a:r>
          </a:p>
          <a:p>
            <a:r>
              <a:rPr lang="en-US" sz="2200" dirty="0">
                <a:hlinkClick r:id="rId5"/>
              </a:rPr>
              <a:t>https://analyticsarora.com/complete-glossary-of-keras-optimizers-and-when-to-use-them-with-code/</a:t>
            </a:r>
            <a:r>
              <a:rPr lang="en-US" sz="2200" dirty="0"/>
              <a:t> </a:t>
            </a:r>
          </a:p>
          <a:p>
            <a:r>
              <a:rPr lang="en-US" sz="2400" dirty="0">
                <a:hlinkClick r:id="rId6"/>
              </a:rPr>
              <a:t>https://www.researchgate.net/figure/Schematic-diagram-of-the-CNN-structure_fig2_361386340</a:t>
            </a:r>
            <a:r>
              <a:rPr lang="en-US" sz="2200" dirty="0"/>
              <a:t> </a:t>
            </a:r>
          </a:p>
          <a:p>
            <a:endParaRPr lang="en-US" sz="2200" dirty="0"/>
          </a:p>
          <a:p>
            <a:pPr marL="0" indent="0">
              <a:buNone/>
            </a:pPr>
            <a:endParaRPr lang="en-US" sz="2200" dirty="0"/>
          </a:p>
        </p:txBody>
      </p:sp>
    </p:spTree>
    <p:extLst>
      <p:ext uri="{BB962C8B-B14F-4D97-AF65-F5344CB8AC3E}">
        <p14:creationId xmlns:p14="http://schemas.microsoft.com/office/powerpoint/2010/main" val="107129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spc="600" dirty="0"/>
          </a:p>
        </p:txBody>
      </p:sp>
      <p:grpSp>
        <p:nvGrpSpPr>
          <p:cNvPr id="42" name="Group 41">
            <a:extLst>
              <a:ext uri="{FF2B5EF4-FFF2-40B4-BE49-F238E27FC236}">
                <a16:creationId xmlns:a16="http://schemas.microsoft.com/office/drawing/2014/main" id="{E7E9D86A-D513-48F9-851A-5F3725E800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1565" y="330817"/>
            <a:ext cx="4833901" cy="5995583"/>
            <a:chOff x="1754444" y="330817"/>
            <a:chExt cx="4833901" cy="5995583"/>
          </a:xfrm>
        </p:grpSpPr>
        <p:sp>
          <p:nvSpPr>
            <p:cNvPr id="43" name="Rectangle 42">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4444" y="330817"/>
              <a:ext cx="4833901" cy="599558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9132A4E-0C09-40DA-A360-EA9D3DAFF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4444" y="330817"/>
              <a:ext cx="4833901" cy="599558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D649D88F-3460-4C52-888E-001C62B26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1649" y="213740"/>
            <a:ext cx="4833901" cy="599558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F55DD11-E1E3-D102-C1CA-4BE0C7EFB161}"/>
              </a:ext>
            </a:extLst>
          </p:cNvPr>
          <p:cNvSpPr>
            <a:spLocks noGrp="1"/>
          </p:cNvSpPr>
          <p:nvPr>
            <p:ph type="title"/>
          </p:nvPr>
        </p:nvSpPr>
        <p:spPr>
          <a:xfrm>
            <a:off x="2026693" y="510803"/>
            <a:ext cx="4069306" cy="5339736"/>
          </a:xfrm>
        </p:spPr>
        <p:txBody>
          <a:bodyPr vert="horz" lIns="91440" tIns="45720" rIns="91440" bIns="45720" rtlCol="0" anchor="ctr">
            <a:normAutofit/>
          </a:bodyPr>
          <a:lstStyle/>
          <a:p>
            <a:pPr algn="ctr"/>
            <a:r>
              <a:rPr lang="en-US" sz="6600" kern="1200" dirty="0">
                <a:solidFill>
                  <a:schemeClr val="bg1"/>
                </a:solidFill>
                <a:latin typeface="+mj-lt"/>
                <a:ea typeface="+mj-ea"/>
                <a:cs typeface="+mj-cs"/>
              </a:rPr>
              <a:t>Thank You</a:t>
            </a:r>
            <a:br>
              <a:rPr lang="en-US" sz="6600" kern="1200" dirty="0">
                <a:solidFill>
                  <a:schemeClr val="bg1"/>
                </a:solidFill>
                <a:latin typeface="+mj-lt"/>
                <a:ea typeface="+mj-ea"/>
                <a:cs typeface="+mj-cs"/>
              </a:rPr>
            </a:br>
            <a:br>
              <a:rPr lang="en-US" sz="6600" kern="1200" dirty="0">
                <a:solidFill>
                  <a:schemeClr val="bg1"/>
                </a:solidFill>
                <a:latin typeface="+mj-lt"/>
                <a:ea typeface="+mj-ea"/>
                <a:cs typeface="+mj-cs"/>
              </a:rPr>
            </a:br>
            <a:endParaRPr lang="en-US" sz="6600" kern="1200" dirty="0">
              <a:solidFill>
                <a:schemeClr val="bg1"/>
              </a:solidFill>
              <a:latin typeface="+mj-lt"/>
              <a:ea typeface="+mj-ea"/>
              <a:cs typeface="+mj-cs"/>
            </a:endParaRPr>
          </a:p>
        </p:txBody>
      </p:sp>
      <p:sp>
        <p:nvSpPr>
          <p:cNvPr id="46" name="Freeform: Shape 45">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7" name="Freeform: Shape 46">
            <a:extLst>
              <a:ext uri="{FF2B5EF4-FFF2-40B4-BE49-F238E27FC236}">
                <a16:creationId xmlns:a16="http://schemas.microsoft.com/office/drawing/2014/main" id="{217DD14E-3BC7-413D-B4AB-B92EED2F57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 name="Text Placeholder 4">
            <a:extLst>
              <a:ext uri="{FF2B5EF4-FFF2-40B4-BE49-F238E27FC236}">
                <a16:creationId xmlns:a16="http://schemas.microsoft.com/office/drawing/2014/main" id="{A2D3804A-A856-5323-956F-AB4500E1BAAE}"/>
              </a:ext>
            </a:extLst>
          </p:cNvPr>
          <p:cNvSpPr>
            <a:spLocks noGrp="1"/>
          </p:cNvSpPr>
          <p:nvPr>
            <p:ph type="body" idx="1"/>
          </p:nvPr>
        </p:nvSpPr>
        <p:spPr>
          <a:xfrm>
            <a:off x="7267417" y="3632200"/>
            <a:ext cx="3336001" cy="2354863"/>
          </a:xfrm>
        </p:spPr>
        <p:txBody>
          <a:bodyPr vert="horz" lIns="91440" tIns="45720" rIns="91440" bIns="45720" rtlCol="0">
            <a:normAutofit/>
          </a:bodyPr>
          <a:lstStyle/>
          <a:p>
            <a:r>
              <a:rPr lang="en-US" sz="4400" kern="1200" dirty="0">
                <a:solidFill>
                  <a:schemeClr val="bg1"/>
                </a:solidFill>
                <a:latin typeface="+mn-lt"/>
                <a:ea typeface="+mn-ea"/>
                <a:cs typeface="+mn-cs"/>
              </a:rPr>
              <a:t>Questions</a:t>
            </a:r>
          </a:p>
        </p:txBody>
      </p:sp>
      <p:sp>
        <p:nvSpPr>
          <p:cNvPr id="48"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9" name="Graphic 212">
            <a:extLst>
              <a:ext uri="{FF2B5EF4-FFF2-40B4-BE49-F238E27FC236}">
                <a16:creationId xmlns:a16="http://schemas.microsoft.com/office/drawing/2014/main" id="{6908275D-177E-42F2-8887-134AFE8B7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0" name="Oval 49">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40" y="528734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a:extLst>
              <a:ext uri="{FF2B5EF4-FFF2-40B4-BE49-F238E27FC236}">
                <a16:creationId xmlns:a16="http://schemas.microsoft.com/office/drawing/2014/main" id="{E32B36D4-0C87-4882-A12C-18A91DBAE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40" y="528734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2"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53" name="Freeform: Shape 52">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22557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06A6D1-DFDA-EF3E-412F-0504DB1A71FA}"/>
              </a:ext>
            </a:extLst>
          </p:cNvPr>
          <p:cNvSpPr>
            <a:spLocks noGrp="1"/>
          </p:cNvSpPr>
          <p:nvPr>
            <p:ph type="title"/>
          </p:nvPr>
        </p:nvSpPr>
        <p:spPr>
          <a:xfrm>
            <a:off x="572493" y="238539"/>
            <a:ext cx="11018520" cy="1434415"/>
          </a:xfrm>
        </p:spPr>
        <p:txBody>
          <a:bodyPr anchor="b">
            <a:normAutofit/>
          </a:bodyPr>
          <a:lstStyle/>
          <a:p>
            <a:r>
              <a:rPr lang="en-US" sz="5400" dirty="0"/>
              <a:t>Brain Hemorrhage</a:t>
            </a:r>
          </a:p>
        </p:txBody>
      </p:sp>
      <p:sp>
        <p:nvSpPr>
          <p:cNvPr id="1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9D4FBB-D4A9-1C7F-B45A-2CCECC373398}"/>
              </a:ext>
            </a:extLst>
          </p:cNvPr>
          <p:cNvSpPr>
            <a:spLocks noGrp="1"/>
          </p:cNvSpPr>
          <p:nvPr>
            <p:ph idx="1"/>
          </p:nvPr>
        </p:nvSpPr>
        <p:spPr>
          <a:xfrm>
            <a:off x="572493" y="2071316"/>
            <a:ext cx="6713552" cy="4119172"/>
          </a:xfrm>
        </p:spPr>
        <p:txBody>
          <a:bodyPr anchor="t">
            <a:normAutofit lnSpcReduction="10000"/>
          </a:bodyPr>
          <a:lstStyle/>
          <a:p>
            <a:r>
              <a:rPr lang="en-US" sz="2000" dirty="0"/>
              <a:t>A brain hemorrhage, also known as an intracranial hemorrhage, occurs when a blood vessel in the brain bursts, causing bleeding within the brain tissue.</a:t>
            </a:r>
          </a:p>
          <a:p>
            <a:r>
              <a:rPr lang="en-US" sz="2000" dirty="0"/>
              <a:t>Triggers can include high blood pressure, head injuries, or aneurysms.</a:t>
            </a:r>
          </a:p>
          <a:p>
            <a:r>
              <a:rPr lang="en-US" sz="2000" dirty="0"/>
              <a:t>The bleeding increases pressure in the skull, damaging brain cells.</a:t>
            </a:r>
          </a:p>
          <a:p>
            <a:r>
              <a:rPr lang="en-US" sz="2000" dirty="0"/>
              <a:t>Symptoms often include severe headache, weakness, and confusion.</a:t>
            </a:r>
          </a:p>
          <a:p>
            <a:r>
              <a:rPr lang="en-US" sz="2000" dirty="0"/>
              <a:t>According to the American Heart Association (AHA), brain hemorrhages contribute to about half of all stroke-related deaths. Strokes are the second leading global cause of death, resulting in 5.5 million deaths yearly, with brain hemorrhages causing about 2.75 million of these deaths.</a:t>
            </a:r>
          </a:p>
        </p:txBody>
      </p:sp>
      <p:pic>
        <p:nvPicPr>
          <p:cNvPr id="5" name="Picture 4" descr="Scan of a human brain in a neurology clinic">
            <a:extLst>
              <a:ext uri="{FF2B5EF4-FFF2-40B4-BE49-F238E27FC236}">
                <a16:creationId xmlns:a16="http://schemas.microsoft.com/office/drawing/2014/main" id="{1882646B-73BC-E388-3FE2-8AD08AAA4D72}"/>
              </a:ext>
            </a:extLst>
          </p:cNvPr>
          <p:cNvPicPr>
            <a:picLocks noChangeAspect="1"/>
          </p:cNvPicPr>
          <p:nvPr/>
        </p:nvPicPr>
        <p:blipFill rotWithShape="1">
          <a:blip r:embed="rId2"/>
          <a:srcRect l="27846"/>
          <a:stretch/>
        </p:blipFill>
        <p:spPr>
          <a:xfrm>
            <a:off x="7675658" y="2093976"/>
            <a:ext cx="3941064" cy="4096512"/>
          </a:xfrm>
          <a:prstGeom prst="rect">
            <a:avLst/>
          </a:prstGeom>
        </p:spPr>
      </p:pic>
    </p:spTree>
    <p:extLst>
      <p:ext uri="{BB962C8B-B14F-4D97-AF65-F5344CB8AC3E}">
        <p14:creationId xmlns:p14="http://schemas.microsoft.com/office/powerpoint/2010/main" val="57939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06A6D1-DFDA-EF3E-412F-0504DB1A71FA}"/>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Available Treatments </a:t>
            </a:r>
          </a:p>
        </p:txBody>
      </p:sp>
      <p:sp>
        <p:nvSpPr>
          <p:cNvPr id="3" name="Content Placeholder 2">
            <a:extLst>
              <a:ext uri="{FF2B5EF4-FFF2-40B4-BE49-F238E27FC236}">
                <a16:creationId xmlns:a16="http://schemas.microsoft.com/office/drawing/2014/main" id="{BA9D4FBB-D4A9-1C7F-B45A-2CCECC373398}"/>
              </a:ext>
            </a:extLst>
          </p:cNvPr>
          <p:cNvSpPr>
            <a:spLocks noGrp="1"/>
          </p:cNvSpPr>
          <p:nvPr>
            <p:ph idx="1"/>
          </p:nvPr>
        </p:nvSpPr>
        <p:spPr>
          <a:xfrm>
            <a:off x="4810259" y="649480"/>
            <a:ext cx="6555347" cy="5546047"/>
          </a:xfrm>
        </p:spPr>
        <p:txBody>
          <a:bodyPr anchor="ctr">
            <a:normAutofit/>
          </a:bodyPr>
          <a:lstStyle/>
          <a:p>
            <a:r>
              <a:rPr lang="en-US" sz="2000" dirty="0"/>
              <a:t>Minimally Invasive Surgery: Small incisions and specialized tools are used to treat brain hemorrhages, reducing damage and recovery time.</a:t>
            </a:r>
          </a:p>
          <a:p>
            <a:endParaRPr lang="en-US" sz="2000" dirty="0"/>
          </a:p>
          <a:p>
            <a:r>
              <a:rPr lang="en-US" sz="2000" dirty="0"/>
              <a:t>Interventional Radiology: Advanced imaging guides catheters to the site of bleeding, allowing treatments like coil embolization without open surgery.</a:t>
            </a:r>
          </a:p>
          <a:p>
            <a:endParaRPr lang="en-US" sz="2000" dirty="0"/>
          </a:p>
          <a:p>
            <a:r>
              <a:rPr lang="en-US" sz="2000" dirty="0"/>
              <a:t>Traditional Surgery (e.g., Craniotomy): Open surgical procedures involve accessing the brain through a skull incision to remove the blood clot or repair damaged blood vessels directly.</a:t>
            </a:r>
          </a:p>
        </p:txBody>
      </p:sp>
    </p:spTree>
    <p:extLst>
      <p:ext uri="{BB962C8B-B14F-4D97-AF65-F5344CB8AC3E}">
        <p14:creationId xmlns:p14="http://schemas.microsoft.com/office/powerpoint/2010/main" val="135356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ECC43-EB7A-E0BB-D3B6-65AE64E94260}"/>
              </a:ext>
            </a:extLst>
          </p:cNvPr>
          <p:cNvSpPr>
            <a:spLocks noGrp="1"/>
          </p:cNvSpPr>
          <p:nvPr>
            <p:ph type="title"/>
          </p:nvPr>
        </p:nvSpPr>
        <p:spPr>
          <a:xfrm>
            <a:off x="1285240" y="1050595"/>
            <a:ext cx="8074815" cy="1618489"/>
          </a:xfrm>
        </p:spPr>
        <p:txBody>
          <a:bodyPr anchor="ctr">
            <a:normAutofit/>
          </a:bodyPr>
          <a:lstStyle/>
          <a:p>
            <a:r>
              <a:rPr lang="en-US" sz="7200" dirty="0"/>
              <a:t>Problem Statement </a:t>
            </a:r>
          </a:p>
        </p:txBody>
      </p:sp>
      <p:sp>
        <p:nvSpPr>
          <p:cNvPr id="3" name="Content Placeholder 2">
            <a:extLst>
              <a:ext uri="{FF2B5EF4-FFF2-40B4-BE49-F238E27FC236}">
                <a16:creationId xmlns:a16="http://schemas.microsoft.com/office/drawing/2014/main" id="{31B03ABD-EC1D-EF68-99E6-7438C4D1BB8A}"/>
              </a:ext>
            </a:extLst>
          </p:cNvPr>
          <p:cNvSpPr>
            <a:spLocks noGrp="1"/>
          </p:cNvSpPr>
          <p:nvPr>
            <p:ph idx="1"/>
          </p:nvPr>
        </p:nvSpPr>
        <p:spPr>
          <a:xfrm>
            <a:off x="1285240" y="2969469"/>
            <a:ext cx="8074815" cy="2800395"/>
          </a:xfrm>
        </p:spPr>
        <p:txBody>
          <a:bodyPr anchor="t">
            <a:normAutofit/>
          </a:bodyPr>
          <a:lstStyle/>
          <a:p>
            <a:r>
              <a:rPr lang="en-US" sz="2400" dirty="0"/>
              <a:t>Diagnosis requires an urgent procedure. When a patient shows acute neurological symptoms such as severe headache or loss of consciousness, highly trained specialists review medical images of the patient’s cranium to look for the presence, location and type of hemorrhage. The process is complicated and often time-consuming, hindering timely patient care and potentially impacting outcomes.</a:t>
            </a:r>
          </a:p>
        </p:txBody>
      </p:sp>
    </p:spTree>
    <p:extLst>
      <p:ext uri="{BB962C8B-B14F-4D97-AF65-F5344CB8AC3E}">
        <p14:creationId xmlns:p14="http://schemas.microsoft.com/office/powerpoint/2010/main" val="557441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06A6D1-DFDA-EF3E-412F-0504DB1A71FA}"/>
              </a:ext>
            </a:extLst>
          </p:cNvPr>
          <p:cNvSpPr>
            <a:spLocks noGrp="1"/>
          </p:cNvSpPr>
          <p:nvPr>
            <p:ph type="title"/>
          </p:nvPr>
        </p:nvSpPr>
        <p:spPr>
          <a:xfrm>
            <a:off x="1075767" y="1188637"/>
            <a:ext cx="2988234" cy="4480726"/>
          </a:xfrm>
        </p:spPr>
        <p:txBody>
          <a:bodyPr>
            <a:normAutofit/>
          </a:bodyPr>
          <a:lstStyle/>
          <a:p>
            <a:pPr algn="r"/>
            <a:r>
              <a:rPr lang="en-US" sz="5600" dirty="0"/>
              <a:t>Project Overview</a:t>
            </a:r>
          </a:p>
        </p:txBody>
      </p:sp>
      <p:cxnSp>
        <p:nvCxnSpPr>
          <p:cNvPr id="7" name="Straight Connector 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9D4FBB-D4A9-1C7F-B45A-2CCECC373398}"/>
              </a:ext>
            </a:extLst>
          </p:cNvPr>
          <p:cNvSpPr>
            <a:spLocks noGrp="1"/>
          </p:cNvSpPr>
          <p:nvPr>
            <p:ph idx="1"/>
          </p:nvPr>
        </p:nvSpPr>
        <p:spPr>
          <a:xfrm>
            <a:off x="5255260" y="1648870"/>
            <a:ext cx="4702848" cy="3560260"/>
          </a:xfrm>
        </p:spPr>
        <p:txBody>
          <a:bodyPr anchor="ctr">
            <a:normAutofit/>
          </a:bodyPr>
          <a:lstStyle/>
          <a:p>
            <a:pPr marL="0" indent="0">
              <a:buNone/>
            </a:pPr>
            <a:r>
              <a:rPr lang="en-US" sz="1900" dirty="0"/>
              <a:t>We are tackling this challenge by developing an advanced AI model to automatically detect and classify acute intracranial hemorrhages from CT scans. Using a convolutional neural network (CNN) trained on a large, annotated dataset of medical images, our model learns to identify various hemorrhage subtypes based on their unique imaging characteristics. This state-of-the-art deep learning approach aims for high accuracy and robustness, significantly expediting the diagnostic process. </a:t>
            </a:r>
          </a:p>
        </p:txBody>
      </p:sp>
    </p:spTree>
    <p:extLst>
      <p:ext uri="{BB962C8B-B14F-4D97-AF65-F5344CB8AC3E}">
        <p14:creationId xmlns:p14="http://schemas.microsoft.com/office/powerpoint/2010/main" val="2292296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C6AA9-664C-886E-E098-869A1B3370B1}"/>
              </a:ext>
            </a:extLst>
          </p:cNvPr>
          <p:cNvSpPr>
            <a:spLocks noGrp="1"/>
          </p:cNvSpPr>
          <p:nvPr>
            <p:ph type="title"/>
          </p:nvPr>
        </p:nvSpPr>
        <p:spPr>
          <a:xfrm>
            <a:off x="4553733" y="548464"/>
            <a:ext cx="6798541" cy="1675623"/>
          </a:xfrm>
        </p:spPr>
        <p:txBody>
          <a:bodyPr anchor="b">
            <a:normAutofit/>
          </a:bodyPr>
          <a:lstStyle/>
          <a:p>
            <a:r>
              <a:rPr lang="en-US" sz="4000"/>
              <a:t>Convolutional Neural Network</a:t>
            </a:r>
          </a:p>
        </p:txBody>
      </p:sp>
      <p:pic>
        <p:nvPicPr>
          <p:cNvPr id="35" name="Picture 34">
            <a:extLst>
              <a:ext uri="{FF2B5EF4-FFF2-40B4-BE49-F238E27FC236}">
                <a16:creationId xmlns:a16="http://schemas.microsoft.com/office/drawing/2014/main" id="{845BEB72-41DB-38A6-C9A3-9A96575D8687}"/>
              </a:ext>
            </a:extLst>
          </p:cNvPr>
          <p:cNvPicPr>
            <a:picLocks noChangeAspect="1"/>
          </p:cNvPicPr>
          <p:nvPr/>
        </p:nvPicPr>
        <p:blipFill rotWithShape="1">
          <a:blip r:embed="rId2"/>
          <a:srcRect l="22800" r="17540" b="2"/>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9B5DBFB5-8727-B83B-DDFE-4D0AF83B8ADA}"/>
              </a:ext>
            </a:extLst>
          </p:cNvPr>
          <p:cNvSpPr>
            <a:spLocks noGrp="1"/>
          </p:cNvSpPr>
          <p:nvPr>
            <p:ph idx="1"/>
          </p:nvPr>
        </p:nvSpPr>
        <p:spPr>
          <a:xfrm>
            <a:off x="4553734" y="2409830"/>
            <a:ext cx="6798539" cy="3705217"/>
          </a:xfrm>
        </p:spPr>
        <p:txBody>
          <a:bodyPr>
            <a:normAutofit/>
          </a:bodyPr>
          <a:lstStyle/>
          <a:p>
            <a:r>
              <a:rPr lang="en-US" sz="1700" dirty="0"/>
              <a:t>A Convolutional Neural Network (CNN) is a deep learning algorithm designed for processing images.</a:t>
            </a:r>
          </a:p>
          <a:p>
            <a:r>
              <a:rPr lang="en-US" sz="1700" dirty="0"/>
              <a:t>It consists of multiple layers, starting with ones that detect simple patterns like edges and textures.</a:t>
            </a:r>
          </a:p>
          <a:p>
            <a:r>
              <a:rPr lang="en-US" sz="1700" dirty="0"/>
              <a:t>As the layers deepen, they combine these patterns to recognize complex features such as shapes and objects.</a:t>
            </a:r>
          </a:p>
          <a:p>
            <a:r>
              <a:rPr lang="en-US" sz="1700" dirty="0"/>
              <a:t>Convolution layers learn to extract relevant features from the image data.</a:t>
            </a:r>
          </a:p>
          <a:p>
            <a:r>
              <a:rPr lang="en-US" sz="1700" dirty="0"/>
              <a:t>Pooling layers then reduce the spatial dimensions of these features, enhancing efficiency.</a:t>
            </a:r>
          </a:p>
          <a:p>
            <a:r>
              <a:rPr lang="en-US" sz="1700" dirty="0"/>
              <a:t>Finally, fully connected layers interpret the features to make predictions or classifications.</a:t>
            </a:r>
          </a:p>
        </p:txBody>
      </p:sp>
    </p:spTree>
    <p:extLst>
      <p:ext uri="{BB962C8B-B14F-4D97-AF65-F5344CB8AC3E}">
        <p14:creationId xmlns:p14="http://schemas.microsoft.com/office/powerpoint/2010/main" val="2589522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chematic diagram of the CNN structure. | Download Scientific Diagram">
            <a:extLst>
              <a:ext uri="{FF2B5EF4-FFF2-40B4-BE49-F238E27FC236}">
                <a16:creationId xmlns:a16="http://schemas.microsoft.com/office/drawing/2014/main" id="{9A9BC7B5-7154-AE4B-BFE2-F18A6BD41F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990220"/>
            <a:ext cx="11277600" cy="48775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565DF9F-A432-D023-5A18-263EC4AAF322}"/>
              </a:ext>
            </a:extLst>
          </p:cNvPr>
          <p:cNvSpPr txBox="1"/>
          <p:nvPr/>
        </p:nvSpPr>
        <p:spPr>
          <a:xfrm>
            <a:off x="4430486" y="6172200"/>
            <a:ext cx="7598228" cy="677108"/>
          </a:xfrm>
          <a:prstGeom prst="rect">
            <a:avLst/>
          </a:prstGeom>
          <a:noFill/>
        </p:spPr>
        <p:txBody>
          <a:bodyPr wrap="square" rtlCol="0">
            <a:spAutoFit/>
          </a:bodyPr>
          <a:lstStyle/>
          <a:p>
            <a:r>
              <a:rPr lang="en-US" sz="2000" b="1" dirty="0">
                <a:solidFill>
                  <a:schemeClr val="bg1"/>
                </a:solidFill>
              </a:rPr>
              <a:t>Adopted from</a:t>
            </a:r>
            <a:r>
              <a:rPr lang="en-US" dirty="0">
                <a:solidFill>
                  <a:schemeClr val="bg1"/>
                </a:solidFill>
              </a:rPr>
              <a:t>:  https://www.researchgate.net/figure/Schematic-diagram-of-the-CNN-structure_fig2_361386340</a:t>
            </a:r>
          </a:p>
        </p:txBody>
      </p:sp>
    </p:spTree>
    <p:extLst>
      <p:ext uri="{BB962C8B-B14F-4D97-AF65-F5344CB8AC3E}">
        <p14:creationId xmlns:p14="http://schemas.microsoft.com/office/powerpoint/2010/main" val="6090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3" name="Rectangle 2062">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4" name="Rectangle 2063">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ata | Free Full-Text | Intracranial Hemorrhage Segmentation Using a ...">
            <a:extLst>
              <a:ext uri="{FF2B5EF4-FFF2-40B4-BE49-F238E27FC236}">
                <a16:creationId xmlns:a16="http://schemas.microsoft.com/office/drawing/2014/main" id="{B60A69C0-EC19-BA67-036A-E72067496D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47" r="-1" b="-1"/>
          <a:stretch/>
        </p:blipFill>
        <p:spPr bwMode="auto">
          <a:xfrm>
            <a:off x="838200" y="233807"/>
            <a:ext cx="10468866" cy="5888737"/>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112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2806</TotalTime>
  <Words>1243</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Calibri</vt:lpstr>
      <vt:lpstr>Times New Roman</vt:lpstr>
      <vt:lpstr>Office Theme</vt:lpstr>
      <vt:lpstr>Automating Hemorrhage Detection: A CNN Approach</vt:lpstr>
      <vt:lpstr>Index</vt:lpstr>
      <vt:lpstr>Brain Hemorrhage</vt:lpstr>
      <vt:lpstr>Available Treatments </vt:lpstr>
      <vt:lpstr>Problem Statement </vt:lpstr>
      <vt:lpstr>Project Overview</vt:lpstr>
      <vt:lpstr>Convolutional Neural Network</vt:lpstr>
      <vt:lpstr>PowerPoint Presentation</vt:lpstr>
      <vt:lpstr>PowerPoint Presentation</vt:lpstr>
      <vt:lpstr>CNN Architectures</vt:lpstr>
      <vt:lpstr>Understanding Results</vt:lpstr>
      <vt:lpstr>CNN Architectures Results</vt:lpstr>
      <vt:lpstr>CNN Architectures Graph</vt:lpstr>
      <vt:lpstr>Optimizers</vt:lpstr>
      <vt:lpstr>Optimizers Results</vt:lpstr>
      <vt:lpstr>Optimizers Results</vt:lpstr>
      <vt:lpstr>Future Scope</vt:lpstr>
      <vt:lpstr>Conclusion </vt:lpstr>
      <vt:lpstr>Acknowledgement </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Hemorrhage Detection: A CNN Approach</dc:title>
  <dc:creator>Amrinder S. Singh</dc:creator>
  <cp:lastModifiedBy>Amrinder S. Singh</cp:lastModifiedBy>
  <cp:revision>2</cp:revision>
  <dcterms:created xsi:type="dcterms:W3CDTF">2024-05-21T03:40:57Z</dcterms:created>
  <dcterms:modified xsi:type="dcterms:W3CDTF">2024-06-24T13:38:35Z</dcterms:modified>
</cp:coreProperties>
</file>