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Fredoka" charset="1" panose="02000000000000000000"/>
      <p:regular r:id="rId24"/>
    </p:embeddedFont>
    <p:embeddedFont>
      <p:font typeface="Nunito 1 Bold" charset="1" panose="00000800000000000000"/>
      <p:regular r:id="rId25"/>
    </p:embeddedFont>
    <p:embeddedFont>
      <p:font typeface="Nunito 1" charset="1" panose="00000500000000000000"/>
      <p:regular r:id="rId26"/>
    </p:embeddedFont>
    <p:embeddedFont>
      <p:font typeface="Canva Sans" charset="1" panose="020B0503030501040103"/>
      <p:regular r:id="rId27"/>
    </p:embeddedFont>
    <p:embeddedFont>
      <p:font typeface="Nunito 2 Bold" charset="1" panose="00000000000000000000"/>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1.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12.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9.png" Type="http://schemas.openxmlformats.org/officeDocument/2006/relationships/image"/><Relationship Id="rId5" Target="../media/image1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576611" y="8353252"/>
            <a:ext cx="19974273" cy="1420979"/>
            <a:chOff x="0" y="0"/>
            <a:chExt cx="5260714" cy="374250"/>
          </a:xfrm>
        </p:grpSpPr>
        <p:sp>
          <p:nvSpPr>
            <p:cNvPr name="Freeform 6" id="6"/>
            <p:cNvSpPr/>
            <p:nvPr/>
          </p:nvSpPr>
          <p:spPr>
            <a:xfrm flipH="false" flipV="false" rot="0">
              <a:off x="0" y="0"/>
              <a:ext cx="5260714" cy="374250"/>
            </a:xfrm>
            <a:custGeom>
              <a:avLst/>
              <a:gdLst/>
              <a:ahLst/>
              <a:cxnLst/>
              <a:rect r="r" b="b" t="t" l="l"/>
              <a:pathLst>
                <a:path h="374250" w="5260714">
                  <a:moveTo>
                    <a:pt x="0" y="0"/>
                  </a:moveTo>
                  <a:lnTo>
                    <a:pt x="5260714" y="0"/>
                  </a:lnTo>
                  <a:lnTo>
                    <a:pt x="5260714" y="374250"/>
                  </a:lnTo>
                  <a:lnTo>
                    <a:pt x="0" y="374250"/>
                  </a:lnTo>
                  <a:close/>
                </a:path>
              </a:pathLst>
            </a:custGeom>
            <a:solidFill>
              <a:srgbClr val="F1F2F2"/>
            </a:solidFill>
          </p:spPr>
        </p:sp>
        <p:sp>
          <p:nvSpPr>
            <p:cNvPr name="TextBox 7" id="7"/>
            <p:cNvSpPr txBox="true"/>
            <p:nvPr/>
          </p:nvSpPr>
          <p:spPr>
            <a:xfrm>
              <a:off x="0" y="-38100"/>
              <a:ext cx="5260714" cy="412350"/>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2116949" y="1896628"/>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false" flipV="false" rot="0">
            <a:off x="12399945" y="6010601"/>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1668631" y="2195385"/>
            <a:ext cx="14950738" cy="3642078"/>
          </a:xfrm>
          <a:prstGeom prst="rect">
            <a:avLst/>
          </a:prstGeom>
        </p:spPr>
        <p:txBody>
          <a:bodyPr anchor="t" rtlCol="false" tIns="0" lIns="0" bIns="0" rIns="0">
            <a:spAutoFit/>
          </a:bodyPr>
          <a:lstStyle/>
          <a:p>
            <a:pPr algn="ctr">
              <a:lnSpc>
                <a:spcPts val="14620"/>
              </a:lnSpc>
            </a:pPr>
            <a:r>
              <a:rPr lang="en-US" sz="10443">
                <a:solidFill>
                  <a:srgbClr val="000000"/>
                </a:solidFill>
                <a:latin typeface="Fredoka"/>
              </a:rPr>
              <a:t>BRAIN STROKE PREDICTION </a:t>
            </a:r>
          </a:p>
        </p:txBody>
      </p:sp>
      <p:sp>
        <p:nvSpPr>
          <p:cNvPr name="TextBox 11" id="11"/>
          <p:cNvSpPr txBox="true"/>
          <p:nvPr/>
        </p:nvSpPr>
        <p:spPr>
          <a:xfrm rot="0">
            <a:off x="4190453" y="6679232"/>
            <a:ext cx="9907094" cy="685391"/>
          </a:xfrm>
          <a:prstGeom prst="rect">
            <a:avLst/>
          </a:prstGeom>
        </p:spPr>
        <p:txBody>
          <a:bodyPr anchor="t" rtlCol="false" tIns="0" lIns="0" bIns="0" rIns="0">
            <a:spAutoFit/>
          </a:bodyPr>
          <a:lstStyle/>
          <a:p>
            <a:pPr algn="ctr">
              <a:lnSpc>
                <a:spcPts val="5604"/>
              </a:lnSpc>
            </a:pPr>
            <a:r>
              <a:rPr lang="en-US" sz="4002">
                <a:solidFill>
                  <a:srgbClr val="000000"/>
                </a:solidFill>
                <a:latin typeface="Nunito 1 Bold"/>
              </a:rPr>
              <a:t>Ian Adams</a:t>
            </a:r>
          </a:p>
        </p:txBody>
      </p:sp>
      <p:sp>
        <p:nvSpPr>
          <p:cNvPr name="TextBox 12" id="12"/>
          <p:cNvSpPr txBox="true"/>
          <p:nvPr/>
        </p:nvSpPr>
        <p:spPr>
          <a:xfrm rot="0">
            <a:off x="1028700" y="8743950"/>
            <a:ext cx="5577893" cy="514350"/>
          </a:xfrm>
          <a:prstGeom prst="rect">
            <a:avLst/>
          </a:prstGeom>
        </p:spPr>
        <p:txBody>
          <a:bodyPr anchor="t" rtlCol="false" tIns="0" lIns="0" bIns="0" rIns="0">
            <a:spAutoFit/>
          </a:bodyPr>
          <a:lstStyle/>
          <a:p>
            <a:pPr algn="l">
              <a:lnSpc>
                <a:spcPts val="4200"/>
              </a:lnSpc>
            </a:pPr>
            <a:r>
              <a:rPr lang="en-US" sz="3000">
                <a:solidFill>
                  <a:srgbClr val="000000"/>
                </a:solidFill>
                <a:latin typeface="Nunito 1"/>
              </a:rPr>
              <a:t>Computer Science | 2024</a:t>
            </a:r>
          </a:p>
        </p:txBody>
      </p:sp>
      <p:sp>
        <p:nvSpPr>
          <p:cNvPr name="TextBox 13" id="13"/>
          <p:cNvSpPr txBox="true"/>
          <p:nvPr/>
        </p:nvSpPr>
        <p:spPr>
          <a:xfrm rot="0">
            <a:off x="12777754" y="8743950"/>
            <a:ext cx="4481546" cy="514350"/>
          </a:xfrm>
          <a:prstGeom prst="rect">
            <a:avLst/>
          </a:prstGeom>
        </p:spPr>
        <p:txBody>
          <a:bodyPr anchor="t" rtlCol="false" tIns="0" lIns="0" bIns="0" rIns="0">
            <a:spAutoFit/>
          </a:bodyPr>
          <a:lstStyle/>
          <a:p>
            <a:pPr algn="r">
              <a:lnSpc>
                <a:spcPts val="4200"/>
              </a:lnSpc>
            </a:pPr>
            <a:r>
              <a:rPr lang="en-US" sz="3000">
                <a:solidFill>
                  <a:srgbClr val="000000"/>
                </a:solidFill>
                <a:latin typeface="Nunito 1"/>
              </a:rPr>
              <a:t>Claflin University </a:t>
            </a:r>
          </a:p>
        </p:txBody>
      </p:sp>
      <p:sp>
        <p:nvSpPr>
          <p:cNvPr name="Freeform 14" id="14"/>
          <p:cNvSpPr/>
          <p:nvPr/>
        </p:nvSpPr>
        <p:spPr>
          <a:xfrm flipH="false" flipV="false" rot="0">
            <a:off x="1721691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4448"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6165972" y="-60818"/>
            <a:ext cx="5956056" cy="1089518"/>
            <a:chOff x="0" y="0"/>
            <a:chExt cx="1799700" cy="329212"/>
          </a:xfrm>
        </p:grpSpPr>
        <p:sp>
          <p:nvSpPr>
            <p:cNvPr name="Freeform 6" id="6"/>
            <p:cNvSpPr/>
            <p:nvPr/>
          </p:nvSpPr>
          <p:spPr>
            <a:xfrm flipH="false" flipV="false" rot="0">
              <a:off x="0" y="0"/>
              <a:ext cx="1799700" cy="329212"/>
            </a:xfrm>
            <a:custGeom>
              <a:avLst/>
              <a:gdLst/>
              <a:ahLst/>
              <a:cxnLst/>
              <a:rect r="r" b="b" t="t" l="l"/>
              <a:pathLst>
                <a:path h="329212" w="1799700">
                  <a:moveTo>
                    <a:pt x="0" y="0"/>
                  </a:moveTo>
                  <a:lnTo>
                    <a:pt x="1799700" y="0"/>
                  </a:lnTo>
                  <a:lnTo>
                    <a:pt x="1799700" y="329212"/>
                  </a:lnTo>
                  <a:lnTo>
                    <a:pt x="0" y="329212"/>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1799700" cy="36731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0" id="10"/>
          <p:cNvGrpSpPr/>
          <p:nvPr/>
        </p:nvGrpSpPr>
        <p:grpSpPr>
          <a:xfrm rot="0">
            <a:off x="361476" y="5143500"/>
            <a:ext cx="7639057" cy="4536778"/>
            <a:chOff x="0" y="0"/>
            <a:chExt cx="2011933" cy="1194872"/>
          </a:xfrm>
        </p:grpSpPr>
        <p:sp>
          <p:nvSpPr>
            <p:cNvPr name="Freeform 11" id="11"/>
            <p:cNvSpPr/>
            <p:nvPr/>
          </p:nvSpPr>
          <p:spPr>
            <a:xfrm flipH="false" flipV="false" rot="0">
              <a:off x="0" y="0"/>
              <a:ext cx="2011933" cy="1194872"/>
            </a:xfrm>
            <a:custGeom>
              <a:avLst/>
              <a:gdLst/>
              <a:ahLst/>
              <a:cxnLst/>
              <a:rect r="r" b="b" t="t" l="l"/>
              <a:pathLst>
                <a:path h="1194872" w="2011933">
                  <a:moveTo>
                    <a:pt x="0" y="0"/>
                  </a:moveTo>
                  <a:lnTo>
                    <a:pt x="2011933" y="0"/>
                  </a:lnTo>
                  <a:lnTo>
                    <a:pt x="2011933" y="1194872"/>
                  </a:lnTo>
                  <a:lnTo>
                    <a:pt x="0" y="1194872"/>
                  </a:lnTo>
                  <a:close/>
                </a:path>
              </a:pathLst>
            </a:custGeom>
            <a:solidFill>
              <a:srgbClr val="F1F2F2"/>
            </a:solidFill>
          </p:spPr>
        </p:sp>
        <p:sp>
          <p:nvSpPr>
            <p:cNvPr name="TextBox 12" id="12"/>
            <p:cNvSpPr txBox="true"/>
            <p:nvPr/>
          </p:nvSpPr>
          <p:spPr>
            <a:xfrm>
              <a:off x="0" y="-38100"/>
              <a:ext cx="2011933" cy="1232972"/>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3461004" y="1268730"/>
            <a:ext cx="11365993" cy="3874770"/>
          </a:xfrm>
          <a:custGeom>
            <a:avLst/>
            <a:gdLst/>
            <a:ahLst/>
            <a:cxnLst/>
            <a:rect r="r" b="b" t="t" l="l"/>
            <a:pathLst>
              <a:path h="3874770" w="11365993">
                <a:moveTo>
                  <a:pt x="0" y="0"/>
                </a:moveTo>
                <a:lnTo>
                  <a:pt x="11365992" y="0"/>
                </a:lnTo>
                <a:lnTo>
                  <a:pt x="11365992" y="3874770"/>
                </a:lnTo>
                <a:lnTo>
                  <a:pt x="0" y="3874770"/>
                </a:lnTo>
                <a:lnTo>
                  <a:pt x="0" y="0"/>
                </a:lnTo>
                <a:close/>
              </a:path>
            </a:pathLst>
          </a:custGeom>
          <a:blipFill>
            <a:blip r:embed="rId8"/>
            <a:stretch>
              <a:fillRect l="0" t="0" r="0" b="0"/>
            </a:stretch>
          </a:blipFill>
        </p:spPr>
      </p:sp>
      <p:sp>
        <p:nvSpPr>
          <p:cNvPr name="TextBox 14" id="14"/>
          <p:cNvSpPr txBox="true"/>
          <p:nvPr/>
        </p:nvSpPr>
        <p:spPr>
          <a:xfrm rot="0">
            <a:off x="6326002" y="-57502"/>
            <a:ext cx="5635997" cy="978111"/>
          </a:xfrm>
          <a:prstGeom prst="rect">
            <a:avLst/>
          </a:prstGeom>
        </p:spPr>
        <p:txBody>
          <a:bodyPr anchor="t" rtlCol="false" tIns="0" lIns="0" bIns="0" rIns="0">
            <a:spAutoFit/>
          </a:bodyPr>
          <a:lstStyle/>
          <a:p>
            <a:pPr algn="ctr">
              <a:lnSpc>
                <a:spcPts val="8062"/>
              </a:lnSpc>
            </a:pPr>
            <a:r>
              <a:rPr lang="en-US" sz="5759">
                <a:solidFill>
                  <a:srgbClr val="000000"/>
                </a:solidFill>
                <a:latin typeface="Fredoka"/>
              </a:rPr>
              <a:t>METHODS</a:t>
            </a:r>
          </a:p>
        </p:txBody>
      </p:sp>
      <p:sp>
        <p:nvSpPr>
          <p:cNvPr name="TextBox 15" id="15"/>
          <p:cNvSpPr txBox="true"/>
          <p:nvPr/>
        </p:nvSpPr>
        <p:spPr>
          <a:xfrm rot="0">
            <a:off x="422942" y="5525939"/>
            <a:ext cx="7516124" cy="3714750"/>
          </a:xfrm>
          <a:prstGeom prst="rect">
            <a:avLst/>
          </a:prstGeom>
        </p:spPr>
        <p:txBody>
          <a:bodyPr anchor="t" rtlCol="false" tIns="0" lIns="0" bIns="0" rIns="0">
            <a:spAutoFit/>
          </a:bodyPr>
          <a:lstStyle/>
          <a:p>
            <a:pPr algn="ctr" marL="647702" indent="-323851" lvl="1">
              <a:lnSpc>
                <a:spcPts val="4200"/>
              </a:lnSpc>
              <a:buFont typeface="Arial"/>
              <a:buChar char="•"/>
            </a:pPr>
            <a:r>
              <a:rPr lang="en-US" sz="3000">
                <a:solidFill>
                  <a:srgbClr val="000000"/>
                </a:solidFill>
                <a:latin typeface="Nunito 2 Bold"/>
              </a:rPr>
              <a:t>A Convolutional Neural Network (CNN) is a type of neural network designed for processing image and grid-like data. It uses convolutional layers to apply filters to input data, capturing local patterns such as edges and textures.</a:t>
            </a:r>
          </a:p>
        </p:txBody>
      </p:sp>
      <p:grpSp>
        <p:nvGrpSpPr>
          <p:cNvPr name="Group 16" id="16"/>
          <p:cNvGrpSpPr/>
          <p:nvPr/>
        </p:nvGrpSpPr>
        <p:grpSpPr>
          <a:xfrm rot="0">
            <a:off x="8409214" y="5143500"/>
            <a:ext cx="9582760" cy="4536778"/>
            <a:chOff x="0" y="0"/>
            <a:chExt cx="2523854" cy="1194872"/>
          </a:xfrm>
        </p:grpSpPr>
        <p:sp>
          <p:nvSpPr>
            <p:cNvPr name="Freeform 17" id="17"/>
            <p:cNvSpPr/>
            <p:nvPr/>
          </p:nvSpPr>
          <p:spPr>
            <a:xfrm flipH="false" flipV="false" rot="0">
              <a:off x="0" y="0"/>
              <a:ext cx="2523854" cy="1194872"/>
            </a:xfrm>
            <a:custGeom>
              <a:avLst/>
              <a:gdLst/>
              <a:ahLst/>
              <a:cxnLst/>
              <a:rect r="r" b="b" t="t" l="l"/>
              <a:pathLst>
                <a:path h="1194872" w="2523854">
                  <a:moveTo>
                    <a:pt x="0" y="0"/>
                  </a:moveTo>
                  <a:lnTo>
                    <a:pt x="2523854" y="0"/>
                  </a:lnTo>
                  <a:lnTo>
                    <a:pt x="2523854" y="1194872"/>
                  </a:lnTo>
                  <a:lnTo>
                    <a:pt x="0" y="1194872"/>
                  </a:lnTo>
                  <a:close/>
                </a:path>
              </a:pathLst>
            </a:custGeom>
            <a:solidFill>
              <a:srgbClr val="F1F2F2"/>
            </a:solidFill>
          </p:spPr>
        </p:sp>
        <p:sp>
          <p:nvSpPr>
            <p:cNvPr name="TextBox 18" id="18"/>
            <p:cNvSpPr txBox="true"/>
            <p:nvPr/>
          </p:nvSpPr>
          <p:spPr>
            <a:xfrm>
              <a:off x="0" y="-38100"/>
              <a:ext cx="2523854" cy="1232972"/>
            </a:xfrm>
            <a:prstGeom prst="rect">
              <a:avLst/>
            </a:prstGeom>
          </p:spPr>
          <p:txBody>
            <a:bodyPr anchor="ctr" rtlCol="false" tIns="50800" lIns="50800" bIns="50800" rIns="50800"/>
            <a:lstStyle/>
            <a:p>
              <a:pPr algn="ctr">
                <a:lnSpc>
                  <a:spcPts val="2659"/>
                </a:lnSpc>
                <a:spcBef>
                  <a:spcPct val="0"/>
                </a:spcBef>
              </a:pPr>
            </a:p>
          </p:txBody>
        </p:sp>
      </p:grpSp>
      <p:sp>
        <p:nvSpPr>
          <p:cNvPr name="TextBox 19" id="19"/>
          <p:cNvSpPr txBox="true"/>
          <p:nvPr/>
        </p:nvSpPr>
        <p:spPr>
          <a:xfrm rot="0">
            <a:off x="8597640" y="5259712"/>
            <a:ext cx="9205908" cy="4247204"/>
          </a:xfrm>
          <a:prstGeom prst="rect">
            <a:avLst/>
          </a:prstGeom>
        </p:spPr>
        <p:txBody>
          <a:bodyPr anchor="t" rtlCol="false" tIns="0" lIns="0" bIns="0" rIns="0">
            <a:spAutoFit/>
          </a:bodyPr>
          <a:lstStyle/>
          <a:p>
            <a:pPr algn="ctr" marL="655744" indent="-327872" lvl="1">
              <a:lnSpc>
                <a:spcPts val="4252"/>
              </a:lnSpc>
              <a:buFont typeface="Arial"/>
              <a:buChar char="•"/>
            </a:pPr>
            <a:r>
              <a:rPr lang="en-US" sz="3037">
                <a:solidFill>
                  <a:srgbClr val="000000"/>
                </a:solidFill>
                <a:latin typeface="Nunito 1 Bold"/>
              </a:rPr>
              <a:t>These layers are followed by activation functions  that reduce the spatial dimensions of the data. Fully connected layers at the end integrate features to make predictions, enabling CNNs to excel in tasks like image classification, object detection, and facial recognition. CNNs have greatly advanced  the performance of visual data analysis.</a:t>
            </a:r>
          </a:p>
        </p:txBody>
      </p:sp>
      <p:sp>
        <p:nvSpPr>
          <p:cNvPr name="TextBox 20" id="20"/>
          <p:cNvSpPr txBox="true"/>
          <p:nvPr/>
        </p:nvSpPr>
        <p:spPr>
          <a:xfrm rot="0">
            <a:off x="7313996" y="9823153"/>
            <a:ext cx="10677978" cy="264155"/>
          </a:xfrm>
          <a:prstGeom prst="rect">
            <a:avLst/>
          </a:prstGeom>
        </p:spPr>
        <p:txBody>
          <a:bodyPr anchor="t" rtlCol="false" tIns="0" lIns="0" bIns="0" rIns="0">
            <a:spAutoFit/>
          </a:bodyPr>
          <a:lstStyle/>
          <a:p>
            <a:pPr algn="ctr">
              <a:lnSpc>
                <a:spcPts val="2240"/>
              </a:lnSpc>
            </a:pPr>
            <a:r>
              <a:rPr lang="en-US" sz="1600">
                <a:solidFill>
                  <a:srgbClr val="000000"/>
                </a:solidFill>
                <a:latin typeface="Canva Sans"/>
              </a:rPr>
              <a:t>visual - https://towardsdatascience.com/convolutional-neural-network-a-step-by-step-guide-a8b4c88d6943</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4448"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6165972" y="286164"/>
            <a:ext cx="5956056" cy="1089518"/>
            <a:chOff x="0" y="0"/>
            <a:chExt cx="1799700" cy="329212"/>
          </a:xfrm>
        </p:grpSpPr>
        <p:sp>
          <p:nvSpPr>
            <p:cNvPr name="Freeform 6" id="6"/>
            <p:cNvSpPr/>
            <p:nvPr/>
          </p:nvSpPr>
          <p:spPr>
            <a:xfrm flipH="false" flipV="false" rot="0">
              <a:off x="0" y="0"/>
              <a:ext cx="1799700" cy="329212"/>
            </a:xfrm>
            <a:custGeom>
              <a:avLst/>
              <a:gdLst/>
              <a:ahLst/>
              <a:cxnLst/>
              <a:rect r="r" b="b" t="t" l="l"/>
              <a:pathLst>
                <a:path h="329212" w="1799700">
                  <a:moveTo>
                    <a:pt x="0" y="0"/>
                  </a:moveTo>
                  <a:lnTo>
                    <a:pt x="1799700" y="0"/>
                  </a:lnTo>
                  <a:lnTo>
                    <a:pt x="1799700" y="329212"/>
                  </a:lnTo>
                  <a:lnTo>
                    <a:pt x="0" y="329212"/>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1799700" cy="36731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6326002" y="289480"/>
            <a:ext cx="5635997" cy="978111"/>
          </a:xfrm>
          <a:prstGeom prst="rect">
            <a:avLst/>
          </a:prstGeom>
        </p:spPr>
        <p:txBody>
          <a:bodyPr anchor="t" rtlCol="false" tIns="0" lIns="0" bIns="0" rIns="0">
            <a:spAutoFit/>
          </a:bodyPr>
          <a:lstStyle/>
          <a:p>
            <a:pPr algn="ctr">
              <a:lnSpc>
                <a:spcPts val="8062"/>
              </a:lnSpc>
            </a:pPr>
            <a:r>
              <a:rPr lang="en-US" sz="5759">
                <a:solidFill>
                  <a:srgbClr val="000000"/>
                </a:solidFill>
                <a:latin typeface="Fredoka"/>
              </a:rPr>
              <a:t>OPTIMIZERS</a:t>
            </a:r>
          </a:p>
        </p:txBody>
      </p:sp>
      <p:grpSp>
        <p:nvGrpSpPr>
          <p:cNvPr name="Group 11" id="11"/>
          <p:cNvGrpSpPr/>
          <p:nvPr/>
        </p:nvGrpSpPr>
        <p:grpSpPr>
          <a:xfrm rot="0">
            <a:off x="1306832" y="2267085"/>
            <a:ext cx="15674336" cy="6521769"/>
            <a:chOff x="0" y="0"/>
            <a:chExt cx="4128220" cy="1717668"/>
          </a:xfrm>
        </p:grpSpPr>
        <p:sp>
          <p:nvSpPr>
            <p:cNvPr name="Freeform 12" id="12"/>
            <p:cNvSpPr/>
            <p:nvPr/>
          </p:nvSpPr>
          <p:spPr>
            <a:xfrm flipH="false" flipV="false" rot="0">
              <a:off x="0" y="0"/>
              <a:ext cx="4128220" cy="1717667"/>
            </a:xfrm>
            <a:custGeom>
              <a:avLst/>
              <a:gdLst/>
              <a:ahLst/>
              <a:cxnLst/>
              <a:rect r="r" b="b" t="t" l="l"/>
              <a:pathLst>
                <a:path h="1717667" w="4128220">
                  <a:moveTo>
                    <a:pt x="0" y="0"/>
                  </a:moveTo>
                  <a:lnTo>
                    <a:pt x="4128220" y="0"/>
                  </a:lnTo>
                  <a:lnTo>
                    <a:pt x="4128220" y="1717667"/>
                  </a:lnTo>
                  <a:lnTo>
                    <a:pt x="0" y="1717667"/>
                  </a:lnTo>
                  <a:close/>
                </a:path>
              </a:pathLst>
            </a:custGeom>
            <a:solidFill>
              <a:srgbClr val="F1F2F2"/>
            </a:solidFill>
          </p:spPr>
        </p:sp>
        <p:sp>
          <p:nvSpPr>
            <p:cNvPr name="TextBox 13" id="13"/>
            <p:cNvSpPr txBox="true"/>
            <p:nvPr/>
          </p:nvSpPr>
          <p:spPr>
            <a:xfrm>
              <a:off x="0" y="-38100"/>
              <a:ext cx="4128220" cy="1755768"/>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1930993" y="2798897"/>
            <a:ext cx="14426014" cy="5596331"/>
          </a:xfrm>
          <a:prstGeom prst="rect">
            <a:avLst/>
          </a:prstGeom>
        </p:spPr>
        <p:txBody>
          <a:bodyPr anchor="t" rtlCol="false" tIns="0" lIns="0" bIns="0" rIns="0">
            <a:spAutoFit/>
          </a:bodyPr>
          <a:lstStyle/>
          <a:p>
            <a:pPr algn="ctr" marL="684836" indent="-342418" lvl="1">
              <a:lnSpc>
                <a:spcPts val="4440"/>
              </a:lnSpc>
              <a:buFont typeface="Arial"/>
              <a:buChar char="•"/>
            </a:pPr>
            <a:r>
              <a:rPr lang="en-US" sz="3172">
                <a:solidFill>
                  <a:srgbClr val="000000"/>
                </a:solidFill>
                <a:latin typeface="Nunito 1 Bold"/>
              </a:rPr>
              <a:t>An optimizer is an algorithm or method used to adjust the weights and biases of a model to minimize the loss function. </a:t>
            </a:r>
          </a:p>
          <a:p>
            <a:pPr algn="ctr" marL="684836" indent="-342418" lvl="1">
              <a:lnSpc>
                <a:spcPts val="4440"/>
              </a:lnSpc>
              <a:buFont typeface="Arial"/>
              <a:buChar char="•"/>
            </a:pPr>
            <a:r>
              <a:rPr lang="en-US" sz="3172">
                <a:solidFill>
                  <a:srgbClr val="000000"/>
                </a:solidFill>
                <a:latin typeface="Nunito 1 Bold"/>
              </a:rPr>
              <a:t>The loss function measures the difference between the predicted outputs of the model and the actual target values. By minimizing this difference, the optimizer helps the model learn from the data and improve its performance.</a:t>
            </a:r>
          </a:p>
          <a:p>
            <a:pPr algn="ctr" marL="684836" indent="-342418" lvl="1">
              <a:lnSpc>
                <a:spcPts val="4440"/>
              </a:lnSpc>
              <a:buFont typeface="Arial"/>
              <a:buChar char="•"/>
            </a:pPr>
            <a:r>
              <a:rPr lang="en-US" sz="3172">
                <a:solidFill>
                  <a:srgbClr val="000000"/>
                </a:solidFill>
                <a:latin typeface="Nunito 1 Bold"/>
              </a:rPr>
              <a:t>Optimizers play a crucial role in the training process of neural networks and other machine learning models. They determine how the model's parameters are updated based on the gradients computed during backpropagation. </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4448"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625785" y="1028700"/>
            <a:ext cx="15633515" cy="7644358"/>
            <a:chOff x="0" y="0"/>
            <a:chExt cx="4117469" cy="2013329"/>
          </a:xfrm>
        </p:grpSpPr>
        <p:sp>
          <p:nvSpPr>
            <p:cNvPr name="Freeform 6" id="6"/>
            <p:cNvSpPr/>
            <p:nvPr/>
          </p:nvSpPr>
          <p:spPr>
            <a:xfrm flipH="false" flipV="false" rot="0">
              <a:off x="0" y="0"/>
              <a:ext cx="4117469" cy="2013329"/>
            </a:xfrm>
            <a:custGeom>
              <a:avLst/>
              <a:gdLst/>
              <a:ahLst/>
              <a:cxnLst/>
              <a:rect r="r" b="b" t="t" l="l"/>
              <a:pathLst>
                <a:path h="2013329" w="4117469">
                  <a:moveTo>
                    <a:pt x="0" y="0"/>
                  </a:moveTo>
                  <a:lnTo>
                    <a:pt x="4117469" y="0"/>
                  </a:lnTo>
                  <a:lnTo>
                    <a:pt x="4117469" y="2013329"/>
                  </a:lnTo>
                  <a:lnTo>
                    <a:pt x="0" y="2013329"/>
                  </a:lnTo>
                  <a:close/>
                </a:path>
              </a:pathLst>
            </a:custGeom>
            <a:solidFill>
              <a:srgbClr val="F1F2F2"/>
            </a:solidFill>
          </p:spPr>
        </p:sp>
        <p:sp>
          <p:nvSpPr>
            <p:cNvPr name="TextBox 7" id="7"/>
            <p:cNvSpPr txBox="true"/>
            <p:nvPr/>
          </p:nvSpPr>
          <p:spPr>
            <a:xfrm>
              <a:off x="0" y="-38100"/>
              <a:ext cx="4117469" cy="2051429"/>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992354" y="1212013"/>
            <a:ext cx="14900377" cy="7142148"/>
          </a:xfrm>
          <a:prstGeom prst="rect">
            <a:avLst/>
          </a:prstGeom>
        </p:spPr>
        <p:txBody>
          <a:bodyPr anchor="t" rtlCol="false" tIns="0" lIns="0" bIns="0" rIns="0">
            <a:spAutoFit/>
          </a:bodyPr>
          <a:lstStyle/>
          <a:p>
            <a:pPr algn="l">
              <a:lnSpc>
                <a:spcPts val="4191"/>
              </a:lnSpc>
            </a:pPr>
            <a:r>
              <a:rPr lang="en-US" sz="2993">
                <a:solidFill>
                  <a:srgbClr val="000000"/>
                </a:solidFill>
                <a:latin typeface="Nunito 1 Bold"/>
              </a:rPr>
              <a:t>Training Accuracy:</a:t>
            </a:r>
          </a:p>
          <a:p>
            <a:pPr algn="l" marL="646401" indent="-323200" lvl="1">
              <a:lnSpc>
                <a:spcPts val="4191"/>
              </a:lnSpc>
              <a:buFont typeface="Arial"/>
              <a:buChar char="•"/>
            </a:pPr>
            <a:r>
              <a:rPr lang="en-US" sz="2993">
                <a:solidFill>
                  <a:srgbClr val="000000"/>
                </a:solidFill>
                <a:latin typeface="Nunito 1 Bold"/>
              </a:rPr>
              <a:t>The proportion of correctly predicted instances out of the total instances in the training dataset.</a:t>
            </a:r>
          </a:p>
          <a:p>
            <a:pPr algn="l" marL="646401" indent="-323200" lvl="1">
              <a:lnSpc>
                <a:spcPts val="4191"/>
              </a:lnSpc>
              <a:buFont typeface="Arial"/>
              <a:buChar char="•"/>
            </a:pPr>
            <a:r>
              <a:rPr lang="en-US" sz="2993">
                <a:solidFill>
                  <a:srgbClr val="000000"/>
                </a:solidFill>
                <a:latin typeface="Nunito 1 Bold"/>
              </a:rPr>
              <a:t>Indicates how well the model is learning the patterns in the training data.</a:t>
            </a:r>
          </a:p>
          <a:p>
            <a:pPr algn="l" marL="646401" indent="-323200" lvl="1">
              <a:lnSpc>
                <a:spcPts val="4191"/>
              </a:lnSpc>
              <a:buFont typeface="Arial"/>
              <a:buChar char="•"/>
            </a:pPr>
            <a:r>
              <a:rPr lang="en-US" sz="2993">
                <a:solidFill>
                  <a:srgbClr val="000000"/>
                </a:solidFill>
                <a:latin typeface="Nunito 1 Bold"/>
              </a:rPr>
              <a:t>High training accuracy generally suggests that the model is fitting the training data well, but it does not guarantee good performance on unseen data.</a:t>
            </a:r>
          </a:p>
          <a:p>
            <a:pPr algn="l">
              <a:lnSpc>
                <a:spcPts val="4191"/>
              </a:lnSpc>
            </a:pPr>
            <a:r>
              <a:rPr lang="en-US" sz="2993">
                <a:solidFill>
                  <a:srgbClr val="000000"/>
                </a:solidFill>
                <a:latin typeface="Nunito 1 Bold"/>
              </a:rPr>
              <a:t>Validation Accuracy:</a:t>
            </a:r>
          </a:p>
          <a:p>
            <a:pPr algn="l" marL="646401" indent="-323200" lvl="1">
              <a:lnSpc>
                <a:spcPts val="4191"/>
              </a:lnSpc>
              <a:buFont typeface="Arial"/>
              <a:buChar char="•"/>
            </a:pPr>
            <a:r>
              <a:rPr lang="en-US" sz="2993">
                <a:solidFill>
                  <a:srgbClr val="000000"/>
                </a:solidFill>
                <a:latin typeface="Nunito 1 Bold"/>
              </a:rPr>
              <a:t>The proportion of correctly predicted instances out of the total instances in the validation dataset. </a:t>
            </a:r>
          </a:p>
          <a:p>
            <a:pPr algn="l" marL="646401" indent="-323200" lvl="1">
              <a:lnSpc>
                <a:spcPts val="4191"/>
              </a:lnSpc>
              <a:buFont typeface="Arial"/>
              <a:buChar char="•"/>
            </a:pPr>
            <a:r>
              <a:rPr lang="en-US" sz="2993">
                <a:solidFill>
                  <a:srgbClr val="000000"/>
                </a:solidFill>
                <a:latin typeface="Nunito 1 Bold"/>
              </a:rPr>
              <a:t>Measures how well the model generalizes to new, unseen data during the training process.</a:t>
            </a:r>
          </a:p>
          <a:p>
            <a:pPr algn="l" marL="646401" indent="-323200" lvl="1">
              <a:lnSpc>
                <a:spcPts val="4191"/>
              </a:lnSpc>
              <a:buFont typeface="Arial"/>
              <a:buChar char="•"/>
            </a:pPr>
            <a:r>
              <a:rPr lang="en-US" sz="2993">
                <a:solidFill>
                  <a:srgbClr val="000000"/>
                </a:solidFill>
                <a:latin typeface="Nunito 1 Bold"/>
              </a:rPr>
              <a:t>Consistently high validation accuracy indicates good generalization, while a significant gap between training and validation accuracy may suggest overfitting.</a:t>
            </a:r>
          </a:p>
          <a:p>
            <a:pPr algn="ctr">
              <a:lnSpc>
                <a:spcPts val="2704"/>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844448"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906236" y="902901"/>
            <a:ext cx="16779102" cy="8481197"/>
            <a:chOff x="0" y="0"/>
            <a:chExt cx="4419187" cy="2233731"/>
          </a:xfrm>
        </p:grpSpPr>
        <p:sp>
          <p:nvSpPr>
            <p:cNvPr name="Freeform 6" id="6"/>
            <p:cNvSpPr/>
            <p:nvPr/>
          </p:nvSpPr>
          <p:spPr>
            <a:xfrm flipH="false" flipV="false" rot="0">
              <a:off x="0" y="0"/>
              <a:ext cx="4419187" cy="2233731"/>
            </a:xfrm>
            <a:custGeom>
              <a:avLst/>
              <a:gdLst/>
              <a:ahLst/>
              <a:cxnLst/>
              <a:rect r="r" b="b" t="t" l="l"/>
              <a:pathLst>
                <a:path h="2233731" w="4419187">
                  <a:moveTo>
                    <a:pt x="0" y="0"/>
                  </a:moveTo>
                  <a:lnTo>
                    <a:pt x="4419187" y="0"/>
                  </a:lnTo>
                  <a:lnTo>
                    <a:pt x="4419187" y="2233731"/>
                  </a:lnTo>
                  <a:lnTo>
                    <a:pt x="0" y="2233731"/>
                  </a:lnTo>
                  <a:close/>
                </a:path>
              </a:pathLst>
            </a:custGeom>
            <a:solidFill>
              <a:srgbClr val="F1F2F2"/>
            </a:solidFill>
          </p:spPr>
        </p:sp>
        <p:sp>
          <p:nvSpPr>
            <p:cNvPr name="TextBox 7" id="7"/>
            <p:cNvSpPr txBox="true"/>
            <p:nvPr/>
          </p:nvSpPr>
          <p:spPr>
            <a:xfrm>
              <a:off x="0" y="-38100"/>
              <a:ext cx="4419187" cy="2271831"/>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380083" y="1147501"/>
            <a:ext cx="15974283" cy="7944373"/>
          </a:xfrm>
          <a:prstGeom prst="rect">
            <a:avLst/>
          </a:prstGeom>
        </p:spPr>
        <p:txBody>
          <a:bodyPr anchor="t" rtlCol="false" tIns="0" lIns="0" bIns="0" rIns="0">
            <a:spAutoFit/>
          </a:bodyPr>
          <a:lstStyle/>
          <a:p>
            <a:pPr algn="l">
              <a:lnSpc>
                <a:spcPts val="4197"/>
              </a:lnSpc>
            </a:pPr>
            <a:r>
              <a:rPr lang="en-US" sz="2997">
                <a:solidFill>
                  <a:srgbClr val="000000"/>
                </a:solidFill>
                <a:latin typeface="Nunito 1 Bold"/>
              </a:rPr>
              <a:t>Loss:</a:t>
            </a:r>
          </a:p>
          <a:p>
            <a:pPr algn="l" marL="647255" indent="-323628" lvl="1">
              <a:lnSpc>
                <a:spcPts val="4197"/>
              </a:lnSpc>
              <a:buFont typeface="Arial"/>
              <a:buChar char="•"/>
            </a:pPr>
            <a:r>
              <a:rPr lang="en-US" sz="2997">
                <a:solidFill>
                  <a:srgbClr val="000000"/>
                </a:solidFill>
                <a:latin typeface="Nunito 1 Bold"/>
              </a:rPr>
              <a:t>A measure of how well the model's predictions match the actual target values in the training dataset. It's a numerical value that the optimizer tries to minimize.</a:t>
            </a:r>
          </a:p>
          <a:p>
            <a:pPr algn="l" marL="647255" indent="-323628" lvl="1">
              <a:lnSpc>
                <a:spcPts val="4197"/>
              </a:lnSpc>
              <a:buFont typeface="Arial"/>
              <a:buChar char="•"/>
            </a:pPr>
            <a:r>
              <a:rPr lang="en-US" sz="2997">
                <a:solidFill>
                  <a:srgbClr val="000000"/>
                </a:solidFill>
                <a:latin typeface="Nunito 1 Bold"/>
              </a:rPr>
              <a:t>Provides a way to monitor the model’s performance and guide the optimization process.</a:t>
            </a:r>
          </a:p>
          <a:p>
            <a:pPr algn="l" marL="647255" indent="-323628" lvl="1">
              <a:lnSpc>
                <a:spcPts val="4197"/>
              </a:lnSpc>
              <a:buFont typeface="Arial"/>
              <a:buChar char="•"/>
            </a:pPr>
            <a:r>
              <a:rPr lang="en-US" sz="2997">
                <a:solidFill>
                  <a:srgbClr val="000000"/>
                </a:solidFill>
                <a:latin typeface="Nunito 1 Bold"/>
              </a:rPr>
              <a:t>Lower training loss indicates that the model is better at fitting the training data. Common loss functions include mean squared error (MSE) for regression and cross-entropy for classification.</a:t>
            </a:r>
          </a:p>
          <a:p>
            <a:pPr algn="l">
              <a:lnSpc>
                <a:spcPts val="4197"/>
              </a:lnSpc>
            </a:pPr>
            <a:r>
              <a:rPr lang="en-US" sz="2997">
                <a:solidFill>
                  <a:srgbClr val="000000"/>
                </a:solidFill>
                <a:latin typeface="Nunito 1 Bold"/>
              </a:rPr>
              <a:t>Validation Loss:</a:t>
            </a:r>
          </a:p>
          <a:p>
            <a:pPr algn="l" marL="647255" indent="-323628" lvl="1">
              <a:lnSpc>
                <a:spcPts val="4197"/>
              </a:lnSpc>
              <a:buFont typeface="Arial"/>
              <a:buChar char="•"/>
            </a:pPr>
            <a:r>
              <a:rPr lang="en-US" sz="2997">
                <a:solidFill>
                  <a:srgbClr val="000000"/>
                </a:solidFill>
                <a:latin typeface="Nunito 1 Bold"/>
              </a:rPr>
              <a:t>A measure of how well the model's predictions match the actual target values in the validation dataset.</a:t>
            </a:r>
          </a:p>
          <a:p>
            <a:pPr algn="l" marL="647255" indent="-323628" lvl="1">
              <a:lnSpc>
                <a:spcPts val="4197"/>
              </a:lnSpc>
              <a:buFont typeface="Arial"/>
              <a:buChar char="•"/>
            </a:pPr>
            <a:r>
              <a:rPr lang="en-US" sz="2997">
                <a:solidFill>
                  <a:srgbClr val="000000"/>
                </a:solidFill>
                <a:latin typeface="Nunito 1 Bold"/>
              </a:rPr>
              <a:t>Evaluates the model's performance on new, unseen data during training.</a:t>
            </a:r>
          </a:p>
          <a:p>
            <a:pPr algn="l" marL="647255" indent="-323628" lvl="1">
              <a:lnSpc>
                <a:spcPts val="4197"/>
              </a:lnSpc>
              <a:buFont typeface="Arial"/>
              <a:buChar char="•"/>
            </a:pPr>
            <a:r>
              <a:rPr lang="en-US" sz="2997">
                <a:solidFill>
                  <a:srgbClr val="000000"/>
                </a:solidFill>
                <a:latin typeface="Nunito 1 Bold"/>
              </a:rPr>
              <a:t>Lower validation loss suggests better generalization. If validation loss is significantly higher than training loss, it may indicate overfitting.</a:t>
            </a:r>
          </a:p>
          <a:p>
            <a:pPr algn="l">
              <a:lnSpc>
                <a:spcPts val="4197"/>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331602" y="-222661"/>
            <a:ext cx="20951203" cy="10509661"/>
            <a:chOff x="0" y="0"/>
            <a:chExt cx="27934938" cy="14012881"/>
          </a:xfrm>
        </p:grpSpPr>
        <p:sp>
          <p:nvSpPr>
            <p:cNvPr name="Freeform 3" id="3"/>
            <p:cNvSpPr/>
            <p:nvPr/>
          </p:nvSpPr>
          <p:spPr>
            <a:xfrm flipH="false" flipV="false" rot="0">
              <a:off x="0" y="0"/>
              <a:ext cx="14012881" cy="14012881"/>
            </a:xfrm>
            <a:custGeom>
              <a:avLst/>
              <a:gdLst/>
              <a:ahLst/>
              <a:cxnLst/>
              <a:rect r="r" b="b" t="t" l="l"/>
              <a:pathLst>
                <a:path h="14012881" w="14012881">
                  <a:moveTo>
                    <a:pt x="0" y="0"/>
                  </a:moveTo>
                  <a:lnTo>
                    <a:pt x="14012881" y="0"/>
                  </a:lnTo>
                  <a:lnTo>
                    <a:pt x="14012881" y="14012881"/>
                  </a:lnTo>
                  <a:lnTo>
                    <a:pt x="0" y="14012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922057" y="0"/>
              <a:ext cx="14012881" cy="14012881"/>
            </a:xfrm>
            <a:custGeom>
              <a:avLst/>
              <a:gdLst/>
              <a:ahLst/>
              <a:cxnLst/>
              <a:rect r="r" b="b" t="t" l="l"/>
              <a:pathLst>
                <a:path h="14012881" w="14012881">
                  <a:moveTo>
                    <a:pt x="0" y="0"/>
                  </a:moveTo>
                  <a:lnTo>
                    <a:pt x="14012881" y="0"/>
                  </a:lnTo>
                  <a:lnTo>
                    <a:pt x="14012881" y="14012881"/>
                  </a:lnTo>
                  <a:lnTo>
                    <a:pt x="0" y="1401288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7064916" y="90243"/>
            <a:ext cx="4158167" cy="938552"/>
            <a:chOff x="0" y="0"/>
            <a:chExt cx="1574970" cy="355491"/>
          </a:xfrm>
        </p:grpSpPr>
        <p:sp>
          <p:nvSpPr>
            <p:cNvPr name="Freeform 6" id="6"/>
            <p:cNvSpPr/>
            <p:nvPr/>
          </p:nvSpPr>
          <p:spPr>
            <a:xfrm flipH="false" flipV="false" rot="0">
              <a:off x="0" y="0"/>
              <a:ext cx="1574970" cy="355491"/>
            </a:xfrm>
            <a:custGeom>
              <a:avLst/>
              <a:gdLst/>
              <a:ahLst/>
              <a:cxnLst/>
              <a:rect r="r" b="b" t="t" l="l"/>
              <a:pathLst>
                <a:path h="355491" w="1574970">
                  <a:moveTo>
                    <a:pt x="0" y="0"/>
                  </a:moveTo>
                  <a:lnTo>
                    <a:pt x="1574970" y="0"/>
                  </a:lnTo>
                  <a:lnTo>
                    <a:pt x="1574970" y="355491"/>
                  </a:lnTo>
                  <a:lnTo>
                    <a:pt x="0" y="355491"/>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1574970" cy="393591"/>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16002458" y="-20727"/>
            <a:ext cx="3395204" cy="1049427"/>
          </a:xfrm>
          <a:custGeom>
            <a:avLst/>
            <a:gdLst/>
            <a:ahLst/>
            <a:cxnLst/>
            <a:rect r="r" b="b" t="t" l="l"/>
            <a:pathLst>
              <a:path h="1049427" w="3395204">
                <a:moveTo>
                  <a:pt x="3395205" y="0"/>
                </a:moveTo>
                <a:lnTo>
                  <a:pt x="0" y="0"/>
                </a:lnTo>
                <a:lnTo>
                  <a:pt x="0" y="1049427"/>
                </a:lnTo>
                <a:lnTo>
                  <a:pt x="3395205" y="1049427"/>
                </a:lnTo>
                <a:lnTo>
                  <a:pt x="3395205"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0" id="10"/>
          <p:cNvSpPr txBox="true"/>
          <p:nvPr/>
        </p:nvSpPr>
        <p:spPr>
          <a:xfrm rot="0">
            <a:off x="7505641" y="30542"/>
            <a:ext cx="3276718" cy="953178"/>
          </a:xfrm>
          <a:prstGeom prst="rect">
            <a:avLst/>
          </a:prstGeom>
        </p:spPr>
        <p:txBody>
          <a:bodyPr anchor="t" rtlCol="false" tIns="0" lIns="0" bIns="0" rIns="0">
            <a:spAutoFit/>
          </a:bodyPr>
          <a:lstStyle/>
          <a:p>
            <a:pPr algn="ctr">
              <a:lnSpc>
                <a:spcPts val="7832"/>
              </a:lnSpc>
            </a:pPr>
            <a:r>
              <a:rPr lang="en-US" sz="5594">
                <a:solidFill>
                  <a:srgbClr val="000000"/>
                </a:solidFill>
                <a:latin typeface="Fredoka"/>
              </a:rPr>
              <a:t>RESULTS </a:t>
            </a:r>
          </a:p>
        </p:txBody>
      </p:sp>
      <p:graphicFrame>
        <p:nvGraphicFramePr>
          <p:cNvPr name="Table 11" id="11"/>
          <p:cNvGraphicFramePr>
            <a:graphicFrameLocks noGrp="true"/>
          </p:cNvGraphicFramePr>
          <p:nvPr/>
        </p:nvGraphicFramePr>
        <p:xfrm>
          <a:off x="1945007" y="1249977"/>
          <a:ext cx="14397986" cy="8896350"/>
        </p:xfrm>
        <a:graphic>
          <a:graphicData uri="http://schemas.openxmlformats.org/drawingml/2006/table">
            <a:tbl>
              <a:tblPr/>
              <a:tblGrid>
                <a:gridCol w="3228955"/>
                <a:gridCol w="2582133"/>
                <a:gridCol w="2582133"/>
                <a:gridCol w="3465736"/>
                <a:gridCol w="2539030"/>
              </a:tblGrid>
              <a:tr h="988483">
                <a:tc>
                  <a:txBody>
                    <a:bodyPr anchor="t" rtlCol="false"/>
                    <a:lstStyle/>
                    <a:p>
                      <a:pPr algn="ctr">
                        <a:lnSpc>
                          <a:spcPts val="2940"/>
                        </a:lnSpc>
                        <a:defRPr/>
                      </a:pPr>
                      <a:r>
                        <a:rPr lang="en-US" sz="2100">
                          <a:solidFill>
                            <a:srgbClr val="000000"/>
                          </a:solidFill>
                          <a:latin typeface="Nunito 1 Bold"/>
                        </a:rPr>
                        <a:t>Optimizer</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Accuracy </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Loss</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Validation Accuracy</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Validation Loss</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r>
              <a:tr h="988483">
                <a:tc>
                  <a:txBody>
                    <a:bodyPr anchor="t" rtlCol="false"/>
                    <a:lstStyle/>
                    <a:p>
                      <a:pPr algn="ctr">
                        <a:lnSpc>
                          <a:spcPts val="2940"/>
                        </a:lnSpc>
                        <a:defRPr/>
                      </a:pPr>
                      <a:r>
                        <a:rPr lang="en-US" sz="2100">
                          <a:solidFill>
                            <a:srgbClr val="000000"/>
                          </a:solidFill>
                          <a:latin typeface="Nunito 1 Bold"/>
                        </a:rPr>
                        <a:t>Nadam</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0.5832</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0.6794</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0.7025</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0.6330</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r>
              <a:tr h="988483">
                <a:tc>
                  <a:txBody>
                    <a:bodyPr anchor="t" rtlCol="false"/>
                    <a:lstStyle/>
                    <a:p>
                      <a:pPr algn="ctr">
                        <a:lnSpc>
                          <a:spcPts val="2940"/>
                        </a:lnSpc>
                        <a:defRPr/>
                      </a:pPr>
                      <a:r>
                        <a:rPr lang="en-US" sz="2100">
                          <a:solidFill>
                            <a:srgbClr val="000000"/>
                          </a:solidFill>
                          <a:latin typeface="Nunito 1 Bold"/>
                        </a:rPr>
                        <a:t>Adadelta</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0.7939</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0.4887</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0.7643</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0.5399</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r>
              <a:tr h="988483">
                <a:tc>
                  <a:txBody>
                    <a:bodyPr anchor="t" rtlCol="false"/>
                    <a:lstStyle/>
                    <a:p>
                      <a:pPr algn="ctr">
                        <a:lnSpc>
                          <a:spcPts val="2940"/>
                        </a:lnSpc>
                        <a:defRPr/>
                      </a:pPr>
                      <a:r>
                        <a:rPr lang="en-US" sz="2100">
                          <a:solidFill>
                            <a:srgbClr val="000000"/>
                          </a:solidFill>
                          <a:latin typeface="Nunito 1 Bold"/>
                        </a:rPr>
                        <a:t>Ftrl</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0.5901</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0.6867</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0.7025</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0.6774</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r>
              <a:tr h="988483">
                <a:tc>
                  <a:txBody>
                    <a:bodyPr anchor="t" rtlCol="false"/>
                    <a:lstStyle/>
                    <a:p>
                      <a:pPr algn="ctr">
                        <a:lnSpc>
                          <a:spcPts val="2940"/>
                        </a:lnSpc>
                        <a:defRPr/>
                      </a:pPr>
                      <a:r>
                        <a:rPr lang="en-US" sz="2100">
                          <a:solidFill>
                            <a:srgbClr val="C32622"/>
                          </a:solidFill>
                          <a:latin typeface="Nunito 1 Bold"/>
                        </a:rPr>
                        <a:t>Adamax</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C32622"/>
                          </a:solidFill>
                          <a:latin typeface="Nunito 1 Bold"/>
                        </a:rPr>
                        <a:t>0.9941</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C32622"/>
                          </a:solidFill>
                          <a:latin typeface="Nunito 1 Bold"/>
                        </a:rPr>
                        <a:t>0.0185</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C32622"/>
                          </a:solidFill>
                          <a:latin typeface="Nunito 1 Bold"/>
                        </a:rPr>
                        <a:t>0.9497</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C32622"/>
                          </a:solidFill>
                          <a:latin typeface="Nunito 1 Bold"/>
                        </a:rPr>
                        <a:t>0.1279</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r>
              <a:tr h="988483">
                <a:tc>
                  <a:txBody>
                    <a:bodyPr anchor="t" rtlCol="false"/>
                    <a:lstStyle/>
                    <a:p>
                      <a:pPr algn="ctr">
                        <a:lnSpc>
                          <a:spcPts val="2940"/>
                        </a:lnSpc>
                        <a:defRPr/>
                      </a:pPr>
                      <a:r>
                        <a:rPr lang="en-US" sz="2100">
                          <a:solidFill>
                            <a:srgbClr val="000000"/>
                          </a:solidFill>
                          <a:latin typeface="Nunito 1 Bold"/>
                        </a:rPr>
                        <a:t>Adagrad</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0.8811</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0.2819</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0.8009</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0.4007</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r>
              <a:tr h="988483">
                <a:tc>
                  <a:txBody>
                    <a:bodyPr anchor="t" rtlCol="false"/>
                    <a:lstStyle/>
                    <a:p>
                      <a:pPr algn="ctr">
                        <a:lnSpc>
                          <a:spcPts val="2940"/>
                        </a:lnSpc>
                        <a:defRPr/>
                      </a:pPr>
                      <a:r>
                        <a:rPr lang="en-US" sz="2100">
                          <a:solidFill>
                            <a:srgbClr val="000000"/>
                          </a:solidFill>
                          <a:latin typeface="Nunito 1 Bold"/>
                        </a:rPr>
                        <a:t>Adam</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0.5843</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0.6792</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0.7025</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0.6370</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r>
              <a:tr h="988483">
                <a:tc>
                  <a:txBody>
                    <a:bodyPr anchor="t" rtlCol="false"/>
                    <a:lstStyle/>
                    <a:p>
                      <a:pPr algn="ctr">
                        <a:lnSpc>
                          <a:spcPts val="2940"/>
                        </a:lnSpc>
                        <a:defRPr/>
                      </a:pPr>
                      <a:r>
                        <a:rPr lang="en-US" sz="2100">
                          <a:solidFill>
                            <a:srgbClr val="000000"/>
                          </a:solidFill>
                          <a:latin typeface="Nunito 1 Bold"/>
                        </a:rPr>
                        <a:t>Rmsprop</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0.5921</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0.6769</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0.7025</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0.6320</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r>
              <a:tr h="988483">
                <a:tc>
                  <a:txBody>
                    <a:bodyPr anchor="t" rtlCol="false"/>
                    <a:lstStyle/>
                    <a:p>
                      <a:pPr algn="ctr">
                        <a:lnSpc>
                          <a:spcPts val="2940"/>
                        </a:lnSpc>
                        <a:defRPr/>
                      </a:pPr>
                      <a:r>
                        <a:rPr lang="en-US" sz="2100">
                          <a:solidFill>
                            <a:srgbClr val="000000"/>
                          </a:solidFill>
                          <a:latin typeface="Nunito 1 Bold"/>
                        </a:rPr>
                        <a:t>SGB</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0.7953</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0.4422</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0.7391</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c>
                  <a:txBody>
                    <a:bodyPr anchor="t" rtlCol="false"/>
                    <a:lstStyle/>
                    <a:p>
                      <a:pPr algn="ctr">
                        <a:lnSpc>
                          <a:spcPts val="2940"/>
                        </a:lnSpc>
                        <a:defRPr/>
                      </a:pPr>
                      <a:r>
                        <a:rPr lang="en-US" sz="2100">
                          <a:solidFill>
                            <a:srgbClr val="000000"/>
                          </a:solidFill>
                          <a:latin typeface="Nunito 1 Bold"/>
                        </a:rPr>
                        <a:t>0.6931</a:t>
                      </a:r>
                      <a:endParaRPr lang="en-US" sz="1100"/>
                    </a:p>
                  </a:txBody>
                  <a:tcPr marL="190500" marR="190500" marT="190500" marB="190500" anchor="ctr">
                    <a:lnL cmpd="sng" algn="ctr" cap="flat" w="0">
                      <a:solidFill>
                        <a:srgbClr val="CCCCCC"/>
                      </a:solidFill>
                      <a:prstDash val="solid"/>
                      <a:round/>
                      <a:headEnd type="none" w="med" len="med"/>
                      <a:tailEnd type="none" w="med" len="med"/>
                    </a:lnL>
                    <a:lnR cmpd="sng" algn="ctr" cap="flat" w="0">
                      <a:solidFill>
                        <a:srgbClr val="CCCCCC"/>
                      </a:solidFill>
                      <a:prstDash val="solid"/>
                      <a:round/>
                      <a:headEnd type="none" w="med" len="med"/>
                      <a:tailEnd type="none" w="med" len="med"/>
                    </a:lnR>
                    <a:lnT cmpd="sng" algn="ctr" cap="flat" w="0">
                      <a:solidFill>
                        <a:srgbClr val="CCCCCC"/>
                      </a:solidFill>
                      <a:prstDash val="solid"/>
                      <a:round/>
                      <a:headEnd type="none" w="med" len="med"/>
                      <a:tailEnd type="none" w="med" len="med"/>
                    </a:lnT>
                    <a:lnB cmpd="sng" algn="ctr" cap="flat" w="0">
                      <a:solidFill>
                        <a:srgbClr val="CCCCCC"/>
                      </a:solidFill>
                      <a:prstDash val="solid"/>
                      <a:round/>
                      <a:headEnd type="none" w="med" len="med"/>
                      <a:tailEnd type="none" w="med" len="med"/>
                    </a:lnB>
                    <a:solidFill>
                      <a:srgbClr val="DDDEDE"/>
                    </a:solidFill>
                  </a:tcPr>
                </a:tc>
              </a:tr>
            </a:tbl>
          </a:graphicData>
        </a:graphic>
      </p:graphicFrame>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6666274" y="354826"/>
            <a:ext cx="4955452" cy="1347748"/>
            <a:chOff x="0" y="0"/>
            <a:chExt cx="1305140" cy="354962"/>
          </a:xfrm>
        </p:grpSpPr>
        <p:sp>
          <p:nvSpPr>
            <p:cNvPr name="Freeform 6" id="6"/>
            <p:cNvSpPr/>
            <p:nvPr/>
          </p:nvSpPr>
          <p:spPr>
            <a:xfrm flipH="false" flipV="false" rot="0">
              <a:off x="0" y="0"/>
              <a:ext cx="1305140" cy="354962"/>
            </a:xfrm>
            <a:custGeom>
              <a:avLst/>
              <a:gdLst/>
              <a:ahLst/>
              <a:cxnLst/>
              <a:rect r="r" b="b" t="t" l="l"/>
              <a:pathLst>
                <a:path h="354962" w="1305140">
                  <a:moveTo>
                    <a:pt x="0" y="0"/>
                  </a:moveTo>
                  <a:lnTo>
                    <a:pt x="1305140" y="0"/>
                  </a:lnTo>
                  <a:lnTo>
                    <a:pt x="1305140" y="354962"/>
                  </a:lnTo>
                  <a:lnTo>
                    <a:pt x="0" y="354962"/>
                  </a:lnTo>
                  <a:close/>
                </a:path>
              </a:pathLst>
            </a:custGeom>
            <a:solidFill>
              <a:srgbClr val="DDDEDE"/>
            </a:solidFill>
            <a:ln w="38100" cap="sq">
              <a:solidFill>
                <a:srgbClr val="F1F2F2"/>
              </a:solidFill>
              <a:prstDash val="solid"/>
              <a:miter/>
            </a:ln>
          </p:spPr>
        </p:sp>
        <p:sp>
          <p:nvSpPr>
            <p:cNvPr name="TextBox 7" id="7"/>
            <p:cNvSpPr txBox="true"/>
            <p:nvPr/>
          </p:nvSpPr>
          <p:spPr>
            <a:xfrm>
              <a:off x="0" y="-38100"/>
              <a:ext cx="1305140" cy="39306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false" flipV="false" rot="0">
            <a:off x="-1109662" y="-911620"/>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9" id="9"/>
          <p:cNvSpPr/>
          <p:nvPr/>
        </p:nvSpPr>
        <p:spPr>
          <a:xfrm flipH="true" flipV="false" rot="0">
            <a:off x="15561698" y="480251"/>
            <a:ext cx="3395204" cy="1049427"/>
          </a:xfrm>
          <a:custGeom>
            <a:avLst/>
            <a:gdLst/>
            <a:ahLst/>
            <a:cxnLst/>
            <a:rect r="r" b="b" t="t" l="l"/>
            <a:pathLst>
              <a:path h="1049427" w="3395204">
                <a:moveTo>
                  <a:pt x="3395204" y="0"/>
                </a:moveTo>
                <a:lnTo>
                  <a:pt x="0" y="0"/>
                </a:lnTo>
                <a:lnTo>
                  <a:pt x="0" y="1049427"/>
                </a:lnTo>
                <a:lnTo>
                  <a:pt x="3395204" y="1049427"/>
                </a:lnTo>
                <a:lnTo>
                  <a:pt x="3395204"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1162327" y="2030656"/>
            <a:ext cx="15963347" cy="7497037"/>
          </a:xfrm>
          <a:custGeom>
            <a:avLst/>
            <a:gdLst/>
            <a:ahLst/>
            <a:cxnLst/>
            <a:rect r="r" b="b" t="t" l="l"/>
            <a:pathLst>
              <a:path h="7497037" w="15963347">
                <a:moveTo>
                  <a:pt x="0" y="0"/>
                </a:moveTo>
                <a:lnTo>
                  <a:pt x="15963346" y="0"/>
                </a:lnTo>
                <a:lnTo>
                  <a:pt x="15963346" y="7497037"/>
                </a:lnTo>
                <a:lnTo>
                  <a:pt x="0" y="7497037"/>
                </a:lnTo>
                <a:lnTo>
                  <a:pt x="0" y="0"/>
                </a:lnTo>
                <a:close/>
              </a:path>
            </a:pathLst>
          </a:custGeom>
          <a:blipFill>
            <a:blip r:embed="rId8"/>
            <a:stretch>
              <a:fillRect l="0" t="0" r="0" b="0"/>
            </a:stretch>
          </a:blipFill>
        </p:spPr>
      </p:sp>
      <p:sp>
        <p:nvSpPr>
          <p:cNvPr name="TextBox 11" id="11"/>
          <p:cNvSpPr txBox="true"/>
          <p:nvPr/>
        </p:nvSpPr>
        <p:spPr>
          <a:xfrm rot="0">
            <a:off x="7217265" y="380162"/>
            <a:ext cx="3853470"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a:rPr>
              <a:t>RESULTS </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859897" y="1944310"/>
            <a:ext cx="16568206" cy="7956513"/>
            <a:chOff x="0" y="0"/>
            <a:chExt cx="4363643" cy="2095543"/>
          </a:xfrm>
        </p:grpSpPr>
        <p:sp>
          <p:nvSpPr>
            <p:cNvPr name="Freeform 6" id="6"/>
            <p:cNvSpPr/>
            <p:nvPr/>
          </p:nvSpPr>
          <p:spPr>
            <a:xfrm flipH="false" flipV="false" rot="0">
              <a:off x="0" y="0"/>
              <a:ext cx="4363643" cy="2095543"/>
            </a:xfrm>
            <a:custGeom>
              <a:avLst/>
              <a:gdLst/>
              <a:ahLst/>
              <a:cxnLst/>
              <a:rect r="r" b="b" t="t" l="l"/>
              <a:pathLst>
                <a:path h="2095543" w="4363643">
                  <a:moveTo>
                    <a:pt x="0" y="0"/>
                  </a:moveTo>
                  <a:lnTo>
                    <a:pt x="4363643" y="0"/>
                  </a:lnTo>
                  <a:lnTo>
                    <a:pt x="4363643" y="2095543"/>
                  </a:lnTo>
                  <a:lnTo>
                    <a:pt x="0" y="2095543"/>
                  </a:lnTo>
                  <a:close/>
                </a:path>
              </a:pathLst>
            </a:custGeom>
            <a:solidFill>
              <a:srgbClr val="F1F2F2"/>
            </a:solidFill>
          </p:spPr>
        </p:sp>
        <p:sp>
          <p:nvSpPr>
            <p:cNvPr name="TextBox 7" id="7"/>
            <p:cNvSpPr txBox="true"/>
            <p:nvPr/>
          </p:nvSpPr>
          <p:spPr>
            <a:xfrm>
              <a:off x="0" y="-38100"/>
              <a:ext cx="4363643" cy="213364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6031501" y="283546"/>
            <a:ext cx="6224998" cy="1490309"/>
            <a:chOff x="0" y="0"/>
            <a:chExt cx="1903444" cy="455698"/>
          </a:xfrm>
        </p:grpSpPr>
        <p:sp>
          <p:nvSpPr>
            <p:cNvPr name="Freeform 9" id="9"/>
            <p:cNvSpPr/>
            <p:nvPr/>
          </p:nvSpPr>
          <p:spPr>
            <a:xfrm flipH="false" flipV="false" rot="0">
              <a:off x="0" y="0"/>
              <a:ext cx="1903444" cy="455698"/>
            </a:xfrm>
            <a:custGeom>
              <a:avLst/>
              <a:gdLst/>
              <a:ahLst/>
              <a:cxnLst/>
              <a:rect r="r" b="b" t="t" l="l"/>
              <a:pathLst>
                <a:path h="455698" w="1903444">
                  <a:moveTo>
                    <a:pt x="0" y="0"/>
                  </a:moveTo>
                  <a:lnTo>
                    <a:pt x="1903444" y="0"/>
                  </a:lnTo>
                  <a:lnTo>
                    <a:pt x="1903444"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1903444" cy="493798"/>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6283799" y="482889"/>
            <a:ext cx="5720402" cy="1002888"/>
          </a:xfrm>
          <a:prstGeom prst="rect">
            <a:avLst/>
          </a:prstGeom>
        </p:spPr>
        <p:txBody>
          <a:bodyPr anchor="t" rtlCol="false" tIns="0" lIns="0" bIns="0" rIns="0">
            <a:spAutoFit/>
          </a:bodyPr>
          <a:lstStyle/>
          <a:p>
            <a:pPr algn="ctr">
              <a:lnSpc>
                <a:spcPts val="8247"/>
              </a:lnSpc>
            </a:pPr>
            <a:r>
              <a:rPr lang="en-US" sz="5891">
                <a:solidFill>
                  <a:srgbClr val="000000"/>
                </a:solidFill>
                <a:latin typeface="Fredoka"/>
              </a:rPr>
              <a:t>CONCLUSION </a:t>
            </a:r>
          </a:p>
        </p:txBody>
      </p:sp>
      <p:sp>
        <p:nvSpPr>
          <p:cNvPr name="TextBox 12" id="12"/>
          <p:cNvSpPr txBox="true"/>
          <p:nvPr/>
        </p:nvSpPr>
        <p:spPr>
          <a:xfrm rot="0">
            <a:off x="1028700" y="2250362"/>
            <a:ext cx="16206107" cy="7296785"/>
          </a:xfrm>
          <a:prstGeom prst="rect">
            <a:avLst/>
          </a:prstGeom>
        </p:spPr>
        <p:txBody>
          <a:bodyPr anchor="t" rtlCol="false" tIns="0" lIns="0" bIns="0" rIns="0">
            <a:spAutoFit/>
          </a:bodyPr>
          <a:lstStyle/>
          <a:p>
            <a:pPr algn="l">
              <a:lnSpc>
                <a:spcPts val="3640"/>
              </a:lnSpc>
            </a:pPr>
            <a:r>
              <a:rPr lang="en-US" sz="2600">
                <a:solidFill>
                  <a:srgbClr val="000000"/>
                </a:solidFill>
                <a:latin typeface="Nunito 1 Bold"/>
              </a:rPr>
              <a:t>During the summer research internship, I developed a model to detect intracranial hemorrhage with a focus on both accuracy and efficiency.</a:t>
            </a:r>
          </a:p>
          <a:p>
            <a:pPr algn="l">
              <a:lnSpc>
                <a:spcPts val="3640"/>
              </a:lnSpc>
            </a:pPr>
          </a:p>
          <a:p>
            <a:pPr algn="l">
              <a:lnSpc>
                <a:spcPts val="3640"/>
              </a:lnSpc>
            </a:pPr>
            <a:r>
              <a:rPr lang="en-US" sz="2600">
                <a:solidFill>
                  <a:srgbClr val="000000"/>
                </a:solidFill>
                <a:latin typeface="Nunito 1 Bold"/>
              </a:rPr>
              <a:t>Key </a:t>
            </a:r>
            <a:r>
              <a:rPr lang="en-US" sz="2600">
                <a:solidFill>
                  <a:srgbClr val="000000"/>
                </a:solidFill>
                <a:latin typeface="Nunito 1 Bold"/>
              </a:rPr>
              <a:t>Activities:</a:t>
            </a:r>
          </a:p>
          <a:p>
            <a:pPr algn="l" marL="561344" indent="-280672" lvl="1">
              <a:lnSpc>
                <a:spcPts val="3640"/>
              </a:lnSpc>
              <a:buFont typeface="Arial"/>
              <a:buChar char="•"/>
            </a:pPr>
            <a:r>
              <a:rPr lang="en-US" sz="2600">
                <a:solidFill>
                  <a:srgbClr val="000000"/>
                </a:solidFill>
                <a:latin typeface="Nunito 1 Bold"/>
              </a:rPr>
              <a:t>Tested various neural network optimizers.</a:t>
            </a:r>
          </a:p>
          <a:p>
            <a:pPr algn="l" marL="561344" indent="-280672" lvl="1">
              <a:lnSpc>
                <a:spcPts val="3640"/>
              </a:lnSpc>
              <a:buFont typeface="Arial"/>
              <a:buChar char="•"/>
            </a:pPr>
            <a:r>
              <a:rPr lang="en-US" sz="2600">
                <a:solidFill>
                  <a:srgbClr val="000000"/>
                </a:solidFill>
                <a:latin typeface="Nunito 1 Bold"/>
              </a:rPr>
              <a:t>Applied the optimal model to the Brain Stroke dataset.</a:t>
            </a:r>
          </a:p>
          <a:p>
            <a:pPr algn="l" marL="561344" indent="-280672" lvl="1">
              <a:lnSpc>
                <a:spcPts val="3640"/>
              </a:lnSpc>
              <a:buFont typeface="Arial"/>
              <a:buChar char="•"/>
            </a:pPr>
            <a:r>
              <a:rPr lang="en-US" sz="2600">
                <a:solidFill>
                  <a:srgbClr val="000000"/>
                </a:solidFill>
                <a:latin typeface="Nunito 1 Bold"/>
              </a:rPr>
              <a:t>Achieved high accuracy in identifying a stroke.</a:t>
            </a:r>
          </a:p>
          <a:p>
            <a:pPr algn="l">
              <a:lnSpc>
                <a:spcPts val="3640"/>
              </a:lnSpc>
            </a:pPr>
            <a:r>
              <a:rPr lang="en-US" sz="2600">
                <a:solidFill>
                  <a:srgbClr val="000000"/>
                </a:solidFill>
                <a:latin typeface="Nunito 1 Bold"/>
              </a:rPr>
              <a:t>Model Details:</a:t>
            </a:r>
          </a:p>
          <a:p>
            <a:pPr algn="l" marL="561344" indent="-280672" lvl="1">
              <a:lnSpc>
                <a:spcPts val="3640"/>
              </a:lnSpc>
              <a:buFont typeface="Arial"/>
              <a:buChar char="•"/>
            </a:pPr>
            <a:r>
              <a:rPr lang="en-US" sz="2600">
                <a:solidFill>
                  <a:srgbClr val="000000"/>
                </a:solidFill>
                <a:latin typeface="Nunito 1 Bold"/>
              </a:rPr>
              <a:t>Utilized the VGG16 architecture paired with the AdamX optimizer.</a:t>
            </a:r>
          </a:p>
          <a:p>
            <a:pPr algn="l" marL="561344" indent="-280672" lvl="1">
              <a:lnSpc>
                <a:spcPts val="3640"/>
              </a:lnSpc>
              <a:buFont typeface="Arial"/>
              <a:buChar char="•"/>
            </a:pPr>
            <a:r>
              <a:rPr lang="en-US" sz="2600">
                <a:solidFill>
                  <a:srgbClr val="000000"/>
                </a:solidFill>
                <a:latin typeface="Nunito 1 Bold"/>
              </a:rPr>
              <a:t>Results included a loss of 0.0185, a training accuracy of 99%, and a validation accuracy of 95%.</a:t>
            </a:r>
          </a:p>
          <a:p>
            <a:pPr algn="l">
              <a:lnSpc>
                <a:spcPts val="3640"/>
              </a:lnSpc>
            </a:pPr>
            <a:r>
              <a:rPr lang="en-US" sz="2600">
                <a:solidFill>
                  <a:srgbClr val="000000"/>
                </a:solidFill>
                <a:latin typeface="Nunito 1 Bold"/>
              </a:rPr>
              <a:t>Future Work:</a:t>
            </a:r>
          </a:p>
          <a:p>
            <a:pPr algn="l" marL="561344" indent="-280672" lvl="1">
              <a:lnSpc>
                <a:spcPts val="3640"/>
              </a:lnSpc>
              <a:buFont typeface="Arial"/>
              <a:buChar char="•"/>
            </a:pPr>
            <a:r>
              <a:rPr lang="en-US" sz="2600">
                <a:solidFill>
                  <a:srgbClr val="000000"/>
                </a:solidFill>
                <a:latin typeface="Nunito 1 Bold"/>
              </a:rPr>
              <a:t>Further optimization with alternative architectures.</a:t>
            </a:r>
          </a:p>
          <a:p>
            <a:pPr algn="l" marL="561344" indent="-280672" lvl="1">
              <a:lnSpc>
                <a:spcPts val="3640"/>
              </a:lnSpc>
              <a:buFont typeface="Arial"/>
              <a:buChar char="•"/>
            </a:pPr>
            <a:r>
              <a:rPr lang="en-US" sz="2600">
                <a:solidFill>
                  <a:srgbClr val="000000"/>
                </a:solidFill>
                <a:latin typeface="Nunito 1 Bold"/>
              </a:rPr>
              <a:t>Integration of data augmentation techniques to enhance model generalization and efficiency.</a:t>
            </a:r>
          </a:p>
          <a:p>
            <a:pPr algn="l">
              <a:lnSpc>
                <a:spcPts val="3640"/>
              </a:lnSpc>
            </a:pPr>
            <a:r>
              <a:rPr lang="en-US" sz="2600">
                <a:solidFill>
                  <a:srgbClr val="000000"/>
                </a:solidFill>
                <a:latin typeface="Nunito 1 Bold"/>
              </a:rPr>
              <a:t>Code Repository:</a:t>
            </a:r>
          </a:p>
          <a:p>
            <a:pPr algn="l" marL="561344" indent="-280672" lvl="1">
              <a:lnSpc>
                <a:spcPts val="3640"/>
              </a:lnSpc>
              <a:buFont typeface="Arial"/>
              <a:buChar char="•"/>
            </a:pPr>
            <a:r>
              <a:rPr lang="en-US" sz="2600">
                <a:solidFill>
                  <a:srgbClr val="000000"/>
                </a:solidFill>
                <a:latin typeface="Nunito 1 Bold"/>
              </a:rPr>
              <a:t>https://github.com/IanAAdams/Summer-internship-2024/blob/main/brain%20stroke%20prediciton</a:t>
            </a:r>
          </a:p>
          <a:p>
            <a:pPr algn="l">
              <a:lnSpc>
                <a:spcPts val="3640"/>
              </a:lnSpc>
            </a:pP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028700" y="1788421"/>
            <a:ext cx="16230600" cy="7986102"/>
            <a:chOff x="0" y="0"/>
            <a:chExt cx="4274726" cy="2103335"/>
          </a:xfrm>
        </p:grpSpPr>
        <p:sp>
          <p:nvSpPr>
            <p:cNvPr name="Freeform 6" id="6"/>
            <p:cNvSpPr/>
            <p:nvPr/>
          </p:nvSpPr>
          <p:spPr>
            <a:xfrm flipH="false" flipV="false" rot="0">
              <a:off x="0" y="0"/>
              <a:ext cx="4274726" cy="2103335"/>
            </a:xfrm>
            <a:custGeom>
              <a:avLst/>
              <a:gdLst/>
              <a:ahLst/>
              <a:cxnLst/>
              <a:rect r="r" b="b" t="t" l="l"/>
              <a:pathLst>
                <a:path h="2103335" w="4274726">
                  <a:moveTo>
                    <a:pt x="0" y="0"/>
                  </a:moveTo>
                  <a:lnTo>
                    <a:pt x="4274726" y="0"/>
                  </a:lnTo>
                  <a:lnTo>
                    <a:pt x="4274726" y="2103335"/>
                  </a:lnTo>
                  <a:lnTo>
                    <a:pt x="0" y="2103335"/>
                  </a:lnTo>
                  <a:close/>
                </a:path>
              </a:pathLst>
            </a:custGeom>
            <a:solidFill>
              <a:srgbClr val="F1F2F2"/>
            </a:solidFill>
          </p:spPr>
        </p:sp>
        <p:sp>
          <p:nvSpPr>
            <p:cNvPr name="TextBox 7" id="7"/>
            <p:cNvSpPr txBox="true"/>
            <p:nvPr/>
          </p:nvSpPr>
          <p:spPr>
            <a:xfrm>
              <a:off x="0" y="-38100"/>
              <a:ext cx="4274726" cy="2141435"/>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788305" y="228061"/>
            <a:ext cx="8711391" cy="1231897"/>
            <a:chOff x="0" y="0"/>
            <a:chExt cx="2544292" cy="359794"/>
          </a:xfrm>
        </p:grpSpPr>
        <p:sp>
          <p:nvSpPr>
            <p:cNvPr name="Freeform 9" id="9"/>
            <p:cNvSpPr/>
            <p:nvPr/>
          </p:nvSpPr>
          <p:spPr>
            <a:xfrm flipH="false" flipV="false" rot="0">
              <a:off x="0" y="0"/>
              <a:ext cx="2544292" cy="359794"/>
            </a:xfrm>
            <a:custGeom>
              <a:avLst/>
              <a:gdLst/>
              <a:ahLst/>
              <a:cxnLst/>
              <a:rect r="r" b="b" t="t" l="l"/>
              <a:pathLst>
                <a:path h="359794" w="2544292">
                  <a:moveTo>
                    <a:pt x="0" y="0"/>
                  </a:moveTo>
                  <a:lnTo>
                    <a:pt x="2544292" y="0"/>
                  </a:lnTo>
                  <a:lnTo>
                    <a:pt x="2544292" y="359794"/>
                  </a:lnTo>
                  <a:lnTo>
                    <a:pt x="0" y="359794"/>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544292" cy="397894"/>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438915" y="2112124"/>
            <a:ext cx="15410171" cy="7281545"/>
          </a:xfrm>
          <a:prstGeom prst="rect">
            <a:avLst/>
          </a:prstGeom>
        </p:spPr>
        <p:txBody>
          <a:bodyPr anchor="t" rtlCol="false" tIns="0" lIns="0" bIns="0" rIns="0">
            <a:spAutoFit/>
          </a:bodyPr>
          <a:lstStyle/>
          <a:p>
            <a:pPr algn="l">
              <a:lnSpc>
                <a:spcPts val="4480"/>
              </a:lnSpc>
            </a:pPr>
            <a:r>
              <a:rPr lang="en-US" sz="3200">
                <a:solidFill>
                  <a:srgbClr val="000000"/>
                </a:solidFill>
                <a:latin typeface="Nunito 1 Bold"/>
              </a:rPr>
              <a:t>I would like to express my deepest gratitude to all those who made this project possible. Claflin University generously supported this research, and I am profoundly thankful to the Department of Computer, School of Natural Sciences and Mathematics for their collaboration and unwavering support.</a:t>
            </a:r>
          </a:p>
          <a:p>
            <a:pPr algn="l">
              <a:lnSpc>
                <a:spcPts val="4480"/>
              </a:lnSpc>
            </a:pPr>
          </a:p>
          <a:p>
            <a:pPr algn="l">
              <a:lnSpc>
                <a:spcPts val="4480"/>
              </a:lnSpc>
            </a:pPr>
            <a:r>
              <a:rPr lang="en-US" sz="3200">
                <a:solidFill>
                  <a:srgbClr val="000000"/>
                </a:solidFill>
                <a:latin typeface="Nunito 1 Bold"/>
              </a:rPr>
              <a:t>I extend my heartfelt thanks to my mentor, Dr. Shrikant Pawar, for his expert guidance and invaluable insights throughout the research process. I also deeply appreciate Miss Shuler's continuous support and assistance throughout the program.</a:t>
            </a:r>
          </a:p>
          <a:p>
            <a:pPr algn="l">
              <a:lnSpc>
                <a:spcPts val="4480"/>
              </a:lnSpc>
            </a:pPr>
          </a:p>
          <a:p>
            <a:pPr algn="l">
              <a:lnSpc>
                <a:spcPts val="4480"/>
              </a:lnSpc>
            </a:pPr>
            <a:r>
              <a:rPr lang="en-US" sz="3200">
                <a:solidFill>
                  <a:srgbClr val="000000"/>
                </a:solidFill>
                <a:latin typeface="Nunito 1 Bold"/>
              </a:rPr>
              <a:t>I would like to thank my fellow research interns, Bimal Itani, Amrinder Singh, and Jy’Nese Spivey, for their dedicated assistance. Additionally, I am grateful to all individuals who contributed to this research with their expertise and support.</a:t>
            </a:r>
          </a:p>
        </p:txBody>
      </p:sp>
      <p:sp>
        <p:nvSpPr>
          <p:cNvPr name="TextBox 12" id="12"/>
          <p:cNvSpPr txBox="true"/>
          <p:nvPr/>
        </p:nvSpPr>
        <p:spPr>
          <a:xfrm rot="0">
            <a:off x="5030387" y="287469"/>
            <a:ext cx="8227225" cy="1008306"/>
          </a:xfrm>
          <a:prstGeom prst="rect">
            <a:avLst/>
          </a:prstGeom>
        </p:spPr>
        <p:txBody>
          <a:bodyPr anchor="t" rtlCol="false" tIns="0" lIns="0" bIns="0" rIns="0">
            <a:spAutoFit/>
          </a:bodyPr>
          <a:lstStyle/>
          <a:p>
            <a:pPr algn="ctr">
              <a:lnSpc>
                <a:spcPts val="8341"/>
              </a:lnSpc>
            </a:pPr>
            <a:r>
              <a:rPr lang="en-US" sz="5958">
                <a:solidFill>
                  <a:srgbClr val="000000"/>
                </a:solidFill>
                <a:latin typeface="Fredoka"/>
              </a:rPr>
              <a:t>ACKNOWLEDGMENT</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865414" y="2044770"/>
            <a:ext cx="16577582" cy="6974090"/>
            <a:chOff x="0" y="0"/>
            <a:chExt cx="4366112" cy="1836797"/>
          </a:xfrm>
        </p:grpSpPr>
        <p:sp>
          <p:nvSpPr>
            <p:cNvPr name="Freeform 6" id="6"/>
            <p:cNvSpPr/>
            <p:nvPr/>
          </p:nvSpPr>
          <p:spPr>
            <a:xfrm flipH="false" flipV="false" rot="0">
              <a:off x="0" y="0"/>
              <a:ext cx="4366112" cy="1836797"/>
            </a:xfrm>
            <a:custGeom>
              <a:avLst/>
              <a:gdLst/>
              <a:ahLst/>
              <a:cxnLst/>
              <a:rect r="r" b="b" t="t" l="l"/>
              <a:pathLst>
                <a:path h="1836797" w="4366112">
                  <a:moveTo>
                    <a:pt x="0" y="0"/>
                  </a:moveTo>
                  <a:lnTo>
                    <a:pt x="4366112" y="0"/>
                  </a:lnTo>
                  <a:lnTo>
                    <a:pt x="4366112" y="1836797"/>
                  </a:lnTo>
                  <a:lnTo>
                    <a:pt x="0" y="1836797"/>
                  </a:lnTo>
                  <a:close/>
                </a:path>
              </a:pathLst>
            </a:custGeom>
            <a:solidFill>
              <a:srgbClr val="F1F2F2"/>
            </a:solidFill>
          </p:spPr>
        </p:sp>
        <p:sp>
          <p:nvSpPr>
            <p:cNvPr name="TextBox 7" id="7"/>
            <p:cNvSpPr txBox="true"/>
            <p:nvPr/>
          </p:nvSpPr>
          <p:spPr>
            <a:xfrm>
              <a:off x="0" y="-38100"/>
              <a:ext cx="4366112" cy="1874897"/>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561261" y="361044"/>
            <a:ext cx="6685217" cy="1240371"/>
            <a:chOff x="0" y="0"/>
            <a:chExt cx="1760716" cy="326682"/>
          </a:xfrm>
        </p:grpSpPr>
        <p:sp>
          <p:nvSpPr>
            <p:cNvPr name="Freeform 9" id="9"/>
            <p:cNvSpPr/>
            <p:nvPr/>
          </p:nvSpPr>
          <p:spPr>
            <a:xfrm flipH="false" flipV="false" rot="0">
              <a:off x="0" y="0"/>
              <a:ext cx="1760716" cy="326682"/>
            </a:xfrm>
            <a:custGeom>
              <a:avLst/>
              <a:gdLst/>
              <a:ahLst/>
              <a:cxnLst/>
              <a:rect r="r" b="b" t="t" l="l"/>
              <a:pathLst>
                <a:path h="326682" w="1760716">
                  <a:moveTo>
                    <a:pt x="0" y="0"/>
                  </a:moveTo>
                  <a:lnTo>
                    <a:pt x="1760716" y="0"/>
                  </a:lnTo>
                  <a:lnTo>
                    <a:pt x="1760716" y="326682"/>
                  </a:lnTo>
                  <a:lnTo>
                    <a:pt x="0" y="326682"/>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1760716" cy="364782"/>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6191582" y="356426"/>
            <a:ext cx="5424575" cy="1125781"/>
          </a:xfrm>
          <a:prstGeom prst="rect">
            <a:avLst/>
          </a:prstGeom>
        </p:spPr>
        <p:txBody>
          <a:bodyPr anchor="t" rtlCol="false" tIns="0" lIns="0" bIns="0" rIns="0">
            <a:spAutoFit/>
          </a:bodyPr>
          <a:lstStyle/>
          <a:p>
            <a:pPr algn="ctr">
              <a:lnSpc>
                <a:spcPts val="9250"/>
              </a:lnSpc>
            </a:pPr>
            <a:r>
              <a:rPr lang="en-US" sz="6607">
                <a:solidFill>
                  <a:srgbClr val="000000"/>
                </a:solidFill>
                <a:latin typeface="Fredoka"/>
              </a:rPr>
              <a:t>REFERENCES </a:t>
            </a:r>
          </a:p>
        </p:txBody>
      </p:sp>
      <p:sp>
        <p:nvSpPr>
          <p:cNvPr name="TextBox 12" id="12"/>
          <p:cNvSpPr txBox="true"/>
          <p:nvPr/>
        </p:nvSpPr>
        <p:spPr>
          <a:xfrm rot="0">
            <a:off x="865414" y="2175827"/>
            <a:ext cx="16577582" cy="7181215"/>
          </a:xfrm>
          <a:prstGeom prst="rect">
            <a:avLst/>
          </a:prstGeom>
        </p:spPr>
        <p:txBody>
          <a:bodyPr anchor="t" rtlCol="false" tIns="0" lIns="0" bIns="0" rIns="0">
            <a:spAutoFit/>
          </a:bodyPr>
          <a:lstStyle/>
          <a:p>
            <a:pPr algn="l">
              <a:lnSpc>
                <a:spcPts val="4759"/>
              </a:lnSpc>
            </a:pPr>
            <a:r>
              <a:rPr lang="en-US" sz="3399">
                <a:solidFill>
                  <a:srgbClr val="000000"/>
                </a:solidFill>
                <a:latin typeface="Canva Sans"/>
              </a:rPr>
              <a:t>https://www.kaggle.com/datasets/iashiqul/brain-stroke-prediction-ct-scan-image-dataset</a:t>
            </a:r>
          </a:p>
          <a:p>
            <a:pPr algn="l">
              <a:lnSpc>
                <a:spcPts val="4759"/>
              </a:lnSpc>
            </a:pPr>
          </a:p>
          <a:p>
            <a:pPr algn="l">
              <a:lnSpc>
                <a:spcPts val="4759"/>
              </a:lnSpc>
            </a:pPr>
            <a:r>
              <a:rPr lang="en-US" sz="3399">
                <a:solidFill>
                  <a:srgbClr val="000000"/>
                </a:solidFill>
                <a:latin typeface="Canva Sans"/>
              </a:rPr>
              <a:t>https://towardsdatascience.com/convolutional-neural-network-a-step-by-step-guide-a8b4c88d6943</a:t>
            </a:r>
          </a:p>
          <a:p>
            <a:pPr algn="l">
              <a:lnSpc>
                <a:spcPts val="4759"/>
              </a:lnSpc>
            </a:pPr>
          </a:p>
          <a:p>
            <a:pPr algn="l">
              <a:lnSpc>
                <a:spcPts val="4759"/>
              </a:lnSpc>
            </a:pPr>
            <a:r>
              <a:rPr lang="en-US" sz="3399">
                <a:solidFill>
                  <a:srgbClr val="000000"/>
                </a:solidFill>
                <a:latin typeface="Canva Sans"/>
              </a:rPr>
              <a:t>https://keras.io/api/optimizers/</a:t>
            </a:r>
          </a:p>
          <a:p>
            <a:pPr algn="l">
              <a:lnSpc>
                <a:spcPts val="4759"/>
              </a:lnSpc>
            </a:pPr>
          </a:p>
          <a:p>
            <a:pPr algn="l">
              <a:lnSpc>
                <a:spcPts val="4759"/>
              </a:lnSpc>
            </a:pPr>
          </a:p>
          <a:p>
            <a:pPr algn="l">
              <a:lnSpc>
                <a:spcPts val="4759"/>
              </a:lnSpc>
            </a:pPr>
          </a:p>
          <a:p>
            <a:pPr algn="l">
              <a:lnSpc>
                <a:spcPts val="4759"/>
              </a:lnSpc>
            </a:pPr>
          </a:p>
          <a:p>
            <a:pPr algn="l">
              <a:lnSpc>
                <a:spcPts val="4759"/>
              </a:lnSpc>
            </a:pP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229339" y="1811309"/>
            <a:ext cx="7215594" cy="3779333"/>
            <a:chOff x="0" y="0"/>
            <a:chExt cx="1900403" cy="995380"/>
          </a:xfrm>
        </p:grpSpPr>
        <p:sp>
          <p:nvSpPr>
            <p:cNvPr name="Freeform 6" id="6"/>
            <p:cNvSpPr/>
            <p:nvPr/>
          </p:nvSpPr>
          <p:spPr>
            <a:xfrm flipH="false" flipV="false" rot="0">
              <a:off x="0" y="0"/>
              <a:ext cx="1900403" cy="995380"/>
            </a:xfrm>
            <a:custGeom>
              <a:avLst/>
              <a:gdLst/>
              <a:ahLst/>
              <a:cxnLst/>
              <a:rect r="r" b="b" t="t" l="l"/>
              <a:pathLst>
                <a:path h="995380" w="1900403">
                  <a:moveTo>
                    <a:pt x="0" y="0"/>
                  </a:moveTo>
                  <a:lnTo>
                    <a:pt x="1900403" y="0"/>
                  </a:lnTo>
                  <a:lnTo>
                    <a:pt x="1900403" y="995380"/>
                  </a:lnTo>
                  <a:lnTo>
                    <a:pt x="0" y="995380"/>
                  </a:lnTo>
                  <a:close/>
                </a:path>
              </a:pathLst>
            </a:custGeom>
            <a:solidFill>
              <a:srgbClr val="F1F2F2"/>
            </a:solidFill>
          </p:spPr>
        </p:sp>
        <p:sp>
          <p:nvSpPr>
            <p:cNvPr name="TextBox 7" id="7"/>
            <p:cNvSpPr txBox="true"/>
            <p:nvPr/>
          </p:nvSpPr>
          <p:spPr>
            <a:xfrm>
              <a:off x="0" y="-38100"/>
              <a:ext cx="1900403" cy="1033480"/>
            </a:xfrm>
            <a:prstGeom prst="rect">
              <a:avLst/>
            </a:prstGeom>
          </p:spPr>
          <p:txBody>
            <a:bodyPr anchor="ctr" rtlCol="false" tIns="50800" lIns="50800" bIns="50800" rIns="50800"/>
            <a:lstStyle/>
            <a:p>
              <a:pPr algn="ctr">
                <a:lnSpc>
                  <a:spcPts val="2659"/>
                </a:lnSpc>
                <a:spcBef>
                  <a:spcPct val="0"/>
                </a:spcBef>
              </a:pPr>
              <a:r>
                <a:rPr lang="en-US" sz="1899">
                  <a:solidFill>
                    <a:srgbClr val="FFFFFF"/>
                  </a:solidFill>
                  <a:latin typeface="Canva Sans"/>
                </a:rPr>
                <a:t>Nam</a:t>
              </a:r>
            </a:p>
          </p:txBody>
        </p:sp>
      </p:grpSp>
      <p:grpSp>
        <p:nvGrpSpPr>
          <p:cNvPr name="Group 8" id="8"/>
          <p:cNvGrpSpPr/>
          <p:nvPr/>
        </p:nvGrpSpPr>
        <p:grpSpPr>
          <a:xfrm rot="0">
            <a:off x="9144000" y="4710822"/>
            <a:ext cx="7400925" cy="4547478"/>
            <a:chOff x="0" y="0"/>
            <a:chExt cx="1949215" cy="1197690"/>
          </a:xfrm>
        </p:grpSpPr>
        <p:sp>
          <p:nvSpPr>
            <p:cNvPr name="Freeform 9" id="9"/>
            <p:cNvSpPr/>
            <p:nvPr/>
          </p:nvSpPr>
          <p:spPr>
            <a:xfrm flipH="false" flipV="false" rot="0">
              <a:off x="0" y="0"/>
              <a:ext cx="1949215" cy="1197690"/>
            </a:xfrm>
            <a:custGeom>
              <a:avLst/>
              <a:gdLst/>
              <a:ahLst/>
              <a:cxnLst/>
              <a:rect r="r" b="b" t="t" l="l"/>
              <a:pathLst>
                <a:path h="1197690" w="1949215">
                  <a:moveTo>
                    <a:pt x="0" y="0"/>
                  </a:moveTo>
                  <a:lnTo>
                    <a:pt x="1949215" y="0"/>
                  </a:lnTo>
                  <a:lnTo>
                    <a:pt x="1949215" y="1197690"/>
                  </a:lnTo>
                  <a:lnTo>
                    <a:pt x="0" y="1197690"/>
                  </a:lnTo>
                  <a:close/>
                </a:path>
              </a:pathLst>
            </a:custGeom>
            <a:solidFill>
              <a:srgbClr val="F1F2F2"/>
            </a:solidFill>
          </p:spPr>
        </p:sp>
        <p:sp>
          <p:nvSpPr>
            <p:cNvPr name="TextBox 10" id="10"/>
            <p:cNvSpPr txBox="true"/>
            <p:nvPr/>
          </p:nvSpPr>
          <p:spPr>
            <a:xfrm>
              <a:off x="0" y="-38100"/>
              <a:ext cx="1949215" cy="1235790"/>
            </a:xfrm>
            <a:prstGeom prst="rect">
              <a:avLst/>
            </a:prstGeom>
          </p:spPr>
          <p:txBody>
            <a:bodyPr anchor="ctr" rtlCol="false" tIns="50800" lIns="50800" bIns="50800" rIns="50800"/>
            <a:lstStyle/>
            <a:p>
              <a:pPr algn="ctr">
                <a:lnSpc>
                  <a:spcPts val="2659"/>
                </a:lnSpc>
                <a:spcBef>
                  <a:spcPct val="0"/>
                </a:spcBef>
              </a:pPr>
            </a:p>
          </p:txBody>
        </p:sp>
      </p:grpSp>
      <p:sp>
        <p:nvSpPr>
          <p:cNvPr name="TextBox 11" id="11"/>
          <p:cNvSpPr txBox="true"/>
          <p:nvPr/>
        </p:nvSpPr>
        <p:spPr>
          <a:xfrm rot="0">
            <a:off x="1489576" y="2273274"/>
            <a:ext cx="6955357" cy="2779201"/>
          </a:xfrm>
          <a:prstGeom prst="rect">
            <a:avLst/>
          </a:prstGeom>
        </p:spPr>
        <p:txBody>
          <a:bodyPr anchor="t" rtlCol="false" tIns="0" lIns="0" bIns="0" rIns="0">
            <a:spAutoFit/>
          </a:bodyPr>
          <a:lstStyle/>
          <a:p>
            <a:pPr algn="just">
              <a:lnSpc>
                <a:spcPts val="5560"/>
              </a:lnSpc>
            </a:pPr>
            <a:r>
              <a:rPr lang="en-US" sz="3971">
                <a:solidFill>
                  <a:srgbClr val="000000"/>
                </a:solidFill>
                <a:latin typeface="Canva Sans"/>
              </a:rPr>
              <a:t>Name: Ian Adams </a:t>
            </a:r>
          </a:p>
          <a:p>
            <a:pPr algn="just">
              <a:lnSpc>
                <a:spcPts val="5560"/>
              </a:lnSpc>
            </a:pPr>
            <a:r>
              <a:rPr lang="en-US" sz="3971">
                <a:solidFill>
                  <a:srgbClr val="000000"/>
                </a:solidFill>
                <a:latin typeface="Canva Sans"/>
              </a:rPr>
              <a:t>Classification: Rising Junior</a:t>
            </a:r>
          </a:p>
          <a:p>
            <a:pPr algn="just">
              <a:lnSpc>
                <a:spcPts val="5560"/>
              </a:lnSpc>
            </a:pPr>
            <a:r>
              <a:rPr lang="en-US" sz="3971">
                <a:solidFill>
                  <a:srgbClr val="000000"/>
                </a:solidFill>
                <a:latin typeface="Canva Sans"/>
              </a:rPr>
              <a:t>Major: Computer Science </a:t>
            </a:r>
          </a:p>
          <a:p>
            <a:pPr algn="just">
              <a:lnSpc>
                <a:spcPts val="5560"/>
              </a:lnSpc>
            </a:pPr>
            <a:r>
              <a:rPr lang="en-US" sz="3971">
                <a:solidFill>
                  <a:srgbClr val="000000"/>
                </a:solidFill>
                <a:latin typeface="Canva Sans"/>
              </a:rPr>
              <a:t>Mentor: Dr. Pawar </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619081" y="1892158"/>
            <a:ext cx="9189520" cy="6727997"/>
            <a:chOff x="0" y="0"/>
            <a:chExt cx="2420285" cy="1771983"/>
          </a:xfrm>
        </p:grpSpPr>
        <p:sp>
          <p:nvSpPr>
            <p:cNvPr name="Freeform 6" id="6"/>
            <p:cNvSpPr/>
            <p:nvPr/>
          </p:nvSpPr>
          <p:spPr>
            <a:xfrm flipH="false" flipV="false" rot="0">
              <a:off x="0" y="0"/>
              <a:ext cx="2420285" cy="1771983"/>
            </a:xfrm>
            <a:custGeom>
              <a:avLst/>
              <a:gdLst/>
              <a:ahLst/>
              <a:cxnLst/>
              <a:rect r="r" b="b" t="t" l="l"/>
              <a:pathLst>
                <a:path h="1771983" w="2420285">
                  <a:moveTo>
                    <a:pt x="0" y="0"/>
                  </a:moveTo>
                  <a:lnTo>
                    <a:pt x="2420285" y="0"/>
                  </a:lnTo>
                  <a:lnTo>
                    <a:pt x="2420285" y="1771983"/>
                  </a:lnTo>
                  <a:lnTo>
                    <a:pt x="0" y="1771983"/>
                  </a:lnTo>
                  <a:close/>
                </a:path>
              </a:pathLst>
            </a:custGeom>
            <a:solidFill>
              <a:srgbClr val="F1F2F2"/>
            </a:solidFill>
          </p:spPr>
        </p:sp>
        <p:sp>
          <p:nvSpPr>
            <p:cNvPr name="TextBox 7" id="7"/>
            <p:cNvSpPr txBox="true"/>
            <p:nvPr/>
          </p:nvSpPr>
          <p:spPr>
            <a:xfrm>
              <a:off x="0" y="-38100"/>
              <a:ext cx="2420285" cy="1810083"/>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1642597" y="123867"/>
            <a:ext cx="7142487" cy="1542843"/>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47625"/>
              <a:ext cx="2109623" cy="503323"/>
            </a:xfrm>
            <a:prstGeom prst="rect">
              <a:avLst/>
            </a:prstGeom>
          </p:spPr>
          <p:txBody>
            <a:bodyPr anchor="ctr" rtlCol="false" tIns="50800" lIns="50800" bIns="50800" rIns="50800"/>
            <a:lstStyle/>
            <a:p>
              <a:pPr algn="ctr">
                <a:lnSpc>
                  <a:spcPts val="3499"/>
                </a:lnSpc>
                <a:spcBef>
                  <a:spcPct val="0"/>
                </a:spcBef>
              </a:pPr>
            </a:p>
          </p:txBody>
        </p:sp>
      </p:grpSp>
      <p:sp>
        <p:nvSpPr>
          <p:cNvPr name="Freeform 11" id="11"/>
          <p:cNvSpPr/>
          <p:nvPr/>
        </p:nvSpPr>
        <p:spPr>
          <a:xfrm flipH="false" flipV="false" rot="0">
            <a:off x="-1109662" y="-217655"/>
            <a:ext cx="2942276" cy="2942276"/>
          </a:xfrm>
          <a:custGeom>
            <a:avLst/>
            <a:gdLst/>
            <a:ahLst/>
            <a:cxnLst/>
            <a:rect r="r" b="b" t="t" l="l"/>
            <a:pathLst>
              <a:path h="2942276" w="2942276">
                <a:moveTo>
                  <a:pt x="0" y="0"/>
                </a:moveTo>
                <a:lnTo>
                  <a:pt x="2942276" y="0"/>
                </a:lnTo>
                <a:lnTo>
                  <a:pt x="2942276" y="2942276"/>
                </a:lnTo>
                <a:lnTo>
                  <a:pt x="0" y="294227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6590398" y="6983167"/>
            <a:ext cx="3395204" cy="1049427"/>
          </a:xfrm>
          <a:custGeom>
            <a:avLst/>
            <a:gdLst/>
            <a:ahLst/>
            <a:cxnLst/>
            <a:rect r="r" b="b" t="t" l="l"/>
            <a:pathLst>
              <a:path h="1049427" w="3395204">
                <a:moveTo>
                  <a:pt x="0" y="0"/>
                </a:moveTo>
                <a:lnTo>
                  <a:pt x="3395204" y="0"/>
                </a:lnTo>
                <a:lnTo>
                  <a:pt x="3395204" y="1049427"/>
                </a:lnTo>
                <a:lnTo>
                  <a:pt x="0" y="1049427"/>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10253005" y="0"/>
            <a:ext cx="4173070" cy="5256156"/>
          </a:xfrm>
          <a:custGeom>
            <a:avLst/>
            <a:gdLst/>
            <a:ahLst/>
            <a:cxnLst/>
            <a:rect r="r" b="b" t="t" l="l"/>
            <a:pathLst>
              <a:path h="5256156" w="4173070">
                <a:moveTo>
                  <a:pt x="0" y="0"/>
                </a:moveTo>
                <a:lnTo>
                  <a:pt x="4173070" y="0"/>
                </a:lnTo>
                <a:lnTo>
                  <a:pt x="4173070" y="5256156"/>
                </a:lnTo>
                <a:lnTo>
                  <a:pt x="0" y="5256156"/>
                </a:lnTo>
                <a:lnTo>
                  <a:pt x="0" y="0"/>
                </a:lnTo>
                <a:close/>
              </a:path>
            </a:pathLst>
          </a:custGeom>
          <a:blipFill>
            <a:blip r:embed="rId8"/>
            <a:stretch>
              <a:fillRect l="-10255" t="0" r="-113663" b="0"/>
            </a:stretch>
          </a:blipFill>
        </p:spPr>
      </p:sp>
      <p:sp>
        <p:nvSpPr>
          <p:cNvPr name="Freeform 14" id="14"/>
          <p:cNvSpPr/>
          <p:nvPr/>
        </p:nvSpPr>
        <p:spPr>
          <a:xfrm flipH="false" flipV="false" rot="0">
            <a:off x="13684701" y="4820481"/>
            <a:ext cx="4364988" cy="5374798"/>
          </a:xfrm>
          <a:custGeom>
            <a:avLst/>
            <a:gdLst/>
            <a:ahLst/>
            <a:cxnLst/>
            <a:rect r="r" b="b" t="t" l="l"/>
            <a:pathLst>
              <a:path h="5374798" w="4364988">
                <a:moveTo>
                  <a:pt x="0" y="0"/>
                </a:moveTo>
                <a:lnTo>
                  <a:pt x="4364989" y="0"/>
                </a:lnTo>
                <a:lnTo>
                  <a:pt x="4364989" y="5374798"/>
                </a:lnTo>
                <a:lnTo>
                  <a:pt x="0" y="5374798"/>
                </a:lnTo>
                <a:lnTo>
                  <a:pt x="0" y="0"/>
                </a:lnTo>
                <a:close/>
              </a:path>
            </a:pathLst>
          </a:custGeom>
          <a:blipFill>
            <a:blip r:embed="rId8"/>
            <a:stretch>
              <a:fillRect l="-121111" t="-4150" r="-19394" b="-5716"/>
            </a:stretch>
          </a:blipFill>
        </p:spPr>
      </p:sp>
      <p:sp>
        <p:nvSpPr>
          <p:cNvPr name="TextBox 15" id="15"/>
          <p:cNvSpPr txBox="true"/>
          <p:nvPr/>
        </p:nvSpPr>
        <p:spPr>
          <a:xfrm rot="0">
            <a:off x="1111777" y="313989"/>
            <a:ext cx="8204127" cy="1007743"/>
          </a:xfrm>
          <a:prstGeom prst="rect">
            <a:avLst/>
          </a:prstGeom>
        </p:spPr>
        <p:txBody>
          <a:bodyPr anchor="t" rtlCol="false" tIns="0" lIns="0" bIns="0" rIns="0">
            <a:spAutoFit/>
          </a:bodyPr>
          <a:lstStyle/>
          <a:p>
            <a:pPr algn="ctr">
              <a:lnSpc>
                <a:spcPts val="8248"/>
              </a:lnSpc>
            </a:pPr>
            <a:r>
              <a:rPr lang="en-US" sz="5891">
                <a:solidFill>
                  <a:srgbClr val="000000"/>
                </a:solidFill>
                <a:latin typeface="Fredoka"/>
              </a:rPr>
              <a:t>INTRODUCTION </a:t>
            </a:r>
          </a:p>
        </p:txBody>
      </p:sp>
      <p:sp>
        <p:nvSpPr>
          <p:cNvPr name="TextBox 16" id="16"/>
          <p:cNvSpPr txBox="true"/>
          <p:nvPr/>
        </p:nvSpPr>
        <p:spPr>
          <a:xfrm rot="0">
            <a:off x="1338110" y="2126435"/>
            <a:ext cx="7751461" cy="7613650"/>
          </a:xfrm>
          <a:prstGeom prst="rect">
            <a:avLst/>
          </a:prstGeom>
        </p:spPr>
        <p:txBody>
          <a:bodyPr anchor="t" rtlCol="false" tIns="0" lIns="0" bIns="0" rIns="0">
            <a:spAutoFit/>
          </a:bodyPr>
          <a:lstStyle/>
          <a:p>
            <a:pPr algn="ctr">
              <a:lnSpc>
                <a:spcPts val="6299"/>
              </a:lnSpc>
            </a:pPr>
            <a:r>
              <a:rPr lang="en-US" sz="4499">
                <a:solidFill>
                  <a:srgbClr val="000000"/>
                </a:solidFill>
                <a:latin typeface="Nunito 1 Bold"/>
              </a:rPr>
              <a:t>What is a stroke?</a:t>
            </a:r>
          </a:p>
          <a:p>
            <a:pPr algn="ctr">
              <a:lnSpc>
                <a:spcPts val="2520"/>
              </a:lnSpc>
            </a:pPr>
          </a:p>
          <a:p>
            <a:pPr algn="ctr">
              <a:lnSpc>
                <a:spcPts val="5319"/>
              </a:lnSpc>
            </a:pPr>
            <a:r>
              <a:rPr lang="en-US" sz="3799">
                <a:solidFill>
                  <a:srgbClr val="000000"/>
                </a:solidFill>
                <a:latin typeface="Nunito 1 Bold"/>
              </a:rPr>
              <a:t>A stroke is a cerebrovascular incident that occurs when the blood supply to part of the brain is interrupted or reduced, preventing brain tissue from getting enough oxygen and nutrients causing brain cells to die within minutes. </a:t>
            </a:r>
          </a:p>
          <a:p>
            <a:pPr algn="ctr">
              <a:lnSpc>
                <a:spcPts val="4899"/>
              </a:lnSpc>
            </a:pPr>
          </a:p>
          <a:p>
            <a:pPr algn="ctr">
              <a:lnSpc>
                <a:spcPts val="4899"/>
              </a:lnSpc>
            </a:pPr>
          </a:p>
          <a:p>
            <a:pPr algn="ctr">
              <a:lnSpc>
                <a:spcPts val="4899"/>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2450714" y="298868"/>
            <a:ext cx="5737990" cy="9723061"/>
            <a:chOff x="0" y="0"/>
            <a:chExt cx="1511240" cy="2560806"/>
          </a:xfrm>
        </p:grpSpPr>
        <p:sp>
          <p:nvSpPr>
            <p:cNvPr name="Freeform 6" id="6"/>
            <p:cNvSpPr/>
            <p:nvPr/>
          </p:nvSpPr>
          <p:spPr>
            <a:xfrm flipH="false" flipV="false" rot="0">
              <a:off x="0" y="0"/>
              <a:ext cx="1511240" cy="2560806"/>
            </a:xfrm>
            <a:custGeom>
              <a:avLst/>
              <a:gdLst/>
              <a:ahLst/>
              <a:cxnLst/>
              <a:rect r="r" b="b" t="t" l="l"/>
              <a:pathLst>
                <a:path h="2560806" w="1511240">
                  <a:moveTo>
                    <a:pt x="0" y="0"/>
                  </a:moveTo>
                  <a:lnTo>
                    <a:pt x="1511240" y="0"/>
                  </a:lnTo>
                  <a:lnTo>
                    <a:pt x="1511240" y="2560806"/>
                  </a:lnTo>
                  <a:lnTo>
                    <a:pt x="0" y="2560806"/>
                  </a:lnTo>
                  <a:close/>
                </a:path>
              </a:pathLst>
            </a:custGeom>
            <a:solidFill>
              <a:srgbClr val="F1F2F2"/>
            </a:solidFill>
          </p:spPr>
        </p:sp>
        <p:sp>
          <p:nvSpPr>
            <p:cNvPr name="TextBox 7" id="7"/>
            <p:cNvSpPr txBox="true"/>
            <p:nvPr/>
          </p:nvSpPr>
          <p:spPr>
            <a:xfrm>
              <a:off x="0" y="-38100"/>
              <a:ext cx="1511240" cy="2598906"/>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2583261" y="750231"/>
            <a:ext cx="5472896" cy="10078294"/>
          </a:xfrm>
          <a:prstGeom prst="rect">
            <a:avLst/>
          </a:prstGeom>
        </p:spPr>
        <p:txBody>
          <a:bodyPr anchor="t" rtlCol="false" tIns="0" lIns="0" bIns="0" rIns="0">
            <a:spAutoFit/>
          </a:bodyPr>
          <a:lstStyle/>
          <a:p>
            <a:pPr algn="ctr">
              <a:lnSpc>
                <a:spcPts val="4403"/>
              </a:lnSpc>
            </a:pPr>
            <a:r>
              <a:rPr lang="en-US" sz="3145">
                <a:solidFill>
                  <a:srgbClr val="000000"/>
                </a:solidFill>
                <a:latin typeface="Nunito 1 Bold"/>
              </a:rPr>
              <a:t>According to the World Health Organization, strokes are the second leading cause of death globally, just behind ischemic heart disease. Strokes account for approximately 11% of all deaths worldwide, underscoring the critical importance of awareness, prevention, and timely treatment of this medical condition. They not only contribute significantly to mortality rates but also lead to severe disability</a:t>
            </a:r>
          </a:p>
          <a:p>
            <a:pPr algn="ctr">
              <a:lnSpc>
                <a:spcPts val="4953"/>
              </a:lnSpc>
            </a:pPr>
          </a:p>
          <a:p>
            <a:pPr algn="ctr">
              <a:lnSpc>
                <a:spcPts val="4953"/>
              </a:lnSpc>
            </a:pPr>
          </a:p>
        </p:txBody>
      </p:sp>
      <p:sp>
        <p:nvSpPr>
          <p:cNvPr name="Freeform 9" id="9"/>
          <p:cNvSpPr/>
          <p:nvPr/>
        </p:nvSpPr>
        <p:spPr>
          <a:xfrm flipH="false" flipV="false" rot="0">
            <a:off x="0" y="361522"/>
            <a:ext cx="12450714" cy="9597753"/>
          </a:xfrm>
          <a:custGeom>
            <a:avLst/>
            <a:gdLst/>
            <a:ahLst/>
            <a:cxnLst/>
            <a:rect r="r" b="b" t="t" l="l"/>
            <a:pathLst>
              <a:path h="9597753" w="12450714">
                <a:moveTo>
                  <a:pt x="0" y="0"/>
                </a:moveTo>
                <a:lnTo>
                  <a:pt x="12450714" y="0"/>
                </a:lnTo>
                <a:lnTo>
                  <a:pt x="12450714" y="9597753"/>
                </a:lnTo>
                <a:lnTo>
                  <a:pt x="0" y="9597753"/>
                </a:lnTo>
                <a:lnTo>
                  <a:pt x="0" y="0"/>
                </a:lnTo>
                <a:close/>
              </a:path>
            </a:pathLst>
          </a:custGeom>
          <a:blipFill>
            <a:blip r:embed="rId4"/>
            <a:stretch>
              <a:fillRect l="0" t="0" r="0" b="-271"/>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3241445" y="1761450"/>
            <a:ext cx="11805110" cy="5896985"/>
            <a:chOff x="0" y="0"/>
            <a:chExt cx="1963144" cy="980646"/>
          </a:xfrm>
        </p:grpSpPr>
        <p:sp>
          <p:nvSpPr>
            <p:cNvPr name="Freeform 6" id="6"/>
            <p:cNvSpPr/>
            <p:nvPr/>
          </p:nvSpPr>
          <p:spPr>
            <a:xfrm flipH="false" flipV="false" rot="0">
              <a:off x="0" y="0"/>
              <a:ext cx="1963144" cy="980646"/>
            </a:xfrm>
            <a:custGeom>
              <a:avLst/>
              <a:gdLst/>
              <a:ahLst/>
              <a:cxnLst/>
              <a:rect r="r" b="b" t="t" l="l"/>
              <a:pathLst>
                <a:path h="980646" w="1963144">
                  <a:moveTo>
                    <a:pt x="0" y="0"/>
                  </a:moveTo>
                  <a:lnTo>
                    <a:pt x="1963144" y="0"/>
                  </a:lnTo>
                  <a:lnTo>
                    <a:pt x="1963144" y="980646"/>
                  </a:lnTo>
                  <a:lnTo>
                    <a:pt x="0" y="980646"/>
                  </a:lnTo>
                  <a:close/>
                </a:path>
              </a:pathLst>
            </a:custGeom>
            <a:solidFill>
              <a:srgbClr val="F1F2F2"/>
            </a:solidFill>
          </p:spPr>
        </p:sp>
        <p:sp>
          <p:nvSpPr>
            <p:cNvPr name="TextBox 7" id="7"/>
            <p:cNvSpPr txBox="true"/>
            <p:nvPr/>
          </p:nvSpPr>
          <p:spPr>
            <a:xfrm>
              <a:off x="0" y="-38100"/>
              <a:ext cx="1963144" cy="1018746"/>
            </a:xfrm>
            <a:prstGeom prst="rect">
              <a:avLst/>
            </a:prstGeom>
          </p:spPr>
          <p:txBody>
            <a:bodyPr anchor="ctr" rtlCol="false" tIns="50800" lIns="50800" bIns="50800" rIns="50800"/>
            <a:lstStyle/>
            <a:p>
              <a:pPr algn="ctr">
                <a:lnSpc>
                  <a:spcPts val="2799"/>
                </a:lnSpc>
                <a:spcBef>
                  <a:spcPct val="0"/>
                </a:spcBef>
              </a:pPr>
            </a:p>
          </p:txBody>
        </p:sp>
      </p:grpSp>
      <p:sp>
        <p:nvSpPr>
          <p:cNvPr name="TextBox 8" id="8"/>
          <p:cNvSpPr txBox="true"/>
          <p:nvPr/>
        </p:nvSpPr>
        <p:spPr>
          <a:xfrm rot="0">
            <a:off x="3582134" y="2169756"/>
            <a:ext cx="11123733" cy="4994646"/>
          </a:xfrm>
          <a:prstGeom prst="rect">
            <a:avLst/>
          </a:prstGeom>
        </p:spPr>
        <p:txBody>
          <a:bodyPr anchor="t" rtlCol="false" tIns="0" lIns="0" bIns="0" rIns="0">
            <a:spAutoFit/>
          </a:bodyPr>
          <a:lstStyle/>
          <a:p>
            <a:pPr algn="ctr">
              <a:lnSpc>
                <a:spcPts val="6667"/>
              </a:lnSpc>
            </a:pPr>
            <a:r>
              <a:rPr lang="en-US" sz="4762">
                <a:solidFill>
                  <a:srgbClr val="000000"/>
                </a:solidFill>
                <a:latin typeface="Nunito 1 Bold"/>
              </a:rPr>
              <a:t>Treatment </a:t>
            </a:r>
          </a:p>
          <a:p>
            <a:pPr algn="ctr">
              <a:lnSpc>
                <a:spcPts val="5555"/>
              </a:lnSpc>
            </a:pPr>
            <a:r>
              <a:rPr lang="en-US" sz="3968">
                <a:solidFill>
                  <a:srgbClr val="000000"/>
                </a:solidFill>
                <a:latin typeface="Nunito 1 Bold"/>
              </a:rPr>
              <a:t>A stroke requires immediate emergency care, usually in a hospital's specialized stroke unit. Treatment varies based on factors such as the type of stroke (</a:t>
            </a:r>
            <a:r>
              <a:rPr lang="en-US" sz="3968">
                <a:solidFill>
                  <a:srgbClr val="C32622"/>
                </a:solidFill>
                <a:latin typeface="Nunito 1 Bold"/>
              </a:rPr>
              <a:t>ischemic</a:t>
            </a:r>
            <a:r>
              <a:rPr lang="en-US" sz="3968">
                <a:solidFill>
                  <a:srgbClr val="000000"/>
                </a:solidFill>
                <a:latin typeface="Nunito 1 Bold"/>
              </a:rPr>
              <a:t> or </a:t>
            </a:r>
            <a:r>
              <a:rPr lang="en-US" sz="3968">
                <a:solidFill>
                  <a:srgbClr val="C32622"/>
                </a:solidFill>
                <a:latin typeface="Nunito 1 Bold"/>
              </a:rPr>
              <a:t>hemorrhagic</a:t>
            </a:r>
            <a:r>
              <a:rPr lang="en-US" sz="3968">
                <a:solidFill>
                  <a:srgbClr val="000000"/>
                </a:solidFill>
                <a:latin typeface="Nunito 1 Bold"/>
              </a:rPr>
              <a:t>), the time elapsed since symptom onset, and any underlying medical conditions.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531266" y="835000"/>
            <a:ext cx="15225468" cy="7661411"/>
            <a:chOff x="0" y="0"/>
            <a:chExt cx="4036339" cy="2031074"/>
          </a:xfrm>
        </p:grpSpPr>
        <p:sp>
          <p:nvSpPr>
            <p:cNvPr name="Freeform 6" id="6"/>
            <p:cNvSpPr/>
            <p:nvPr/>
          </p:nvSpPr>
          <p:spPr>
            <a:xfrm flipH="false" flipV="false" rot="0">
              <a:off x="0" y="0"/>
              <a:ext cx="4036339" cy="2031074"/>
            </a:xfrm>
            <a:custGeom>
              <a:avLst/>
              <a:gdLst/>
              <a:ahLst/>
              <a:cxnLst/>
              <a:rect r="r" b="b" t="t" l="l"/>
              <a:pathLst>
                <a:path h="2031074" w="4036339">
                  <a:moveTo>
                    <a:pt x="0" y="0"/>
                  </a:moveTo>
                  <a:lnTo>
                    <a:pt x="4036339" y="0"/>
                  </a:lnTo>
                  <a:lnTo>
                    <a:pt x="4036339" y="2031074"/>
                  </a:lnTo>
                  <a:lnTo>
                    <a:pt x="0" y="2031074"/>
                  </a:lnTo>
                  <a:close/>
                </a:path>
              </a:pathLst>
            </a:custGeom>
            <a:solidFill>
              <a:srgbClr val="F1F2F2"/>
            </a:solidFill>
          </p:spPr>
        </p:sp>
        <p:sp>
          <p:nvSpPr>
            <p:cNvPr name="TextBox 7" id="7"/>
            <p:cNvSpPr txBox="true"/>
            <p:nvPr/>
          </p:nvSpPr>
          <p:spPr>
            <a:xfrm>
              <a:off x="0" y="-38100"/>
              <a:ext cx="4036339" cy="2069174"/>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940614" y="1022419"/>
            <a:ext cx="14406771" cy="7210373"/>
          </a:xfrm>
          <a:prstGeom prst="rect">
            <a:avLst/>
          </a:prstGeom>
        </p:spPr>
        <p:txBody>
          <a:bodyPr anchor="t" rtlCol="false" tIns="0" lIns="0" bIns="0" rIns="0">
            <a:spAutoFit/>
          </a:bodyPr>
          <a:lstStyle/>
          <a:p>
            <a:pPr algn="just" marL="725992" indent="-362996" lvl="1">
              <a:lnSpc>
                <a:spcPts val="4707"/>
              </a:lnSpc>
              <a:buFont typeface="Arial"/>
              <a:buChar char="•"/>
            </a:pPr>
            <a:r>
              <a:rPr lang="en-US" sz="3362">
                <a:solidFill>
                  <a:srgbClr val="000000"/>
                </a:solidFill>
                <a:latin typeface="Nunito 1 Bold"/>
              </a:rPr>
              <a:t>To treat an </a:t>
            </a:r>
            <a:r>
              <a:rPr lang="en-US" sz="3362">
                <a:solidFill>
                  <a:srgbClr val="C32622"/>
                </a:solidFill>
                <a:latin typeface="Nunito 1 Bold"/>
              </a:rPr>
              <a:t>ischemic</a:t>
            </a:r>
            <a:r>
              <a:rPr lang="en-US" sz="3362">
                <a:solidFill>
                  <a:srgbClr val="000000"/>
                </a:solidFill>
                <a:latin typeface="Nunito 1 Bold"/>
              </a:rPr>
              <a:t> stroke, restoring blood flow quickly is vital. This can be done through:</a:t>
            </a:r>
          </a:p>
          <a:p>
            <a:pPr algn="just" marL="725992" indent="-362996" lvl="1">
              <a:lnSpc>
                <a:spcPts val="4707"/>
              </a:lnSpc>
              <a:buFont typeface="Arial"/>
              <a:buChar char="•"/>
            </a:pPr>
            <a:r>
              <a:rPr lang="en-US" sz="3362">
                <a:solidFill>
                  <a:srgbClr val="000000"/>
                </a:solidFill>
                <a:latin typeface="Nunito 1"/>
              </a:rPr>
              <a:t>E</a:t>
            </a:r>
            <a:r>
              <a:rPr lang="en-US" sz="3362">
                <a:solidFill>
                  <a:srgbClr val="000000"/>
                </a:solidFill>
                <a:latin typeface="Nunito 1 Bold"/>
              </a:rPr>
              <a:t>mergency IV Medicine: Administering tPA (e.g., alteplase or tenecteplase) within 4.5 hours of symptom onset, ideally within the first three hours.</a:t>
            </a:r>
          </a:p>
          <a:p>
            <a:pPr algn="just">
              <a:lnSpc>
                <a:spcPts val="4707"/>
              </a:lnSpc>
            </a:pPr>
            <a:r>
              <a:rPr lang="en-US" sz="3362">
                <a:solidFill>
                  <a:srgbClr val="000000"/>
                </a:solidFill>
                <a:latin typeface="Nunito 1 Bold"/>
              </a:rPr>
              <a:t>Emergency Endovascular Procedures:</a:t>
            </a:r>
          </a:p>
          <a:p>
            <a:pPr algn="just">
              <a:lnSpc>
                <a:spcPts val="4707"/>
              </a:lnSpc>
            </a:pPr>
            <a:r>
              <a:rPr lang="en-US" sz="3362">
                <a:solidFill>
                  <a:srgbClr val="000000"/>
                </a:solidFill>
                <a:latin typeface="Nunito 1 Bold"/>
              </a:rPr>
              <a:t>   - Intra-arterial tPA: Directly delivering tPA to the brain via a catheter.</a:t>
            </a:r>
          </a:p>
          <a:p>
            <a:pPr algn="just">
              <a:lnSpc>
                <a:spcPts val="5094"/>
              </a:lnSpc>
            </a:pPr>
            <a:r>
              <a:rPr lang="en-US" sz="3639">
                <a:solidFill>
                  <a:srgbClr val="000000"/>
                </a:solidFill>
                <a:latin typeface="Nunito 1 Bold"/>
              </a:rPr>
              <a:t>   - Mechanical Thrombectomy: Using a stent retriever to remove large clots.</a:t>
            </a:r>
          </a:p>
          <a:p>
            <a:pPr algn="just">
              <a:lnSpc>
                <a:spcPts val="4707"/>
              </a:lnSpc>
            </a:pPr>
          </a:p>
          <a:p>
            <a:pPr algn="just">
              <a:lnSpc>
                <a:spcPts val="4707"/>
              </a:lnSpc>
            </a:pPr>
            <a:r>
              <a:rPr lang="en-US" sz="3362">
                <a:solidFill>
                  <a:srgbClr val="000000"/>
                </a:solidFill>
                <a:latin typeface="Nunito 1 Bold"/>
              </a:rPr>
              <a:t>Newer imaging technologies (CT/MRI perfusion) help identify patients who can benefit from these treatments beyond standard time limits.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945980" y="1116594"/>
            <a:ext cx="16396041" cy="8053811"/>
            <a:chOff x="0" y="0"/>
            <a:chExt cx="6012050" cy="2953147"/>
          </a:xfrm>
        </p:grpSpPr>
        <p:sp>
          <p:nvSpPr>
            <p:cNvPr name="Freeform 6" id="6"/>
            <p:cNvSpPr/>
            <p:nvPr/>
          </p:nvSpPr>
          <p:spPr>
            <a:xfrm flipH="false" flipV="false" rot="0">
              <a:off x="0" y="0"/>
              <a:ext cx="6012050" cy="2953147"/>
            </a:xfrm>
            <a:custGeom>
              <a:avLst/>
              <a:gdLst/>
              <a:ahLst/>
              <a:cxnLst/>
              <a:rect r="r" b="b" t="t" l="l"/>
              <a:pathLst>
                <a:path h="2953147" w="6012050">
                  <a:moveTo>
                    <a:pt x="0" y="0"/>
                  </a:moveTo>
                  <a:lnTo>
                    <a:pt x="6012050" y="0"/>
                  </a:lnTo>
                  <a:lnTo>
                    <a:pt x="6012050" y="2953147"/>
                  </a:lnTo>
                  <a:lnTo>
                    <a:pt x="0" y="2953147"/>
                  </a:lnTo>
                  <a:close/>
                </a:path>
              </a:pathLst>
            </a:custGeom>
            <a:solidFill>
              <a:srgbClr val="F1F2F2"/>
            </a:solidFill>
          </p:spPr>
        </p:sp>
        <p:sp>
          <p:nvSpPr>
            <p:cNvPr name="TextBox 7" id="7"/>
            <p:cNvSpPr txBox="true"/>
            <p:nvPr/>
          </p:nvSpPr>
          <p:spPr>
            <a:xfrm>
              <a:off x="0" y="-38100"/>
              <a:ext cx="6012050" cy="2991247"/>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1479151" y="1657874"/>
            <a:ext cx="15329699" cy="7447502"/>
          </a:xfrm>
          <a:prstGeom prst="rect">
            <a:avLst/>
          </a:prstGeom>
        </p:spPr>
        <p:txBody>
          <a:bodyPr anchor="t" rtlCol="false" tIns="0" lIns="0" bIns="0" rIns="0">
            <a:spAutoFit/>
          </a:bodyPr>
          <a:lstStyle/>
          <a:p>
            <a:pPr algn="l" marL="656611" indent="-328305" lvl="1">
              <a:lnSpc>
                <a:spcPts val="4257"/>
              </a:lnSpc>
              <a:buFont typeface="Arial"/>
              <a:buChar char="•"/>
            </a:pPr>
            <a:r>
              <a:rPr lang="en-US" sz="3041">
                <a:solidFill>
                  <a:srgbClr val="000000"/>
                </a:solidFill>
                <a:latin typeface="Nunito 1 Bold"/>
              </a:rPr>
              <a:t>Emergency treatment for </a:t>
            </a:r>
            <a:r>
              <a:rPr lang="en-US" sz="3041">
                <a:solidFill>
                  <a:srgbClr val="C32622"/>
                </a:solidFill>
                <a:latin typeface="Nunito 1 Bold"/>
              </a:rPr>
              <a:t>hemorrhagic</a:t>
            </a:r>
            <a:r>
              <a:rPr lang="en-US" sz="3041">
                <a:solidFill>
                  <a:srgbClr val="000000"/>
                </a:solidFill>
                <a:latin typeface="Nunito 1 Bold"/>
              </a:rPr>
              <a:t> stroke focuses on controlling bleeding and reducing brain pressure. Key measures include:</a:t>
            </a:r>
          </a:p>
          <a:p>
            <a:pPr algn="l">
              <a:lnSpc>
                <a:spcPts val="4257"/>
              </a:lnSpc>
            </a:pPr>
          </a:p>
          <a:p>
            <a:pPr algn="l" marL="656611" indent="-328305" lvl="1">
              <a:lnSpc>
                <a:spcPts val="4257"/>
              </a:lnSpc>
              <a:buFont typeface="Arial"/>
              <a:buChar char="•"/>
            </a:pPr>
            <a:r>
              <a:rPr lang="en-US" sz="3041">
                <a:solidFill>
                  <a:srgbClr val="000000"/>
                </a:solidFill>
                <a:latin typeface="Nunito 1 Bold"/>
              </a:rPr>
              <a:t>Emergency Measures: Counteracting blood thinners, lowering brain pressure, reducing blood pressure, preventing blood vessel spasms, and controlling seizures.</a:t>
            </a:r>
          </a:p>
          <a:p>
            <a:pPr algn="l">
              <a:lnSpc>
                <a:spcPts val="4257"/>
              </a:lnSpc>
            </a:pPr>
            <a:r>
              <a:rPr lang="en-US" sz="3041">
                <a:solidFill>
                  <a:srgbClr val="000000"/>
                </a:solidFill>
                <a:latin typeface="Nunito 1 Bold"/>
              </a:rPr>
              <a:t>Surgery: </a:t>
            </a:r>
          </a:p>
          <a:p>
            <a:pPr algn="l">
              <a:lnSpc>
                <a:spcPts val="4257"/>
              </a:lnSpc>
            </a:pPr>
            <a:r>
              <a:rPr lang="en-US" sz="3041">
                <a:solidFill>
                  <a:srgbClr val="000000"/>
                </a:solidFill>
                <a:latin typeface="Nunito 1 Bold"/>
              </a:rPr>
              <a:t>   - Surgical Clipping: Clamping an aneurysm to prevent bursting or re-bleeding.</a:t>
            </a:r>
          </a:p>
          <a:p>
            <a:pPr algn="l">
              <a:lnSpc>
                <a:spcPts val="4257"/>
              </a:lnSpc>
            </a:pPr>
            <a:r>
              <a:rPr lang="en-US" sz="3041">
                <a:solidFill>
                  <a:srgbClr val="000000"/>
                </a:solidFill>
                <a:latin typeface="Nunito 1 Bold"/>
              </a:rPr>
              <a:t>   - Coiling: Inserting coils to block blood flow in an aneurysm.</a:t>
            </a:r>
          </a:p>
          <a:p>
            <a:pPr algn="l">
              <a:lnSpc>
                <a:spcPts val="4257"/>
              </a:lnSpc>
            </a:pPr>
            <a:r>
              <a:rPr lang="en-US" sz="3041">
                <a:solidFill>
                  <a:srgbClr val="000000"/>
                </a:solidFill>
                <a:latin typeface="Nunito 1 Bold"/>
              </a:rPr>
              <a:t>   - AVM Removal: Surgically removing arteriovenous malformations.</a:t>
            </a:r>
          </a:p>
          <a:p>
            <a:pPr algn="l">
              <a:lnSpc>
                <a:spcPts val="4257"/>
              </a:lnSpc>
            </a:pPr>
            <a:r>
              <a:rPr lang="en-US" sz="3041">
                <a:solidFill>
                  <a:srgbClr val="000000"/>
                </a:solidFill>
                <a:latin typeface="Nunito 1 Bold"/>
              </a:rPr>
              <a:t>   - Stereotactic Radiosurgery: Using focused radiation to repair blood vessel malformations.</a:t>
            </a:r>
          </a:p>
          <a:p>
            <a:pPr algn="l">
              <a:lnSpc>
                <a:spcPts val="4257"/>
              </a:lnSpc>
            </a:pPr>
          </a:p>
          <a:p>
            <a:pPr algn="l">
              <a:lnSpc>
                <a:spcPts val="4257"/>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452123" y="2671640"/>
            <a:ext cx="15383753" cy="5475024"/>
            <a:chOff x="0" y="0"/>
            <a:chExt cx="4051688" cy="1441982"/>
          </a:xfrm>
        </p:grpSpPr>
        <p:sp>
          <p:nvSpPr>
            <p:cNvPr name="Freeform 6" id="6"/>
            <p:cNvSpPr/>
            <p:nvPr/>
          </p:nvSpPr>
          <p:spPr>
            <a:xfrm flipH="false" flipV="false" rot="0">
              <a:off x="0" y="0"/>
              <a:ext cx="4051688" cy="1441982"/>
            </a:xfrm>
            <a:custGeom>
              <a:avLst/>
              <a:gdLst/>
              <a:ahLst/>
              <a:cxnLst/>
              <a:rect r="r" b="b" t="t" l="l"/>
              <a:pathLst>
                <a:path h="1441982" w="4051688">
                  <a:moveTo>
                    <a:pt x="0" y="0"/>
                  </a:moveTo>
                  <a:lnTo>
                    <a:pt x="4051688" y="0"/>
                  </a:lnTo>
                  <a:lnTo>
                    <a:pt x="4051688" y="1441982"/>
                  </a:lnTo>
                  <a:lnTo>
                    <a:pt x="0" y="1441982"/>
                  </a:lnTo>
                  <a:close/>
                </a:path>
              </a:pathLst>
            </a:custGeom>
            <a:solidFill>
              <a:srgbClr val="F1F2F2"/>
            </a:solidFill>
          </p:spPr>
        </p:sp>
        <p:sp>
          <p:nvSpPr>
            <p:cNvPr name="TextBox 7" id="7"/>
            <p:cNvSpPr txBox="true"/>
            <p:nvPr/>
          </p:nvSpPr>
          <p:spPr>
            <a:xfrm>
              <a:off x="0" y="-38100"/>
              <a:ext cx="4051688" cy="1480082"/>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4945110" y="834483"/>
            <a:ext cx="8397780" cy="1240371"/>
            <a:chOff x="0" y="0"/>
            <a:chExt cx="2211761" cy="326682"/>
          </a:xfrm>
        </p:grpSpPr>
        <p:sp>
          <p:nvSpPr>
            <p:cNvPr name="Freeform 9" id="9"/>
            <p:cNvSpPr/>
            <p:nvPr/>
          </p:nvSpPr>
          <p:spPr>
            <a:xfrm flipH="false" flipV="false" rot="0">
              <a:off x="0" y="0"/>
              <a:ext cx="2211761" cy="326682"/>
            </a:xfrm>
            <a:custGeom>
              <a:avLst/>
              <a:gdLst/>
              <a:ahLst/>
              <a:cxnLst/>
              <a:rect r="r" b="b" t="t" l="l"/>
              <a:pathLst>
                <a:path h="326682" w="2211761">
                  <a:moveTo>
                    <a:pt x="0" y="0"/>
                  </a:moveTo>
                  <a:lnTo>
                    <a:pt x="2211761" y="0"/>
                  </a:lnTo>
                  <a:lnTo>
                    <a:pt x="2211761" y="326682"/>
                  </a:lnTo>
                  <a:lnTo>
                    <a:pt x="0" y="326682"/>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211761" cy="364782"/>
            </a:xfrm>
            <a:prstGeom prst="rect">
              <a:avLst/>
            </a:prstGeom>
          </p:spPr>
          <p:txBody>
            <a:bodyPr anchor="ctr" rtlCol="false" tIns="50800" lIns="50800" bIns="50800" rIns="50800"/>
            <a:lstStyle/>
            <a:p>
              <a:pPr algn="ctr">
                <a:lnSpc>
                  <a:spcPts val="3079"/>
                </a:lnSpc>
                <a:spcBef>
                  <a:spcPct val="0"/>
                </a:spcBef>
              </a:pPr>
            </a:p>
          </p:txBody>
        </p:sp>
      </p:grpSp>
      <p:sp>
        <p:nvSpPr>
          <p:cNvPr name="Freeform 11" id="11"/>
          <p:cNvSpPr/>
          <p:nvPr/>
        </p:nvSpPr>
        <p:spPr>
          <a:xfrm flipH="true" flipV="false" rot="-1536545">
            <a:off x="16487867" y="-6185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5176453" y="970576"/>
            <a:ext cx="7935093" cy="863410"/>
          </a:xfrm>
          <a:prstGeom prst="rect">
            <a:avLst/>
          </a:prstGeom>
        </p:spPr>
        <p:txBody>
          <a:bodyPr anchor="t" rtlCol="false" tIns="0" lIns="0" bIns="0" rIns="0">
            <a:spAutoFit/>
          </a:bodyPr>
          <a:lstStyle/>
          <a:p>
            <a:pPr algn="ctr">
              <a:lnSpc>
                <a:spcPts val="7010"/>
              </a:lnSpc>
            </a:pPr>
            <a:r>
              <a:rPr lang="en-US" sz="5007">
                <a:solidFill>
                  <a:srgbClr val="000000"/>
                </a:solidFill>
                <a:latin typeface="Fredoka"/>
              </a:rPr>
              <a:t>PROBLEM STATEMENT</a:t>
            </a:r>
          </a:p>
        </p:txBody>
      </p:sp>
      <p:sp>
        <p:nvSpPr>
          <p:cNvPr name="Freeform 13" id="13"/>
          <p:cNvSpPr/>
          <p:nvPr/>
        </p:nvSpPr>
        <p:spPr>
          <a:xfrm flipH="true" flipV="false" rot="9999176">
            <a:off x="-1316676" y="1716564"/>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1978511" y="3154663"/>
            <a:ext cx="14330978" cy="4442303"/>
          </a:xfrm>
          <a:prstGeom prst="rect">
            <a:avLst/>
          </a:prstGeom>
        </p:spPr>
        <p:txBody>
          <a:bodyPr anchor="t" rtlCol="false" tIns="0" lIns="0" bIns="0" rIns="0">
            <a:spAutoFit/>
          </a:bodyPr>
          <a:lstStyle/>
          <a:p>
            <a:pPr algn="ctr">
              <a:lnSpc>
                <a:spcPts val="5048"/>
              </a:lnSpc>
            </a:pPr>
            <a:r>
              <a:rPr lang="en-US" sz="3606">
                <a:solidFill>
                  <a:srgbClr val="000000"/>
                </a:solidFill>
                <a:latin typeface="Nunito 1 Bold"/>
              </a:rPr>
              <a:t>Our goal is to determine if the patient is at risk of having a stroke using the CT/MRI scan of a patient’s brain. This information is crucial because it allows for early intervention, which can significantly improve outcomes. Early detection can lead to prompt treatment, potentially preventing the stroke or minimizing its severity, thereby reducing the risk of long-term disability and improving the patient's quality of life.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09662" y="0"/>
            <a:ext cx="20507325" cy="10287000"/>
            <a:chOff x="0" y="0"/>
            <a:chExt cx="27343100" cy="13716000"/>
          </a:xfrm>
        </p:grpSpPr>
        <p:sp>
          <p:nvSpPr>
            <p:cNvPr name="Freeform 3" id="3"/>
            <p:cNvSpPr/>
            <p:nvPr/>
          </p:nvSpPr>
          <p:spPr>
            <a:xfrm flipH="false" flipV="false" rot="0">
              <a:off x="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3627100" y="0"/>
              <a:ext cx="13716000" cy="13716000"/>
            </a:xfrm>
            <a:custGeom>
              <a:avLst/>
              <a:gdLst/>
              <a:ahLst/>
              <a:cxnLst/>
              <a:rect r="r" b="b" t="t" l="l"/>
              <a:pathLst>
                <a:path h="13716000" w="13716000">
                  <a:moveTo>
                    <a:pt x="0" y="0"/>
                  </a:moveTo>
                  <a:lnTo>
                    <a:pt x="13716000" y="0"/>
                  </a:lnTo>
                  <a:lnTo>
                    <a:pt x="13716000" y="13716000"/>
                  </a:lnTo>
                  <a:lnTo>
                    <a:pt x="0" y="137160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grpSp>
        <p:nvGrpSpPr>
          <p:cNvPr name="Group 5" id="5"/>
          <p:cNvGrpSpPr/>
          <p:nvPr/>
        </p:nvGrpSpPr>
        <p:grpSpPr>
          <a:xfrm rot="0">
            <a:off x="1106669" y="2030656"/>
            <a:ext cx="16074661" cy="7839713"/>
            <a:chOff x="0" y="0"/>
            <a:chExt cx="4233656" cy="2064780"/>
          </a:xfrm>
        </p:grpSpPr>
        <p:sp>
          <p:nvSpPr>
            <p:cNvPr name="Freeform 6" id="6"/>
            <p:cNvSpPr/>
            <p:nvPr/>
          </p:nvSpPr>
          <p:spPr>
            <a:xfrm flipH="false" flipV="false" rot="0">
              <a:off x="0" y="0"/>
              <a:ext cx="4233656" cy="2064780"/>
            </a:xfrm>
            <a:custGeom>
              <a:avLst/>
              <a:gdLst/>
              <a:ahLst/>
              <a:cxnLst/>
              <a:rect r="r" b="b" t="t" l="l"/>
              <a:pathLst>
                <a:path h="2064780" w="4233656">
                  <a:moveTo>
                    <a:pt x="0" y="0"/>
                  </a:moveTo>
                  <a:lnTo>
                    <a:pt x="4233656" y="0"/>
                  </a:lnTo>
                  <a:lnTo>
                    <a:pt x="4233656" y="2064780"/>
                  </a:lnTo>
                  <a:lnTo>
                    <a:pt x="0" y="2064780"/>
                  </a:lnTo>
                  <a:close/>
                </a:path>
              </a:pathLst>
            </a:custGeom>
            <a:solidFill>
              <a:srgbClr val="F1F2F2"/>
            </a:solidFill>
          </p:spPr>
        </p:sp>
        <p:sp>
          <p:nvSpPr>
            <p:cNvPr name="TextBox 7" id="7"/>
            <p:cNvSpPr txBox="true"/>
            <p:nvPr/>
          </p:nvSpPr>
          <p:spPr>
            <a:xfrm>
              <a:off x="0" y="-38100"/>
              <a:ext cx="4233656" cy="2102880"/>
            </a:xfrm>
            <a:prstGeom prst="rect">
              <a:avLst/>
            </a:prstGeom>
          </p:spPr>
          <p:txBody>
            <a:bodyPr anchor="ctr" rtlCol="false" tIns="50800" lIns="50800" bIns="50800" rIns="50800"/>
            <a:lstStyle/>
            <a:p>
              <a:pPr algn="ctr">
                <a:lnSpc>
                  <a:spcPts val="2659"/>
                </a:lnSpc>
                <a:spcBef>
                  <a:spcPct val="0"/>
                </a:spcBef>
              </a:pPr>
            </a:p>
          </p:txBody>
        </p:sp>
      </p:grpSp>
      <p:grpSp>
        <p:nvGrpSpPr>
          <p:cNvPr name="Group 8" id="8"/>
          <p:cNvGrpSpPr/>
          <p:nvPr/>
        </p:nvGrpSpPr>
        <p:grpSpPr>
          <a:xfrm rot="0">
            <a:off x="5976389" y="446111"/>
            <a:ext cx="6335221" cy="1368466"/>
            <a:chOff x="0" y="0"/>
            <a:chExt cx="2109623" cy="455698"/>
          </a:xfrm>
        </p:grpSpPr>
        <p:sp>
          <p:nvSpPr>
            <p:cNvPr name="Freeform 9" id="9"/>
            <p:cNvSpPr/>
            <p:nvPr/>
          </p:nvSpPr>
          <p:spPr>
            <a:xfrm flipH="false" flipV="false" rot="0">
              <a:off x="0" y="0"/>
              <a:ext cx="2109623" cy="455698"/>
            </a:xfrm>
            <a:custGeom>
              <a:avLst/>
              <a:gdLst/>
              <a:ahLst/>
              <a:cxnLst/>
              <a:rect r="r" b="b" t="t" l="l"/>
              <a:pathLst>
                <a:path h="455698" w="2109623">
                  <a:moveTo>
                    <a:pt x="0" y="0"/>
                  </a:moveTo>
                  <a:lnTo>
                    <a:pt x="2109623" y="0"/>
                  </a:lnTo>
                  <a:lnTo>
                    <a:pt x="2109623" y="455698"/>
                  </a:lnTo>
                  <a:lnTo>
                    <a:pt x="0" y="455698"/>
                  </a:lnTo>
                  <a:close/>
                </a:path>
              </a:pathLst>
            </a:custGeom>
            <a:solidFill>
              <a:srgbClr val="DDDEDE"/>
            </a:solidFill>
            <a:ln w="38100" cap="sq">
              <a:solidFill>
                <a:srgbClr val="F1F2F2"/>
              </a:solidFill>
              <a:prstDash val="solid"/>
              <a:miter/>
            </a:ln>
          </p:spPr>
        </p:sp>
        <p:sp>
          <p:nvSpPr>
            <p:cNvPr name="TextBox 10" id="10"/>
            <p:cNvSpPr txBox="true"/>
            <p:nvPr/>
          </p:nvSpPr>
          <p:spPr>
            <a:xfrm>
              <a:off x="0" y="-38100"/>
              <a:ext cx="2109623" cy="493798"/>
            </a:xfrm>
            <a:prstGeom prst="rect">
              <a:avLst/>
            </a:prstGeom>
          </p:spPr>
          <p:txBody>
            <a:bodyPr anchor="ctr" rtlCol="false" tIns="50800" lIns="50800" bIns="50800" rIns="50800"/>
            <a:lstStyle/>
            <a:p>
              <a:pPr algn="ctr">
                <a:lnSpc>
                  <a:spcPts val="2659"/>
                </a:lnSpc>
                <a:spcBef>
                  <a:spcPct val="0"/>
                </a:spcBef>
              </a:pPr>
            </a:p>
          </p:txBody>
        </p:sp>
      </p:grpSp>
      <p:sp>
        <p:nvSpPr>
          <p:cNvPr name="Freeform 11" id="11"/>
          <p:cNvSpPr/>
          <p:nvPr/>
        </p:nvSpPr>
        <p:spPr>
          <a:xfrm flipH="true" flipV="false" rot="-1536545">
            <a:off x="16834849" y="-702838"/>
            <a:ext cx="2537840" cy="2297899"/>
          </a:xfrm>
          <a:custGeom>
            <a:avLst/>
            <a:gdLst/>
            <a:ahLst/>
            <a:cxnLst/>
            <a:rect r="r" b="b" t="t" l="l"/>
            <a:pathLst>
              <a:path h="2297899" w="2537840">
                <a:moveTo>
                  <a:pt x="2537840" y="0"/>
                </a:moveTo>
                <a:lnTo>
                  <a:pt x="0" y="0"/>
                </a:lnTo>
                <a:lnTo>
                  <a:pt x="0" y="2297899"/>
                </a:lnTo>
                <a:lnTo>
                  <a:pt x="2537840" y="2297899"/>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2" id="12"/>
          <p:cNvSpPr txBox="true"/>
          <p:nvPr/>
        </p:nvSpPr>
        <p:spPr>
          <a:xfrm rot="0">
            <a:off x="6413841" y="613466"/>
            <a:ext cx="5460318" cy="928981"/>
          </a:xfrm>
          <a:prstGeom prst="rect">
            <a:avLst/>
          </a:prstGeom>
        </p:spPr>
        <p:txBody>
          <a:bodyPr anchor="t" rtlCol="false" tIns="0" lIns="0" bIns="0" rIns="0">
            <a:spAutoFit/>
          </a:bodyPr>
          <a:lstStyle/>
          <a:p>
            <a:pPr algn="ctr">
              <a:lnSpc>
                <a:spcPts val="7596"/>
              </a:lnSpc>
            </a:pPr>
            <a:r>
              <a:rPr lang="en-US" sz="5425">
                <a:solidFill>
                  <a:srgbClr val="000000"/>
                </a:solidFill>
                <a:latin typeface="Fredoka"/>
              </a:rPr>
              <a:t>OUR  SOLUTION</a:t>
            </a:r>
          </a:p>
        </p:txBody>
      </p:sp>
      <p:sp>
        <p:nvSpPr>
          <p:cNvPr name="Freeform 13" id="13"/>
          <p:cNvSpPr/>
          <p:nvPr/>
        </p:nvSpPr>
        <p:spPr>
          <a:xfrm flipH="true" flipV="false" rot="9999176">
            <a:off x="-1316676" y="8950201"/>
            <a:ext cx="2537840" cy="2297899"/>
          </a:xfrm>
          <a:custGeom>
            <a:avLst/>
            <a:gdLst/>
            <a:ahLst/>
            <a:cxnLst/>
            <a:rect r="r" b="b" t="t" l="l"/>
            <a:pathLst>
              <a:path h="2297899" w="2537840">
                <a:moveTo>
                  <a:pt x="2537840" y="0"/>
                </a:moveTo>
                <a:lnTo>
                  <a:pt x="0" y="0"/>
                </a:lnTo>
                <a:lnTo>
                  <a:pt x="0" y="2297898"/>
                </a:lnTo>
                <a:lnTo>
                  <a:pt x="2537840" y="2297898"/>
                </a:lnTo>
                <a:lnTo>
                  <a:pt x="253784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1455081" y="2336171"/>
            <a:ext cx="15377839" cy="7171533"/>
          </a:xfrm>
          <a:prstGeom prst="rect">
            <a:avLst/>
          </a:prstGeom>
        </p:spPr>
        <p:txBody>
          <a:bodyPr anchor="t" rtlCol="false" tIns="0" lIns="0" bIns="0" rIns="0">
            <a:spAutoFit/>
          </a:bodyPr>
          <a:lstStyle/>
          <a:p>
            <a:pPr algn="ctr" marL="735395" indent="-367698" lvl="1">
              <a:lnSpc>
                <a:spcPts val="4768"/>
              </a:lnSpc>
              <a:buFont typeface="Arial"/>
              <a:buChar char="•"/>
            </a:pPr>
            <a:r>
              <a:rPr lang="en-US" sz="3406">
                <a:solidFill>
                  <a:srgbClr val="000000"/>
                </a:solidFill>
                <a:latin typeface="Nunito 1 Bold"/>
              </a:rPr>
              <a:t>Our solution involves training an AI model using Convolutional Neural Networks (CNN) to predict the risk of brain stroke in patients from their CT/MRI scans. </a:t>
            </a:r>
          </a:p>
          <a:p>
            <a:pPr algn="ctr" marL="735395" indent="-367698" lvl="1">
              <a:lnSpc>
                <a:spcPts val="4768"/>
              </a:lnSpc>
              <a:buFont typeface="Arial"/>
              <a:buChar char="•"/>
            </a:pPr>
            <a:r>
              <a:rPr lang="en-US" sz="3406">
                <a:solidFill>
                  <a:srgbClr val="000000"/>
                </a:solidFill>
                <a:latin typeface="Nunito 1 Bold"/>
              </a:rPr>
              <a:t>CNNs are particularly effective in image analysis due to their ability to automatically learn and detect patterns and features within visual data. </a:t>
            </a:r>
          </a:p>
          <a:p>
            <a:pPr algn="ctr" marL="735395" indent="-367698" lvl="1">
              <a:lnSpc>
                <a:spcPts val="4768"/>
              </a:lnSpc>
              <a:buFont typeface="Arial"/>
              <a:buChar char="•"/>
            </a:pPr>
            <a:r>
              <a:rPr lang="en-US" sz="3406">
                <a:solidFill>
                  <a:srgbClr val="000000"/>
                </a:solidFill>
                <a:latin typeface="Nunito 1 Bold"/>
              </a:rPr>
              <a:t>By leveraging a large dataset of brain scans, our model will be trained to recognize the subtle indicators of stroke risk. </a:t>
            </a:r>
          </a:p>
          <a:p>
            <a:pPr algn="ctr">
              <a:lnSpc>
                <a:spcPts val="4768"/>
              </a:lnSpc>
            </a:pPr>
          </a:p>
          <a:p>
            <a:pPr algn="ctr">
              <a:lnSpc>
                <a:spcPts val="4768"/>
              </a:lnSpc>
            </a:pPr>
            <a:r>
              <a:rPr lang="en-US" sz="3406">
                <a:solidFill>
                  <a:srgbClr val="000000"/>
                </a:solidFill>
                <a:latin typeface="Nunito 1 Bold"/>
              </a:rPr>
              <a:t>This approach aims to provide accurate and early predictions, enabling timely medical interventions that can prevent strokes or minimize their severity, ultimately reducing healthcare costs and improving long-term health outcomes for patients.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DAGGBx1-TTo</dc:identifier>
  <dcterms:modified xsi:type="dcterms:W3CDTF">2011-08-01T06:04:30Z</dcterms:modified>
  <cp:revision>1</cp:revision>
  <dc:title>Thesis Defense</dc:title>
</cp:coreProperties>
</file>