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340" r:id="rId6"/>
    <p:sldId id="308" r:id="rId7"/>
    <p:sldId id="309" r:id="rId8"/>
    <p:sldId id="310" r:id="rId9"/>
    <p:sldId id="311" r:id="rId10"/>
    <p:sldId id="312" r:id="rId11"/>
    <p:sldId id="313" r:id="rId12"/>
    <p:sldId id="314" r:id="rId13"/>
    <p:sldId id="316" r:id="rId14"/>
    <p:sldId id="315" r:id="rId15"/>
    <p:sldId id="317" r:id="rId16"/>
    <p:sldId id="318" r:id="rId17"/>
    <p:sldId id="319" r:id="rId18"/>
    <p:sldId id="320" r:id="rId19"/>
    <p:sldId id="321" r:id="rId20"/>
    <p:sldId id="322" r:id="rId21"/>
    <p:sldId id="324" r:id="rId22"/>
    <p:sldId id="323" r:id="rId23"/>
    <p:sldId id="325" r:id="rId24"/>
    <p:sldId id="326" r:id="rId25"/>
    <p:sldId id="327" r:id="rId26"/>
    <p:sldId id="328" r:id="rId27"/>
    <p:sldId id="329" r:id="rId28"/>
    <p:sldId id="330" r:id="rId29"/>
    <p:sldId id="331" r:id="rId30"/>
    <p:sldId id="332" r:id="rId31"/>
    <p:sldId id="333" r:id="rId32"/>
    <p:sldId id="334" r:id="rId33"/>
    <p:sldId id="335" r:id="rId34"/>
    <p:sldId id="337" r:id="rId35"/>
    <p:sldId id="338" r:id="rId36"/>
    <p:sldId id="33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BE5D6"/>
    <a:srgbClr val="FFFF99"/>
    <a:srgbClr val="ED7D31"/>
    <a:srgbClr val="FF5050"/>
    <a:srgbClr val="EDE2F6"/>
    <a:srgbClr val="DEC8EE"/>
    <a:srgbClr val="CDACE6"/>
    <a:srgbClr val="B17ED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7" autoAdjust="0"/>
    <p:restoredTop sz="95394" autoAdjust="0"/>
  </p:normalViewPr>
  <p:slideViewPr>
    <p:cSldViewPr snapToGrid="0">
      <p:cViewPr varScale="1">
        <p:scale>
          <a:sx n="152" d="100"/>
          <a:sy n="152" d="100"/>
        </p:scale>
        <p:origin x="588" y="132"/>
      </p:cViewPr>
      <p:guideLst/>
    </p:cSldViewPr>
  </p:slideViewPr>
  <p:notesTextViewPr>
    <p:cViewPr>
      <p:scale>
        <a:sx n="1" d="1"/>
        <a:sy n="1" d="1"/>
      </p:scale>
      <p:origin x="0" y="0"/>
    </p:cViewPr>
  </p:notesTextViewPr>
  <p:notesViewPr>
    <p:cSldViewPr snapToGrid="0">
      <p:cViewPr varScale="1">
        <p:scale>
          <a:sx n="69" d="100"/>
          <a:sy n="69" d="100"/>
        </p:scale>
        <p:origin x="241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534751-571A-40AA-BDF0-F9AE9CCF59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473DE4D-35EC-42A5-A611-0F6B316698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FB32A0-6089-496C-9B6F-52B8DDCE11B1}" type="datetimeFigureOut">
              <a:rPr lang="en-GB" smtClean="0"/>
              <a:t>07/02/2023</a:t>
            </a:fld>
            <a:endParaRPr lang="en-GB"/>
          </a:p>
        </p:txBody>
      </p:sp>
      <p:sp>
        <p:nvSpPr>
          <p:cNvPr id="4" name="Footer Placeholder 3">
            <a:extLst>
              <a:ext uri="{FF2B5EF4-FFF2-40B4-BE49-F238E27FC236}">
                <a16:creationId xmlns:a16="http://schemas.microsoft.com/office/drawing/2014/main" id="{1448B301-A309-4D8B-84FD-13B9D78B9F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C795874-8757-48E9-B2C7-B746BE9E6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5EE731-B96F-45D8-9D94-C31709B6572A}" type="slidenum">
              <a:rPr lang="en-GB" smtClean="0"/>
              <a:t>‹#›</a:t>
            </a:fld>
            <a:endParaRPr lang="en-GB"/>
          </a:p>
        </p:txBody>
      </p:sp>
    </p:spTree>
    <p:extLst>
      <p:ext uri="{BB962C8B-B14F-4D97-AF65-F5344CB8AC3E}">
        <p14:creationId xmlns:p14="http://schemas.microsoft.com/office/powerpoint/2010/main" val="19406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E1AC5-D77C-4B00-B0D8-92A3052D87C8}" type="datetimeFigureOut">
              <a:rPr lang="en-GB" smtClean="0"/>
              <a:t>07/02/2023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77214-3F0A-4A36-9B05-C1405D466CCA}" type="slidenum">
              <a:rPr lang="en-GB" smtClean="0"/>
              <a:t>‹#›</a:t>
            </a:fld>
            <a:endParaRPr lang="en-GB"/>
          </a:p>
        </p:txBody>
      </p:sp>
    </p:spTree>
    <p:extLst>
      <p:ext uri="{BB962C8B-B14F-4D97-AF65-F5344CB8AC3E}">
        <p14:creationId xmlns:p14="http://schemas.microsoft.com/office/powerpoint/2010/main" val="448421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737630" cy="14357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E222E88-B2DE-49BB-9BC8-ED62FD761EDE}"/>
              </a:ext>
            </a:extLst>
          </p:cNvPr>
          <p:cNvSpPr/>
          <p:nvPr userDrawn="1"/>
        </p:nvSpPr>
        <p:spPr>
          <a:xfrm>
            <a:off x="10342356" y="0"/>
            <a:ext cx="1849644" cy="6858000"/>
          </a:xfrm>
          <a:prstGeom prst="rect">
            <a:avLst/>
          </a:prstGeom>
          <a:solidFill>
            <a:schemeClr val="accent1">
              <a:lumMod val="20000"/>
              <a:lumOff val="80000"/>
            </a:schemeClr>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ctr" defTabSz="914400" rtl="0" eaLnBrk="1" latinLnBrk="0" hangingPunct="1">
              <a:lnSpc>
                <a:spcPct val="90000"/>
              </a:lnSpc>
              <a:spcBef>
                <a:spcPts val="1000"/>
              </a:spcBef>
              <a:buFont typeface="Arial" panose="020B0604020202020204" pitchFamily="34" charset="0"/>
              <a:buNone/>
            </a:pPr>
            <a:endParaRPr lang="en-GB" sz="2000" b="1" u="sng" kern="1200" dirty="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marL="0" lvl="0" indent="0" algn="ctr" defTabSz="914400" rtl="0" eaLnBrk="1" latinLnBrk="0" hangingPunct="1">
              <a:lnSpc>
                <a:spcPct val="90000"/>
              </a:lnSpc>
              <a:spcBef>
                <a:spcPts val="1000"/>
              </a:spcBef>
              <a:buFont typeface="Arial" panose="020B0604020202020204" pitchFamily="34" charset="0"/>
              <a:buNone/>
            </a:pPr>
            <a:r>
              <a:rPr lang="en-GB" sz="2000" b="0" u="none" kern="1200" dirty="0">
                <a:ln>
                  <a:solidFill>
                    <a:schemeClr val="tx1"/>
                  </a:solidFill>
                </a:ln>
                <a:solidFill>
                  <a:schemeClr val="tx1"/>
                </a:solidFill>
                <a:uFill>
                  <a:solidFill>
                    <a:schemeClr val="tx1"/>
                  </a:solidFill>
                </a:uFill>
                <a:latin typeface="Bahnschrift" panose="020B0502040204020203" pitchFamily="34" charset="0"/>
                <a:ea typeface="+mn-ea"/>
                <a:cs typeface="MV Boli" panose="02000500030200090000" pitchFamily="2" charset="0"/>
              </a:rPr>
              <a:t>Fundamentals of Data Structures</a:t>
            </a:r>
          </a:p>
        </p:txBody>
      </p:sp>
      <p:sp>
        <p:nvSpPr>
          <p:cNvPr id="13" name="Rectangle 12">
            <a:extLst>
              <a:ext uri="{FF2B5EF4-FFF2-40B4-BE49-F238E27FC236}">
                <a16:creationId xmlns:a16="http://schemas.microsoft.com/office/drawing/2014/main" id="{DF50F5A1-F4BB-4580-AE26-3CA0C94A9494}"/>
              </a:ext>
            </a:extLst>
          </p:cNvPr>
          <p:cNvSpPr/>
          <p:nvPr userDrawn="1"/>
        </p:nvSpPr>
        <p:spPr>
          <a:xfrm>
            <a:off x="9524" y="1435783"/>
            <a:ext cx="12182475"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10423770"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10423769" cy="4351338"/>
          </a:xfrm>
        </p:spPr>
        <p:txBody>
          <a:bodyPr/>
          <a:lstStyle>
            <a:lvl1pPr>
              <a:lnSpc>
                <a:spcPct val="150000"/>
              </a:lnSpc>
              <a:defRPr b="1">
                <a:solidFill>
                  <a:schemeClr val="tx1"/>
                </a:solidFill>
                <a:latin typeface="Bahnschrift" panose="020B0502040204020203" pitchFamily="34" charset="0"/>
              </a:defRPr>
            </a:lvl1pPr>
            <a:lvl2pPr>
              <a:lnSpc>
                <a:spcPct val="150000"/>
              </a:lnSpc>
              <a:defRPr b="1">
                <a:solidFill>
                  <a:schemeClr val="tx1"/>
                </a:solidFill>
                <a:latin typeface="Bahnschrift" panose="020B0502040204020203" pitchFamily="34" charset="0"/>
              </a:defRPr>
            </a:lvl2pPr>
            <a:lvl3pPr>
              <a:lnSpc>
                <a:spcPct val="150000"/>
              </a:lnSpc>
              <a:defRPr b="1">
                <a:solidFill>
                  <a:schemeClr val="tx1"/>
                </a:solidFill>
                <a:latin typeface="Bahnschrift" panose="020B0502040204020203" pitchFamily="34" charset="0"/>
              </a:defRPr>
            </a:lvl3pPr>
            <a:lvl4pPr>
              <a:lnSpc>
                <a:spcPct val="150000"/>
              </a:lnSpc>
              <a:defRPr b="1">
                <a:solidFill>
                  <a:schemeClr val="tx1"/>
                </a:solidFill>
                <a:latin typeface="Bahnschrift" panose="020B0502040204020203" pitchFamily="34" charset="0"/>
              </a:defRPr>
            </a:lvl4pPr>
            <a:lvl5pPr>
              <a:lnSpc>
                <a:spcPct val="150000"/>
              </a:lnSpc>
              <a:defRPr b="1">
                <a:solidFill>
                  <a:schemeClr val="tx1"/>
                </a:solidFill>
                <a:latin typeface="Bahnschrif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5EB5C370-CAA0-43F7-893F-A76711506968}"/>
              </a:ext>
            </a:extLst>
          </p:cNvPr>
          <p:cNvPicPr>
            <a:picLocks noChangeAspect="1"/>
          </p:cNvPicPr>
          <p:nvPr userDrawn="1"/>
        </p:nvPicPr>
        <p:blipFill>
          <a:blip r:embed="rId2"/>
          <a:stretch>
            <a:fillRect/>
          </a:stretch>
        </p:blipFill>
        <p:spPr>
          <a:xfrm>
            <a:off x="10431841" y="3024981"/>
            <a:ext cx="1670674" cy="175640"/>
          </a:xfrm>
          <a:prstGeom prst="rect">
            <a:avLst/>
          </a:prstGeom>
        </p:spPr>
      </p:pic>
      <p:pic>
        <p:nvPicPr>
          <p:cNvPr id="9" name="Picture 8">
            <a:extLst>
              <a:ext uri="{FF2B5EF4-FFF2-40B4-BE49-F238E27FC236}">
                <a16:creationId xmlns:a16="http://schemas.microsoft.com/office/drawing/2014/main" id="{1587FAF4-35AA-4E9A-BDF9-A7C79807F704}"/>
              </a:ext>
            </a:extLst>
          </p:cNvPr>
          <p:cNvPicPr>
            <a:picLocks noChangeAspect="1"/>
          </p:cNvPicPr>
          <p:nvPr userDrawn="1"/>
        </p:nvPicPr>
        <p:blipFill>
          <a:blip r:embed="rId3"/>
          <a:stretch>
            <a:fillRect/>
          </a:stretch>
        </p:blipFill>
        <p:spPr>
          <a:xfrm>
            <a:off x="10931164" y="1751812"/>
            <a:ext cx="600444" cy="706307"/>
          </a:xfrm>
          <a:prstGeom prst="rect">
            <a:avLst/>
          </a:prstGeom>
        </p:spPr>
      </p:pic>
      <p:pic>
        <p:nvPicPr>
          <p:cNvPr id="11" name="Picture 10">
            <a:extLst>
              <a:ext uri="{FF2B5EF4-FFF2-40B4-BE49-F238E27FC236}">
                <a16:creationId xmlns:a16="http://schemas.microsoft.com/office/drawing/2014/main" id="{484CF118-8DBF-4C11-8CC8-491DB0EC619C}"/>
              </a:ext>
            </a:extLst>
          </p:cNvPr>
          <p:cNvPicPr>
            <a:picLocks noChangeAspect="1"/>
          </p:cNvPicPr>
          <p:nvPr userDrawn="1"/>
        </p:nvPicPr>
        <p:blipFill>
          <a:blip r:embed="rId4"/>
          <a:stretch>
            <a:fillRect/>
          </a:stretch>
        </p:blipFill>
        <p:spPr>
          <a:xfrm>
            <a:off x="10752686" y="3858369"/>
            <a:ext cx="1089370" cy="878082"/>
          </a:xfrm>
          <a:prstGeom prst="rect">
            <a:avLst/>
          </a:prstGeom>
        </p:spPr>
      </p:pic>
      <p:pic>
        <p:nvPicPr>
          <p:cNvPr id="12" name="Picture 11">
            <a:extLst>
              <a:ext uri="{FF2B5EF4-FFF2-40B4-BE49-F238E27FC236}">
                <a16:creationId xmlns:a16="http://schemas.microsoft.com/office/drawing/2014/main" id="{841DDCF2-8350-4C62-9BDF-DB96EEFDB088}"/>
              </a:ext>
            </a:extLst>
          </p:cNvPr>
          <p:cNvPicPr>
            <a:picLocks noChangeAspect="1"/>
          </p:cNvPicPr>
          <p:nvPr userDrawn="1"/>
        </p:nvPicPr>
        <p:blipFill>
          <a:blip r:embed="rId5"/>
          <a:stretch>
            <a:fillRect/>
          </a:stretch>
        </p:blipFill>
        <p:spPr>
          <a:xfrm>
            <a:off x="10849438" y="5248098"/>
            <a:ext cx="1001724" cy="974783"/>
          </a:xfrm>
          <a:prstGeom prst="rect">
            <a:avLst/>
          </a:prstGeom>
        </p:spPr>
      </p:pic>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07/02/2023</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07/02/2023</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hyperlink" Target="https://leetcode.com/problems/find-winner-on-a-tic-tac-toe-gam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1949303" y="2206171"/>
            <a:ext cx="8293395" cy="1303792"/>
          </a:xfrm>
          <a:solidFill>
            <a:schemeClr val="tx1"/>
          </a:solidFill>
        </p:spPr>
        <p:txBody>
          <a:bodyPr anchor="ctr" anchorCtr="0">
            <a:normAutofit/>
          </a:bodyPr>
          <a:lstStyle/>
          <a:p>
            <a:r>
              <a:rPr lang="en-GB" dirty="0">
                <a:solidFill>
                  <a:schemeClr val="bg1"/>
                </a:solidFill>
              </a:rPr>
              <a:t>A Level Computer Science</a:t>
            </a: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normAutofit/>
          </a:bodyPr>
          <a:lstStyle/>
          <a:p>
            <a:r>
              <a:rPr lang="en-GB" b="1" dirty="0"/>
              <a:t>Tic Tac Toe using </a:t>
            </a:r>
            <a:r>
              <a:rPr lang="en-GB" b="1" dirty="0" err="1"/>
              <a:t>Pygame</a:t>
            </a:r>
            <a:r>
              <a:rPr lang="en-GB" b="1" dirty="0"/>
              <a:t> and a Stack</a:t>
            </a:r>
            <a:endParaRPr lang="en-GB" dirty="0"/>
          </a:p>
          <a:p>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1B5-4C67-41BA-8478-1D9FFA6A7781}"/>
              </a:ext>
            </a:extLst>
          </p:cNvPr>
          <p:cNvSpPr>
            <a:spLocks noGrp="1"/>
          </p:cNvSpPr>
          <p:nvPr>
            <p:ph type="title"/>
          </p:nvPr>
        </p:nvSpPr>
        <p:spPr/>
        <p:txBody>
          <a:bodyPr/>
          <a:lstStyle/>
          <a:p>
            <a:r>
              <a:rPr lang="en-US" dirty="0"/>
              <a:t>Positions within the grid</a:t>
            </a:r>
            <a:endParaRPr lang="en-GB" dirty="0"/>
          </a:p>
        </p:txBody>
      </p:sp>
      <p:sp>
        <p:nvSpPr>
          <p:cNvPr id="3" name="Content Placeholder 2">
            <a:extLst>
              <a:ext uri="{FF2B5EF4-FFF2-40B4-BE49-F238E27FC236}">
                <a16:creationId xmlns:a16="http://schemas.microsoft.com/office/drawing/2014/main" id="{3700C64A-1BD4-4893-A598-E69FCD0EA51B}"/>
              </a:ext>
            </a:extLst>
          </p:cNvPr>
          <p:cNvSpPr>
            <a:spLocks noGrp="1"/>
          </p:cNvSpPr>
          <p:nvPr>
            <p:ph idx="1"/>
          </p:nvPr>
        </p:nvSpPr>
        <p:spPr>
          <a:xfrm>
            <a:off x="6451317" y="1825625"/>
            <a:ext cx="3534107" cy="4351338"/>
          </a:xfrm>
        </p:spPr>
        <p:txBody>
          <a:bodyPr/>
          <a:lstStyle/>
          <a:p>
            <a:pPr marL="0" indent="0">
              <a:buNone/>
            </a:pPr>
            <a:r>
              <a:rPr lang="en-GB" dirty="0"/>
              <a:t>A </a:t>
            </a:r>
            <a:r>
              <a:rPr lang="en-GB" dirty="0" err="1"/>
              <a:t>pygame</a:t>
            </a:r>
            <a:r>
              <a:rPr lang="en-GB" dirty="0"/>
              <a:t> window has the origin in the top left and has an inverted y axis.</a:t>
            </a:r>
          </a:p>
          <a:p>
            <a:pPr marL="0" indent="0">
              <a:buNone/>
            </a:pPr>
            <a:r>
              <a:rPr lang="en-GB" dirty="0"/>
              <a:t>Each grid cell is 300 by 300 pixels</a:t>
            </a:r>
          </a:p>
          <a:p>
            <a:pPr marL="0" indent="0">
              <a:buNone/>
            </a:pPr>
            <a:endParaRPr lang="en-GB" dirty="0"/>
          </a:p>
        </p:txBody>
      </p:sp>
      <p:pic>
        <p:nvPicPr>
          <p:cNvPr id="4" name="Picture 3">
            <a:extLst>
              <a:ext uri="{FF2B5EF4-FFF2-40B4-BE49-F238E27FC236}">
                <a16:creationId xmlns:a16="http://schemas.microsoft.com/office/drawing/2014/main" id="{7B0CB55E-A934-40BF-A8FB-716B6BDD846B}"/>
              </a:ext>
            </a:extLst>
          </p:cNvPr>
          <p:cNvPicPr>
            <a:picLocks noChangeAspect="1"/>
          </p:cNvPicPr>
          <p:nvPr/>
        </p:nvPicPr>
        <p:blipFill>
          <a:blip r:embed="rId2"/>
          <a:stretch>
            <a:fillRect/>
          </a:stretch>
        </p:blipFill>
        <p:spPr>
          <a:xfrm>
            <a:off x="446831" y="1851742"/>
            <a:ext cx="5716059" cy="4805536"/>
          </a:xfrm>
          <a:prstGeom prst="rect">
            <a:avLst/>
          </a:prstGeom>
        </p:spPr>
      </p:pic>
      <p:sp>
        <p:nvSpPr>
          <p:cNvPr id="5" name="TextBox 4">
            <a:extLst>
              <a:ext uri="{FF2B5EF4-FFF2-40B4-BE49-F238E27FC236}">
                <a16:creationId xmlns:a16="http://schemas.microsoft.com/office/drawing/2014/main" id="{C0429E1F-F962-41A0-AB1C-1275E46B893E}"/>
              </a:ext>
            </a:extLst>
          </p:cNvPr>
          <p:cNvSpPr txBox="1"/>
          <p:nvPr/>
        </p:nvSpPr>
        <p:spPr>
          <a:xfrm>
            <a:off x="452716" y="2219093"/>
            <a:ext cx="723275" cy="646331"/>
          </a:xfrm>
          <a:prstGeom prst="rect">
            <a:avLst/>
          </a:prstGeom>
          <a:solidFill>
            <a:schemeClr val="accent2"/>
          </a:solidFill>
        </p:spPr>
        <p:txBody>
          <a:bodyPr wrap="none" rtlCol="0">
            <a:spAutoFit/>
          </a:bodyPr>
          <a:lstStyle>
            <a:defPPr>
              <a:defRPr lang="en-US"/>
            </a:defPPr>
            <a:lvl1pPr>
              <a:defRPr>
                <a:solidFill>
                  <a:schemeClr val="bg1"/>
                </a:solidFill>
              </a:defRPr>
            </a:lvl1pPr>
          </a:lstStyle>
          <a:p>
            <a:r>
              <a:rPr lang="en-GB" dirty="0"/>
              <a:t>origin</a:t>
            </a:r>
          </a:p>
          <a:p>
            <a:r>
              <a:rPr lang="en-GB" dirty="0"/>
              <a:t>(0,0)</a:t>
            </a:r>
          </a:p>
        </p:txBody>
      </p:sp>
      <p:sp>
        <p:nvSpPr>
          <p:cNvPr id="6" name="TextBox 5">
            <a:extLst>
              <a:ext uri="{FF2B5EF4-FFF2-40B4-BE49-F238E27FC236}">
                <a16:creationId xmlns:a16="http://schemas.microsoft.com/office/drawing/2014/main" id="{FD70E375-C9A3-4B5B-8CBA-96EC3BA83138}"/>
              </a:ext>
            </a:extLst>
          </p:cNvPr>
          <p:cNvSpPr txBox="1"/>
          <p:nvPr/>
        </p:nvSpPr>
        <p:spPr>
          <a:xfrm>
            <a:off x="4869399" y="2336590"/>
            <a:ext cx="877163" cy="646331"/>
          </a:xfrm>
          <a:prstGeom prst="rect">
            <a:avLst/>
          </a:prstGeom>
          <a:solidFill>
            <a:schemeClr val="accent2"/>
          </a:solidFill>
        </p:spPr>
        <p:txBody>
          <a:bodyPr wrap="none" rtlCol="0">
            <a:spAutoFit/>
          </a:bodyPr>
          <a:lstStyle/>
          <a:p>
            <a:r>
              <a:rPr lang="en-GB" dirty="0">
                <a:solidFill>
                  <a:schemeClr val="bg1"/>
                </a:solidFill>
              </a:rPr>
              <a:t>X = 300</a:t>
            </a:r>
          </a:p>
          <a:p>
            <a:r>
              <a:rPr lang="en-GB" dirty="0">
                <a:solidFill>
                  <a:schemeClr val="bg1"/>
                </a:solidFill>
              </a:rPr>
              <a:t>Y = 0</a:t>
            </a:r>
          </a:p>
        </p:txBody>
      </p:sp>
      <p:cxnSp>
        <p:nvCxnSpPr>
          <p:cNvPr id="7" name="Straight Arrow Connector 6">
            <a:extLst>
              <a:ext uri="{FF2B5EF4-FFF2-40B4-BE49-F238E27FC236}">
                <a16:creationId xmlns:a16="http://schemas.microsoft.com/office/drawing/2014/main" id="{D9073AB8-C275-46CF-A8E6-8842B78AED46}"/>
              </a:ext>
            </a:extLst>
          </p:cNvPr>
          <p:cNvCxnSpPr>
            <a:cxnSpLocks/>
            <a:stCxn id="6" idx="1"/>
          </p:cNvCxnSpPr>
          <p:nvPr/>
        </p:nvCxnSpPr>
        <p:spPr>
          <a:xfrm flipH="1" flipV="1">
            <a:off x="4269365" y="2280516"/>
            <a:ext cx="600034" cy="37924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B51AE8AA-8601-48D5-BCBF-D8F6C11704B6}"/>
              </a:ext>
            </a:extLst>
          </p:cNvPr>
          <p:cNvSpPr txBox="1"/>
          <p:nvPr/>
        </p:nvSpPr>
        <p:spPr>
          <a:xfrm>
            <a:off x="4869398" y="5109526"/>
            <a:ext cx="877163" cy="646331"/>
          </a:xfrm>
          <a:prstGeom prst="rect">
            <a:avLst/>
          </a:prstGeom>
          <a:solidFill>
            <a:schemeClr val="accent2"/>
          </a:solidFill>
        </p:spPr>
        <p:txBody>
          <a:bodyPr wrap="none" rtlCol="0">
            <a:spAutoFit/>
          </a:bodyPr>
          <a:lstStyle/>
          <a:p>
            <a:r>
              <a:rPr lang="en-GB" dirty="0">
                <a:solidFill>
                  <a:schemeClr val="bg1"/>
                </a:solidFill>
              </a:rPr>
              <a:t>X = 300</a:t>
            </a:r>
          </a:p>
          <a:p>
            <a:r>
              <a:rPr lang="en-GB" dirty="0">
                <a:solidFill>
                  <a:schemeClr val="bg1"/>
                </a:solidFill>
              </a:rPr>
              <a:t>Y = 300</a:t>
            </a:r>
          </a:p>
        </p:txBody>
      </p:sp>
      <p:cxnSp>
        <p:nvCxnSpPr>
          <p:cNvPr id="9" name="Straight Arrow Connector 8">
            <a:extLst>
              <a:ext uri="{FF2B5EF4-FFF2-40B4-BE49-F238E27FC236}">
                <a16:creationId xmlns:a16="http://schemas.microsoft.com/office/drawing/2014/main" id="{835B68E9-9E08-4637-B624-93EC618CDC91}"/>
              </a:ext>
            </a:extLst>
          </p:cNvPr>
          <p:cNvCxnSpPr>
            <a:cxnSpLocks/>
            <a:stCxn id="8" idx="1"/>
          </p:cNvCxnSpPr>
          <p:nvPr/>
        </p:nvCxnSpPr>
        <p:spPr>
          <a:xfrm flipH="1">
            <a:off x="4269365" y="5432692"/>
            <a:ext cx="600033" cy="57781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00FCD15-29C4-4808-B0A0-DAA6A15ECA9F}"/>
              </a:ext>
            </a:extLst>
          </p:cNvPr>
          <p:cNvSpPr txBox="1"/>
          <p:nvPr/>
        </p:nvSpPr>
        <p:spPr>
          <a:xfrm>
            <a:off x="735258" y="6176963"/>
            <a:ext cx="1929883" cy="369332"/>
          </a:xfrm>
          <a:prstGeom prst="rect">
            <a:avLst/>
          </a:prstGeom>
          <a:solidFill>
            <a:schemeClr val="accent2"/>
          </a:solidFill>
        </p:spPr>
        <p:txBody>
          <a:bodyPr wrap="square" rtlCol="0">
            <a:spAutoFit/>
          </a:bodyPr>
          <a:lstStyle/>
          <a:p>
            <a:r>
              <a:rPr lang="en-GB" dirty="0">
                <a:solidFill>
                  <a:schemeClr val="bg1"/>
                </a:solidFill>
              </a:rPr>
              <a:t>X = 0, Y = 300</a:t>
            </a:r>
          </a:p>
        </p:txBody>
      </p:sp>
      <p:cxnSp>
        <p:nvCxnSpPr>
          <p:cNvPr id="11" name="Straight Arrow Connector 10">
            <a:extLst>
              <a:ext uri="{FF2B5EF4-FFF2-40B4-BE49-F238E27FC236}">
                <a16:creationId xmlns:a16="http://schemas.microsoft.com/office/drawing/2014/main" id="{37BB40E1-037E-41FD-896E-1F535B1C2C00}"/>
              </a:ext>
            </a:extLst>
          </p:cNvPr>
          <p:cNvCxnSpPr>
            <a:cxnSpLocks/>
          </p:cNvCxnSpPr>
          <p:nvPr/>
        </p:nvCxnSpPr>
        <p:spPr>
          <a:xfrm flipH="1" flipV="1">
            <a:off x="446831" y="6065980"/>
            <a:ext cx="288427" cy="26584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304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B735-2AE1-4211-A4BF-80774DEA1C05}"/>
              </a:ext>
            </a:extLst>
          </p:cNvPr>
          <p:cNvSpPr>
            <a:spLocks noGrp="1"/>
          </p:cNvSpPr>
          <p:nvPr>
            <p:ph type="title"/>
          </p:nvPr>
        </p:nvSpPr>
        <p:spPr/>
        <p:txBody>
          <a:bodyPr/>
          <a:lstStyle/>
          <a:p>
            <a:r>
              <a:rPr lang="en-US" dirty="0"/>
              <a:t>Window Class</a:t>
            </a:r>
            <a:endParaRPr lang="en-GB" dirty="0"/>
          </a:p>
        </p:txBody>
      </p:sp>
      <p:sp>
        <p:nvSpPr>
          <p:cNvPr id="3" name="Content Placeholder 2">
            <a:extLst>
              <a:ext uri="{FF2B5EF4-FFF2-40B4-BE49-F238E27FC236}">
                <a16:creationId xmlns:a16="http://schemas.microsoft.com/office/drawing/2014/main" id="{59CABB12-9E9C-4609-A75B-B364ED40B03D}"/>
              </a:ext>
            </a:extLst>
          </p:cNvPr>
          <p:cNvSpPr>
            <a:spLocks noGrp="1"/>
          </p:cNvSpPr>
          <p:nvPr>
            <p:ph idx="1"/>
          </p:nvPr>
        </p:nvSpPr>
        <p:spPr>
          <a:xfrm>
            <a:off x="203199" y="4415883"/>
            <a:ext cx="9951845" cy="2185638"/>
          </a:xfrm>
        </p:spPr>
        <p:txBody>
          <a:bodyPr>
            <a:normAutofit fontScale="55000" lnSpcReduction="20000"/>
          </a:bodyPr>
          <a:lstStyle/>
          <a:p>
            <a:pPr marL="0" indent="0">
              <a:buNone/>
            </a:pPr>
            <a:r>
              <a:rPr lang="en-US" dirty="0" err="1"/>
              <a:t>draw_x</a:t>
            </a:r>
            <a:r>
              <a:rPr lang="en-US" dirty="0"/>
              <a:t> uses two lines to represent the “X”. The method accepts a VECTOR datatype and through vector addition the start and end position of each line are manipulated so they are within the square instead of being on the actual square border of the cell being drawn in. </a:t>
            </a:r>
          </a:p>
          <a:p>
            <a:pPr marL="0" indent="0">
              <a:buNone/>
            </a:pPr>
            <a:endParaRPr lang="en-US" dirty="0"/>
          </a:p>
          <a:p>
            <a:pPr marL="0" indent="0">
              <a:buNone/>
            </a:pPr>
            <a:r>
              <a:rPr lang="en-US" dirty="0" err="1"/>
              <a:t>draw_o</a:t>
            </a:r>
            <a:r>
              <a:rPr lang="en-US" dirty="0"/>
              <a:t> again accepts a pos of VECTOR datatype which represents the top left corner of the current cell and through vector addition the circle is drawn at the center of the cell with a radius of 45 and line thickness of 10</a:t>
            </a:r>
          </a:p>
          <a:p>
            <a:pPr marL="0" indent="0">
              <a:buNone/>
            </a:pPr>
            <a:endParaRPr lang="en-GB" dirty="0"/>
          </a:p>
        </p:txBody>
      </p:sp>
      <p:pic>
        <p:nvPicPr>
          <p:cNvPr id="5" name="Picture 4">
            <a:extLst>
              <a:ext uri="{FF2B5EF4-FFF2-40B4-BE49-F238E27FC236}">
                <a16:creationId xmlns:a16="http://schemas.microsoft.com/office/drawing/2014/main" id="{7501AF65-9DCE-4D8B-A6C4-78F19F6B5B40}"/>
              </a:ext>
            </a:extLst>
          </p:cNvPr>
          <p:cNvPicPr>
            <a:picLocks noChangeAspect="1"/>
          </p:cNvPicPr>
          <p:nvPr/>
        </p:nvPicPr>
        <p:blipFill>
          <a:blip r:embed="rId3"/>
          <a:stretch>
            <a:fillRect/>
          </a:stretch>
        </p:blipFill>
        <p:spPr>
          <a:xfrm>
            <a:off x="203198" y="1659059"/>
            <a:ext cx="9951845" cy="2642020"/>
          </a:xfrm>
          <a:prstGeom prst="rect">
            <a:avLst/>
          </a:prstGeom>
          <a:ln w="12700">
            <a:solidFill>
              <a:schemeClr val="accent1"/>
            </a:solidFill>
          </a:ln>
        </p:spPr>
      </p:pic>
    </p:spTree>
    <p:extLst>
      <p:ext uri="{BB962C8B-B14F-4D97-AF65-F5344CB8AC3E}">
        <p14:creationId xmlns:p14="http://schemas.microsoft.com/office/powerpoint/2010/main" val="5975437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D11E-9AB6-49D9-AF90-888F15AB021C}"/>
              </a:ext>
            </a:extLst>
          </p:cNvPr>
          <p:cNvSpPr>
            <a:spLocks noGrp="1"/>
          </p:cNvSpPr>
          <p:nvPr>
            <p:ph type="title"/>
          </p:nvPr>
        </p:nvSpPr>
        <p:spPr/>
        <p:txBody>
          <a:bodyPr/>
          <a:lstStyle/>
          <a:p>
            <a:r>
              <a:rPr lang="en-US" dirty="0"/>
              <a:t>Game Class</a:t>
            </a:r>
            <a:endParaRPr lang="en-GB" dirty="0"/>
          </a:p>
        </p:txBody>
      </p:sp>
      <p:sp>
        <p:nvSpPr>
          <p:cNvPr id="6" name="Content Placeholder 2">
            <a:extLst>
              <a:ext uri="{FF2B5EF4-FFF2-40B4-BE49-F238E27FC236}">
                <a16:creationId xmlns:a16="http://schemas.microsoft.com/office/drawing/2014/main" id="{E2AD77F9-C944-4E20-BC25-7341651E91B3}"/>
              </a:ext>
            </a:extLst>
          </p:cNvPr>
          <p:cNvSpPr txBox="1">
            <a:spLocks/>
          </p:cNvSpPr>
          <p:nvPr/>
        </p:nvSpPr>
        <p:spPr>
          <a:xfrm>
            <a:off x="5664820" y="1739590"/>
            <a:ext cx="4490224" cy="4861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Game class constructor creates several attributes: </a:t>
            </a:r>
          </a:p>
          <a:p>
            <a:r>
              <a:rPr lang="en-US" dirty="0"/>
              <a:t>window – an instance of the Window class</a:t>
            </a:r>
          </a:p>
          <a:p>
            <a:r>
              <a:rPr lang="en-US" dirty="0"/>
              <a:t>active – used for the main game loop</a:t>
            </a:r>
          </a:p>
          <a:p>
            <a:r>
              <a:rPr lang="en-US" dirty="0"/>
              <a:t>icon – index of the current icon in play from the global constant array</a:t>
            </a:r>
          </a:p>
          <a:p>
            <a:r>
              <a:rPr lang="en-US" dirty="0"/>
              <a:t>board – a 2D array representing the board</a:t>
            </a:r>
          </a:p>
          <a:p>
            <a:r>
              <a:rPr lang="en-US" dirty="0"/>
              <a:t>move – a Boolean value representing whether a successful move has been made</a:t>
            </a:r>
          </a:p>
          <a:p>
            <a:r>
              <a:rPr lang="en-US" dirty="0" err="1"/>
              <a:t>move_pos</a:t>
            </a:r>
            <a:r>
              <a:rPr lang="en-US" dirty="0"/>
              <a:t> – will be of type VECTOR and represents the screen </a:t>
            </a:r>
            <a:r>
              <a:rPr lang="en-US" dirty="0" err="1"/>
              <a:t>positon</a:t>
            </a:r>
            <a:r>
              <a:rPr lang="en-US" dirty="0"/>
              <a:t> of the cell that has been chosen to make a move to</a:t>
            </a:r>
          </a:p>
          <a:p>
            <a:r>
              <a:rPr lang="en-US" dirty="0"/>
              <a:t>stack – and instance of the class </a:t>
            </a:r>
            <a:r>
              <a:rPr lang="en-US" dirty="0" err="1"/>
              <a:t>MyStack</a:t>
            </a:r>
            <a:endParaRPr lang="en-US" dirty="0"/>
          </a:p>
          <a:p>
            <a:r>
              <a:rPr lang="en-US" dirty="0"/>
              <a:t>undo – a Boolean value representing whether the user has chosen to undo a move</a:t>
            </a:r>
          </a:p>
          <a:p>
            <a:endParaRPr lang="en-US" dirty="0"/>
          </a:p>
          <a:p>
            <a:r>
              <a:rPr lang="en-US" dirty="0"/>
              <a:t>Finally the constructor calls the class method to initialize a game board,</a:t>
            </a:r>
            <a:endParaRPr lang="en-GB" dirty="0"/>
          </a:p>
        </p:txBody>
      </p:sp>
      <p:pic>
        <p:nvPicPr>
          <p:cNvPr id="8" name="Picture 7">
            <a:extLst>
              <a:ext uri="{FF2B5EF4-FFF2-40B4-BE49-F238E27FC236}">
                <a16:creationId xmlns:a16="http://schemas.microsoft.com/office/drawing/2014/main" id="{1A4621F1-A179-47DA-892D-9CEB9DA23918}"/>
              </a:ext>
            </a:extLst>
          </p:cNvPr>
          <p:cNvPicPr>
            <a:picLocks noChangeAspect="1"/>
          </p:cNvPicPr>
          <p:nvPr/>
        </p:nvPicPr>
        <p:blipFill>
          <a:blip r:embed="rId3"/>
          <a:stretch>
            <a:fillRect/>
          </a:stretch>
        </p:blipFill>
        <p:spPr>
          <a:xfrm>
            <a:off x="203199" y="1870229"/>
            <a:ext cx="5359748" cy="2961966"/>
          </a:xfrm>
          <a:prstGeom prst="rect">
            <a:avLst/>
          </a:prstGeom>
          <a:ln w="12700">
            <a:solidFill>
              <a:schemeClr val="accent1"/>
            </a:solidFill>
          </a:ln>
        </p:spPr>
      </p:pic>
    </p:spTree>
    <p:extLst>
      <p:ext uri="{BB962C8B-B14F-4D97-AF65-F5344CB8AC3E}">
        <p14:creationId xmlns:p14="http://schemas.microsoft.com/office/powerpoint/2010/main" val="101532702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D11E-9AB6-49D9-AF90-888F15AB021C}"/>
              </a:ext>
            </a:extLst>
          </p:cNvPr>
          <p:cNvSpPr>
            <a:spLocks noGrp="1"/>
          </p:cNvSpPr>
          <p:nvPr>
            <p:ph type="title"/>
          </p:nvPr>
        </p:nvSpPr>
        <p:spPr/>
        <p:txBody>
          <a:bodyPr/>
          <a:lstStyle/>
          <a:p>
            <a:r>
              <a:rPr lang="en-US" dirty="0"/>
              <a:t>Game Class</a:t>
            </a:r>
            <a:endParaRPr lang="en-GB" dirty="0"/>
          </a:p>
        </p:txBody>
      </p:sp>
      <p:sp>
        <p:nvSpPr>
          <p:cNvPr id="4" name="Content Placeholder 3">
            <a:extLst>
              <a:ext uri="{FF2B5EF4-FFF2-40B4-BE49-F238E27FC236}">
                <a16:creationId xmlns:a16="http://schemas.microsoft.com/office/drawing/2014/main" id="{BB2F12B9-E509-49A8-8C41-76A6AAFEE7AA}"/>
              </a:ext>
            </a:extLst>
          </p:cNvPr>
          <p:cNvSpPr>
            <a:spLocks noGrp="1"/>
          </p:cNvSpPr>
          <p:nvPr>
            <p:ph idx="1"/>
          </p:nvPr>
        </p:nvSpPr>
        <p:spPr>
          <a:xfrm>
            <a:off x="203200" y="3843453"/>
            <a:ext cx="10423769" cy="2333509"/>
          </a:xfrm>
        </p:spPr>
        <p:txBody>
          <a:bodyPr/>
          <a:lstStyle/>
          <a:p>
            <a:pPr marL="0" indent="0">
              <a:buNone/>
            </a:pPr>
            <a:r>
              <a:rPr lang="en-US" dirty="0"/>
              <a:t>The initialize board method simply create a 2D array (3 by 3) representing </a:t>
            </a:r>
            <a:r>
              <a:rPr lang="en-US"/>
              <a:t>the Tic Tac Toe grid. </a:t>
            </a:r>
            <a:endParaRPr lang="en-GB" dirty="0"/>
          </a:p>
        </p:txBody>
      </p:sp>
      <p:pic>
        <p:nvPicPr>
          <p:cNvPr id="7" name="Picture 6">
            <a:extLst>
              <a:ext uri="{FF2B5EF4-FFF2-40B4-BE49-F238E27FC236}">
                <a16:creationId xmlns:a16="http://schemas.microsoft.com/office/drawing/2014/main" id="{3396F7D3-962A-49E0-A0CC-FD1365A41998}"/>
              </a:ext>
            </a:extLst>
          </p:cNvPr>
          <p:cNvPicPr>
            <a:picLocks noChangeAspect="1"/>
          </p:cNvPicPr>
          <p:nvPr/>
        </p:nvPicPr>
        <p:blipFill>
          <a:blip r:embed="rId3"/>
          <a:stretch>
            <a:fillRect/>
          </a:stretch>
        </p:blipFill>
        <p:spPr>
          <a:xfrm>
            <a:off x="2021440" y="1878561"/>
            <a:ext cx="5963482" cy="1019317"/>
          </a:xfrm>
          <a:prstGeom prst="rect">
            <a:avLst/>
          </a:prstGeom>
          <a:ln w="12700">
            <a:solidFill>
              <a:schemeClr val="accent1"/>
            </a:solidFill>
          </a:ln>
        </p:spPr>
      </p:pic>
    </p:spTree>
    <p:extLst>
      <p:ext uri="{BB962C8B-B14F-4D97-AF65-F5344CB8AC3E}">
        <p14:creationId xmlns:p14="http://schemas.microsoft.com/office/powerpoint/2010/main" val="210379056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1AEB-9974-4E40-98CA-7EE18B49E65D}"/>
              </a:ext>
            </a:extLst>
          </p:cNvPr>
          <p:cNvSpPr>
            <a:spLocks noGrp="1"/>
          </p:cNvSpPr>
          <p:nvPr>
            <p:ph type="title"/>
          </p:nvPr>
        </p:nvSpPr>
        <p:spPr/>
        <p:txBody>
          <a:bodyPr/>
          <a:lstStyle/>
          <a:p>
            <a:r>
              <a:rPr lang="en-GB" dirty="0"/>
              <a:t>Game Class</a:t>
            </a:r>
          </a:p>
        </p:txBody>
      </p:sp>
      <p:sp>
        <p:nvSpPr>
          <p:cNvPr id="3" name="Content Placeholder 2">
            <a:extLst>
              <a:ext uri="{FF2B5EF4-FFF2-40B4-BE49-F238E27FC236}">
                <a16:creationId xmlns:a16="http://schemas.microsoft.com/office/drawing/2014/main" id="{65A518E7-F83F-4307-B8E7-6988B71FB59C}"/>
              </a:ext>
            </a:extLst>
          </p:cNvPr>
          <p:cNvSpPr>
            <a:spLocks noGrp="1"/>
          </p:cNvSpPr>
          <p:nvPr>
            <p:ph idx="1"/>
          </p:nvPr>
        </p:nvSpPr>
        <p:spPr>
          <a:xfrm>
            <a:off x="203200" y="3925229"/>
            <a:ext cx="10423769" cy="2251734"/>
          </a:xfrm>
        </p:spPr>
        <p:txBody>
          <a:bodyPr>
            <a:normAutofit fontScale="62500" lnSpcReduction="20000"/>
          </a:bodyPr>
          <a:lstStyle/>
          <a:p>
            <a:pPr marL="0" indent="0">
              <a:buNone/>
            </a:pPr>
            <a:r>
              <a:rPr lang="en-GB" dirty="0"/>
              <a:t>The </a:t>
            </a:r>
            <a:r>
              <a:rPr lang="en-GB" dirty="0" err="1"/>
              <a:t>update_board</a:t>
            </a:r>
            <a:r>
              <a:rPr lang="en-GB" dirty="0"/>
              <a:t>( ) method receives parameter values for the row and column in the 2D array where we want to make a change. </a:t>
            </a:r>
          </a:p>
          <a:p>
            <a:pPr marL="0" indent="0">
              <a:buNone/>
            </a:pPr>
            <a:r>
              <a:rPr lang="en-GB" dirty="0"/>
              <a:t>We update the correct element with the current icon (x or o) in play.</a:t>
            </a:r>
          </a:p>
          <a:p>
            <a:pPr marL="0" indent="0">
              <a:buNone/>
            </a:pPr>
            <a:endParaRPr lang="en-GB" dirty="0"/>
          </a:p>
          <a:p>
            <a:pPr marL="0" indent="0">
              <a:buNone/>
            </a:pPr>
            <a:r>
              <a:rPr lang="en-GB" dirty="0"/>
              <a:t>We then display the updated version of the board</a:t>
            </a:r>
          </a:p>
        </p:txBody>
      </p:sp>
      <p:pic>
        <p:nvPicPr>
          <p:cNvPr id="4" name="Picture 3">
            <a:extLst>
              <a:ext uri="{FF2B5EF4-FFF2-40B4-BE49-F238E27FC236}">
                <a16:creationId xmlns:a16="http://schemas.microsoft.com/office/drawing/2014/main" id="{F80FBAA0-FA3B-49C6-B633-8304045D75F4}"/>
              </a:ext>
            </a:extLst>
          </p:cNvPr>
          <p:cNvPicPr>
            <a:picLocks noChangeAspect="1"/>
          </p:cNvPicPr>
          <p:nvPr/>
        </p:nvPicPr>
        <p:blipFill>
          <a:blip r:embed="rId2"/>
          <a:stretch>
            <a:fillRect/>
          </a:stretch>
        </p:blipFill>
        <p:spPr>
          <a:xfrm>
            <a:off x="2124667" y="1968795"/>
            <a:ext cx="6171083" cy="1683022"/>
          </a:xfrm>
          <a:prstGeom prst="rect">
            <a:avLst/>
          </a:prstGeom>
          <a:ln w="12700">
            <a:solidFill>
              <a:schemeClr val="accent1"/>
            </a:solidFill>
          </a:ln>
        </p:spPr>
      </p:pic>
    </p:spTree>
    <p:extLst>
      <p:ext uri="{BB962C8B-B14F-4D97-AF65-F5344CB8AC3E}">
        <p14:creationId xmlns:p14="http://schemas.microsoft.com/office/powerpoint/2010/main" val="206396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9B54-BD50-477E-A173-D973CE3AE31C}"/>
              </a:ext>
            </a:extLst>
          </p:cNvPr>
          <p:cNvSpPr>
            <a:spLocks noGrp="1"/>
          </p:cNvSpPr>
          <p:nvPr>
            <p:ph type="title"/>
          </p:nvPr>
        </p:nvSpPr>
        <p:spPr/>
        <p:txBody>
          <a:bodyPr/>
          <a:lstStyle/>
          <a:p>
            <a:r>
              <a:rPr lang="en-GB" dirty="0"/>
              <a:t>Game Class</a:t>
            </a:r>
          </a:p>
        </p:txBody>
      </p:sp>
      <p:sp>
        <p:nvSpPr>
          <p:cNvPr id="3" name="Content Placeholder 2">
            <a:extLst>
              <a:ext uri="{FF2B5EF4-FFF2-40B4-BE49-F238E27FC236}">
                <a16:creationId xmlns:a16="http://schemas.microsoft.com/office/drawing/2014/main" id="{614C72AA-B1F5-4D1A-AD12-4A5DCE6D2571}"/>
              </a:ext>
            </a:extLst>
          </p:cNvPr>
          <p:cNvSpPr>
            <a:spLocks noGrp="1"/>
          </p:cNvSpPr>
          <p:nvPr>
            <p:ph idx="1"/>
          </p:nvPr>
        </p:nvSpPr>
        <p:spPr>
          <a:xfrm>
            <a:off x="6579220" y="1825625"/>
            <a:ext cx="4047749" cy="4351338"/>
          </a:xfrm>
        </p:spPr>
        <p:txBody>
          <a:bodyPr>
            <a:normAutofit fontScale="77500" lnSpcReduction="20000"/>
          </a:bodyPr>
          <a:lstStyle/>
          <a:p>
            <a:pPr marL="0" indent="0">
              <a:buNone/>
            </a:pPr>
            <a:r>
              <a:rPr lang="en-GB" dirty="0"/>
              <a:t>Within the game loop, we constantly listen for user interactions, </a:t>
            </a:r>
            <a:r>
              <a:rPr lang="en-GB" dirty="0" err="1"/>
              <a:t>i.e</a:t>
            </a:r>
            <a:r>
              <a:rPr lang="en-GB" dirty="0"/>
              <a:t>, a mouse button click. If they press the close window button we need to and the application so we use the method </a:t>
            </a:r>
            <a:r>
              <a:rPr lang="en-GB" dirty="0" err="1"/>
              <a:t>pygame.quit</a:t>
            </a:r>
            <a:r>
              <a:rPr lang="en-GB" dirty="0"/>
              <a:t>() to close the </a:t>
            </a:r>
            <a:r>
              <a:rPr lang="en-GB" dirty="0" err="1"/>
              <a:t>wndow</a:t>
            </a:r>
            <a:r>
              <a:rPr lang="en-GB" dirty="0"/>
              <a:t> and </a:t>
            </a:r>
            <a:r>
              <a:rPr lang="en-GB" dirty="0" err="1"/>
              <a:t>sys.exit</a:t>
            </a:r>
            <a:r>
              <a:rPr lang="en-GB" dirty="0"/>
              <a:t>() to end the program.</a:t>
            </a:r>
          </a:p>
        </p:txBody>
      </p:sp>
      <p:pic>
        <p:nvPicPr>
          <p:cNvPr id="4" name="Picture 3">
            <a:extLst>
              <a:ext uri="{FF2B5EF4-FFF2-40B4-BE49-F238E27FC236}">
                <a16:creationId xmlns:a16="http://schemas.microsoft.com/office/drawing/2014/main" id="{8E66117E-B42C-4140-A629-DC7B2185C83D}"/>
              </a:ext>
            </a:extLst>
          </p:cNvPr>
          <p:cNvPicPr>
            <a:picLocks noChangeAspect="1"/>
          </p:cNvPicPr>
          <p:nvPr/>
        </p:nvPicPr>
        <p:blipFill>
          <a:blip r:embed="rId2"/>
          <a:stretch>
            <a:fillRect/>
          </a:stretch>
        </p:blipFill>
        <p:spPr>
          <a:xfrm>
            <a:off x="203199" y="2053226"/>
            <a:ext cx="6231128" cy="3734257"/>
          </a:xfrm>
          <a:prstGeom prst="rect">
            <a:avLst/>
          </a:prstGeom>
          <a:ln w="12700">
            <a:solidFill>
              <a:schemeClr val="accent1"/>
            </a:solidFill>
          </a:ln>
        </p:spPr>
      </p:pic>
      <p:sp>
        <p:nvSpPr>
          <p:cNvPr id="5" name="Rectangle 4">
            <a:extLst>
              <a:ext uri="{FF2B5EF4-FFF2-40B4-BE49-F238E27FC236}">
                <a16:creationId xmlns:a16="http://schemas.microsoft.com/office/drawing/2014/main" id="{E0F840C0-7CDB-41A1-84FF-E71076FEDF81}"/>
              </a:ext>
            </a:extLst>
          </p:cNvPr>
          <p:cNvSpPr/>
          <p:nvPr/>
        </p:nvSpPr>
        <p:spPr>
          <a:xfrm>
            <a:off x="735980" y="2352907"/>
            <a:ext cx="4293220" cy="12712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3354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9B54-BD50-477E-A173-D973CE3AE31C}"/>
              </a:ext>
            </a:extLst>
          </p:cNvPr>
          <p:cNvSpPr>
            <a:spLocks noGrp="1"/>
          </p:cNvSpPr>
          <p:nvPr>
            <p:ph type="title"/>
          </p:nvPr>
        </p:nvSpPr>
        <p:spPr/>
        <p:txBody>
          <a:bodyPr/>
          <a:lstStyle/>
          <a:p>
            <a:r>
              <a:rPr lang="en-GB" dirty="0"/>
              <a:t>Game Class</a:t>
            </a:r>
          </a:p>
        </p:txBody>
      </p:sp>
      <p:sp>
        <p:nvSpPr>
          <p:cNvPr id="3" name="Content Placeholder 2">
            <a:extLst>
              <a:ext uri="{FF2B5EF4-FFF2-40B4-BE49-F238E27FC236}">
                <a16:creationId xmlns:a16="http://schemas.microsoft.com/office/drawing/2014/main" id="{614C72AA-B1F5-4D1A-AD12-4A5DCE6D2571}"/>
              </a:ext>
            </a:extLst>
          </p:cNvPr>
          <p:cNvSpPr>
            <a:spLocks noGrp="1"/>
          </p:cNvSpPr>
          <p:nvPr>
            <p:ph idx="1"/>
          </p:nvPr>
        </p:nvSpPr>
        <p:spPr>
          <a:xfrm>
            <a:off x="6579220" y="1825625"/>
            <a:ext cx="4047749" cy="4351338"/>
          </a:xfrm>
        </p:spPr>
        <p:txBody>
          <a:bodyPr>
            <a:normAutofit fontScale="92500" lnSpcReduction="20000"/>
          </a:bodyPr>
          <a:lstStyle/>
          <a:p>
            <a:pPr marL="0" indent="0">
              <a:buNone/>
            </a:pPr>
            <a:r>
              <a:rPr lang="en-GB" dirty="0"/>
              <a:t>If the user clicks on the screen and the x coordinate is between 0 and 350 and the y coordinate is between – and 450 we know they have click within the active area of the screen.</a:t>
            </a:r>
          </a:p>
        </p:txBody>
      </p:sp>
      <p:pic>
        <p:nvPicPr>
          <p:cNvPr id="4" name="Picture 3">
            <a:extLst>
              <a:ext uri="{FF2B5EF4-FFF2-40B4-BE49-F238E27FC236}">
                <a16:creationId xmlns:a16="http://schemas.microsoft.com/office/drawing/2014/main" id="{8E66117E-B42C-4140-A629-DC7B2185C83D}"/>
              </a:ext>
            </a:extLst>
          </p:cNvPr>
          <p:cNvPicPr>
            <a:picLocks noChangeAspect="1"/>
          </p:cNvPicPr>
          <p:nvPr/>
        </p:nvPicPr>
        <p:blipFill>
          <a:blip r:embed="rId2"/>
          <a:stretch>
            <a:fillRect/>
          </a:stretch>
        </p:blipFill>
        <p:spPr>
          <a:xfrm>
            <a:off x="203199" y="2053226"/>
            <a:ext cx="6231128" cy="3734257"/>
          </a:xfrm>
          <a:prstGeom prst="rect">
            <a:avLst/>
          </a:prstGeom>
          <a:ln w="12700">
            <a:solidFill>
              <a:schemeClr val="accent1"/>
            </a:solidFill>
          </a:ln>
        </p:spPr>
      </p:pic>
      <p:sp>
        <p:nvSpPr>
          <p:cNvPr id="6" name="Rectangle 5">
            <a:extLst>
              <a:ext uri="{FF2B5EF4-FFF2-40B4-BE49-F238E27FC236}">
                <a16:creationId xmlns:a16="http://schemas.microsoft.com/office/drawing/2014/main" id="{3BA631C3-F6E2-4727-B007-0852DA766F48}"/>
              </a:ext>
            </a:extLst>
          </p:cNvPr>
          <p:cNvSpPr/>
          <p:nvPr/>
        </p:nvSpPr>
        <p:spPr>
          <a:xfrm>
            <a:off x="1172152" y="4237463"/>
            <a:ext cx="5139437" cy="5464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793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9B54-BD50-477E-A173-D973CE3AE31C}"/>
              </a:ext>
            </a:extLst>
          </p:cNvPr>
          <p:cNvSpPr>
            <a:spLocks noGrp="1"/>
          </p:cNvSpPr>
          <p:nvPr>
            <p:ph type="title"/>
          </p:nvPr>
        </p:nvSpPr>
        <p:spPr/>
        <p:txBody>
          <a:bodyPr/>
          <a:lstStyle/>
          <a:p>
            <a:r>
              <a:rPr lang="en-GB" dirty="0"/>
              <a:t>Game Class</a:t>
            </a:r>
          </a:p>
        </p:txBody>
      </p:sp>
      <p:sp>
        <p:nvSpPr>
          <p:cNvPr id="3" name="Content Placeholder 2">
            <a:extLst>
              <a:ext uri="{FF2B5EF4-FFF2-40B4-BE49-F238E27FC236}">
                <a16:creationId xmlns:a16="http://schemas.microsoft.com/office/drawing/2014/main" id="{614C72AA-B1F5-4D1A-AD12-4A5DCE6D2571}"/>
              </a:ext>
            </a:extLst>
          </p:cNvPr>
          <p:cNvSpPr>
            <a:spLocks noGrp="1"/>
          </p:cNvSpPr>
          <p:nvPr>
            <p:ph idx="1"/>
          </p:nvPr>
        </p:nvSpPr>
        <p:spPr>
          <a:xfrm>
            <a:off x="6358550" y="2659755"/>
            <a:ext cx="3810578" cy="3517207"/>
          </a:xfrm>
        </p:spPr>
        <p:txBody>
          <a:bodyPr>
            <a:normAutofit fontScale="92500"/>
          </a:bodyPr>
          <a:lstStyle/>
          <a:p>
            <a:pPr marL="0" indent="0">
              <a:buNone/>
            </a:pPr>
            <a:r>
              <a:rPr lang="en-GB" dirty="0"/>
              <a:t>Assuming the user clicks within the grid on screen we can calculate the  row and col index by dividing by 100</a:t>
            </a:r>
          </a:p>
        </p:txBody>
      </p:sp>
      <p:grpSp>
        <p:nvGrpSpPr>
          <p:cNvPr id="5" name="Group 4">
            <a:extLst>
              <a:ext uri="{FF2B5EF4-FFF2-40B4-BE49-F238E27FC236}">
                <a16:creationId xmlns:a16="http://schemas.microsoft.com/office/drawing/2014/main" id="{A3B3EFFF-10FE-444C-8F9A-7A77448AC0DA}"/>
              </a:ext>
            </a:extLst>
          </p:cNvPr>
          <p:cNvGrpSpPr/>
          <p:nvPr/>
        </p:nvGrpSpPr>
        <p:grpSpPr>
          <a:xfrm>
            <a:off x="6517789" y="1824273"/>
            <a:ext cx="3648787" cy="784171"/>
            <a:chOff x="2631689" y="4772722"/>
            <a:chExt cx="2542478" cy="546411"/>
          </a:xfrm>
        </p:grpSpPr>
        <p:pic>
          <p:nvPicPr>
            <p:cNvPr id="4" name="Picture 3">
              <a:extLst>
                <a:ext uri="{FF2B5EF4-FFF2-40B4-BE49-F238E27FC236}">
                  <a16:creationId xmlns:a16="http://schemas.microsoft.com/office/drawing/2014/main" id="{8E66117E-B42C-4140-A629-DC7B2185C83D}"/>
                </a:ext>
              </a:extLst>
            </p:cNvPr>
            <p:cNvPicPr>
              <a:picLocks noChangeAspect="1"/>
            </p:cNvPicPr>
            <p:nvPr/>
          </p:nvPicPr>
          <p:blipFill rotWithShape="1">
            <a:blip r:embed="rId2"/>
            <a:srcRect l="38974" t="72826" r="20224" b="12542"/>
            <a:stretch/>
          </p:blipFill>
          <p:spPr>
            <a:xfrm>
              <a:off x="2631689" y="4772722"/>
              <a:ext cx="2542478" cy="546411"/>
            </a:xfrm>
            <a:prstGeom prst="rect">
              <a:avLst/>
            </a:prstGeom>
            <a:ln w="12700">
              <a:solidFill>
                <a:schemeClr val="accent1"/>
              </a:solidFill>
            </a:ln>
          </p:spPr>
        </p:pic>
        <p:sp>
          <p:nvSpPr>
            <p:cNvPr id="6" name="Rectangle 5">
              <a:extLst>
                <a:ext uri="{FF2B5EF4-FFF2-40B4-BE49-F238E27FC236}">
                  <a16:creationId xmlns:a16="http://schemas.microsoft.com/office/drawing/2014/main" id="{3BA631C3-F6E2-4727-B007-0852DA766F48}"/>
                </a:ext>
              </a:extLst>
            </p:cNvPr>
            <p:cNvSpPr/>
            <p:nvPr/>
          </p:nvSpPr>
          <p:spPr>
            <a:xfrm>
              <a:off x="2631689" y="4772722"/>
              <a:ext cx="2542478" cy="5464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3" name="Picture 22">
            <a:extLst>
              <a:ext uri="{FF2B5EF4-FFF2-40B4-BE49-F238E27FC236}">
                <a16:creationId xmlns:a16="http://schemas.microsoft.com/office/drawing/2014/main" id="{F2FDF5A3-23CD-4773-BB5B-2F13F546567F}"/>
              </a:ext>
            </a:extLst>
          </p:cNvPr>
          <p:cNvPicPr>
            <a:picLocks noChangeAspect="1"/>
          </p:cNvPicPr>
          <p:nvPr/>
        </p:nvPicPr>
        <p:blipFill>
          <a:blip r:embed="rId3"/>
          <a:stretch>
            <a:fillRect/>
          </a:stretch>
        </p:blipFill>
        <p:spPr>
          <a:xfrm>
            <a:off x="446831" y="1851742"/>
            <a:ext cx="5716059" cy="4805536"/>
          </a:xfrm>
          <a:prstGeom prst="rect">
            <a:avLst/>
          </a:prstGeom>
        </p:spPr>
      </p:pic>
      <p:sp>
        <p:nvSpPr>
          <p:cNvPr id="24" name="TextBox 23">
            <a:extLst>
              <a:ext uri="{FF2B5EF4-FFF2-40B4-BE49-F238E27FC236}">
                <a16:creationId xmlns:a16="http://schemas.microsoft.com/office/drawing/2014/main" id="{4E8E4AA4-98EF-4141-92F9-A70112EAFC2A}"/>
              </a:ext>
            </a:extLst>
          </p:cNvPr>
          <p:cNvSpPr txBox="1"/>
          <p:nvPr/>
        </p:nvSpPr>
        <p:spPr>
          <a:xfrm>
            <a:off x="452716" y="2219093"/>
            <a:ext cx="723275" cy="646331"/>
          </a:xfrm>
          <a:prstGeom prst="rect">
            <a:avLst/>
          </a:prstGeom>
          <a:solidFill>
            <a:schemeClr val="accent2"/>
          </a:solidFill>
        </p:spPr>
        <p:txBody>
          <a:bodyPr wrap="none" rtlCol="0">
            <a:spAutoFit/>
          </a:bodyPr>
          <a:lstStyle>
            <a:defPPr>
              <a:defRPr lang="en-US"/>
            </a:defPPr>
            <a:lvl1pPr>
              <a:defRPr>
                <a:solidFill>
                  <a:schemeClr val="bg1"/>
                </a:solidFill>
              </a:defRPr>
            </a:lvl1pPr>
          </a:lstStyle>
          <a:p>
            <a:r>
              <a:rPr lang="en-GB" dirty="0"/>
              <a:t>origin</a:t>
            </a:r>
          </a:p>
          <a:p>
            <a:r>
              <a:rPr lang="en-GB" dirty="0"/>
              <a:t>(0,0)</a:t>
            </a:r>
          </a:p>
        </p:txBody>
      </p:sp>
      <p:sp>
        <p:nvSpPr>
          <p:cNvPr id="25" name="TextBox 24">
            <a:extLst>
              <a:ext uri="{FF2B5EF4-FFF2-40B4-BE49-F238E27FC236}">
                <a16:creationId xmlns:a16="http://schemas.microsoft.com/office/drawing/2014/main" id="{B5A49357-56D0-423D-8C49-56F8A8FD521B}"/>
              </a:ext>
            </a:extLst>
          </p:cNvPr>
          <p:cNvSpPr txBox="1"/>
          <p:nvPr/>
        </p:nvSpPr>
        <p:spPr>
          <a:xfrm>
            <a:off x="4869399" y="2336590"/>
            <a:ext cx="877163" cy="646331"/>
          </a:xfrm>
          <a:prstGeom prst="rect">
            <a:avLst/>
          </a:prstGeom>
          <a:solidFill>
            <a:schemeClr val="accent2"/>
          </a:solidFill>
        </p:spPr>
        <p:txBody>
          <a:bodyPr wrap="none" rtlCol="0">
            <a:spAutoFit/>
          </a:bodyPr>
          <a:lstStyle/>
          <a:p>
            <a:r>
              <a:rPr lang="en-GB" dirty="0">
                <a:solidFill>
                  <a:schemeClr val="bg1"/>
                </a:solidFill>
              </a:rPr>
              <a:t>X = 300</a:t>
            </a:r>
          </a:p>
          <a:p>
            <a:r>
              <a:rPr lang="en-GB" dirty="0">
                <a:solidFill>
                  <a:schemeClr val="bg1"/>
                </a:solidFill>
              </a:rPr>
              <a:t>Y = 0</a:t>
            </a:r>
          </a:p>
        </p:txBody>
      </p:sp>
      <p:cxnSp>
        <p:nvCxnSpPr>
          <p:cNvPr id="26" name="Straight Arrow Connector 25">
            <a:extLst>
              <a:ext uri="{FF2B5EF4-FFF2-40B4-BE49-F238E27FC236}">
                <a16:creationId xmlns:a16="http://schemas.microsoft.com/office/drawing/2014/main" id="{C20F17D0-B1D7-438B-BF29-8BA5C9BD455A}"/>
              </a:ext>
            </a:extLst>
          </p:cNvPr>
          <p:cNvCxnSpPr>
            <a:cxnSpLocks/>
            <a:stCxn id="25" idx="1"/>
          </p:cNvCxnSpPr>
          <p:nvPr/>
        </p:nvCxnSpPr>
        <p:spPr>
          <a:xfrm flipH="1" flipV="1">
            <a:off x="4269365" y="2280516"/>
            <a:ext cx="600034" cy="37924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4BFFDDFE-9EB7-4BF3-8D12-87D7C928EE88}"/>
              </a:ext>
            </a:extLst>
          </p:cNvPr>
          <p:cNvSpPr txBox="1"/>
          <p:nvPr/>
        </p:nvSpPr>
        <p:spPr>
          <a:xfrm>
            <a:off x="4869398" y="5109526"/>
            <a:ext cx="877163" cy="646331"/>
          </a:xfrm>
          <a:prstGeom prst="rect">
            <a:avLst/>
          </a:prstGeom>
          <a:solidFill>
            <a:schemeClr val="accent2"/>
          </a:solidFill>
        </p:spPr>
        <p:txBody>
          <a:bodyPr wrap="none" rtlCol="0">
            <a:spAutoFit/>
          </a:bodyPr>
          <a:lstStyle/>
          <a:p>
            <a:r>
              <a:rPr lang="en-GB" dirty="0">
                <a:solidFill>
                  <a:schemeClr val="bg1"/>
                </a:solidFill>
              </a:rPr>
              <a:t>X = 300</a:t>
            </a:r>
          </a:p>
          <a:p>
            <a:r>
              <a:rPr lang="en-GB" dirty="0">
                <a:solidFill>
                  <a:schemeClr val="bg1"/>
                </a:solidFill>
              </a:rPr>
              <a:t>Y = 300</a:t>
            </a:r>
          </a:p>
        </p:txBody>
      </p:sp>
      <p:cxnSp>
        <p:nvCxnSpPr>
          <p:cNvPr id="28" name="Straight Arrow Connector 27">
            <a:extLst>
              <a:ext uri="{FF2B5EF4-FFF2-40B4-BE49-F238E27FC236}">
                <a16:creationId xmlns:a16="http://schemas.microsoft.com/office/drawing/2014/main" id="{E3CE51B7-B81F-4310-BEEE-2A00C161E800}"/>
              </a:ext>
            </a:extLst>
          </p:cNvPr>
          <p:cNvCxnSpPr>
            <a:cxnSpLocks/>
            <a:stCxn id="27" idx="1"/>
          </p:cNvCxnSpPr>
          <p:nvPr/>
        </p:nvCxnSpPr>
        <p:spPr>
          <a:xfrm flipH="1">
            <a:off x="4269365" y="5432692"/>
            <a:ext cx="600033" cy="57781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95F3F674-E1D2-4280-A762-D9EE09381948}"/>
              </a:ext>
            </a:extLst>
          </p:cNvPr>
          <p:cNvSpPr txBox="1"/>
          <p:nvPr/>
        </p:nvSpPr>
        <p:spPr>
          <a:xfrm>
            <a:off x="735258" y="6176963"/>
            <a:ext cx="1929883" cy="369332"/>
          </a:xfrm>
          <a:prstGeom prst="rect">
            <a:avLst/>
          </a:prstGeom>
          <a:solidFill>
            <a:schemeClr val="accent2"/>
          </a:solidFill>
        </p:spPr>
        <p:txBody>
          <a:bodyPr wrap="square" rtlCol="0">
            <a:spAutoFit/>
          </a:bodyPr>
          <a:lstStyle/>
          <a:p>
            <a:r>
              <a:rPr lang="en-GB" dirty="0">
                <a:solidFill>
                  <a:schemeClr val="bg1"/>
                </a:solidFill>
              </a:rPr>
              <a:t>X = 0, Y = 300</a:t>
            </a:r>
          </a:p>
        </p:txBody>
      </p:sp>
      <p:cxnSp>
        <p:nvCxnSpPr>
          <p:cNvPr id="30" name="Straight Arrow Connector 29">
            <a:extLst>
              <a:ext uri="{FF2B5EF4-FFF2-40B4-BE49-F238E27FC236}">
                <a16:creationId xmlns:a16="http://schemas.microsoft.com/office/drawing/2014/main" id="{7D02D3C4-F64A-4506-AA7F-31AD4B46C6F5}"/>
              </a:ext>
            </a:extLst>
          </p:cNvPr>
          <p:cNvCxnSpPr>
            <a:cxnSpLocks/>
          </p:cNvCxnSpPr>
          <p:nvPr/>
        </p:nvCxnSpPr>
        <p:spPr>
          <a:xfrm flipH="1" flipV="1">
            <a:off x="446831" y="6065980"/>
            <a:ext cx="288427" cy="26584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69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7F6B-B2BA-4D4D-A411-52BB978BAE27}"/>
              </a:ext>
            </a:extLst>
          </p:cNvPr>
          <p:cNvSpPr>
            <a:spLocks noGrp="1"/>
          </p:cNvSpPr>
          <p:nvPr>
            <p:ph type="title"/>
          </p:nvPr>
        </p:nvSpPr>
        <p:spPr/>
        <p:txBody>
          <a:bodyPr/>
          <a:lstStyle/>
          <a:p>
            <a:r>
              <a:rPr lang="en-GB" dirty="0"/>
              <a:t>Problem </a:t>
            </a:r>
          </a:p>
        </p:txBody>
      </p:sp>
      <p:sp>
        <p:nvSpPr>
          <p:cNvPr id="3" name="Content Placeholder 2">
            <a:extLst>
              <a:ext uri="{FF2B5EF4-FFF2-40B4-BE49-F238E27FC236}">
                <a16:creationId xmlns:a16="http://schemas.microsoft.com/office/drawing/2014/main" id="{23C093B2-840A-4A56-8351-63A98972A09C}"/>
              </a:ext>
            </a:extLst>
          </p:cNvPr>
          <p:cNvSpPr>
            <a:spLocks noGrp="1"/>
          </p:cNvSpPr>
          <p:nvPr>
            <p:ph idx="1"/>
          </p:nvPr>
        </p:nvSpPr>
        <p:spPr/>
        <p:txBody>
          <a:bodyPr>
            <a:normAutofit fontScale="92500"/>
          </a:bodyPr>
          <a:lstStyle/>
          <a:p>
            <a:pPr marL="0" indent="0">
              <a:buNone/>
            </a:pPr>
            <a:r>
              <a:rPr lang="en-GB" dirty="0"/>
              <a:t>If the user clicks outside the grid we get the following error:</a:t>
            </a:r>
          </a:p>
          <a:p>
            <a:pPr marL="0" indent="0">
              <a:buNone/>
            </a:pPr>
            <a:endParaRPr lang="en-GB" dirty="0"/>
          </a:p>
          <a:p>
            <a:pPr marL="0" indent="0">
              <a:buNone/>
            </a:pPr>
            <a:endParaRPr lang="en-GB" dirty="0"/>
          </a:p>
          <a:p>
            <a:pPr marL="0" indent="0">
              <a:buNone/>
            </a:pPr>
            <a:endParaRPr lang="en-GB" dirty="0"/>
          </a:p>
          <a:p>
            <a:pPr marL="0" indent="0">
              <a:buNone/>
            </a:pPr>
            <a:r>
              <a:rPr lang="en-GB" dirty="0"/>
              <a:t>The division has led to an index that is not possible in the 2D array. </a:t>
            </a:r>
          </a:p>
          <a:p>
            <a:pPr marL="0" indent="0">
              <a:buNone/>
            </a:pPr>
            <a:r>
              <a:rPr lang="en-GB" dirty="0"/>
              <a:t>Can you think of a way to fix this?</a:t>
            </a:r>
          </a:p>
          <a:p>
            <a:pPr marL="0" indent="0">
              <a:buNone/>
            </a:pPr>
            <a:endParaRPr lang="en-GB" dirty="0"/>
          </a:p>
        </p:txBody>
      </p:sp>
      <p:pic>
        <p:nvPicPr>
          <p:cNvPr id="4" name="Picture 3">
            <a:extLst>
              <a:ext uri="{FF2B5EF4-FFF2-40B4-BE49-F238E27FC236}">
                <a16:creationId xmlns:a16="http://schemas.microsoft.com/office/drawing/2014/main" id="{62583918-3A69-4C66-93F7-C84F29EE18CF}"/>
              </a:ext>
            </a:extLst>
          </p:cNvPr>
          <p:cNvPicPr>
            <a:picLocks noChangeAspect="1"/>
          </p:cNvPicPr>
          <p:nvPr/>
        </p:nvPicPr>
        <p:blipFill>
          <a:blip r:embed="rId2"/>
          <a:stretch>
            <a:fillRect/>
          </a:stretch>
        </p:blipFill>
        <p:spPr>
          <a:xfrm>
            <a:off x="2352567" y="2790067"/>
            <a:ext cx="4877481" cy="876422"/>
          </a:xfrm>
          <a:prstGeom prst="rect">
            <a:avLst/>
          </a:prstGeom>
          <a:ln w="12700">
            <a:solidFill>
              <a:schemeClr val="accent1"/>
            </a:solidFill>
          </a:ln>
        </p:spPr>
      </p:pic>
    </p:spTree>
    <p:extLst>
      <p:ext uri="{BB962C8B-B14F-4D97-AF65-F5344CB8AC3E}">
        <p14:creationId xmlns:p14="http://schemas.microsoft.com/office/powerpoint/2010/main" val="219691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9B54-BD50-477E-A173-D973CE3AE31C}"/>
              </a:ext>
            </a:extLst>
          </p:cNvPr>
          <p:cNvSpPr>
            <a:spLocks noGrp="1"/>
          </p:cNvSpPr>
          <p:nvPr>
            <p:ph type="title"/>
          </p:nvPr>
        </p:nvSpPr>
        <p:spPr/>
        <p:txBody>
          <a:bodyPr/>
          <a:lstStyle/>
          <a:p>
            <a:r>
              <a:rPr lang="en-GB" dirty="0"/>
              <a:t>Game Class</a:t>
            </a:r>
          </a:p>
        </p:txBody>
      </p:sp>
      <p:sp>
        <p:nvSpPr>
          <p:cNvPr id="3" name="Content Placeholder 2">
            <a:extLst>
              <a:ext uri="{FF2B5EF4-FFF2-40B4-BE49-F238E27FC236}">
                <a16:creationId xmlns:a16="http://schemas.microsoft.com/office/drawing/2014/main" id="{614C72AA-B1F5-4D1A-AD12-4A5DCE6D2571}"/>
              </a:ext>
            </a:extLst>
          </p:cNvPr>
          <p:cNvSpPr>
            <a:spLocks noGrp="1"/>
          </p:cNvSpPr>
          <p:nvPr>
            <p:ph idx="1"/>
          </p:nvPr>
        </p:nvSpPr>
        <p:spPr>
          <a:xfrm>
            <a:off x="6579220" y="1825625"/>
            <a:ext cx="4047749" cy="4351338"/>
          </a:xfrm>
        </p:spPr>
        <p:txBody>
          <a:bodyPr>
            <a:normAutofit fontScale="92500" lnSpcReduction="20000"/>
          </a:bodyPr>
          <a:lstStyle/>
          <a:p>
            <a:pPr marL="0" indent="0">
              <a:buNone/>
            </a:pPr>
            <a:r>
              <a:rPr lang="en-GB" dirty="0"/>
              <a:t>The last section here sets the move attribute to True, which lets the game know a move has taken place. </a:t>
            </a:r>
          </a:p>
          <a:p>
            <a:pPr marL="0" indent="0">
              <a:buNone/>
            </a:pPr>
            <a:r>
              <a:rPr lang="en-GB" dirty="0"/>
              <a:t>The intended move position is stored as an array </a:t>
            </a:r>
          </a:p>
        </p:txBody>
      </p:sp>
      <p:pic>
        <p:nvPicPr>
          <p:cNvPr id="4" name="Picture 3">
            <a:extLst>
              <a:ext uri="{FF2B5EF4-FFF2-40B4-BE49-F238E27FC236}">
                <a16:creationId xmlns:a16="http://schemas.microsoft.com/office/drawing/2014/main" id="{8E66117E-B42C-4140-A629-DC7B2185C83D}"/>
              </a:ext>
            </a:extLst>
          </p:cNvPr>
          <p:cNvPicPr>
            <a:picLocks noChangeAspect="1"/>
          </p:cNvPicPr>
          <p:nvPr/>
        </p:nvPicPr>
        <p:blipFill>
          <a:blip r:embed="rId2"/>
          <a:stretch>
            <a:fillRect/>
          </a:stretch>
        </p:blipFill>
        <p:spPr>
          <a:xfrm>
            <a:off x="203199" y="2053226"/>
            <a:ext cx="6231128" cy="3734257"/>
          </a:xfrm>
          <a:prstGeom prst="rect">
            <a:avLst/>
          </a:prstGeom>
          <a:ln w="12700">
            <a:solidFill>
              <a:schemeClr val="accent1"/>
            </a:solidFill>
          </a:ln>
        </p:spPr>
      </p:pic>
      <p:sp>
        <p:nvSpPr>
          <p:cNvPr id="6" name="Rectangle 5">
            <a:extLst>
              <a:ext uri="{FF2B5EF4-FFF2-40B4-BE49-F238E27FC236}">
                <a16:creationId xmlns:a16="http://schemas.microsoft.com/office/drawing/2014/main" id="{3BA631C3-F6E2-4727-B007-0852DA766F48}"/>
              </a:ext>
            </a:extLst>
          </p:cNvPr>
          <p:cNvSpPr/>
          <p:nvPr/>
        </p:nvSpPr>
        <p:spPr>
          <a:xfrm>
            <a:off x="2542479" y="5241073"/>
            <a:ext cx="3553522" cy="5464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404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2251-EAB2-44C3-864C-DC6F346CCD2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EBDB6FF-1F7E-4F71-BCB9-6ECFCA3EEFF7}"/>
              </a:ext>
            </a:extLst>
          </p:cNvPr>
          <p:cNvSpPr>
            <a:spLocks noGrp="1"/>
          </p:cNvSpPr>
          <p:nvPr>
            <p:ph idx="1"/>
          </p:nvPr>
        </p:nvSpPr>
        <p:spPr>
          <a:xfrm>
            <a:off x="203200" y="1825625"/>
            <a:ext cx="9268723" cy="4351338"/>
          </a:xfrm>
        </p:spPr>
        <p:txBody>
          <a:bodyPr/>
          <a:lstStyle/>
          <a:p>
            <a:pPr marL="0" indent="0">
              <a:buNone/>
            </a:pPr>
            <a:r>
              <a:rPr lang="en-GB" dirty="0"/>
              <a:t>This tutorial aims to help you develop a partially functioning Tic Toe Game that:</a:t>
            </a:r>
          </a:p>
          <a:p>
            <a:pPr lvl="2"/>
            <a:r>
              <a:rPr lang="en-GB" dirty="0"/>
              <a:t>Displays a Graphical representation</a:t>
            </a:r>
          </a:p>
          <a:p>
            <a:pPr lvl="2"/>
            <a:r>
              <a:rPr lang="en-GB" dirty="0"/>
              <a:t>Allows the user to select areas of a grid to place an icon/piece</a:t>
            </a:r>
          </a:p>
          <a:p>
            <a:pPr lvl="2"/>
            <a:r>
              <a:rPr lang="en-GB" dirty="0"/>
              <a:t>Allows the user to undo a move using a stack (you have to build the stack yourself)</a:t>
            </a:r>
          </a:p>
        </p:txBody>
      </p:sp>
    </p:spTree>
    <p:extLst>
      <p:ext uri="{BB962C8B-B14F-4D97-AF65-F5344CB8AC3E}">
        <p14:creationId xmlns:p14="http://schemas.microsoft.com/office/powerpoint/2010/main" val="2664612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027C-827F-4DAA-9221-16132017307A}"/>
              </a:ext>
            </a:extLst>
          </p:cNvPr>
          <p:cNvSpPr>
            <a:spLocks noGrp="1"/>
          </p:cNvSpPr>
          <p:nvPr>
            <p:ph type="title"/>
          </p:nvPr>
        </p:nvSpPr>
        <p:spPr/>
        <p:txBody>
          <a:bodyPr/>
          <a:lstStyle/>
          <a:p>
            <a:r>
              <a:rPr lang="en-GB" dirty="0"/>
              <a:t>Problem</a:t>
            </a:r>
          </a:p>
        </p:txBody>
      </p:sp>
      <p:sp>
        <p:nvSpPr>
          <p:cNvPr id="3" name="Content Placeholder 2">
            <a:extLst>
              <a:ext uri="{FF2B5EF4-FFF2-40B4-BE49-F238E27FC236}">
                <a16:creationId xmlns:a16="http://schemas.microsoft.com/office/drawing/2014/main" id="{C011046F-5F00-4D77-A082-4A26DCDA7FD0}"/>
              </a:ext>
            </a:extLst>
          </p:cNvPr>
          <p:cNvSpPr>
            <a:spLocks noGrp="1"/>
          </p:cNvSpPr>
          <p:nvPr>
            <p:ph idx="1"/>
          </p:nvPr>
        </p:nvSpPr>
        <p:spPr/>
        <p:txBody>
          <a:bodyPr>
            <a:normAutofit lnSpcReduction="10000"/>
          </a:bodyPr>
          <a:lstStyle/>
          <a:p>
            <a:pPr marL="0" indent="0">
              <a:buNone/>
            </a:pPr>
            <a:r>
              <a:rPr lang="en-GB" dirty="0"/>
              <a:t>By continually selecting the same gird square we can overwrite the previous change.</a:t>
            </a:r>
          </a:p>
          <a:p>
            <a:pPr marL="0" indent="0">
              <a:buNone/>
            </a:pPr>
            <a:endParaRPr lang="en-GB" dirty="0"/>
          </a:p>
          <a:p>
            <a:pPr marL="0" indent="0">
              <a:buNone/>
            </a:pPr>
            <a:endParaRPr lang="en-GB" dirty="0"/>
          </a:p>
          <a:p>
            <a:pPr marL="0" indent="0">
              <a:buNone/>
            </a:pPr>
            <a:endParaRPr lang="en-GB" dirty="0"/>
          </a:p>
          <a:p>
            <a:pPr marL="0" indent="0">
              <a:buNone/>
            </a:pPr>
            <a:r>
              <a:rPr lang="en-GB" dirty="0"/>
              <a:t>Can you think of a way to fix this?</a:t>
            </a:r>
          </a:p>
        </p:txBody>
      </p:sp>
      <p:pic>
        <p:nvPicPr>
          <p:cNvPr id="4" name="Picture 3">
            <a:extLst>
              <a:ext uri="{FF2B5EF4-FFF2-40B4-BE49-F238E27FC236}">
                <a16:creationId xmlns:a16="http://schemas.microsoft.com/office/drawing/2014/main" id="{8E983BA9-8DE4-482E-AB4A-300552E2AB2F}"/>
              </a:ext>
            </a:extLst>
          </p:cNvPr>
          <p:cNvPicPr>
            <a:picLocks noChangeAspect="1"/>
          </p:cNvPicPr>
          <p:nvPr/>
        </p:nvPicPr>
        <p:blipFill>
          <a:blip r:embed="rId2"/>
          <a:stretch>
            <a:fillRect/>
          </a:stretch>
        </p:blipFill>
        <p:spPr>
          <a:xfrm>
            <a:off x="5944373" y="2518168"/>
            <a:ext cx="1638529" cy="2133898"/>
          </a:xfrm>
          <a:prstGeom prst="rect">
            <a:avLst/>
          </a:prstGeom>
        </p:spPr>
      </p:pic>
      <p:pic>
        <p:nvPicPr>
          <p:cNvPr id="5" name="Picture 4">
            <a:extLst>
              <a:ext uri="{FF2B5EF4-FFF2-40B4-BE49-F238E27FC236}">
                <a16:creationId xmlns:a16="http://schemas.microsoft.com/office/drawing/2014/main" id="{D8625832-0D2C-4A3E-87E8-A82755AA73EA}"/>
              </a:ext>
            </a:extLst>
          </p:cNvPr>
          <p:cNvPicPr>
            <a:picLocks noChangeAspect="1"/>
          </p:cNvPicPr>
          <p:nvPr/>
        </p:nvPicPr>
        <p:blipFill>
          <a:blip r:embed="rId3"/>
          <a:stretch>
            <a:fillRect/>
          </a:stretch>
        </p:blipFill>
        <p:spPr>
          <a:xfrm>
            <a:off x="3952576" y="2397512"/>
            <a:ext cx="1649801" cy="1800763"/>
          </a:xfrm>
          <a:prstGeom prst="rect">
            <a:avLst/>
          </a:prstGeom>
        </p:spPr>
      </p:pic>
      <p:pic>
        <p:nvPicPr>
          <p:cNvPr id="6" name="Picture 5">
            <a:extLst>
              <a:ext uri="{FF2B5EF4-FFF2-40B4-BE49-F238E27FC236}">
                <a16:creationId xmlns:a16="http://schemas.microsoft.com/office/drawing/2014/main" id="{2CC9F1EA-2DD1-4C29-8CA3-43C069C37144}"/>
              </a:ext>
            </a:extLst>
          </p:cNvPr>
          <p:cNvPicPr>
            <a:picLocks noChangeAspect="1"/>
          </p:cNvPicPr>
          <p:nvPr/>
        </p:nvPicPr>
        <p:blipFill>
          <a:blip r:embed="rId4"/>
          <a:stretch>
            <a:fillRect/>
          </a:stretch>
        </p:blipFill>
        <p:spPr>
          <a:xfrm>
            <a:off x="7924898" y="2471569"/>
            <a:ext cx="1731025" cy="1875741"/>
          </a:xfrm>
          <a:prstGeom prst="rect">
            <a:avLst/>
          </a:prstGeom>
        </p:spPr>
      </p:pic>
    </p:spTree>
    <p:extLst>
      <p:ext uri="{BB962C8B-B14F-4D97-AF65-F5344CB8AC3E}">
        <p14:creationId xmlns:p14="http://schemas.microsoft.com/office/powerpoint/2010/main" val="1275943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01FCD2-9CEF-4068-9B50-6E9A6DFCF5A1}"/>
              </a:ext>
            </a:extLst>
          </p:cNvPr>
          <p:cNvPicPr>
            <a:picLocks noChangeAspect="1"/>
          </p:cNvPicPr>
          <p:nvPr/>
        </p:nvPicPr>
        <p:blipFill>
          <a:blip r:embed="rId2"/>
          <a:stretch>
            <a:fillRect/>
          </a:stretch>
        </p:blipFill>
        <p:spPr>
          <a:xfrm>
            <a:off x="604288" y="1925986"/>
            <a:ext cx="4810796" cy="3238952"/>
          </a:xfrm>
          <a:prstGeom prst="rect">
            <a:avLst/>
          </a:prstGeom>
          <a:ln w="12700">
            <a:solidFill>
              <a:schemeClr val="accent1"/>
            </a:solidFill>
          </a:ln>
        </p:spPr>
      </p:pic>
      <p:sp>
        <p:nvSpPr>
          <p:cNvPr id="2" name="Title 1">
            <a:extLst>
              <a:ext uri="{FF2B5EF4-FFF2-40B4-BE49-F238E27FC236}">
                <a16:creationId xmlns:a16="http://schemas.microsoft.com/office/drawing/2014/main" id="{0B244DE0-3926-4DB9-8C17-7FC01A81E622}"/>
              </a:ext>
            </a:extLst>
          </p:cNvPr>
          <p:cNvSpPr>
            <a:spLocks noGrp="1"/>
          </p:cNvSpPr>
          <p:nvPr>
            <p:ph type="title"/>
          </p:nvPr>
        </p:nvSpPr>
        <p:spPr/>
        <p:txBody>
          <a:bodyPr/>
          <a:lstStyle/>
          <a:p>
            <a:r>
              <a:rPr lang="en-GB" dirty="0"/>
              <a:t>Game Class</a:t>
            </a:r>
          </a:p>
        </p:txBody>
      </p:sp>
      <p:sp>
        <p:nvSpPr>
          <p:cNvPr id="3" name="Content Placeholder 2">
            <a:extLst>
              <a:ext uri="{FF2B5EF4-FFF2-40B4-BE49-F238E27FC236}">
                <a16:creationId xmlns:a16="http://schemas.microsoft.com/office/drawing/2014/main" id="{52A778C8-027D-4FB9-8BDA-4DB8F60739EE}"/>
              </a:ext>
            </a:extLst>
          </p:cNvPr>
          <p:cNvSpPr>
            <a:spLocks noGrp="1"/>
          </p:cNvSpPr>
          <p:nvPr>
            <p:ph idx="1"/>
          </p:nvPr>
        </p:nvSpPr>
        <p:spPr>
          <a:xfrm>
            <a:off x="5612542" y="1825625"/>
            <a:ext cx="4523918" cy="4351338"/>
          </a:xfrm>
        </p:spPr>
        <p:txBody>
          <a:bodyPr>
            <a:normAutofit fontScale="62500" lnSpcReduction="20000"/>
          </a:bodyPr>
          <a:lstStyle/>
          <a:p>
            <a:pPr marL="0" indent="0">
              <a:buNone/>
            </a:pPr>
            <a:r>
              <a:rPr lang="en-GB" dirty="0"/>
              <a:t>The run method ( ) creates and runs the game loop. </a:t>
            </a:r>
          </a:p>
          <a:p>
            <a:pPr marL="0" indent="0">
              <a:buNone/>
            </a:pPr>
            <a:r>
              <a:rPr lang="en-GB" dirty="0"/>
              <a:t>The game loop starts with drawing the board onto the screen by called he the appropriate method for the window class. </a:t>
            </a:r>
          </a:p>
          <a:p>
            <a:pPr marL="0" indent="0">
              <a:buNone/>
            </a:pPr>
            <a:endParaRPr lang="en-GB" dirty="0"/>
          </a:p>
          <a:p>
            <a:pPr marL="0" indent="0">
              <a:buNone/>
            </a:pPr>
            <a:r>
              <a:rPr lang="en-GB" dirty="0"/>
              <a:t>Following drawing the board the </a:t>
            </a:r>
            <a:r>
              <a:rPr lang="en-GB" dirty="0" err="1"/>
              <a:t>event_listener</a:t>
            </a:r>
            <a:r>
              <a:rPr lang="en-GB" dirty="0"/>
              <a:t>( ) method is called to check if the user had interacted in someway (mouse or keyboard use).</a:t>
            </a:r>
          </a:p>
        </p:txBody>
      </p:sp>
      <p:sp>
        <p:nvSpPr>
          <p:cNvPr id="5" name="Rectangle 4">
            <a:extLst>
              <a:ext uri="{FF2B5EF4-FFF2-40B4-BE49-F238E27FC236}">
                <a16:creationId xmlns:a16="http://schemas.microsoft.com/office/drawing/2014/main" id="{28AF169B-14D9-4232-9A1E-0BA7D9A1DD81}"/>
              </a:ext>
            </a:extLst>
          </p:cNvPr>
          <p:cNvSpPr/>
          <p:nvPr/>
        </p:nvSpPr>
        <p:spPr>
          <a:xfrm>
            <a:off x="801745" y="2486721"/>
            <a:ext cx="4415881" cy="769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555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01FCD2-9CEF-4068-9B50-6E9A6DFCF5A1}"/>
              </a:ext>
            </a:extLst>
          </p:cNvPr>
          <p:cNvPicPr>
            <a:picLocks noChangeAspect="1"/>
          </p:cNvPicPr>
          <p:nvPr/>
        </p:nvPicPr>
        <p:blipFill>
          <a:blip r:embed="rId2"/>
          <a:stretch>
            <a:fillRect/>
          </a:stretch>
        </p:blipFill>
        <p:spPr>
          <a:xfrm>
            <a:off x="604288" y="1925986"/>
            <a:ext cx="4810796" cy="3238952"/>
          </a:xfrm>
          <a:prstGeom prst="rect">
            <a:avLst/>
          </a:prstGeom>
          <a:ln w="12700">
            <a:solidFill>
              <a:schemeClr val="accent1"/>
            </a:solidFill>
          </a:ln>
        </p:spPr>
      </p:pic>
      <p:sp>
        <p:nvSpPr>
          <p:cNvPr id="2" name="Title 1">
            <a:extLst>
              <a:ext uri="{FF2B5EF4-FFF2-40B4-BE49-F238E27FC236}">
                <a16:creationId xmlns:a16="http://schemas.microsoft.com/office/drawing/2014/main" id="{0B244DE0-3926-4DB9-8C17-7FC01A81E622}"/>
              </a:ext>
            </a:extLst>
          </p:cNvPr>
          <p:cNvSpPr>
            <a:spLocks noGrp="1"/>
          </p:cNvSpPr>
          <p:nvPr>
            <p:ph type="title"/>
          </p:nvPr>
        </p:nvSpPr>
        <p:spPr/>
        <p:txBody>
          <a:bodyPr/>
          <a:lstStyle/>
          <a:p>
            <a:r>
              <a:rPr lang="en-GB" dirty="0"/>
              <a:t>Game Class</a:t>
            </a:r>
          </a:p>
        </p:txBody>
      </p:sp>
      <p:sp>
        <p:nvSpPr>
          <p:cNvPr id="3" name="Content Placeholder 2">
            <a:extLst>
              <a:ext uri="{FF2B5EF4-FFF2-40B4-BE49-F238E27FC236}">
                <a16:creationId xmlns:a16="http://schemas.microsoft.com/office/drawing/2014/main" id="{52A778C8-027D-4FB9-8BDA-4DB8F60739EE}"/>
              </a:ext>
            </a:extLst>
          </p:cNvPr>
          <p:cNvSpPr>
            <a:spLocks noGrp="1"/>
          </p:cNvSpPr>
          <p:nvPr>
            <p:ph idx="1"/>
          </p:nvPr>
        </p:nvSpPr>
        <p:spPr>
          <a:xfrm>
            <a:off x="5612542" y="1825624"/>
            <a:ext cx="4635044" cy="4827423"/>
          </a:xfrm>
        </p:spPr>
        <p:txBody>
          <a:bodyPr>
            <a:normAutofit fontScale="47500" lnSpcReduction="20000"/>
          </a:bodyPr>
          <a:lstStyle/>
          <a:p>
            <a:pPr marL="0" indent="0">
              <a:buNone/>
            </a:pPr>
            <a:r>
              <a:rPr lang="en-GB" dirty="0"/>
              <a:t>If the move attribute is flagged as True then we have a move process. The attribute is immediately set back to false for the next iteration of the game loop.</a:t>
            </a:r>
          </a:p>
          <a:p>
            <a:pPr marL="0" indent="0">
              <a:buNone/>
            </a:pPr>
            <a:r>
              <a:rPr lang="en-GB" dirty="0"/>
              <a:t>The game board is then updated the row, col position of the 2D array element is passed as an argument. </a:t>
            </a:r>
          </a:p>
          <a:p>
            <a:pPr marL="0" indent="0">
              <a:buNone/>
            </a:pPr>
            <a:r>
              <a:rPr lang="en-GB" dirty="0"/>
              <a:t>The icon attribute is then updated to the next index. By using MOD 2 it will always restrict the values to being 0 or 1 and change in a cycle. </a:t>
            </a:r>
          </a:p>
          <a:p>
            <a:pPr marL="0" indent="0">
              <a:buNone/>
            </a:pPr>
            <a:r>
              <a:rPr lang="en-GB" dirty="0"/>
              <a:t>(0 + 1) MOD 2 = 1     (how many 2s go into 1, 0 remainder </a:t>
            </a:r>
            <a:r>
              <a:rPr lang="en-GB" dirty="0">
                <a:solidFill>
                  <a:srgbClr val="FF0000"/>
                </a:solidFill>
              </a:rPr>
              <a:t>1 </a:t>
            </a:r>
            <a:r>
              <a:rPr lang="en-GB" dirty="0"/>
              <a:t>)</a:t>
            </a:r>
          </a:p>
          <a:p>
            <a:pPr marL="0" indent="0">
              <a:buNone/>
            </a:pPr>
            <a:r>
              <a:rPr lang="en-GB" dirty="0"/>
              <a:t>(1 + 1) MOD 2 = 0     (how many 2s go into 2, 2 remainder </a:t>
            </a:r>
            <a:r>
              <a:rPr lang="en-GB" dirty="0">
                <a:solidFill>
                  <a:srgbClr val="FF0000"/>
                </a:solidFill>
              </a:rPr>
              <a:t>0 </a:t>
            </a:r>
            <a:r>
              <a:rPr lang="en-GB" dirty="0"/>
              <a:t>)</a:t>
            </a:r>
          </a:p>
          <a:p>
            <a:pPr marL="0" indent="0">
              <a:buNone/>
            </a:pPr>
            <a:endParaRPr lang="en-GB" dirty="0"/>
          </a:p>
          <a:p>
            <a:pPr marL="0" indent="0">
              <a:buNone/>
            </a:pPr>
            <a:r>
              <a:rPr lang="en-GB" dirty="0"/>
              <a:t>Finally we update the display with any changes.  </a:t>
            </a:r>
            <a:r>
              <a:rPr lang="en-GB" dirty="0" err="1"/>
              <a:t>Pygame</a:t>
            </a:r>
            <a:r>
              <a:rPr lang="en-GB" dirty="0"/>
              <a:t> essentially uses 2 screens. You draw any changes on the screen behind and then when updating you flip the screen. </a:t>
            </a:r>
          </a:p>
          <a:p>
            <a:pPr marL="0" indent="0">
              <a:buNone/>
            </a:pPr>
            <a:endParaRPr lang="en-GB" dirty="0"/>
          </a:p>
          <a:p>
            <a:pPr marL="0" indent="0">
              <a:buNone/>
            </a:pPr>
            <a:endParaRPr lang="en-GB" dirty="0"/>
          </a:p>
        </p:txBody>
      </p:sp>
      <p:sp>
        <p:nvSpPr>
          <p:cNvPr id="5" name="Rectangle 4">
            <a:extLst>
              <a:ext uri="{FF2B5EF4-FFF2-40B4-BE49-F238E27FC236}">
                <a16:creationId xmlns:a16="http://schemas.microsoft.com/office/drawing/2014/main" id="{28AF169B-14D9-4232-9A1E-0BA7D9A1DD81}"/>
              </a:ext>
            </a:extLst>
          </p:cNvPr>
          <p:cNvSpPr/>
          <p:nvPr/>
        </p:nvSpPr>
        <p:spPr>
          <a:xfrm>
            <a:off x="999203" y="3334214"/>
            <a:ext cx="4415881" cy="12600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084F1EA-DC63-4292-8F42-59E3B4A11EC8}"/>
              </a:ext>
            </a:extLst>
          </p:cNvPr>
          <p:cNvSpPr/>
          <p:nvPr/>
        </p:nvSpPr>
        <p:spPr>
          <a:xfrm>
            <a:off x="999203" y="4811636"/>
            <a:ext cx="4415881" cy="3388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71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51F5-116D-46B0-A8EA-1AF4326F37E9}"/>
              </a:ext>
            </a:extLst>
          </p:cNvPr>
          <p:cNvSpPr>
            <a:spLocks noGrp="1"/>
          </p:cNvSpPr>
          <p:nvPr>
            <p:ph type="title"/>
          </p:nvPr>
        </p:nvSpPr>
        <p:spPr/>
        <p:txBody>
          <a:bodyPr/>
          <a:lstStyle/>
          <a:p>
            <a:r>
              <a:rPr lang="en-GB" dirty="0"/>
              <a:t>Using the Stack to undo</a:t>
            </a:r>
          </a:p>
        </p:txBody>
      </p:sp>
      <p:sp>
        <p:nvSpPr>
          <p:cNvPr id="3" name="Content Placeholder 2">
            <a:extLst>
              <a:ext uri="{FF2B5EF4-FFF2-40B4-BE49-F238E27FC236}">
                <a16:creationId xmlns:a16="http://schemas.microsoft.com/office/drawing/2014/main" id="{4F22F0A9-0C5E-46CA-936E-407D1771B806}"/>
              </a:ext>
            </a:extLst>
          </p:cNvPr>
          <p:cNvSpPr>
            <a:spLocks noGrp="1"/>
          </p:cNvSpPr>
          <p:nvPr>
            <p:ph idx="1"/>
          </p:nvPr>
        </p:nvSpPr>
        <p:spPr/>
        <p:txBody>
          <a:bodyPr/>
          <a:lstStyle/>
          <a:p>
            <a:pPr marL="0" indent="0">
              <a:buNone/>
            </a:pPr>
            <a:r>
              <a:rPr lang="en-GB" dirty="0"/>
              <a:t>Each stack frame will store a copy of the board.</a:t>
            </a:r>
          </a:p>
        </p:txBody>
      </p:sp>
      <p:cxnSp>
        <p:nvCxnSpPr>
          <p:cNvPr id="5" name="Straight Connector 4">
            <a:extLst>
              <a:ext uri="{FF2B5EF4-FFF2-40B4-BE49-F238E27FC236}">
                <a16:creationId xmlns:a16="http://schemas.microsoft.com/office/drawing/2014/main" id="{451C1695-9465-4682-A9C6-AA874AFE4DFE}"/>
              </a:ext>
            </a:extLst>
          </p:cNvPr>
          <p:cNvCxnSpPr>
            <a:cxnSpLocks/>
          </p:cNvCxnSpPr>
          <p:nvPr/>
        </p:nvCxnSpPr>
        <p:spPr>
          <a:xfrm>
            <a:off x="344215" y="3626037"/>
            <a:ext cx="376483"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098349-942B-47F5-A732-577C64B13461}"/>
              </a:ext>
            </a:extLst>
          </p:cNvPr>
          <p:cNvCxnSpPr>
            <a:cxnSpLocks/>
          </p:cNvCxnSpPr>
          <p:nvPr/>
        </p:nvCxnSpPr>
        <p:spPr>
          <a:xfrm>
            <a:off x="854754" y="3235190"/>
            <a:ext cx="0" cy="25711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0F456DB-1288-4B97-8FAA-C26A8A101AA9}"/>
              </a:ext>
            </a:extLst>
          </p:cNvPr>
          <p:cNvCxnSpPr>
            <a:cxnSpLocks/>
          </p:cNvCxnSpPr>
          <p:nvPr/>
        </p:nvCxnSpPr>
        <p:spPr>
          <a:xfrm>
            <a:off x="2531154" y="3235190"/>
            <a:ext cx="0" cy="25711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6D6C5B-CFA8-400F-94F0-78DEFE224166}"/>
              </a:ext>
            </a:extLst>
          </p:cNvPr>
          <p:cNvCxnSpPr/>
          <p:nvPr/>
        </p:nvCxnSpPr>
        <p:spPr>
          <a:xfrm flipH="1">
            <a:off x="854754" y="5777730"/>
            <a:ext cx="1676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5207A0F-2502-48F2-8E62-AF63E615CA90}"/>
              </a:ext>
            </a:extLst>
          </p:cNvPr>
          <p:cNvSpPr/>
          <p:nvPr/>
        </p:nvSpPr>
        <p:spPr>
          <a:xfrm>
            <a:off x="969054" y="5188768"/>
            <a:ext cx="1470660" cy="447676"/>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a:t>
            </a:r>
          </a:p>
        </p:txBody>
      </p:sp>
      <p:sp>
        <p:nvSpPr>
          <p:cNvPr id="10" name="Rectangle 9">
            <a:extLst>
              <a:ext uri="{FF2B5EF4-FFF2-40B4-BE49-F238E27FC236}">
                <a16:creationId xmlns:a16="http://schemas.microsoft.com/office/drawing/2014/main" id="{623EC06D-1DED-4003-9866-CBDB021596A3}"/>
              </a:ext>
            </a:extLst>
          </p:cNvPr>
          <p:cNvSpPr/>
          <p:nvPr/>
        </p:nvSpPr>
        <p:spPr>
          <a:xfrm>
            <a:off x="969054" y="4743951"/>
            <a:ext cx="1470660" cy="447676"/>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a:t>
            </a:r>
            <a:endParaRPr lang="en-GB" dirty="0"/>
          </a:p>
        </p:txBody>
      </p:sp>
      <p:sp>
        <p:nvSpPr>
          <p:cNvPr id="11" name="Rectangle 10">
            <a:extLst>
              <a:ext uri="{FF2B5EF4-FFF2-40B4-BE49-F238E27FC236}">
                <a16:creationId xmlns:a16="http://schemas.microsoft.com/office/drawing/2014/main" id="{0A5C1221-C288-4DC4-9B50-A351458AAD75}"/>
              </a:ext>
            </a:extLst>
          </p:cNvPr>
          <p:cNvSpPr/>
          <p:nvPr/>
        </p:nvSpPr>
        <p:spPr>
          <a:xfrm>
            <a:off x="969054" y="4297550"/>
            <a:ext cx="1470660" cy="447676"/>
          </a:xfrm>
          <a:prstGeom prst="rect">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3</a:t>
            </a:r>
          </a:p>
        </p:txBody>
      </p:sp>
      <p:pic>
        <p:nvPicPr>
          <p:cNvPr id="14" name="Picture 13">
            <a:extLst>
              <a:ext uri="{FF2B5EF4-FFF2-40B4-BE49-F238E27FC236}">
                <a16:creationId xmlns:a16="http://schemas.microsoft.com/office/drawing/2014/main" id="{4B649DBC-D597-4D7D-93C0-2C81F133D811}"/>
              </a:ext>
            </a:extLst>
          </p:cNvPr>
          <p:cNvPicPr>
            <a:picLocks noChangeAspect="1"/>
          </p:cNvPicPr>
          <p:nvPr/>
        </p:nvPicPr>
        <p:blipFill>
          <a:blip r:embed="rId2"/>
          <a:stretch>
            <a:fillRect/>
          </a:stretch>
        </p:blipFill>
        <p:spPr>
          <a:xfrm>
            <a:off x="3878288" y="5301505"/>
            <a:ext cx="1093737" cy="1093737"/>
          </a:xfrm>
          <a:prstGeom prst="rect">
            <a:avLst/>
          </a:prstGeom>
          <a:ln>
            <a:solidFill>
              <a:schemeClr val="tx1"/>
            </a:solidFill>
          </a:ln>
        </p:spPr>
      </p:pic>
      <p:pic>
        <p:nvPicPr>
          <p:cNvPr id="15" name="Picture 14">
            <a:extLst>
              <a:ext uri="{FF2B5EF4-FFF2-40B4-BE49-F238E27FC236}">
                <a16:creationId xmlns:a16="http://schemas.microsoft.com/office/drawing/2014/main" id="{76F21252-60BD-4663-A545-969CD2CFC799}"/>
              </a:ext>
            </a:extLst>
          </p:cNvPr>
          <p:cNvPicPr>
            <a:picLocks noChangeAspect="1"/>
          </p:cNvPicPr>
          <p:nvPr/>
        </p:nvPicPr>
        <p:blipFill>
          <a:blip r:embed="rId3"/>
          <a:stretch>
            <a:fillRect/>
          </a:stretch>
        </p:blipFill>
        <p:spPr>
          <a:xfrm>
            <a:off x="3878290" y="4073075"/>
            <a:ext cx="1093735" cy="1104746"/>
          </a:xfrm>
          <a:prstGeom prst="rect">
            <a:avLst/>
          </a:prstGeom>
          <a:ln>
            <a:solidFill>
              <a:schemeClr val="tx1"/>
            </a:solidFill>
          </a:ln>
        </p:spPr>
      </p:pic>
      <p:pic>
        <p:nvPicPr>
          <p:cNvPr id="16" name="Picture 15">
            <a:extLst>
              <a:ext uri="{FF2B5EF4-FFF2-40B4-BE49-F238E27FC236}">
                <a16:creationId xmlns:a16="http://schemas.microsoft.com/office/drawing/2014/main" id="{B98C0980-1615-46E1-AE02-01287EA6B969}"/>
              </a:ext>
            </a:extLst>
          </p:cNvPr>
          <p:cNvPicPr>
            <a:picLocks noChangeAspect="1"/>
          </p:cNvPicPr>
          <p:nvPr/>
        </p:nvPicPr>
        <p:blipFill>
          <a:blip r:embed="rId4"/>
          <a:stretch>
            <a:fillRect/>
          </a:stretch>
        </p:blipFill>
        <p:spPr>
          <a:xfrm>
            <a:off x="3878288" y="2784925"/>
            <a:ext cx="1093737" cy="1093737"/>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D7AE8893-DF3B-49D4-9FBE-D57B921B4B67}"/>
              </a:ext>
            </a:extLst>
          </p:cNvPr>
          <p:cNvCxnSpPr>
            <a:cxnSpLocks/>
            <a:endCxn id="14" idx="1"/>
          </p:cNvCxnSpPr>
          <p:nvPr/>
        </p:nvCxnSpPr>
        <p:spPr>
          <a:xfrm>
            <a:off x="1857586" y="5409747"/>
            <a:ext cx="2020702" cy="4386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2D7A6E-CD5C-4D99-9D5F-96CA78F0570D}"/>
              </a:ext>
            </a:extLst>
          </p:cNvPr>
          <p:cNvCxnSpPr>
            <a:cxnSpLocks/>
            <a:endCxn id="15" idx="1"/>
          </p:cNvCxnSpPr>
          <p:nvPr/>
        </p:nvCxnSpPr>
        <p:spPr>
          <a:xfrm flipV="1">
            <a:off x="1857586" y="4625448"/>
            <a:ext cx="2020704" cy="3407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C9B3C0-9B49-40DB-8DFE-068EE1219D05}"/>
              </a:ext>
            </a:extLst>
          </p:cNvPr>
          <p:cNvCxnSpPr>
            <a:cxnSpLocks/>
            <a:endCxn id="16" idx="1"/>
          </p:cNvCxnSpPr>
          <p:nvPr/>
        </p:nvCxnSpPr>
        <p:spPr>
          <a:xfrm flipV="1">
            <a:off x="1857586" y="3331794"/>
            <a:ext cx="2020702" cy="11834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51F5-116D-46B0-A8EA-1AF4326F37E9}"/>
              </a:ext>
            </a:extLst>
          </p:cNvPr>
          <p:cNvSpPr>
            <a:spLocks noGrp="1"/>
          </p:cNvSpPr>
          <p:nvPr>
            <p:ph type="title"/>
          </p:nvPr>
        </p:nvSpPr>
        <p:spPr/>
        <p:txBody>
          <a:bodyPr/>
          <a:lstStyle/>
          <a:p>
            <a:r>
              <a:rPr lang="en-GB" dirty="0"/>
              <a:t>Using the Stack to undo</a:t>
            </a:r>
          </a:p>
        </p:txBody>
      </p:sp>
      <p:sp>
        <p:nvSpPr>
          <p:cNvPr id="3" name="Content Placeholder 2">
            <a:extLst>
              <a:ext uri="{FF2B5EF4-FFF2-40B4-BE49-F238E27FC236}">
                <a16:creationId xmlns:a16="http://schemas.microsoft.com/office/drawing/2014/main" id="{4F22F0A9-0C5E-46CA-936E-407D1771B806}"/>
              </a:ext>
            </a:extLst>
          </p:cNvPr>
          <p:cNvSpPr>
            <a:spLocks noGrp="1"/>
          </p:cNvSpPr>
          <p:nvPr>
            <p:ph idx="1"/>
          </p:nvPr>
        </p:nvSpPr>
        <p:spPr>
          <a:xfrm>
            <a:off x="203200" y="5361882"/>
            <a:ext cx="10423769" cy="979041"/>
          </a:xfrm>
        </p:spPr>
        <p:txBody>
          <a:bodyPr>
            <a:normAutofit fontScale="77500" lnSpcReduction="20000"/>
          </a:bodyPr>
          <a:lstStyle/>
          <a:p>
            <a:pPr marL="0" indent="0">
              <a:buNone/>
            </a:pPr>
            <a:r>
              <a:rPr lang="en-GB" dirty="0"/>
              <a:t>If we want to undo a move, we pop a frame (copy of board) off the top of the  stack and assign this to the current board</a:t>
            </a:r>
          </a:p>
        </p:txBody>
      </p:sp>
      <p:pic>
        <p:nvPicPr>
          <p:cNvPr id="17" name="Picture 16">
            <a:extLst>
              <a:ext uri="{FF2B5EF4-FFF2-40B4-BE49-F238E27FC236}">
                <a16:creationId xmlns:a16="http://schemas.microsoft.com/office/drawing/2014/main" id="{489770CE-BB30-407C-B97E-5F0170248562}"/>
              </a:ext>
            </a:extLst>
          </p:cNvPr>
          <p:cNvPicPr>
            <a:picLocks noChangeAspect="1"/>
          </p:cNvPicPr>
          <p:nvPr/>
        </p:nvPicPr>
        <p:blipFill>
          <a:blip r:embed="rId2"/>
          <a:stretch>
            <a:fillRect/>
          </a:stretch>
        </p:blipFill>
        <p:spPr>
          <a:xfrm>
            <a:off x="1815722" y="2190626"/>
            <a:ext cx="1265992" cy="1278823"/>
          </a:xfrm>
          <a:prstGeom prst="rect">
            <a:avLst/>
          </a:prstGeom>
          <a:ln>
            <a:solidFill>
              <a:schemeClr val="tx1"/>
            </a:solidFill>
          </a:ln>
        </p:spPr>
      </p:pic>
      <p:sp>
        <p:nvSpPr>
          <p:cNvPr id="21" name="Rectangle 20">
            <a:extLst>
              <a:ext uri="{FF2B5EF4-FFF2-40B4-BE49-F238E27FC236}">
                <a16:creationId xmlns:a16="http://schemas.microsoft.com/office/drawing/2014/main" id="{62931860-94B0-4F3C-906A-78FDAA978680}"/>
              </a:ext>
            </a:extLst>
          </p:cNvPr>
          <p:cNvSpPr/>
          <p:nvPr/>
        </p:nvSpPr>
        <p:spPr>
          <a:xfrm>
            <a:off x="1815721" y="2631022"/>
            <a:ext cx="424236" cy="397539"/>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B2F62FC1-E1DF-49BB-84EB-6FA2A0DAD1DE}"/>
              </a:ext>
            </a:extLst>
          </p:cNvPr>
          <p:cNvSpPr txBox="1"/>
          <p:nvPr/>
        </p:nvSpPr>
        <p:spPr>
          <a:xfrm>
            <a:off x="130644" y="2652398"/>
            <a:ext cx="1685077" cy="338554"/>
          </a:xfrm>
          <a:prstGeom prst="rect">
            <a:avLst/>
          </a:prstGeom>
          <a:noFill/>
        </p:spPr>
        <p:txBody>
          <a:bodyPr wrap="none" rtlCol="0">
            <a:spAutoFit/>
          </a:bodyPr>
          <a:lstStyle/>
          <a:p>
            <a:r>
              <a:rPr lang="en-GB" sz="1600" b="1" dirty="0">
                <a:latin typeface="Bahnschrift" panose="020B0502040204020203" pitchFamily="34" charset="0"/>
              </a:rPr>
              <a:t>Current board = </a:t>
            </a:r>
          </a:p>
        </p:txBody>
      </p:sp>
      <p:pic>
        <p:nvPicPr>
          <p:cNvPr id="50" name="Picture 49">
            <a:extLst>
              <a:ext uri="{FF2B5EF4-FFF2-40B4-BE49-F238E27FC236}">
                <a16:creationId xmlns:a16="http://schemas.microsoft.com/office/drawing/2014/main" id="{17B0F79B-7F5A-4FBF-BACB-69E3221FFD2E}"/>
              </a:ext>
            </a:extLst>
          </p:cNvPr>
          <p:cNvPicPr>
            <a:picLocks noChangeAspect="1"/>
          </p:cNvPicPr>
          <p:nvPr/>
        </p:nvPicPr>
        <p:blipFill>
          <a:blip r:embed="rId3"/>
          <a:stretch>
            <a:fillRect/>
          </a:stretch>
        </p:blipFill>
        <p:spPr>
          <a:xfrm>
            <a:off x="3955262" y="1881552"/>
            <a:ext cx="1632801" cy="2294018"/>
          </a:xfrm>
          <a:prstGeom prst="rect">
            <a:avLst/>
          </a:prstGeom>
        </p:spPr>
      </p:pic>
      <p:sp>
        <p:nvSpPr>
          <p:cNvPr id="52" name="TextBox 51">
            <a:extLst>
              <a:ext uri="{FF2B5EF4-FFF2-40B4-BE49-F238E27FC236}">
                <a16:creationId xmlns:a16="http://schemas.microsoft.com/office/drawing/2014/main" id="{2A02AE73-25D2-46FE-B5F3-03EFFA7FE143}"/>
              </a:ext>
            </a:extLst>
          </p:cNvPr>
          <p:cNvSpPr txBox="1"/>
          <p:nvPr/>
        </p:nvSpPr>
        <p:spPr>
          <a:xfrm>
            <a:off x="6482045" y="2652398"/>
            <a:ext cx="1685077" cy="338554"/>
          </a:xfrm>
          <a:prstGeom prst="rect">
            <a:avLst/>
          </a:prstGeom>
          <a:noFill/>
        </p:spPr>
        <p:txBody>
          <a:bodyPr wrap="none" rtlCol="0">
            <a:spAutoFit/>
          </a:bodyPr>
          <a:lstStyle/>
          <a:p>
            <a:r>
              <a:rPr lang="en-GB" sz="1600" b="1" dirty="0">
                <a:latin typeface="Bahnschrift" panose="020B0502040204020203" pitchFamily="34" charset="0"/>
              </a:rPr>
              <a:t>Current board = </a:t>
            </a:r>
          </a:p>
        </p:txBody>
      </p:sp>
      <p:pic>
        <p:nvPicPr>
          <p:cNvPr id="53" name="Picture 52">
            <a:extLst>
              <a:ext uri="{FF2B5EF4-FFF2-40B4-BE49-F238E27FC236}">
                <a16:creationId xmlns:a16="http://schemas.microsoft.com/office/drawing/2014/main" id="{7B99AC02-178B-4232-A8D7-ED4BC575C436}"/>
              </a:ext>
            </a:extLst>
          </p:cNvPr>
          <p:cNvPicPr>
            <a:picLocks noChangeAspect="1"/>
          </p:cNvPicPr>
          <p:nvPr/>
        </p:nvPicPr>
        <p:blipFill>
          <a:blip r:embed="rId4"/>
          <a:stretch>
            <a:fillRect/>
          </a:stretch>
        </p:blipFill>
        <p:spPr>
          <a:xfrm>
            <a:off x="8216520" y="2190627"/>
            <a:ext cx="1266076" cy="1278822"/>
          </a:xfrm>
          <a:prstGeom prst="rect">
            <a:avLst/>
          </a:prstGeom>
          <a:ln>
            <a:solidFill>
              <a:schemeClr val="tx1"/>
            </a:solidFill>
          </a:ln>
        </p:spPr>
      </p:pic>
      <p:sp>
        <p:nvSpPr>
          <p:cNvPr id="4" name="TextBox 3">
            <a:extLst>
              <a:ext uri="{FF2B5EF4-FFF2-40B4-BE49-F238E27FC236}">
                <a16:creationId xmlns:a16="http://schemas.microsoft.com/office/drawing/2014/main" id="{E7818831-71B7-4FF7-BA9F-8A3C841B16AA}"/>
              </a:ext>
            </a:extLst>
          </p:cNvPr>
          <p:cNvSpPr txBox="1"/>
          <p:nvPr/>
        </p:nvSpPr>
        <p:spPr>
          <a:xfrm>
            <a:off x="621781" y="3602068"/>
            <a:ext cx="2812116" cy="307777"/>
          </a:xfrm>
          <a:prstGeom prst="rect">
            <a:avLst/>
          </a:prstGeom>
          <a:noFill/>
        </p:spPr>
        <p:txBody>
          <a:bodyPr wrap="none" rtlCol="0">
            <a:spAutoFit/>
          </a:bodyPr>
          <a:lstStyle/>
          <a:p>
            <a:r>
              <a:rPr lang="en-GB" sz="1400" dirty="0"/>
              <a:t>1. The move the user wants to undo</a:t>
            </a:r>
          </a:p>
        </p:txBody>
      </p:sp>
      <p:sp>
        <p:nvSpPr>
          <p:cNvPr id="11" name="TextBox 10">
            <a:extLst>
              <a:ext uri="{FF2B5EF4-FFF2-40B4-BE49-F238E27FC236}">
                <a16:creationId xmlns:a16="http://schemas.microsoft.com/office/drawing/2014/main" id="{402AB468-BBB2-457F-AD6D-2A27ECD61411}"/>
              </a:ext>
            </a:extLst>
          </p:cNvPr>
          <p:cNvSpPr txBox="1"/>
          <p:nvPr/>
        </p:nvSpPr>
        <p:spPr>
          <a:xfrm>
            <a:off x="3669929" y="4261777"/>
            <a:ext cx="2782878" cy="307777"/>
          </a:xfrm>
          <a:prstGeom prst="rect">
            <a:avLst/>
          </a:prstGeom>
          <a:noFill/>
        </p:spPr>
        <p:txBody>
          <a:bodyPr wrap="none" rtlCol="0">
            <a:spAutoFit/>
          </a:bodyPr>
          <a:lstStyle/>
          <a:p>
            <a:r>
              <a:rPr lang="en-GB" sz="1400" dirty="0"/>
              <a:t>2. Pop the last frame from the stack</a:t>
            </a:r>
          </a:p>
        </p:txBody>
      </p:sp>
      <p:sp>
        <p:nvSpPr>
          <p:cNvPr id="12" name="TextBox 11">
            <a:extLst>
              <a:ext uri="{FF2B5EF4-FFF2-40B4-BE49-F238E27FC236}">
                <a16:creationId xmlns:a16="http://schemas.microsoft.com/office/drawing/2014/main" id="{C5A1FB35-C703-459D-8AF3-EB4CF837CF36}"/>
              </a:ext>
            </a:extLst>
          </p:cNvPr>
          <p:cNvSpPr txBox="1"/>
          <p:nvPr/>
        </p:nvSpPr>
        <p:spPr>
          <a:xfrm>
            <a:off x="7089636" y="3629391"/>
            <a:ext cx="3111108" cy="307777"/>
          </a:xfrm>
          <a:prstGeom prst="rect">
            <a:avLst/>
          </a:prstGeom>
          <a:noFill/>
        </p:spPr>
        <p:txBody>
          <a:bodyPr wrap="none" rtlCol="0">
            <a:spAutoFit/>
          </a:bodyPr>
          <a:lstStyle/>
          <a:p>
            <a:r>
              <a:rPr lang="en-GB" sz="1400" dirty="0"/>
              <a:t>3. Assign the frame to the current board</a:t>
            </a:r>
          </a:p>
        </p:txBody>
      </p:sp>
    </p:spTree>
    <p:extLst>
      <p:ext uri="{BB962C8B-B14F-4D97-AF65-F5344CB8AC3E}">
        <p14:creationId xmlns:p14="http://schemas.microsoft.com/office/powerpoint/2010/main" val="118949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7111-B263-4CED-B8C2-4BE8A45F9D18}"/>
              </a:ext>
            </a:extLst>
          </p:cNvPr>
          <p:cNvSpPr>
            <a:spLocks noGrp="1"/>
          </p:cNvSpPr>
          <p:nvPr>
            <p:ph type="title"/>
          </p:nvPr>
        </p:nvSpPr>
        <p:spPr/>
        <p:txBody>
          <a:bodyPr/>
          <a:lstStyle/>
          <a:p>
            <a:r>
              <a:rPr lang="en-GB" dirty="0"/>
              <a:t>Using the Stack to undo</a:t>
            </a:r>
          </a:p>
        </p:txBody>
      </p:sp>
      <p:sp>
        <p:nvSpPr>
          <p:cNvPr id="3" name="Content Placeholder 2">
            <a:extLst>
              <a:ext uri="{FF2B5EF4-FFF2-40B4-BE49-F238E27FC236}">
                <a16:creationId xmlns:a16="http://schemas.microsoft.com/office/drawing/2014/main" id="{57CD82D0-C9A5-41D3-8715-A6D016764B80}"/>
              </a:ext>
            </a:extLst>
          </p:cNvPr>
          <p:cNvSpPr>
            <a:spLocks noGrp="1"/>
          </p:cNvSpPr>
          <p:nvPr>
            <p:ph idx="1"/>
          </p:nvPr>
        </p:nvSpPr>
        <p:spPr>
          <a:xfrm>
            <a:off x="203200" y="1728438"/>
            <a:ext cx="10423769" cy="4984595"/>
          </a:xfrm>
        </p:spPr>
        <p:txBody>
          <a:bodyPr>
            <a:normAutofit lnSpcReduction="10000"/>
          </a:bodyPr>
          <a:lstStyle/>
          <a:p>
            <a:pPr marL="0" indent="0">
              <a:buNone/>
            </a:pPr>
            <a:r>
              <a:rPr lang="en-GB" dirty="0"/>
              <a:t>When we select a cell and change the board we need to push a copy of it onto the stack.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Displaying the stack will show a problem here</a:t>
            </a:r>
          </a:p>
        </p:txBody>
      </p:sp>
      <p:pic>
        <p:nvPicPr>
          <p:cNvPr id="4" name="Picture 3">
            <a:extLst>
              <a:ext uri="{FF2B5EF4-FFF2-40B4-BE49-F238E27FC236}">
                <a16:creationId xmlns:a16="http://schemas.microsoft.com/office/drawing/2014/main" id="{482B429E-AD96-4FCC-8986-4F3A6C9CE661}"/>
              </a:ext>
            </a:extLst>
          </p:cNvPr>
          <p:cNvPicPr>
            <a:picLocks noChangeAspect="1"/>
          </p:cNvPicPr>
          <p:nvPr/>
        </p:nvPicPr>
        <p:blipFill>
          <a:blip r:embed="rId2"/>
          <a:stretch>
            <a:fillRect/>
          </a:stretch>
        </p:blipFill>
        <p:spPr>
          <a:xfrm>
            <a:off x="1872720" y="3142614"/>
            <a:ext cx="6906307" cy="2881074"/>
          </a:xfrm>
          <a:prstGeom prst="rect">
            <a:avLst/>
          </a:prstGeom>
          <a:ln w="12700">
            <a:solidFill>
              <a:schemeClr val="accent1"/>
            </a:solidFill>
          </a:ln>
        </p:spPr>
      </p:pic>
      <p:sp>
        <p:nvSpPr>
          <p:cNvPr id="5" name="Rectangle 4">
            <a:extLst>
              <a:ext uri="{FF2B5EF4-FFF2-40B4-BE49-F238E27FC236}">
                <a16:creationId xmlns:a16="http://schemas.microsoft.com/office/drawing/2014/main" id="{6ABB2F10-4504-4BB3-8642-B88D6C24747E}"/>
              </a:ext>
            </a:extLst>
          </p:cNvPr>
          <p:cNvSpPr/>
          <p:nvPr/>
        </p:nvSpPr>
        <p:spPr>
          <a:xfrm>
            <a:off x="2542478" y="3724507"/>
            <a:ext cx="4237463" cy="702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0645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D1E5-D82D-4774-8994-D1070FECA7BF}"/>
              </a:ext>
            </a:extLst>
          </p:cNvPr>
          <p:cNvSpPr>
            <a:spLocks noGrp="1"/>
          </p:cNvSpPr>
          <p:nvPr>
            <p:ph type="title"/>
          </p:nvPr>
        </p:nvSpPr>
        <p:spPr/>
        <p:txBody>
          <a:bodyPr/>
          <a:lstStyle/>
          <a:p>
            <a:r>
              <a:rPr lang="en-GB" dirty="0"/>
              <a:t>Problem</a:t>
            </a:r>
          </a:p>
        </p:txBody>
      </p:sp>
      <p:sp>
        <p:nvSpPr>
          <p:cNvPr id="3" name="Content Placeholder 2">
            <a:extLst>
              <a:ext uri="{FF2B5EF4-FFF2-40B4-BE49-F238E27FC236}">
                <a16:creationId xmlns:a16="http://schemas.microsoft.com/office/drawing/2014/main" id="{A522E057-D256-4612-AD6B-94324A60524C}"/>
              </a:ext>
            </a:extLst>
          </p:cNvPr>
          <p:cNvSpPr>
            <a:spLocks noGrp="1"/>
          </p:cNvSpPr>
          <p:nvPr>
            <p:ph idx="1"/>
          </p:nvPr>
        </p:nvSpPr>
        <p:spPr>
          <a:xfrm>
            <a:off x="110857" y="5583457"/>
            <a:ext cx="10326541" cy="1085220"/>
          </a:xfrm>
        </p:spPr>
        <p:txBody>
          <a:bodyPr>
            <a:normAutofit fontScale="70000" lnSpcReduction="20000"/>
          </a:bodyPr>
          <a:lstStyle/>
          <a:p>
            <a:pPr marL="0" indent="0">
              <a:buNone/>
            </a:pPr>
            <a:r>
              <a:rPr lang="en-GB" dirty="0"/>
              <a:t>Because arrays/lists pass by reference we are passing the memory location and not the value to the stack. This results in each stack frame having the same array</a:t>
            </a:r>
          </a:p>
        </p:txBody>
      </p:sp>
      <p:pic>
        <p:nvPicPr>
          <p:cNvPr id="4" name="Picture 3">
            <a:extLst>
              <a:ext uri="{FF2B5EF4-FFF2-40B4-BE49-F238E27FC236}">
                <a16:creationId xmlns:a16="http://schemas.microsoft.com/office/drawing/2014/main" id="{7E1500F9-F143-42AD-B5AE-2F458CEC0E05}"/>
              </a:ext>
            </a:extLst>
          </p:cNvPr>
          <p:cNvPicPr>
            <a:picLocks noChangeAspect="1"/>
          </p:cNvPicPr>
          <p:nvPr/>
        </p:nvPicPr>
        <p:blipFill>
          <a:blip r:embed="rId3"/>
          <a:stretch>
            <a:fillRect/>
          </a:stretch>
        </p:blipFill>
        <p:spPr>
          <a:xfrm>
            <a:off x="203199" y="1253301"/>
            <a:ext cx="10326541" cy="4039164"/>
          </a:xfrm>
          <a:prstGeom prst="rect">
            <a:avLst/>
          </a:prstGeom>
          <a:ln w="12700">
            <a:solidFill>
              <a:schemeClr val="accent1"/>
            </a:solidFill>
          </a:ln>
        </p:spPr>
      </p:pic>
      <p:sp>
        <p:nvSpPr>
          <p:cNvPr id="5" name="Rectangle 4">
            <a:extLst>
              <a:ext uri="{FF2B5EF4-FFF2-40B4-BE49-F238E27FC236}">
                <a16:creationId xmlns:a16="http://schemas.microsoft.com/office/drawing/2014/main" id="{F7DBE0FE-C9ED-4A94-9DC7-FA7758AE0E45}"/>
              </a:ext>
            </a:extLst>
          </p:cNvPr>
          <p:cNvSpPr/>
          <p:nvPr/>
        </p:nvSpPr>
        <p:spPr>
          <a:xfrm>
            <a:off x="203199" y="1253302"/>
            <a:ext cx="5892801" cy="3122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7EF7C08-2C8C-4EDD-9F3E-72530F3E3633}"/>
              </a:ext>
            </a:extLst>
          </p:cNvPr>
          <p:cNvSpPr/>
          <p:nvPr/>
        </p:nvSpPr>
        <p:spPr>
          <a:xfrm>
            <a:off x="203199" y="2289580"/>
            <a:ext cx="5892801" cy="5110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9D253A6-A999-426B-9361-EE20720ED4AA}"/>
              </a:ext>
            </a:extLst>
          </p:cNvPr>
          <p:cNvSpPr/>
          <p:nvPr/>
        </p:nvSpPr>
        <p:spPr>
          <a:xfrm>
            <a:off x="203199" y="3580147"/>
            <a:ext cx="5892801" cy="768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264784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AEF0-B5BA-4258-95E1-779E211AA700}"/>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317025C1-98A3-4DE8-9147-F73B8F2348D2}"/>
              </a:ext>
            </a:extLst>
          </p:cNvPr>
          <p:cNvSpPr>
            <a:spLocks noGrp="1"/>
          </p:cNvSpPr>
          <p:nvPr>
            <p:ph idx="1"/>
          </p:nvPr>
        </p:nvSpPr>
        <p:spPr>
          <a:xfrm>
            <a:off x="203201" y="1694984"/>
            <a:ext cx="9877502" cy="4928839"/>
          </a:xfrm>
        </p:spPr>
        <p:txBody>
          <a:bodyPr/>
          <a:lstStyle/>
          <a:p>
            <a:pPr marL="0" indent="0">
              <a:buNone/>
            </a:pPr>
            <a:r>
              <a:rPr lang="en-GB" dirty="0"/>
              <a:t>The solution is to create a deep copy of the array. </a:t>
            </a:r>
          </a:p>
          <a:p>
            <a:pPr marL="0" indent="0">
              <a:buNone/>
            </a:pPr>
            <a:r>
              <a:rPr lang="en-GB" dirty="0"/>
              <a:t>This results in an entirely new array stored at a different memory address.</a:t>
            </a:r>
          </a:p>
        </p:txBody>
      </p:sp>
      <p:pic>
        <p:nvPicPr>
          <p:cNvPr id="5" name="Picture 4">
            <a:extLst>
              <a:ext uri="{FF2B5EF4-FFF2-40B4-BE49-F238E27FC236}">
                <a16:creationId xmlns:a16="http://schemas.microsoft.com/office/drawing/2014/main" id="{D08DD173-48B8-4C43-8032-E9BA13949880}"/>
              </a:ext>
            </a:extLst>
          </p:cNvPr>
          <p:cNvPicPr>
            <a:picLocks noChangeAspect="1"/>
          </p:cNvPicPr>
          <p:nvPr/>
        </p:nvPicPr>
        <p:blipFill>
          <a:blip r:embed="rId2"/>
          <a:stretch>
            <a:fillRect/>
          </a:stretch>
        </p:blipFill>
        <p:spPr>
          <a:xfrm>
            <a:off x="2111297" y="3858440"/>
            <a:ext cx="5979315" cy="2370909"/>
          </a:xfrm>
          <a:prstGeom prst="rect">
            <a:avLst/>
          </a:prstGeom>
          <a:ln w="12700">
            <a:solidFill>
              <a:schemeClr val="accent1"/>
            </a:solidFill>
          </a:ln>
        </p:spPr>
      </p:pic>
      <p:sp>
        <p:nvSpPr>
          <p:cNvPr id="6" name="Rectangle 5">
            <a:extLst>
              <a:ext uri="{FF2B5EF4-FFF2-40B4-BE49-F238E27FC236}">
                <a16:creationId xmlns:a16="http://schemas.microsoft.com/office/drawing/2014/main" id="{D23CF29D-272B-4C9D-A3E3-94F15282C237}"/>
              </a:ext>
            </a:extLst>
          </p:cNvPr>
          <p:cNvSpPr/>
          <p:nvPr/>
        </p:nvSpPr>
        <p:spPr>
          <a:xfrm>
            <a:off x="2565338" y="4159403"/>
            <a:ext cx="5424232" cy="5726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5032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AEF0-B5BA-4258-95E1-779E211AA700}"/>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317025C1-98A3-4DE8-9147-F73B8F2348D2}"/>
              </a:ext>
            </a:extLst>
          </p:cNvPr>
          <p:cNvSpPr>
            <a:spLocks noGrp="1"/>
          </p:cNvSpPr>
          <p:nvPr>
            <p:ph idx="1"/>
          </p:nvPr>
        </p:nvSpPr>
        <p:spPr>
          <a:xfrm>
            <a:off x="203201" y="5653668"/>
            <a:ext cx="9877502" cy="970155"/>
          </a:xfrm>
        </p:spPr>
        <p:txBody>
          <a:bodyPr>
            <a:normAutofit fontScale="85000" lnSpcReduction="10000"/>
          </a:bodyPr>
          <a:lstStyle/>
          <a:p>
            <a:pPr marL="0" indent="0">
              <a:buNone/>
            </a:pPr>
            <a:r>
              <a:rPr lang="en-GB" dirty="0"/>
              <a:t>Now, you can see as the stack grows the contents in each frame differ</a:t>
            </a:r>
          </a:p>
        </p:txBody>
      </p:sp>
      <p:pic>
        <p:nvPicPr>
          <p:cNvPr id="5" name="Picture 4">
            <a:extLst>
              <a:ext uri="{FF2B5EF4-FFF2-40B4-BE49-F238E27FC236}">
                <a16:creationId xmlns:a16="http://schemas.microsoft.com/office/drawing/2014/main" id="{25A2DC3E-5175-4E87-B880-626DD006A7B3}"/>
              </a:ext>
            </a:extLst>
          </p:cNvPr>
          <p:cNvPicPr>
            <a:picLocks noChangeAspect="1"/>
          </p:cNvPicPr>
          <p:nvPr/>
        </p:nvPicPr>
        <p:blipFill>
          <a:blip r:embed="rId2"/>
          <a:stretch>
            <a:fillRect/>
          </a:stretch>
        </p:blipFill>
        <p:spPr>
          <a:xfrm>
            <a:off x="203198" y="1343818"/>
            <a:ext cx="8963103" cy="4322804"/>
          </a:xfrm>
          <a:prstGeom prst="rect">
            <a:avLst/>
          </a:prstGeom>
        </p:spPr>
      </p:pic>
      <p:sp>
        <p:nvSpPr>
          <p:cNvPr id="6" name="Rectangle 5">
            <a:extLst>
              <a:ext uri="{FF2B5EF4-FFF2-40B4-BE49-F238E27FC236}">
                <a16:creationId xmlns:a16="http://schemas.microsoft.com/office/drawing/2014/main" id="{F733C6AE-CD99-45AF-9A24-84CA76B2691E}"/>
              </a:ext>
            </a:extLst>
          </p:cNvPr>
          <p:cNvSpPr/>
          <p:nvPr/>
        </p:nvSpPr>
        <p:spPr>
          <a:xfrm>
            <a:off x="203199" y="1323392"/>
            <a:ext cx="4993269" cy="3122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5F95EAC-72BA-468A-8AAB-8F9B8BCF445C}"/>
              </a:ext>
            </a:extLst>
          </p:cNvPr>
          <p:cNvSpPr/>
          <p:nvPr/>
        </p:nvSpPr>
        <p:spPr>
          <a:xfrm>
            <a:off x="203197" y="2562304"/>
            <a:ext cx="4993271" cy="485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49DC772-E754-4F0A-96B9-1EEDF1034CFB}"/>
              </a:ext>
            </a:extLst>
          </p:cNvPr>
          <p:cNvSpPr/>
          <p:nvPr/>
        </p:nvSpPr>
        <p:spPr>
          <a:xfrm>
            <a:off x="203198" y="4017922"/>
            <a:ext cx="5127086" cy="678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4456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7111-B263-4CED-B8C2-4BE8A45F9D18}"/>
              </a:ext>
            </a:extLst>
          </p:cNvPr>
          <p:cNvSpPr>
            <a:spLocks noGrp="1"/>
          </p:cNvSpPr>
          <p:nvPr>
            <p:ph type="title"/>
          </p:nvPr>
        </p:nvSpPr>
        <p:spPr/>
        <p:txBody>
          <a:bodyPr/>
          <a:lstStyle/>
          <a:p>
            <a:r>
              <a:rPr lang="en-GB" dirty="0"/>
              <a:t>Using the Stack to undo</a:t>
            </a:r>
          </a:p>
        </p:txBody>
      </p:sp>
      <p:sp>
        <p:nvSpPr>
          <p:cNvPr id="3" name="Content Placeholder 2">
            <a:extLst>
              <a:ext uri="{FF2B5EF4-FFF2-40B4-BE49-F238E27FC236}">
                <a16:creationId xmlns:a16="http://schemas.microsoft.com/office/drawing/2014/main" id="{57CD82D0-C9A5-41D3-8715-A6D016764B80}"/>
              </a:ext>
            </a:extLst>
          </p:cNvPr>
          <p:cNvSpPr>
            <a:spLocks noGrp="1"/>
          </p:cNvSpPr>
          <p:nvPr>
            <p:ph idx="1"/>
          </p:nvPr>
        </p:nvSpPr>
        <p:spPr>
          <a:xfrm>
            <a:off x="203200" y="1728438"/>
            <a:ext cx="10423769" cy="4984595"/>
          </a:xfrm>
        </p:spPr>
        <p:txBody>
          <a:bodyPr>
            <a:normAutofit/>
          </a:bodyPr>
          <a:lstStyle/>
          <a:p>
            <a:pPr marL="0" indent="0">
              <a:buNone/>
            </a:pPr>
            <a:r>
              <a:rPr lang="en-GB" dirty="0"/>
              <a:t>The next step is to give the user some way of signalling they want to undo a move.</a:t>
            </a:r>
          </a:p>
          <a:p>
            <a:pPr marL="0" indent="0">
              <a:buNone/>
            </a:pPr>
            <a:endParaRPr lang="en-GB" dirty="0"/>
          </a:p>
          <a:p>
            <a:pPr marL="0" indent="0">
              <a:buNone/>
            </a:pPr>
            <a:endParaRPr lang="en-GB" dirty="0"/>
          </a:p>
          <a:p>
            <a:pPr marL="0" indent="0">
              <a:buNone/>
            </a:pPr>
            <a:r>
              <a:rPr lang="en-GB" dirty="0"/>
              <a:t>Adding a new event to check for in the events loop of the </a:t>
            </a:r>
            <a:r>
              <a:rPr lang="en-GB" dirty="0" err="1"/>
              <a:t>events_listener</a:t>
            </a:r>
            <a:r>
              <a:rPr lang="en-GB" dirty="0"/>
              <a:t>( ). When the user presses the ‘u’ key, the flag variable undo is set to True.</a:t>
            </a:r>
          </a:p>
          <a:p>
            <a:pPr marL="0" indent="0">
              <a:buNone/>
            </a:pPr>
            <a:endParaRPr lang="en-GB" dirty="0"/>
          </a:p>
          <a:p>
            <a:pPr marL="0" indent="0">
              <a:buNone/>
            </a:pPr>
            <a:endParaRPr lang="en-GB" dirty="0"/>
          </a:p>
          <a:p>
            <a:pPr marL="0" indent="0">
              <a:buNone/>
            </a:pPr>
            <a:endParaRPr lang="en-GB" dirty="0"/>
          </a:p>
        </p:txBody>
      </p:sp>
      <p:pic>
        <p:nvPicPr>
          <p:cNvPr id="6" name="Picture 5">
            <a:extLst>
              <a:ext uri="{FF2B5EF4-FFF2-40B4-BE49-F238E27FC236}">
                <a16:creationId xmlns:a16="http://schemas.microsoft.com/office/drawing/2014/main" id="{0C191711-0A8B-4E48-81E2-F48CE631581B}"/>
              </a:ext>
            </a:extLst>
          </p:cNvPr>
          <p:cNvPicPr>
            <a:picLocks noChangeAspect="1"/>
          </p:cNvPicPr>
          <p:nvPr/>
        </p:nvPicPr>
        <p:blipFill>
          <a:blip r:embed="rId2"/>
          <a:stretch>
            <a:fillRect/>
          </a:stretch>
        </p:blipFill>
        <p:spPr>
          <a:xfrm>
            <a:off x="1786672" y="3199189"/>
            <a:ext cx="6156050" cy="1183240"/>
          </a:xfrm>
          <a:prstGeom prst="rect">
            <a:avLst/>
          </a:prstGeom>
          <a:ln w="12700">
            <a:solidFill>
              <a:schemeClr val="accent1"/>
            </a:solidFill>
          </a:ln>
        </p:spPr>
      </p:pic>
    </p:spTree>
    <p:extLst>
      <p:ext uri="{BB962C8B-B14F-4D97-AF65-F5344CB8AC3E}">
        <p14:creationId xmlns:p14="http://schemas.microsoft.com/office/powerpoint/2010/main" val="194614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9FF4-87D4-4AB6-9C40-4DDA298B3CAC}"/>
              </a:ext>
            </a:extLst>
          </p:cNvPr>
          <p:cNvSpPr>
            <a:spLocks noGrp="1"/>
          </p:cNvSpPr>
          <p:nvPr>
            <p:ph type="title"/>
          </p:nvPr>
        </p:nvSpPr>
        <p:spPr/>
        <p:txBody>
          <a:bodyPr/>
          <a:lstStyle/>
          <a:p>
            <a:r>
              <a:rPr lang="en-US" dirty="0"/>
              <a:t>Stack</a:t>
            </a:r>
            <a:endParaRPr lang="en-GB" dirty="0"/>
          </a:p>
        </p:txBody>
      </p:sp>
      <p:pic>
        <p:nvPicPr>
          <p:cNvPr id="3" name="Picture 2">
            <a:extLst>
              <a:ext uri="{FF2B5EF4-FFF2-40B4-BE49-F238E27FC236}">
                <a16:creationId xmlns:a16="http://schemas.microsoft.com/office/drawing/2014/main" id="{950FD6E9-1741-45E8-9FCD-F83BE9952C74}"/>
              </a:ext>
            </a:extLst>
          </p:cNvPr>
          <p:cNvPicPr>
            <a:picLocks noChangeAspect="1"/>
          </p:cNvPicPr>
          <p:nvPr/>
        </p:nvPicPr>
        <p:blipFill>
          <a:blip r:embed="rId2"/>
          <a:stretch>
            <a:fillRect/>
          </a:stretch>
        </p:blipFill>
        <p:spPr>
          <a:xfrm>
            <a:off x="203200" y="1656973"/>
            <a:ext cx="10315554" cy="2234817"/>
          </a:xfrm>
          <a:prstGeom prst="rect">
            <a:avLst/>
          </a:prstGeom>
        </p:spPr>
      </p:pic>
      <p:sp>
        <p:nvSpPr>
          <p:cNvPr id="4" name="Content Placeholder 2">
            <a:extLst>
              <a:ext uri="{FF2B5EF4-FFF2-40B4-BE49-F238E27FC236}">
                <a16:creationId xmlns:a16="http://schemas.microsoft.com/office/drawing/2014/main" id="{70867ED7-8B1E-4ED4-AC8D-792AFD27D7D4}"/>
              </a:ext>
            </a:extLst>
          </p:cNvPr>
          <p:cNvSpPr>
            <a:spLocks noGrp="1"/>
          </p:cNvSpPr>
          <p:nvPr>
            <p:ph idx="1"/>
          </p:nvPr>
        </p:nvSpPr>
        <p:spPr>
          <a:xfrm>
            <a:off x="203200" y="3891790"/>
            <a:ext cx="10423769" cy="2285173"/>
          </a:xfrm>
        </p:spPr>
        <p:txBody>
          <a:bodyPr>
            <a:normAutofit/>
          </a:bodyPr>
          <a:lstStyle/>
          <a:p>
            <a:pPr marL="0" indent="0">
              <a:buNone/>
            </a:pPr>
            <a:r>
              <a:rPr lang="en-US" dirty="0"/>
              <a:t>For this task you will have to create your own stack library</a:t>
            </a:r>
            <a:endParaRPr lang="en-GB" dirty="0"/>
          </a:p>
        </p:txBody>
      </p:sp>
    </p:spTree>
    <p:extLst>
      <p:ext uri="{BB962C8B-B14F-4D97-AF65-F5344CB8AC3E}">
        <p14:creationId xmlns:p14="http://schemas.microsoft.com/office/powerpoint/2010/main" val="389453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7111-B263-4CED-B8C2-4BE8A45F9D18}"/>
              </a:ext>
            </a:extLst>
          </p:cNvPr>
          <p:cNvSpPr>
            <a:spLocks noGrp="1"/>
          </p:cNvSpPr>
          <p:nvPr>
            <p:ph type="title"/>
          </p:nvPr>
        </p:nvSpPr>
        <p:spPr/>
        <p:txBody>
          <a:bodyPr/>
          <a:lstStyle/>
          <a:p>
            <a:r>
              <a:rPr lang="en-GB" dirty="0"/>
              <a:t>Using the Stack to undo</a:t>
            </a:r>
          </a:p>
        </p:txBody>
      </p:sp>
      <p:sp>
        <p:nvSpPr>
          <p:cNvPr id="3" name="Content Placeholder 2">
            <a:extLst>
              <a:ext uri="{FF2B5EF4-FFF2-40B4-BE49-F238E27FC236}">
                <a16:creationId xmlns:a16="http://schemas.microsoft.com/office/drawing/2014/main" id="{57CD82D0-C9A5-41D3-8715-A6D016764B80}"/>
              </a:ext>
            </a:extLst>
          </p:cNvPr>
          <p:cNvSpPr>
            <a:spLocks noGrp="1"/>
          </p:cNvSpPr>
          <p:nvPr>
            <p:ph idx="1"/>
          </p:nvPr>
        </p:nvSpPr>
        <p:spPr>
          <a:xfrm>
            <a:off x="203200" y="1728438"/>
            <a:ext cx="5205141" cy="4984595"/>
          </a:xfrm>
        </p:spPr>
        <p:txBody>
          <a:bodyPr>
            <a:normAutofit fontScale="92500" lnSpcReduction="20000"/>
          </a:bodyPr>
          <a:lstStyle/>
          <a:p>
            <a:pPr marL="0" indent="0">
              <a:buNone/>
            </a:pPr>
            <a:r>
              <a:rPr lang="en-GB" dirty="0"/>
              <a:t>Within the game loop (run method) a check is made on the flag variable undo. If it has been set to True, it is immediately reset to False.  The method </a:t>
            </a:r>
            <a:r>
              <a:rPr lang="en-GB" dirty="0" err="1"/>
              <a:t>undo_move</a:t>
            </a:r>
            <a:r>
              <a:rPr lang="en-GB" dirty="0"/>
              <a:t>( ) is called to action change the board and the icon is updated as before to point to the other icon.</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E9A66230-5216-4344-944F-4244C42923EF}"/>
              </a:ext>
            </a:extLst>
          </p:cNvPr>
          <p:cNvPicPr>
            <a:picLocks noChangeAspect="1"/>
          </p:cNvPicPr>
          <p:nvPr/>
        </p:nvPicPr>
        <p:blipFill>
          <a:blip r:embed="rId2"/>
          <a:stretch>
            <a:fillRect/>
          </a:stretch>
        </p:blipFill>
        <p:spPr>
          <a:xfrm>
            <a:off x="5810290" y="2225812"/>
            <a:ext cx="4429743" cy="3543795"/>
          </a:xfrm>
          <a:prstGeom prst="rect">
            <a:avLst/>
          </a:prstGeom>
          <a:ln w="12700">
            <a:solidFill>
              <a:schemeClr val="accent1"/>
            </a:solidFill>
          </a:ln>
        </p:spPr>
      </p:pic>
      <p:sp>
        <p:nvSpPr>
          <p:cNvPr id="7" name="Rectangle 6">
            <a:extLst>
              <a:ext uri="{FF2B5EF4-FFF2-40B4-BE49-F238E27FC236}">
                <a16:creationId xmlns:a16="http://schemas.microsoft.com/office/drawing/2014/main" id="{BC4F5DDC-74C9-4C56-8775-EFD6D2FC0EBD}"/>
              </a:ext>
            </a:extLst>
          </p:cNvPr>
          <p:cNvSpPr/>
          <p:nvPr/>
        </p:nvSpPr>
        <p:spPr>
          <a:xfrm>
            <a:off x="6236008" y="4385912"/>
            <a:ext cx="3866997" cy="13836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9718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5325-7263-420C-80E6-68B9A0162416}"/>
              </a:ext>
            </a:extLst>
          </p:cNvPr>
          <p:cNvSpPr>
            <a:spLocks noGrp="1"/>
          </p:cNvSpPr>
          <p:nvPr>
            <p:ph type="title"/>
          </p:nvPr>
        </p:nvSpPr>
        <p:spPr/>
        <p:txBody>
          <a:bodyPr/>
          <a:lstStyle/>
          <a:p>
            <a:r>
              <a:rPr lang="en-GB" dirty="0"/>
              <a:t>Using the Stack to undo</a:t>
            </a:r>
          </a:p>
        </p:txBody>
      </p:sp>
      <p:sp>
        <p:nvSpPr>
          <p:cNvPr id="3" name="Content Placeholder 2">
            <a:extLst>
              <a:ext uri="{FF2B5EF4-FFF2-40B4-BE49-F238E27FC236}">
                <a16:creationId xmlns:a16="http://schemas.microsoft.com/office/drawing/2014/main" id="{A0938E75-61EC-4408-8EF4-93430E806758}"/>
              </a:ext>
            </a:extLst>
          </p:cNvPr>
          <p:cNvSpPr>
            <a:spLocks noGrp="1"/>
          </p:cNvSpPr>
          <p:nvPr>
            <p:ph idx="1"/>
          </p:nvPr>
        </p:nvSpPr>
        <p:spPr>
          <a:xfrm>
            <a:off x="203200" y="3757961"/>
            <a:ext cx="10189737" cy="2419002"/>
          </a:xfrm>
        </p:spPr>
        <p:txBody>
          <a:bodyPr>
            <a:normAutofit/>
          </a:bodyPr>
          <a:lstStyle/>
          <a:p>
            <a:pPr marL="0" indent="0">
              <a:buNone/>
            </a:pPr>
            <a:r>
              <a:rPr lang="en-GB" sz="2400" dirty="0"/>
              <a:t>The board can simply be updated by calling the stacks pop method which removes the frame from the top of the stack and assigns it to the board. </a:t>
            </a:r>
          </a:p>
        </p:txBody>
      </p:sp>
      <p:pic>
        <p:nvPicPr>
          <p:cNvPr id="4" name="Picture 3">
            <a:extLst>
              <a:ext uri="{FF2B5EF4-FFF2-40B4-BE49-F238E27FC236}">
                <a16:creationId xmlns:a16="http://schemas.microsoft.com/office/drawing/2014/main" id="{76C92074-9BF5-40C2-A564-17BBFB71D2BB}"/>
              </a:ext>
            </a:extLst>
          </p:cNvPr>
          <p:cNvPicPr>
            <a:picLocks noChangeAspect="1"/>
          </p:cNvPicPr>
          <p:nvPr/>
        </p:nvPicPr>
        <p:blipFill>
          <a:blip r:embed="rId2"/>
          <a:stretch>
            <a:fillRect/>
          </a:stretch>
        </p:blipFill>
        <p:spPr>
          <a:xfrm>
            <a:off x="2757783" y="1798181"/>
            <a:ext cx="5114636" cy="1870570"/>
          </a:xfrm>
          <a:prstGeom prst="rect">
            <a:avLst/>
          </a:prstGeom>
          <a:ln w="12700">
            <a:solidFill>
              <a:schemeClr val="accent1"/>
            </a:solidFill>
          </a:ln>
        </p:spPr>
      </p:pic>
      <p:sp>
        <p:nvSpPr>
          <p:cNvPr id="5" name="Rectangle 4">
            <a:extLst>
              <a:ext uri="{FF2B5EF4-FFF2-40B4-BE49-F238E27FC236}">
                <a16:creationId xmlns:a16="http://schemas.microsoft.com/office/drawing/2014/main" id="{31BB5CC0-3818-4031-A677-54C0E6742D31}"/>
              </a:ext>
            </a:extLst>
          </p:cNvPr>
          <p:cNvSpPr/>
          <p:nvPr/>
        </p:nvSpPr>
        <p:spPr>
          <a:xfrm>
            <a:off x="3292086" y="3189249"/>
            <a:ext cx="4368802" cy="4795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934255E4-5771-46B0-99B9-8480077D24C8}"/>
              </a:ext>
            </a:extLst>
          </p:cNvPr>
          <p:cNvPicPr>
            <a:picLocks noChangeAspect="1"/>
          </p:cNvPicPr>
          <p:nvPr/>
        </p:nvPicPr>
        <p:blipFill>
          <a:blip r:embed="rId3"/>
          <a:stretch>
            <a:fillRect/>
          </a:stretch>
        </p:blipFill>
        <p:spPr>
          <a:xfrm>
            <a:off x="4901011" y="5207496"/>
            <a:ext cx="843169" cy="1184618"/>
          </a:xfrm>
          <a:prstGeom prst="rect">
            <a:avLst/>
          </a:prstGeom>
        </p:spPr>
      </p:pic>
      <p:sp>
        <p:nvSpPr>
          <p:cNvPr id="7" name="TextBox 6">
            <a:extLst>
              <a:ext uri="{FF2B5EF4-FFF2-40B4-BE49-F238E27FC236}">
                <a16:creationId xmlns:a16="http://schemas.microsoft.com/office/drawing/2014/main" id="{22A3D5B1-C014-4DE2-A6AD-E009E07AF49F}"/>
              </a:ext>
            </a:extLst>
          </p:cNvPr>
          <p:cNvSpPr txBox="1"/>
          <p:nvPr/>
        </p:nvSpPr>
        <p:spPr>
          <a:xfrm>
            <a:off x="6231947" y="5630528"/>
            <a:ext cx="1685077" cy="338554"/>
          </a:xfrm>
          <a:prstGeom prst="rect">
            <a:avLst/>
          </a:prstGeom>
          <a:noFill/>
        </p:spPr>
        <p:txBody>
          <a:bodyPr wrap="none" rtlCol="0">
            <a:spAutoFit/>
          </a:bodyPr>
          <a:lstStyle/>
          <a:p>
            <a:r>
              <a:rPr lang="en-GB" sz="1600" b="1" dirty="0">
                <a:latin typeface="Bahnschrift" panose="020B0502040204020203" pitchFamily="34" charset="0"/>
              </a:rPr>
              <a:t>Current board = </a:t>
            </a:r>
          </a:p>
        </p:txBody>
      </p:sp>
      <p:pic>
        <p:nvPicPr>
          <p:cNvPr id="8" name="Picture 7">
            <a:extLst>
              <a:ext uri="{FF2B5EF4-FFF2-40B4-BE49-F238E27FC236}">
                <a16:creationId xmlns:a16="http://schemas.microsoft.com/office/drawing/2014/main" id="{013D0E56-74C4-49CE-A558-D05AA1F69FD7}"/>
              </a:ext>
            </a:extLst>
          </p:cNvPr>
          <p:cNvPicPr>
            <a:picLocks noChangeAspect="1"/>
          </p:cNvPicPr>
          <p:nvPr/>
        </p:nvPicPr>
        <p:blipFill>
          <a:blip r:embed="rId4"/>
          <a:stretch>
            <a:fillRect/>
          </a:stretch>
        </p:blipFill>
        <p:spPr>
          <a:xfrm>
            <a:off x="7872419" y="5207496"/>
            <a:ext cx="1018893" cy="1029151"/>
          </a:xfrm>
          <a:prstGeom prst="rect">
            <a:avLst/>
          </a:prstGeom>
          <a:ln>
            <a:solidFill>
              <a:schemeClr val="tx1"/>
            </a:solidFill>
          </a:ln>
        </p:spPr>
      </p:pic>
      <p:sp>
        <p:nvSpPr>
          <p:cNvPr id="9" name="TextBox 8">
            <a:extLst>
              <a:ext uri="{FF2B5EF4-FFF2-40B4-BE49-F238E27FC236}">
                <a16:creationId xmlns:a16="http://schemas.microsoft.com/office/drawing/2014/main" id="{5190FEEC-4E25-4E28-8749-1BF91D1904FB}"/>
              </a:ext>
            </a:extLst>
          </p:cNvPr>
          <p:cNvSpPr txBox="1"/>
          <p:nvPr/>
        </p:nvSpPr>
        <p:spPr>
          <a:xfrm>
            <a:off x="4085048" y="6392114"/>
            <a:ext cx="2782878" cy="307777"/>
          </a:xfrm>
          <a:prstGeom prst="rect">
            <a:avLst/>
          </a:prstGeom>
          <a:noFill/>
        </p:spPr>
        <p:txBody>
          <a:bodyPr wrap="none" rtlCol="0">
            <a:spAutoFit/>
          </a:bodyPr>
          <a:lstStyle/>
          <a:p>
            <a:r>
              <a:rPr lang="en-GB" sz="1400" dirty="0"/>
              <a:t>1. Pop the last frame from the stack</a:t>
            </a:r>
          </a:p>
        </p:txBody>
      </p:sp>
      <p:sp>
        <p:nvSpPr>
          <p:cNvPr id="10" name="TextBox 9">
            <a:extLst>
              <a:ext uri="{FF2B5EF4-FFF2-40B4-BE49-F238E27FC236}">
                <a16:creationId xmlns:a16="http://schemas.microsoft.com/office/drawing/2014/main" id="{E3E5069C-33DD-42F4-925B-00454B0501E8}"/>
              </a:ext>
            </a:extLst>
          </p:cNvPr>
          <p:cNvSpPr txBox="1"/>
          <p:nvPr/>
        </p:nvSpPr>
        <p:spPr>
          <a:xfrm>
            <a:off x="6963761" y="6382464"/>
            <a:ext cx="3111108" cy="307777"/>
          </a:xfrm>
          <a:prstGeom prst="rect">
            <a:avLst/>
          </a:prstGeom>
          <a:noFill/>
        </p:spPr>
        <p:txBody>
          <a:bodyPr wrap="none" rtlCol="0">
            <a:spAutoFit/>
          </a:bodyPr>
          <a:lstStyle/>
          <a:p>
            <a:r>
              <a:rPr lang="en-GB" sz="1400" dirty="0"/>
              <a:t>2. Assign the frame to the current board</a:t>
            </a:r>
          </a:p>
        </p:txBody>
      </p:sp>
      <p:sp>
        <p:nvSpPr>
          <p:cNvPr id="11" name="Rectangle 10">
            <a:extLst>
              <a:ext uri="{FF2B5EF4-FFF2-40B4-BE49-F238E27FC236}">
                <a16:creationId xmlns:a16="http://schemas.microsoft.com/office/drawing/2014/main" id="{CB0A6EC3-804A-455D-B7AC-FC4362DEDFBD}"/>
              </a:ext>
            </a:extLst>
          </p:cNvPr>
          <p:cNvSpPr/>
          <p:nvPr/>
        </p:nvSpPr>
        <p:spPr>
          <a:xfrm>
            <a:off x="4085048" y="4967462"/>
            <a:ext cx="5989821" cy="17324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6558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8C68-132B-4EF1-983C-5EA08045DE6E}"/>
              </a:ext>
            </a:extLst>
          </p:cNvPr>
          <p:cNvSpPr>
            <a:spLocks noGrp="1"/>
          </p:cNvSpPr>
          <p:nvPr>
            <p:ph type="title"/>
          </p:nvPr>
        </p:nvSpPr>
        <p:spPr/>
        <p:txBody>
          <a:bodyPr/>
          <a:lstStyle/>
          <a:p>
            <a:r>
              <a:rPr lang="en-GB" dirty="0"/>
              <a:t>Improvements</a:t>
            </a:r>
          </a:p>
        </p:txBody>
      </p:sp>
      <p:sp>
        <p:nvSpPr>
          <p:cNvPr id="3" name="Content Placeholder 2">
            <a:extLst>
              <a:ext uri="{FF2B5EF4-FFF2-40B4-BE49-F238E27FC236}">
                <a16:creationId xmlns:a16="http://schemas.microsoft.com/office/drawing/2014/main" id="{9C9F70BC-3D75-4D68-A0E5-4A2A39E41280}"/>
              </a:ext>
            </a:extLst>
          </p:cNvPr>
          <p:cNvSpPr>
            <a:spLocks noGrp="1"/>
          </p:cNvSpPr>
          <p:nvPr>
            <p:ph idx="1"/>
          </p:nvPr>
        </p:nvSpPr>
        <p:spPr/>
        <p:txBody>
          <a:bodyPr>
            <a:normAutofit fontScale="92500" lnSpcReduction="10000"/>
          </a:bodyPr>
          <a:lstStyle/>
          <a:p>
            <a:pPr marL="0" indent="0">
              <a:buNone/>
            </a:pPr>
            <a:r>
              <a:rPr lang="en-GB" dirty="0"/>
              <a:t>[1] Write a method (Game Class) called </a:t>
            </a:r>
            <a:r>
              <a:rPr lang="en-GB" dirty="0" err="1"/>
              <a:t>check_win</a:t>
            </a:r>
            <a:r>
              <a:rPr lang="en-GB" dirty="0"/>
              <a:t>( ) that is called within the game loop after move has been made but before the current icon is updated. The method will  accept as a parameter the current icon/piece and search through the 2D array to check for a winner.</a:t>
            </a:r>
          </a:p>
          <a:p>
            <a:pPr marL="0" indent="0">
              <a:buNone/>
            </a:pPr>
            <a:endParaRPr lang="en-GB" dirty="0"/>
          </a:p>
          <a:p>
            <a:pPr marL="0" indent="0">
              <a:buNone/>
            </a:pPr>
            <a:r>
              <a:rPr lang="en-GB" dirty="0">
                <a:hlinkClick r:id="rId2"/>
              </a:rPr>
              <a:t>https://leetcode.com/problems/find-winner-on-a-tic-tac-toe-game/</a:t>
            </a:r>
            <a:endParaRPr lang="en-GB" dirty="0"/>
          </a:p>
          <a:p>
            <a:pPr marL="0" indent="0">
              <a:buNone/>
            </a:pPr>
            <a:endParaRPr lang="en-GB" dirty="0"/>
          </a:p>
        </p:txBody>
      </p:sp>
    </p:spTree>
    <p:extLst>
      <p:ext uri="{BB962C8B-B14F-4D97-AF65-F5344CB8AC3E}">
        <p14:creationId xmlns:p14="http://schemas.microsoft.com/office/powerpoint/2010/main" val="1603274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8C68-132B-4EF1-983C-5EA08045DE6E}"/>
              </a:ext>
            </a:extLst>
          </p:cNvPr>
          <p:cNvSpPr>
            <a:spLocks noGrp="1"/>
          </p:cNvSpPr>
          <p:nvPr>
            <p:ph type="title"/>
          </p:nvPr>
        </p:nvSpPr>
        <p:spPr/>
        <p:txBody>
          <a:bodyPr/>
          <a:lstStyle/>
          <a:p>
            <a:r>
              <a:rPr lang="en-GB" dirty="0"/>
              <a:t>Improvements</a:t>
            </a:r>
          </a:p>
        </p:txBody>
      </p:sp>
      <p:sp>
        <p:nvSpPr>
          <p:cNvPr id="3" name="Content Placeholder 2">
            <a:extLst>
              <a:ext uri="{FF2B5EF4-FFF2-40B4-BE49-F238E27FC236}">
                <a16:creationId xmlns:a16="http://schemas.microsoft.com/office/drawing/2014/main" id="{9C9F70BC-3D75-4D68-A0E5-4A2A39E41280}"/>
              </a:ext>
            </a:extLst>
          </p:cNvPr>
          <p:cNvSpPr>
            <a:spLocks noGrp="1"/>
          </p:cNvSpPr>
          <p:nvPr>
            <p:ph idx="1"/>
          </p:nvPr>
        </p:nvSpPr>
        <p:spPr/>
        <p:txBody>
          <a:bodyPr>
            <a:normAutofit/>
          </a:bodyPr>
          <a:lstStyle/>
          <a:p>
            <a:pPr marL="0" indent="0">
              <a:buNone/>
            </a:pPr>
            <a:r>
              <a:rPr lang="en-GB" dirty="0"/>
              <a:t>[2] Add a button for the undo action. To do this you will need to research how to create buttons in </a:t>
            </a:r>
            <a:r>
              <a:rPr lang="en-GB" dirty="0" err="1"/>
              <a:t>pygame</a:t>
            </a:r>
            <a:endParaRPr lang="en-GB" dirty="0"/>
          </a:p>
          <a:p>
            <a:pPr marL="0" indent="0">
              <a:buNone/>
            </a:pPr>
            <a:endParaRPr lang="en-GB" dirty="0"/>
          </a:p>
        </p:txBody>
      </p:sp>
    </p:spTree>
    <p:extLst>
      <p:ext uri="{BB962C8B-B14F-4D97-AF65-F5344CB8AC3E}">
        <p14:creationId xmlns:p14="http://schemas.microsoft.com/office/powerpoint/2010/main" val="270915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6AA2-A016-474E-8A1F-9100CA179CEE}"/>
              </a:ext>
            </a:extLst>
          </p:cNvPr>
          <p:cNvSpPr>
            <a:spLocks noGrp="1"/>
          </p:cNvSpPr>
          <p:nvPr>
            <p:ph type="title"/>
          </p:nvPr>
        </p:nvSpPr>
        <p:spPr/>
        <p:txBody>
          <a:bodyPr/>
          <a:lstStyle/>
          <a:p>
            <a:r>
              <a:rPr lang="en-US" dirty="0"/>
              <a:t>Stack Library</a:t>
            </a:r>
            <a:endParaRPr lang="en-GB" dirty="0"/>
          </a:p>
        </p:txBody>
      </p:sp>
      <p:graphicFrame>
        <p:nvGraphicFramePr>
          <p:cNvPr id="4" name="Table 3">
            <a:extLst>
              <a:ext uri="{FF2B5EF4-FFF2-40B4-BE49-F238E27FC236}">
                <a16:creationId xmlns:a16="http://schemas.microsoft.com/office/drawing/2014/main" id="{DDE2CBED-654C-47AA-A433-316FCC3043BB}"/>
              </a:ext>
            </a:extLst>
          </p:cNvPr>
          <p:cNvGraphicFramePr>
            <a:graphicFrameLocks noGrp="1"/>
          </p:cNvGraphicFramePr>
          <p:nvPr>
            <p:extLst>
              <p:ext uri="{D42A27DB-BD31-4B8C-83A1-F6EECF244321}">
                <p14:modId xmlns:p14="http://schemas.microsoft.com/office/powerpoint/2010/main" val="1415408559"/>
              </p:ext>
            </p:extLst>
          </p:nvPr>
        </p:nvGraphicFramePr>
        <p:xfrm>
          <a:off x="460293" y="2037392"/>
          <a:ext cx="3330276" cy="3470149"/>
        </p:xfrm>
        <a:graphic>
          <a:graphicData uri="http://schemas.openxmlformats.org/drawingml/2006/table">
            <a:tbl>
              <a:tblPr firstRow="1" firstCol="1" bandRow="1">
                <a:tableStyleId>{5C22544A-7EE6-4342-B048-85BDC9FD1C3A}</a:tableStyleId>
              </a:tblPr>
              <a:tblGrid>
                <a:gridCol w="3330276">
                  <a:extLst>
                    <a:ext uri="{9D8B030D-6E8A-4147-A177-3AD203B41FA5}">
                      <a16:colId xmlns:a16="http://schemas.microsoft.com/office/drawing/2014/main" val="775646976"/>
                    </a:ext>
                  </a:extLst>
                </a:gridCol>
              </a:tblGrid>
              <a:tr h="835650">
                <a:tc>
                  <a:txBody>
                    <a:bodyPr/>
                    <a:lstStyle/>
                    <a:p>
                      <a:pPr>
                        <a:lnSpc>
                          <a:spcPct val="107000"/>
                        </a:lnSpc>
                        <a:spcAft>
                          <a:spcPts val="0"/>
                        </a:spcAft>
                      </a:pPr>
                      <a:r>
                        <a:rPr lang="en-GB" sz="2400" dirty="0">
                          <a:solidFill>
                            <a:schemeClr val="tx1"/>
                          </a:solidFill>
                          <a:effectLst/>
                        </a:rPr>
                        <a:t> </a:t>
                      </a:r>
                    </a:p>
                    <a:p>
                      <a:pPr>
                        <a:lnSpc>
                          <a:spcPct val="107000"/>
                        </a:lnSpc>
                        <a:spcAft>
                          <a:spcPts val="0"/>
                        </a:spcAft>
                      </a:pPr>
                      <a:r>
                        <a:rPr lang="en-GB" sz="2400" dirty="0">
                          <a:solidFill>
                            <a:schemeClr val="tx1"/>
                          </a:solidFill>
                          <a:effectLst/>
                        </a:rPr>
                        <a:t>Stack Class</a:t>
                      </a:r>
                    </a:p>
                    <a:p>
                      <a:pPr>
                        <a:lnSpc>
                          <a:spcPct val="107000"/>
                        </a:lnSpc>
                        <a:spcAft>
                          <a:spcPts val="0"/>
                        </a:spcAft>
                      </a:pPr>
                      <a:r>
                        <a:rPr lang="en-GB" sz="2400" dirty="0">
                          <a:solidFill>
                            <a:schemeClr val="tx1"/>
                          </a:solidFill>
                          <a:effectLst/>
                        </a:rPr>
                        <a:t> </a:t>
                      </a:r>
                      <a:endParaRPr lang="en-GB"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2640059"/>
                  </a:ext>
                </a:extLst>
              </a:tr>
              <a:tr h="552931">
                <a:tc>
                  <a:txBody>
                    <a:bodyPr/>
                    <a:lstStyle/>
                    <a:p>
                      <a:pPr>
                        <a:lnSpc>
                          <a:spcPct val="107000"/>
                        </a:lnSpc>
                        <a:spcAft>
                          <a:spcPts val="0"/>
                        </a:spcAft>
                      </a:pPr>
                      <a:r>
                        <a:rPr lang="en-GB"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-Items: [ ]</a:t>
                      </a:r>
                    </a:p>
                    <a:p>
                      <a:pPr>
                        <a:lnSpc>
                          <a:spcPct val="107000"/>
                        </a:lnSpc>
                        <a:spcAft>
                          <a:spcPts val="0"/>
                        </a:spcAft>
                      </a:pPr>
                      <a:r>
                        <a:rPr lang="en-GB"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-top: integer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39988584"/>
                  </a:ext>
                </a:extLst>
              </a:tr>
              <a:tr h="552931">
                <a:tc>
                  <a:txBody>
                    <a:bodyPr/>
                    <a:lstStyle/>
                    <a:p>
                      <a:pPr>
                        <a:lnSpc>
                          <a:spcPct val="107000"/>
                        </a:lnSpc>
                        <a:spcAft>
                          <a:spcPts val="0"/>
                        </a:spcAft>
                      </a:pPr>
                      <a:r>
                        <a:rPr lang="en-GB" sz="2400" dirty="0">
                          <a:solidFill>
                            <a:schemeClr val="tx1"/>
                          </a:solidFill>
                          <a:effectLst/>
                        </a:rPr>
                        <a:t>+push(item)</a:t>
                      </a:r>
                    </a:p>
                    <a:p>
                      <a:pPr>
                        <a:lnSpc>
                          <a:spcPct val="107000"/>
                        </a:lnSpc>
                        <a:spcAft>
                          <a:spcPts val="0"/>
                        </a:spcAft>
                      </a:pPr>
                      <a:r>
                        <a:rPr lang="en-GB" sz="2400" dirty="0">
                          <a:solidFill>
                            <a:schemeClr val="tx1"/>
                          </a:solidFill>
                          <a:effectLst/>
                        </a:rPr>
                        <a:t>+pop(): string [ ]</a:t>
                      </a:r>
                    </a:p>
                    <a:p>
                      <a:pPr>
                        <a:lnSpc>
                          <a:spcPct val="107000"/>
                        </a:lnSpc>
                        <a:spcAft>
                          <a:spcPts val="0"/>
                        </a:spcAft>
                      </a:pPr>
                      <a:r>
                        <a:rPr lang="en-GB" sz="2400" dirty="0">
                          <a:solidFill>
                            <a:schemeClr val="tx1"/>
                          </a:solidFill>
                          <a:effectLst/>
                        </a:rPr>
                        <a:t>+</a:t>
                      </a:r>
                      <a:r>
                        <a:rPr lang="en-GB" sz="2400" dirty="0" err="1">
                          <a:solidFill>
                            <a:schemeClr val="tx1"/>
                          </a:solidFill>
                          <a:effectLst/>
                        </a:rPr>
                        <a:t>is_empty</a:t>
                      </a:r>
                      <a:r>
                        <a:rPr lang="en-GB" sz="2400" dirty="0">
                          <a:solidFill>
                            <a:schemeClr val="tx1"/>
                          </a:solidFill>
                          <a:effectLst/>
                        </a:rPr>
                        <a:t>()</a:t>
                      </a:r>
                    </a:p>
                    <a:p>
                      <a:pPr>
                        <a:lnSpc>
                          <a:spcPct val="107000"/>
                        </a:lnSpc>
                        <a:spcAft>
                          <a:spcPts val="0"/>
                        </a:spcAft>
                      </a:pPr>
                      <a:r>
                        <a:rPr lang="en-GB"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+peek(): string [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6248444"/>
                  </a:ext>
                </a:extLst>
              </a:tr>
            </a:tbl>
          </a:graphicData>
        </a:graphic>
      </p:graphicFrame>
      <p:pic>
        <p:nvPicPr>
          <p:cNvPr id="6" name="Picture 5">
            <a:extLst>
              <a:ext uri="{FF2B5EF4-FFF2-40B4-BE49-F238E27FC236}">
                <a16:creationId xmlns:a16="http://schemas.microsoft.com/office/drawing/2014/main" id="{508407E6-72B3-4835-A1E7-FA2CCB4A63E0}"/>
              </a:ext>
            </a:extLst>
          </p:cNvPr>
          <p:cNvPicPr>
            <a:picLocks noChangeAspect="1"/>
          </p:cNvPicPr>
          <p:nvPr/>
        </p:nvPicPr>
        <p:blipFill>
          <a:blip r:embed="rId2"/>
          <a:stretch>
            <a:fillRect/>
          </a:stretch>
        </p:blipFill>
        <p:spPr>
          <a:xfrm>
            <a:off x="4973132" y="1734276"/>
            <a:ext cx="3947844" cy="4554252"/>
          </a:xfrm>
          <a:prstGeom prst="rect">
            <a:avLst/>
          </a:prstGeom>
          <a:ln w="12700">
            <a:solidFill>
              <a:schemeClr val="accent1"/>
            </a:solidFill>
          </a:ln>
        </p:spPr>
      </p:pic>
    </p:spTree>
    <p:extLst>
      <p:ext uri="{BB962C8B-B14F-4D97-AF65-F5344CB8AC3E}">
        <p14:creationId xmlns:p14="http://schemas.microsoft.com/office/powerpoint/2010/main" val="5271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DEB3-986F-4015-80A3-DE12EEC896CF}"/>
              </a:ext>
            </a:extLst>
          </p:cNvPr>
          <p:cNvSpPr>
            <a:spLocks noGrp="1"/>
          </p:cNvSpPr>
          <p:nvPr>
            <p:ph type="title"/>
          </p:nvPr>
        </p:nvSpPr>
        <p:spPr/>
        <p:txBody>
          <a:bodyPr/>
          <a:lstStyle/>
          <a:p>
            <a:r>
              <a:rPr lang="en-US" dirty="0"/>
              <a:t>Game Structure Class Diagrams</a:t>
            </a:r>
            <a:endParaRPr lang="en-GB" dirty="0"/>
          </a:p>
        </p:txBody>
      </p:sp>
      <p:pic>
        <p:nvPicPr>
          <p:cNvPr id="5" name="Content Placeholder 4" descr="Diagram&#10;&#10;Description automatically generated">
            <a:extLst>
              <a:ext uri="{FF2B5EF4-FFF2-40B4-BE49-F238E27FC236}">
                <a16:creationId xmlns:a16="http://schemas.microsoft.com/office/drawing/2014/main" id="{CAAC4C61-9B90-413A-8D9F-EBE96686D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99" y="1673225"/>
            <a:ext cx="7271889" cy="4248072"/>
          </a:xfrm>
          <a:prstGeom prst="rect">
            <a:avLst/>
          </a:prstGeom>
          <a:ln w="12700">
            <a:solidFill>
              <a:schemeClr val="accent1"/>
            </a:solidFill>
          </a:ln>
        </p:spPr>
      </p:pic>
      <p:sp>
        <p:nvSpPr>
          <p:cNvPr id="6" name="Content Placeholder 2">
            <a:extLst>
              <a:ext uri="{FF2B5EF4-FFF2-40B4-BE49-F238E27FC236}">
                <a16:creationId xmlns:a16="http://schemas.microsoft.com/office/drawing/2014/main" id="{D3DA963F-F570-4E89-9C30-C4B7E4C3FED0}"/>
              </a:ext>
            </a:extLst>
          </p:cNvPr>
          <p:cNvSpPr txBox="1">
            <a:spLocks/>
          </p:cNvSpPr>
          <p:nvPr/>
        </p:nvSpPr>
        <p:spPr>
          <a:xfrm>
            <a:off x="7649737" y="1673225"/>
            <a:ext cx="2148468" cy="454915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Window Class handles all drawing to the screen.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Stack class keeps track of the board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Game Class runs the game and holds an instance of the window and stack class (Composition)</a:t>
            </a:r>
            <a:endParaRPr lang="en-GB" dirty="0"/>
          </a:p>
        </p:txBody>
      </p:sp>
    </p:spTree>
    <p:extLst>
      <p:ext uri="{BB962C8B-B14F-4D97-AF65-F5344CB8AC3E}">
        <p14:creationId xmlns:p14="http://schemas.microsoft.com/office/powerpoint/2010/main" val="118101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74A5-A793-4CDB-9FAF-094EDFCEF569}"/>
              </a:ext>
            </a:extLst>
          </p:cNvPr>
          <p:cNvSpPr>
            <a:spLocks noGrp="1"/>
          </p:cNvSpPr>
          <p:nvPr>
            <p:ph type="title"/>
          </p:nvPr>
        </p:nvSpPr>
        <p:spPr/>
        <p:txBody>
          <a:bodyPr/>
          <a:lstStyle/>
          <a:p>
            <a:r>
              <a:rPr lang="en-US" dirty="0"/>
              <a:t>Python Files</a:t>
            </a:r>
            <a:endParaRPr lang="en-GB" dirty="0"/>
          </a:p>
        </p:txBody>
      </p:sp>
      <p:sp>
        <p:nvSpPr>
          <p:cNvPr id="3" name="Content Placeholder 2">
            <a:extLst>
              <a:ext uri="{FF2B5EF4-FFF2-40B4-BE49-F238E27FC236}">
                <a16:creationId xmlns:a16="http://schemas.microsoft.com/office/drawing/2014/main" id="{1722DD70-131F-4400-8D42-2DC7D328F594}"/>
              </a:ext>
            </a:extLst>
          </p:cNvPr>
          <p:cNvSpPr>
            <a:spLocks noGrp="1"/>
          </p:cNvSpPr>
          <p:nvPr>
            <p:ph idx="1"/>
          </p:nvPr>
        </p:nvSpPr>
        <p:spPr>
          <a:xfrm>
            <a:off x="203200" y="3271023"/>
            <a:ext cx="10423769" cy="2905939"/>
          </a:xfrm>
        </p:spPr>
        <p:txBody>
          <a:bodyPr/>
          <a:lstStyle/>
          <a:p>
            <a:pPr marL="0" indent="0">
              <a:buNone/>
            </a:pPr>
            <a:r>
              <a:rPr lang="en-US" dirty="0"/>
              <a:t>This tutorial only uses two files. However, if this was a more complex project the Window class could reside it its own file as an external library.</a:t>
            </a:r>
            <a:endParaRPr lang="en-GB" dirty="0"/>
          </a:p>
        </p:txBody>
      </p:sp>
      <p:pic>
        <p:nvPicPr>
          <p:cNvPr id="7" name="Picture 6">
            <a:extLst>
              <a:ext uri="{FF2B5EF4-FFF2-40B4-BE49-F238E27FC236}">
                <a16:creationId xmlns:a16="http://schemas.microsoft.com/office/drawing/2014/main" id="{ED74412E-245A-42E3-BB93-EEAF7E1D14A6}"/>
              </a:ext>
            </a:extLst>
          </p:cNvPr>
          <p:cNvPicPr>
            <a:picLocks noChangeAspect="1"/>
          </p:cNvPicPr>
          <p:nvPr/>
        </p:nvPicPr>
        <p:blipFill>
          <a:blip r:embed="rId2"/>
          <a:stretch>
            <a:fillRect/>
          </a:stretch>
        </p:blipFill>
        <p:spPr>
          <a:xfrm>
            <a:off x="357954" y="1997549"/>
            <a:ext cx="1426241" cy="876119"/>
          </a:xfrm>
          <a:prstGeom prst="rect">
            <a:avLst/>
          </a:prstGeom>
          <a:ln w="12700">
            <a:solidFill>
              <a:schemeClr val="accent1"/>
            </a:solidFill>
          </a:ln>
        </p:spPr>
      </p:pic>
    </p:spTree>
    <p:extLst>
      <p:ext uri="{BB962C8B-B14F-4D97-AF65-F5344CB8AC3E}">
        <p14:creationId xmlns:p14="http://schemas.microsoft.com/office/powerpoint/2010/main" val="18079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1267-5698-4071-BE73-16B8985D8ACF}"/>
              </a:ext>
            </a:extLst>
          </p:cNvPr>
          <p:cNvSpPr>
            <a:spLocks noGrp="1"/>
          </p:cNvSpPr>
          <p:nvPr>
            <p:ph type="title"/>
          </p:nvPr>
        </p:nvSpPr>
        <p:spPr/>
        <p:txBody>
          <a:bodyPr/>
          <a:lstStyle/>
          <a:p>
            <a:r>
              <a:rPr lang="en-US" dirty="0"/>
              <a:t>Main.py</a:t>
            </a:r>
            <a:endParaRPr lang="en-GB" dirty="0"/>
          </a:p>
        </p:txBody>
      </p:sp>
      <p:sp>
        <p:nvSpPr>
          <p:cNvPr id="3" name="Content Placeholder 2">
            <a:extLst>
              <a:ext uri="{FF2B5EF4-FFF2-40B4-BE49-F238E27FC236}">
                <a16:creationId xmlns:a16="http://schemas.microsoft.com/office/drawing/2014/main" id="{CD5C51BE-42E7-4CEB-9DE5-47E909E22290}"/>
              </a:ext>
            </a:extLst>
          </p:cNvPr>
          <p:cNvSpPr>
            <a:spLocks noGrp="1"/>
          </p:cNvSpPr>
          <p:nvPr>
            <p:ph idx="1"/>
          </p:nvPr>
        </p:nvSpPr>
        <p:spPr>
          <a:xfrm>
            <a:off x="203200" y="3516351"/>
            <a:ext cx="10423769" cy="2660612"/>
          </a:xfrm>
        </p:spPr>
        <p:txBody>
          <a:bodyPr>
            <a:normAutofit fontScale="40000" lnSpcReduction="20000"/>
          </a:bodyPr>
          <a:lstStyle/>
          <a:p>
            <a:pPr marL="0" indent="0">
              <a:buNone/>
            </a:pPr>
            <a:r>
              <a:rPr lang="en-US" dirty="0"/>
              <a:t>There are a few libraries that need to be imported for this project:</a:t>
            </a:r>
          </a:p>
          <a:p>
            <a:pPr lvl="1"/>
            <a:r>
              <a:rPr lang="en-US" dirty="0" err="1"/>
              <a:t>Pygame</a:t>
            </a:r>
            <a:r>
              <a:rPr lang="en-US" dirty="0"/>
              <a:t> – used to render the tic tac toe board and icons</a:t>
            </a:r>
          </a:p>
          <a:p>
            <a:pPr lvl="1"/>
            <a:r>
              <a:rPr lang="en-US" dirty="0"/>
              <a:t>Sys – used to allow the window/program to end when window is closed</a:t>
            </a:r>
          </a:p>
          <a:p>
            <a:pPr lvl="1"/>
            <a:r>
              <a:rPr lang="en-US" dirty="0"/>
              <a:t>Stack – the OOP implementation of a stack for storing board states after every move.</a:t>
            </a:r>
          </a:p>
          <a:p>
            <a:pPr lvl="1"/>
            <a:r>
              <a:rPr lang="en-US" dirty="0"/>
              <a:t>Copy –used to create a deep copy of the board (an array) so the copy is an entirely different array stored in a different memory address</a:t>
            </a:r>
          </a:p>
          <a:p>
            <a:pPr marL="0" indent="0">
              <a:buNone/>
            </a:pPr>
            <a:r>
              <a:rPr lang="en-US" dirty="0"/>
              <a:t>There are a few global constants we want to refer to throughout the project</a:t>
            </a:r>
          </a:p>
          <a:p>
            <a:pPr lvl="1"/>
            <a:r>
              <a:rPr lang="en-US" dirty="0"/>
              <a:t>VECTOR – used to create a vector datatype from the </a:t>
            </a:r>
            <a:r>
              <a:rPr lang="en-US" dirty="0" err="1"/>
              <a:t>pygame</a:t>
            </a:r>
            <a:r>
              <a:rPr lang="en-US" dirty="0"/>
              <a:t> library without having to use the long name for reference</a:t>
            </a:r>
          </a:p>
          <a:p>
            <a:pPr lvl="1"/>
            <a:r>
              <a:rPr lang="en-US" dirty="0"/>
              <a:t>WIDTH and HEIGHT – dimensions for the screen</a:t>
            </a:r>
          </a:p>
          <a:p>
            <a:pPr lvl="1"/>
            <a:r>
              <a:rPr lang="en-US" dirty="0"/>
              <a:t>ICONS – the icons for use in TIC TAC TOE</a:t>
            </a:r>
          </a:p>
          <a:p>
            <a:pPr marL="457200" lvl="1" indent="0">
              <a:buNone/>
            </a:pPr>
            <a:endParaRPr lang="en-US" dirty="0"/>
          </a:p>
          <a:p>
            <a:pPr lvl="1"/>
            <a:endParaRPr lang="en-US" dirty="0"/>
          </a:p>
        </p:txBody>
      </p:sp>
      <p:pic>
        <p:nvPicPr>
          <p:cNvPr id="5" name="Picture 4">
            <a:extLst>
              <a:ext uri="{FF2B5EF4-FFF2-40B4-BE49-F238E27FC236}">
                <a16:creationId xmlns:a16="http://schemas.microsoft.com/office/drawing/2014/main" id="{CDD8AD30-5C90-4AE2-BEE7-968EF8DC1741}"/>
              </a:ext>
            </a:extLst>
          </p:cNvPr>
          <p:cNvPicPr>
            <a:picLocks noChangeAspect="1"/>
          </p:cNvPicPr>
          <p:nvPr/>
        </p:nvPicPr>
        <p:blipFill>
          <a:blip r:embed="rId2"/>
          <a:stretch>
            <a:fillRect/>
          </a:stretch>
        </p:blipFill>
        <p:spPr>
          <a:xfrm>
            <a:off x="3465883" y="1720665"/>
            <a:ext cx="4115374" cy="1543265"/>
          </a:xfrm>
          <a:prstGeom prst="rect">
            <a:avLst/>
          </a:prstGeom>
          <a:ln w="12700">
            <a:solidFill>
              <a:schemeClr val="accent1"/>
            </a:solidFill>
          </a:ln>
        </p:spPr>
      </p:pic>
    </p:spTree>
    <p:extLst>
      <p:ext uri="{BB962C8B-B14F-4D97-AF65-F5344CB8AC3E}">
        <p14:creationId xmlns:p14="http://schemas.microsoft.com/office/powerpoint/2010/main" val="31875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B735-2AE1-4211-A4BF-80774DEA1C05}"/>
              </a:ext>
            </a:extLst>
          </p:cNvPr>
          <p:cNvSpPr>
            <a:spLocks noGrp="1"/>
          </p:cNvSpPr>
          <p:nvPr>
            <p:ph type="title"/>
          </p:nvPr>
        </p:nvSpPr>
        <p:spPr/>
        <p:txBody>
          <a:bodyPr/>
          <a:lstStyle/>
          <a:p>
            <a:r>
              <a:rPr lang="en-US" dirty="0"/>
              <a:t>Window Class</a:t>
            </a:r>
            <a:endParaRPr lang="en-GB" dirty="0"/>
          </a:p>
        </p:txBody>
      </p:sp>
      <p:sp>
        <p:nvSpPr>
          <p:cNvPr id="3" name="Content Placeholder 2">
            <a:extLst>
              <a:ext uri="{FF2B5EF4-FFF2-40B4-BE49-F238E27FC236}">
                <a16:creationId xmlns:a16="http://schemas.microsoft.com/office/drawing/2014/main" id="{59CABB12-9E9C-4609-A75B-B364ED40B03D}"/>
              </a:ext>
            </a:extLst>
          </p:cNvPr>
          <p:cNvSpPr>
            <a:spLocks noGrp="1"/>
          </p:cNvSpPr>
          <p:nvPr>
            <p:ph idx="1"/>
          </p:nvPr>
        </p:nvSpPr>
        <p:spPr>
          <a:xfrm>
            <a:off x="203200" y="4571999"/>
            <a:ext cx="9951844" cy="1604963"/>
          </a:xfrm>
        </p:spPr>
        <p:txBody>
          <a:bodyPr>
            <a:normAutofit fontScale="85000" lnSpcReduction="10000"/>
          </a:bodyPr>
          <a:lstStyle/>
          <a:p>
            <a:pPr marL="0" indent="0">
              <a:buNone/>
            </a:pPr>
            <a:r>
              <a:rPr lang="en-US" dirty="0"/>
              <a:t>The constructor for the window class initialize a </a:t>
            </a:r>
            <a:r>
              <a:rPr lang="en-US" dirty="0" err="1"/>
              <a:t>pygame</a:t>
            </a:r>
            <a:r>
              <a:rPr lang="en-US" dirty="0"/>
              <a:t> window and displays the caption in the window frame. The constructor expects to receive values for width and height to be stored as parameters.</a:t>
            </a:r>
            <a:endParaRPr lang="en-GB" dirty="0"/>
          </a:p>
        </p:txBody>
      </p:sp>
      <p:pic>
        <p:nvPicPr>
          <p:cNvPr id="5" name="Picture 4">
            <a:extLst>
              <a:ext uri="{FF2B5EF4-FFF2-40B4-BE49-F238E27FC236}">
                <a16:creationId xmlns:a16="http://schemas.microsoft.com/office/drawing/2014/main" id="{B5F69BD3-20B1-4ADB-92E9-48ABCC3B0CCF}"/>
              </a:ext>
            </a:extLst>
          </p:cNvPr>
          <p:cNvPicPr>
            <a:picLocks noChangeAspect="1"/>
          </p:cNvPicPr>
          <p:nvPr/>
        </p:nvPicPr>
        <p:blipFill rotWithShape="1">
          <a:blip r:embed="rId3"/>
          <a:srcRect b="68718"/>
          <a:stretch/>
        </p:blipFill>
        <p:spPr>
          <a:xfrm>
            <a:off x="1482608" y="1885261"/>
            <a:ext cx="7650746" cy="2145294"/>
          </a:xfrm>
          <a:prstGeom prst="rect">
            <a:avLst/>
          </a:prstGeom>
          <a:ln w="12700">
            <a:solidFill>
              <a:schemeClr val="accent1"/>
            </a:solidFill>
          </a:ln>
        </p:spPr>
      </p:pic>
    </p:spTree>
    <p:extLst>
      <p:ext uri="{BB962C8B-B14F-4D97-AF65-F5344CB8AC3E}">
        <p14:creationId xmlns:p14="http://schemas.microsoft.com/office/powerpoint/2010/main" val="128906712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B735-2AE1-4211-A4BF-80774DEA1C05}"/>
              </a:ext>
            </a:extLst>
          </p:cNvPr>
          <p:cNvSpPr>
            <a:spLocks noGrp="1"/>
          </p:cNvSpPr>
          <p:nvPr>
            <p:ph type="title"/>
          </p:nvPr>
        </p:nvSpPr>
        <p:spPr/>
        <p:txBody>
          <a:bodyPr/>
          <a:lstStyle/>
          <a:p>
            <a:r>
              <a:rPr lang="en-US" dirty="0"/>
              <a:t>Window Class</a:t>
            </a:r>
            <a:endParaRPr lang="en-GB" dirty="0"/>
          </a:p>
        </p:txBody>
      </p:sp>
      <p:sp>
        <p:nvSpPr>
          <p:cNvPr id="3" name="Content Placeholder 2">
            <a:extLst>
              <a:ext uri="{FF2B5EF4-FFF2-40B4-BE49-F238E27FC236}">
                <a16:creationId xmlns:a16="http://schemas.microsoft.com/office/drawing/2014/main" id="{59CABB12-9E9C-4609-A75B-B364ED40B03D}"/>
              </a:ext>
            </a:extLst>
          </p:cNvPr>
          <p:cNvSpPr>
            <a:spLocks noGrp="1"/>
          </p:cNvSpPr>
          <p:nvPr>
            <p:ph idx="1"/>
          </p:nvPr>
        </p:nvSpPr>
        <p:spPr>
          <a:xfrm>
            <a:off x="6794810" y="1739590"/>
            <a:ext cx="3360234" cy="4861931"/>
          </a:xfrm>
        </p:spPr>
        <p:txBody>
          <a:bodyPr>
            <a:normAutofit fontScale="55000" lnSpcReduction="20000"/>
          </a:bodyPr>
          <a:lstStyle/>
          <a:p>
            <a:pPr marL="0" indent="0">
              <a:buNone/>
            </a:pPr>
            <a:r>
              <a:rPr lang="en-US" dirty="0"/>
              <a:t>The </a:t>
            </a:r>
            <a:r>
              <a:rPr lang="en-US" dirty="0" err="1"/>
              <a:t>draw_board</a:t>
            </a:r>
            <a:r>
              <a:rPr lang="en-US" dirty="0"/>
              <a:t> method creates a grid of squares (100 pixels by 100 pixels. Each square is white and drawn on top of it is an outline an empty square with a black outline (creates the grid lines)</a:t>
            </a:r>
          </a:p>
          <a:p>
            <a:pPr marL="0" indent="0">
              <a:buNone/>
            </a:pPr>
            <a:endParaRPr lang="en-GB" dirty="0"/>
          </a:p>
          <a:p>
            <a:pPr marL="0" indent="0">
              <a:buNone/>
            </a:pPr>
            <a:r>
              <a:rPr lang="en-GB" dirty="0"/>
              <a:t>The </a:t>
            </a:r>
            <a:r>
              <a:rPr lang="en-GB" dirty="0" err="1"/>
              <a:t>draw_contents</a:t>
            </a:r>
            <a:r>
              <a:rPr lang="en-GB" dirty="0"/>
              <a:t> method, iterates through the board (2D array) checking each element for either an “x” or an “o”. When either is encountered, the relevant method is called to draw the icon. </a:t>
            </a:r>
          </a:p>
        </p:txBody>
      </p:sp>
      <p:pic>
        <p:nvPicPr>
          <p:cNvPr id="6" name="Picture 5">
            <a:extLst>
              <a:ext uri="{FF2B5EF4-FFF2-40B4-BE49-F238E27FC236}">
                <a16:creationId xmlns:a16="http://schemas.microsoft.com/office/drawing/2014/main" id="{D2710197-1ACD-423D-9749-86CE4E1D63D0}"/>
              </a:ext>
            </a:extLst>
          </p:cNvPr>
          <p:cNvPicPr>
            <a:picLocks noChangeAspect="1"/>
          </p:cNvPicPr>
          <p:nvPr/>
        </p:nvPicPr>
        <p:blipFill>
          <a:blip r:embed="rId3"/>
          <a:stretch>
            <a:fillRect/>
          </a:stretch>
        </p:blipFill>
        <p:spPr>
          <a:xfrm>
            <a:off x="203199" y="1897902"/>
            <a:ext cx="6450007" cy="3833823"/>
          </a:xfrm>
          <a:prstGeom prst="rect">
            <a:avLst/>
          </a:prstGeom>
          <a:ln w="12700">
            <a:solidFill>
              <a:schemeClr val="accent1"/>
            </a:solidFill>
          </a:ln>
        </p:spPr>
      </p:pic>
    </p:spTree>
    <p:extLst>
      <p:ext uri="{BB962C8B-B14F-4D97-AF65-F5344CB8AC3E}">
        <p14:creationId xmlns:p14="http://schemas.microsoft.com/office/powerpoint/2010/main" val="24037509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02E1B3EC8CD45A7FB97C4E25F145E" ma:contentTypeVersion="3" ma:contentTypeDescription="Create a new document." ma:contentTypeScope="" ma:versionID="5ff4e8caa4c3839cf691b474e0117aab">
  <xsd:schema xmlns:xsd="http://www.w3.org/2001/XMLSchema" xmlns:xs="http://www.w3.org/2001/XMLSchema" xmlns:p="http://schemas.microsoft.com/office/2006/metadata/properties" xmlns:ns2="60d4b189-b403-4a27-8c57-c6b4ecd12469" targetNamespace="http://schemas.microsoft.com/office/2006/metadata/properties" ma:root="true" ma:fieldsID="44d41d49dc834b9bf599f8dceab8ac91" ns2:_="">
    <xsd:import namespace="60d4b189-b403-4a27-8c57-c6b4ecd1246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d4b189-b403-4a27-8c57-c6b4ecd1246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60d4b189-b403-4a27-8c57-c6b4ecd1246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38072B-5C59-4A4B-8839-47485F37F5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d4b189-b403-4a27-8c57-c6b4ecd12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F244A2-5F2A-4031-830D-680A0B7B64C9}">
  <ds:schemaRefs>
    <ds:schemaRef ds:uri="http://schemas.microsoft.com/office/2006/metadata/properties"/>
    <ds:schemaRef ds:uri="http://schemas.microsoft.com/office/infopath/2007/PartnerControls"/>
    <ds:schemaRef ds:uri="60d4b189-b403-4a27-8c57-c6b4ecd12469"/>
  </ds:schemaRefs>
</ds:datastoreItem>
</file>

<file path=customXml/itemProps3.xml><?xml version="1.0" encoding="utf-8"?>
<ds:datastoreItem xmlns:ds="http://schemas.openxmlformats.org/officeDocument/2006/customXml" ds:itemID="{5C24D36F-879D-4378-A810-9952D62D4A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3179</TotalTime>
  <Words>1750</Words>
  <Application>Microsoft Office PowerPoint</Application>
  <PresentationFormat>Widescreen</PresentationFormat>
  <Paragraphs>163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 Level Computer Science</vt:lpstr>
      <vt:lpstr>Introduction</vt:lpstr>
      <vt:lpstr>Stack</vt:lpstr>
      <vt:lpstr>Stack Library</vt:lpstr>
      <vt:lpstr>Game Structure Class Diagrams</vt:lpstr>
      <vt:lpstr>Python Files</vt:lpstr>
      <vt:lpstr>Main.py</vt:lpstr>
      <vt:lpstr>Window Class</vt:lpstr>
      <vt:lpstr>Window Class</vt:lpstr>
      <vt:lpstr>Positions within the grid</vt:lpstr>
      <vt:lpstr>Window Class</vt:lpstr>
      <vt:lpstr>Game Class</vt:lpstr>
      <vt:lpstr>Game Class</vt:lpstr>
      <vt:lpstr>Game Class</vt:lpstr>
      <vt:lpstr>Game Class</vt:lpstr>
      <vt:lpstr>Game Class</vt:lpstr>
      <vt:lpstr>Game Class</vt:lpstr>
      <vt:lpstr>Problem </vt:lpstr>
      <vt:lpstr>Game Class</vt:lpstr>
      <vt:lpstr>Problem</vt:lpstr>
      <vt:lpstr>Game Class</vt:lpstr>
      <vt:lpstr>Game Class</vt:lpstr>
      <vt:lpstr>Using the Stack to undo</vt:lpstr>
      <vt:lpstr>Using the Stack to undo</vt:lpstr>
      <vt:lpstr>Using the Stack to undo</vt:lpstr>
      <vt:lpstr>Problem</vt:lpstr>
      <vt:lpstr>Solution</vt:lpstr>
      <vt:lpstr>Solution</vt:lpstr>
      <vt:lpstr>Using the Stack to undo</vt:lpstr>
      <vt:lpstr>Using the Stack to undo</vt:lpstr>
      <vt:lpstr>Using the Stack to undo</vt:lpstr>
      <vt:lpstr>Improvements</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Geoff Butcher</cp:lastModifiedBy>
  <cp:revision>107</cp:revision>
  <dcterms:created xsi:type="dcterms:W3CDTF">2020-12-14T15:09:46Z</dcterms:created>
  <dcterms:modified xsi:type="dcterms:W3CDTF">2023-02-07T14:12:43Z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0x01010090902E1B3EC8CD45A7FB97C4E25F145E</vt:lpwstr>
  </property>
  <property fmtid="{D5CDD505-2E9C-101B-9397-08002B2CF9AE}" pid="3" name="Order">
    <vt:r8>5500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