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8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2D3E4-5C7C-4265-ACFF-57BB42DF2A1F}" v="1" dt="2023-04-25T23:27:16.029"/>
    <p1510:client id="{96E82062-A356-47C0-8DC8-839395505F10}" v="2" dt="2023-04-25T16:40:51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5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Yackel" userId="4b0ae51a7568ddbd" providerId="LiveId" clId="{AA16AAFF-7C3D-4893-9447-D2CD969B52FA}"/>
    <pc:docChg chg="modSld">
      <pc:chgData name="Steven Yackel" userId="4b0ae51a7568ddbd" providerId="LiveId" clId="{AA16AAFF-7C3D-4893-9447-D2CD969B52FA}" dt="2021-05-11T23:03:52.208" v="1" actId="20577"/>
      <pc:docMkLst>
        <pc:docMk/>
      </pc:docMkLst>
      <pc:sldChg chg="modSp">
        <pc:chgData name="Steven Yackel" userId="4b0ae51a7568ddbd" providerId="LiveId" clId="{AA16AAFF-7C3D-4893-9447-D2CD969B52FA}" dt="2021-05-11T23:03:52.208" v="1" actId="20577"/>
        <pc:sldMkLst>
          <pc:docMk/>
          <pc:sldMk cId="3918008207" sldId="266"/>
        </pc:sldMkLst>
        <pc:spChg chg="mod">
          <ac:chgData name="Steven Yackel" userId="4b0ae51a7568ddbd" providerId="LiveId" clId="{AA16AAFF-7C3D-4893-9447-D2CD969B52FA}" dt="2021-05-11T23:03:52.208" v="1" actId="20577"/>
          <ac:spMkLst>
            <pc:docMk/>
            <pc:sldMk cId="3918008207" sldId="266"/>
            <ac:spMk id="3" creationId="{FC343F46-2C89-4441-81E4-13DC66B4CC7D}"/>
          </ac:spMkLst>
        </pc:spChg>
      </pc:sldChg>
    </pc:docChg>
  </pc:docChgLst>
  <pc:docChgLst>
    <pc:chgData name="Steven Yackel" userId="4b0ae51a7568ddbd" providerId="LiveId" clId="{E2D71DE0-4C58-4930-9341-CA1235876C1D}"/>
    <pc:docChg chg="modSld">
      <pc:chgData name="Steven Yackel" userId="4b0ae51a7568ddbd" providerId="LiveId" clId="{E2D71DE0-4C58-4930-9341-CA1235876C1D}" dt="2019-12-05T19:50:32.911" v="3" actId="33524"/>
      <pc:docMkLst>
        <pc:docMk/>
      </pc:docMkLst>
      <pc:sldChg chg="modSp">
        <pc:chgData name="Steven Yackel" userId="4b0ae51a7568ddbd" providerId="LiveId" clId="{E2D71DE0-4C58-4930-9341-CA1235876C1D}" dt="2019-12-05T19:49:46.951" v="0" actId="33524"/>
        <pc:sldMkLst>
          <pc:docMk/>
          <pc:sldMk cId="396116152" sldId="262"/>
        </pc:sldMkLst>
        <pc:spChg chg="mod">
          <ac:chgData name="Steven Yackel" userId="4b0ae51a7568ddbd" providerId="LiveId" clId="{E2D71DE0-4C58-4930-9341-CA1235876C1D}" dt="2019-12-05T19:49:46.951" v="0" actId="33524"/>
          <ac:spMkLst>
            <pc:docMk/>
            <pc:sldMk cId="396116152" sldId="262"/>
            <ac:spMk id="3" creationId="{FC343F46-2C89-4441-81E4-13DC66B4CC7D}"/>
          </ac:spMkLst>
        </pc:spChg>
      </pc:sldChg>
      <pc:sldChg chg="modSp">
        <pc:chgData name="Steven Yackel" userId="4b0ae51a7568ddbd" providerId="LiveId" clId="{E2D71DE0-4C58-4930-9341-CA1235876C1D}" dt="2019-12-05T19:50:32.911" v="3" actId="33524"/>
        <pc:sldMkLst>
          <pc:docMk/>
          <pc:sldMk cId="381651644" sldId="267"/>
        </pc:sldMkLst>
        <pc:spChg chg="mod">
          <ac:chgData name="Steven Yackel" userId="4b0ae51a7568ddbd" providerId="LiveId" clId="{E2D71DE0-4C58-4930-9341-CA1235876C1D}" dt="2019-12-05T19:50:32.911" v="3" actId="33524"/>
          <ac:spMkLst>
            <pc:docMk/>
            <pc:sldMk cId="381651644" sldId="267"/>
            <ac:spMk id="3" creationId="{FC343F46-2C89-4441-81E4-13DC66B4CC7D}"/>
          </ac:spMkLst>
        </pc:spChg>
      </pc:sldChg>
    </pc:docChg>
  </pc:docChgLst>
  <pc:docChgLst>
    <pc:chgData name="Steven Yackel" userId="4b0ae51a7568ddbd" providerId="LiveId" clId="{C2E90A84-42A2-468B-A814-B6FA3372698E}"/>
    <pc:docChg chg="addSld modSld">
      <pc:chgData name="Steven Yackel" userId="4b0ae51a7568ddbd" providerId="LiveId" clId="{C2E90A84-42A2-468B-A814-B6FA3372698E}" dt="2021-11-09T23:45:26.456" v="639" actId="20577"/>
      <pc:docMkLst>
        <pc:docMk/>
      </pc:docMkLst>
      <pc:sldChg chg="modSp add mod modAnim">
        <pc:chgData name="Steven Yackel" userId="4b0ae51a7568ddbd" providerId="LiveId" clId="{C2E90A84-42A2-468B-A814-B6FA3372698E}" dt="2021-11-09T23:45:26.456" v="639" actId="20577"/>
        <pc:sldMkLst>
          <pc:docMk/>
          <pc:sldMk cId="3627889803" sldId="268"/>
        </pc:sldMkLst>
        <pc:spChg chg="mod">
          <ac:chgData name="Steven Yackel" userId="4b0ae51a7568ddbd" providerId="LiveId" clId="{C2E90A84-42A2-468B-A814-B6FA3372698E}" dt="2021-11-09T23:02:19.220" v="24" actId="20577"/>
          <ac:spMkLst>
            <pc:docMk/>
            <pc:sldMk cId="3627889803" sldId="268"/>
            <ac:spMk id="2" creationId="{206B6FA5-53E9-4677-8AEC-B75C94CA6F93}"/>
          </ac:spMkLst>
        </pc:spChg>
        <pc:spChg chg="mod">
          <ac:chgData name="Steven Yackel" userId="4b0ae51a7568ddbd" providerId="LiveId" clId="{C2E90A84-42A2-468B-A814-B6FA3372698E}" dt="2021-11-09T23:45:26.456" v="639" actId="20577"/>
          <ac:spMkLst>
            <pc:docMk/>
            <pc:sldMk cId="3627889803" sldId="268"/>
            <ac:spMk id="3" creationId="{FC343F46-2C89-4441-81E4-13DC66B4CC7D}"/>
          </ac:spMkLst>
        </pc:spChg>
      </pc:sldChg>
    </pc:docChg>
  </pc:docChgLst>
  <pc:docChgLst>
    <pc:chgData name="Steven Yackel" userId="4b0ae51a7568ddbd" providerId="LiveId" clId="{96E82062-A356-47C0-8DC8-839395505F10}"/>
    <pc:docChg chg="modSld">
      <pc:chgData name="Steven Yackel" userId="4b0ae51a7568ddbd" providerId="LiveId" clId="{96E82062-A356-47C0-8DC8-839395505F10}" dt="2023-04-25T16:40:51.664" v="1" actId="20577"/>
      <pc:docMkLst>
        <pc:docMk/>
      </pc:docMkLst>
      <pc:sldChg chg="modSp">
        <pc:chgData name="Steven Yackel" userId="4b0ae51a7568ddbd" providerId="LiveId" clId="{96E82062-A356-47C0-8DC8-839395505F10}" dt="2023-04-25T16:40:51.664" v="1" actId="20577"/>
        <pc:sldMkLst>
          <pc:docMk/>
          <pc:sldMk cId="3918008207" sldId="266"/>
        </pc:sldMkLst>
        <pc:spChg chg="mod">
          <ac:chgData name="Steven Yackel" userId="4b0ae51a7568ddbd" providerId="LiveId" clId="{96E82062-A356-47C0-8DC8-839395505F10}" dt="2023-04-25T16:40:51.664" v="1" actId="20577"/>
          <ac:spMkLst>
            <pc:docMk/>
            <pc:sldMk cId="3918008207" sldId="266"/>
            <ac:spMk id="3" creationId="{FC343F46-2C89-4441-81E4-13DC66B4CC7D}"/>
          </ac:spMkLst>
        </pc:spChg>
      </pc:sldChg>
    </pc:docChg>
  </pc:docChgLst>
  <pc:docChgLst>
    <pc:chgData name="Steven Yackel" userId="4b0ae51a7568ddbd" providerId="LiveId" clId="{4352D3E4-5C7C-4265-ACFF-57BB42DF2A1F}"/>
    <pc:docChg chg="modSld">
      <pc:chgData name="Steven Yackel" userId="4b0ae51a7568ddbd" providerId="LiveId" clId="{4352D3E4-5C7C-4265-ACFF-57BB42DF2A1F}" dt="2023-04-25T23:27:16.029" v="0" actId="20577"/>
      <pc:docMkLst>
        <pc:docMk/>
      </pc:docMkLst>
      <pc:sldChg chg="modSp">
        <pc:chgData name="Steven Yackel" userId="4b0ae51a7568ddbd" providerId="LiveId" clId="{4352D3E4-5C7C-4265-ACFF-57BB42DF2A1F}" dt="2023-04-25T23:27:16.029" v="0" actId="20577"/>
        <pc:sldMkLst>
          <pc:docMk/>
          <pc:sldMk cId="3627889803" sldId="268"/>
        </pc:sldMkLst>
        <pc:spChg chg="mod">
          <ac:chgData name="Steven Yackel" userId="4b0ae51a7568ddbd" providerId="LiveId" clId="{4352D3E4-5C7C-4265-ACFF-57BB42DF2A1F}" dt="2023-04-25T23:27:16.029" v="0" actId="20577"/>
          <ac:spMkLst>
            <pc:docMk/>
            <pc:sldMk cId="3627889803" sldId="268"/>
            <ac:spMk id="3" creationId="{FC343F46-2C89-4441-81E4-13DC66B4CC7D}"/>
          </ac:spMkLst>
        </pc:spChg>
      </pc:sldChg>
    </pc:docChg>
  </pc:docChgLst>
  <pc:docChgLst>
    <pc:chgData name="Steven Yackel" userId="4b0ae51a7568ddbd" providerId="LiveId" clId="{6894C272-2F5F-46BB-B0C7-7D044F130ED6}"/>
    <pc:docChg chg="custSel modSld">
      <pc:chgData name="Steven Yackel" userId="4b0ae51a7568ddbd" providerId="LiveId" clId="{6894C272-2F5F-46BB-B0C7-7D044F130ED6}" dt="2021-05-04T18:29:12.749" v="63" actId="313"/>
      <pc:docMkLst>
        <pc:docMk/>
      </pc:docMkLst>
      <pc:sldChg chg="modSp mod">
        <pc:chgData name="Steven Yackel" userId="4b0ae51a7568ddbd" providerId="LiveId" clId="{6894C272-2F5F-46BB-B0C7-7D044F130ED6}" dt="2021-05-04T18:27:15.003" v="16" actId="20577"/>
        <pc:sldMkLst>
          <pc:docMk/>
          <pc:sldMk cId="317187545" sldId="256"/>
        </pc:sldMkLst>
        <pc:spChg chg="mod">
          <ac:chgData name="Steven Yackel" userId="4b0ae51a7568ddbd" providerId="LiveId" clId="{6894C272-2F5F-46BB-B0C7-7D044F130ED6}" dt="2021-05-04T18:27:15.003" v="16" actId="20577"/>
          <ac:spMkLst>
            <pc:docMk/>
            <pc:sldMk cId="317187545" sldId="256"/>
            <ac:spMk id="3" creationId="{8DC545F3-8879-4F01-BC9E-40F8B527D77E}"/>
          </ac:spMkLst>
        </pc:spChg>
      </pc:sldChg>
      <pc:sldChg chg="modSp">
        <pc:chgData name="Steven Yackel" userId="4b0ae51a7568ddbd" providerId="LiveId" clId="{6894C272-2F5F-46BB-B0C7-7D044F130ED6}" dt="2021-05-04T18:28:18.045" v="19" actId="6549"/>
        <pc:sldMkLst>
          <pc:docMk/>
          <pc:sldMk cId="2271161498" sldId="263"/>
        </pc:sldMkLst>
        <pc:spChg chg="mod">
          <ac:chgData name="Steven Yackel" userId="4b0ae51a7568ddbd" providerId="LiveId" clId="{6894C272-2F5F-46BB-B0C7-7D044F130ED6}" dt="2021-05-04T18:28:18.045" v="19" actId="6549"/>
          <ac:spMkLst>
            <pc:docMk/>
            <pc:sldMk cId="2271161498" sldId="263"/>
            <ac:spMk id="3" creationId="{FC343F46-2C89-4441-81E4-13DC66B4CC7D}"/>
          </ac:spMkLst>
        </pc:spChg>
      </pc:sldChg>
      <pc:sldChg chg="modSp modAnim">
        <pc:chgData name="Steven Yackel" userId="4b0ae51a7568ddbd" providerId="LiveId" clId="{6894C272-2F5F-46BB-B0C7-7D044F130ED6}" dt="2021-05-04T18:29:12.749" v="63" actId="313"/>
        <pc:sldMkLst>
          <pc:docMk/>
          <pc:sldMk cId="3918008207" sldId="266"/>
        </pc:sldMkLst>
        <pc:spChg chg="mod">
          <ac:chgData name="Steven Yackel" userId="4b0ae51a7568ddbd" providerId="LiveId" clId="{6894C272-2F5F-46BB-B0C7-7D044F130ED6}" dt="2021-05-04T18:29:12.749" v="63" actId="313"/>
          <ac:spMkLst>
            <pc:docMk/>
            <pc:sldMk cId="3918008207" sldId="266"/>
            <ac:spMk id="3" creationId="{FC343F46-2C89-4441-81E4-13DC66B4CC7D}"/>
          </ac:spMkLst>
        </pc:spChg>
      </pc:sldChg>
      <pc:sldChg chg="modSp">
        <pc:chgData name="Steven Yackel" userId="4b0ae51a7568ddbd" providerId="LiveId" clId="{6894C272-2F5F-46BB-B0C7-7D044F130ED6}" dt="2021-05-04T18:28:45.360" v="25" actId="20577"/>
        <pc:sldMkLst>
          <pc:docMk/>
          <pc:sldMk cId="381651644" sldId="267"/>
        </pc:sldMkLst>
        <pc:spChg chg="mod">
          <ac:chgData name="Steven Yackel" userId="4b0ae51a7568ddbd" providerId="LiveId" clId="{6894C272-2F5F-46BB-B0C7-7D044F130ED6}" dt="2021-05-04T18:28:45.360" v="25" actId="20577"/>
          <ac:spMkLst>
            <pc:docMk/>
            <pc:sldMk cId="381651644" sldId="267"/>
            <ac:spMk id="3" creationId="{FC343F46-2C89-4441-81E4-13DC66B4CC7D}"/>
          </ac:spMkLst>
        </pc:spChg>
      </pc:sldChg>
    </pc:docChg>
  </pc:docChgLst>
  <pc:docChgLst>
    <pc:chgData name="Steven Yackel" userId="4b0ae51a7568ddbd" providerId="LiveId" clId="{65BD7572-E04E-4462-9E3E-52D76101C8F1}"/>
    <pc:docChg chg="modSld">
      <pc:chgData name="Steven Yackel" userId="4b0ae51a7568ddbd" providerId="LiveId" clId="{65BD7572-E04E-4462-9E3E-52D76101C8F1}" dt="2019-05-11T15:59:17.778" v="0" actId="20577"/>
      <pc:docMkLst>
        <pc:docMk/>
      </pc:docMkLst>
      <pc:sldChg chg="modSp">
        <pc:chgData name="Steven Yackel" userId="4b0ae51a7568ddbd" providerId="LiveId" clId="{65BD7572-E04E-4462-9E3E-52D76101C8F1}" dt="2019-05-11T15:59:17.778" v="0" actId="20577"/>
        <pc:sldMkLst>
          <pc:docMk/>
          <pc:sldMk cId="317187545" sldId="256"/>
        </pc:sldMkLst>
        <pc:spChg chg="mod">
          <ac:chgData name="Steven Yackel" userId="4b0ae51a7568ddbd" providerId="LiveId" clId="{65BD7572-E04E-4462-9E3E-52D76101C8F1}" dt="2019-05-11T15:59:17.778" v="0" actId="20577"/>
          <ac:spMkLst>
            <pc:docMk/>
            <pc:sldMk cId="317187545" sldId="256"/>
            <ac:spMk id="2" creationId="{A35245DB-2D4E-4B55-AB25-152C249E95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53CA-8D0C-43A8-8EE6-99EF6C62DA5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17B9-4324-4632-B06A-C9E98E13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2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53CA-8D0C-43A8-8EE6-99EF6C62DA5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17B9-4324-4632-B06A-C9E98E13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53CA-8D0C-43A8-8EE6-99EF6C62DA5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17B9-4324-4632-B06A-C9E98E13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2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53CA-8D0C-43A8-8EE6-99EF6C62DA5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17B9-4324-4632-B06A-C9E98E1300C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792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53CA-8D0C-43A8-8EE6-99EF6C62DA5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17B9-4324-4632-B06A-C9E98E13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53CA-8D0C-43A8-8EE6-99EF6C62DA5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17B9-4324-4632-B06A-C9E98E13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5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53CA-8D0C-43A8-8EE6-99EF6C62DA5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17B9-4324-4632-B06A-C9E98E13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6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53CA-8D0C-43A8-8EE6-99EF6C62DA5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17B9-4324-4632-B06A-C9E98E13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93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53CA-8D0C-43A8-8EE6-99EF6C62DA5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17B9-4324-4632-B06A-C9E98E13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4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53CA-8D0C-43A8-8EE6-99EF6C62DA5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17B9-4324-4632-B06A-C9E98E13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53CA-8D0C-43A8-8EE6-99EF6C62DA5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17B9-4324-4632-B06A-C9E98E13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1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53CA-8D0C-43A8-8EE6-99EF6C62DA5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17B9-4324-4632-B06A-C9E98E13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6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53CA-8D0C-43A8-8EE6-99EF6C62DA5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17B9-4324-4632-B06A-C9E98E13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8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53CA-8D0C-43A8-8EE6-99EF6C62DA5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17B9-4324-4632-B06A-C9E98E13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8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53CA-8D0C-43A8-8EE6-99EF6C62DA5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17B9-4324-4632-B06A-C9E98E13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53CA-8D0C-43A8-8EE6-99EF6C62DA5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17B9-4324-4632-B06A-C9E98E13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4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53CA-8D0C-43A8-8EE6-99EF6C62DA5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17B9-4324-4632-B06A-C9E98E13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CC53CA-8D0C-43A8-8EE6-99EF6C62DA5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17B9-4324-4632-B06A-C9E98E13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41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45DB-2D4E-4B55-AB25-152C249E9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Resumes, Jobs, and Money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45F3-8879-4F01-BC9E-40F8B527D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</p:spTree>
    <p:extLst>
      <p:ext uri="{BB962C8B-B14F-4D97-AF65-F5344CB8AC3E}">
        <p14:creationId xmlns:p14="http://schemas.microsoft.com/office/powerpoint/2010/main" val="31718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6FA5-53E9-4677-8AEC-B75C94CA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3F46-2C89-4441-81E4-13DC66B4C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>
            <a:normAutofit/>
          </a:bodyPr>
          <a:lstStyle/>
          <a:p>
            <a:r>
              <a:rPr lang="en-US" dirty="0"/>
              <a:t>Vacation / Sick Leave</a:t>
            </a:r>
          </a:p>
          <a:p>
            <a:pPr lvl="1"/>
            <a:r>
              <a:rPr lang="en-US" dirty="0"/>
              <a:t>Are they one in the same?</a:t>
            </a:r>
          </a:p>
          <a:p>
            <a:pPr lvl="1"/>
            <a:r>
              <a:rPr lang="en-US" dirty="0"/>
              <a:t>Does it carry over?</a:t>
            </a:r>
          </a:p>
          <a:p>
            <a:r>
              <a:rPr lang="en-US" dirty="0"/>
              <a:t>Health care</a:t>
            </a:r>
          </a:p>
          <a:p>
            <a:pPr lvl="1"/>
            <a:r>
              <a:rPr lang="en-US" dirty="0"/>
              <a:t>How much do you have to pay?</a:t>
            </a:r>
          </a:p>
          <a:p>
            <a:pPr lvl="1"/>
            <a:r>
              <a:rPr lang="en-US" dirty="0"/>
              <a:t>Full coverage or coinsurance?</a:t>
            </a:r>
          </a:p>
          <a:p>
            <a:pPr lvl="1"/>
            <a:r>
              <a:rPr lang="en-US" dirty="0"/>
              <a:t>Health savings account</a:t>
            </a:r>
          </a:p>
          <a:p>
            <a:pPr lvl="2"/>
            <a:r>
              <a:rPr lang="en-US" dirty="0"/>
              <a:t>Tax-free contributions, possibly some employer money too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9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6FA5-53E9-4677-8AEC-B75C94CA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much?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3F46-2C89-4441-81E4-13DC66B4C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>
            <a:normAutofit/>
          </a:bodyPr>
          <a:lstStyle/>
          <a:p>
            <a:r>
              <a:rPr lang="en-US" dirty="0"/>
              <a:t>What base salary should you expect out of college?</a:t>
            </a:r>
          </a:p>
          <a:p>
            <a:pPr lvl="1"/>
            <a:r>
              <a:rPr lang="en-US" dirty="0"/>
              <a:t>$65,000 - $75,000</a:t>
            </a:r>
          </a:p>
          <a:p>
            <a:pPr lvl="1"/>
            <a:r>
              <a:rPr lang="en-US" dirty="0"/>
              <a:t>Best I’ve seen is $90,000</a:t>
            </a:r>
          </a:p>
          <a:p>
            <a:pPr lvl="1"/>
            <a:r>
              <a:rPr lang="en-US" dirty="0"/>
              <a:t>Are you willing to move?</a:t>
            </a:r>
          </a:p>
          <a:p>
            <a:r>
              <a:rPr lang="en-US" dirty="0"/>
              <a:t>Contracting</a:t>
            </a:r>
          </a:p>
          <a:p>
            <a:pPr lvl="1"/>
            <a:r>
              <a:rPr lang="en-US" dirty="0"/>
              <a:t>Expect $50 - $70 an hour (yearly $100K to $140K)</a:t>
            </a:r>
          </a:p>
          <a:p>
            <a:pPr lvl="2"/>
            <a:r>
              <a:rPr lang="en-US" dirty="0"/>
              <a:t>Cut 30% for health care, time off, time between jobs (recruiters help)</a:t>
            </a:r>
          </a:p>
          <a:p>
            <a:pPr lvl="2"/>
            <a:r>
              <a:rPr lang="en-US" dirty="0"/>
              <a:t>(Less) job security</a:t>
            </a:r>
          </a:p>
          <a:p>
            <a:pPr lvl="2"/>
            <a:r>
              <a:rPr lang="en-US" dirty="0"/>
              <a:t>Changing scenery and breadth…but less relationships</a:t>
            </a:r>
          </a:p>
          <a:p>
            <a:pPr lvl="2"/>
            <a:r>
              <a:rPr lang="en-US" dirty="0"/>
              <a:t>Second class citizens…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0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6FA5-53E9-4677-8AEC-B75C94CA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Ask! Talk about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3F46-2C89-4441-81E4-13DC66B4C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>
            <a:normAutofit/>
          </a:bodyPr>
          <a:lstStyle/>
          <a:p>
            <a:r>
              <a:rPr lang="en-US" dirty="0"/>
              <a:t>Always ask your fellow engineers about their salary</a:t>
            </a:r>
          </a:p>
          <a:p>
            <a:pPr lvl="1"/>
            <a:r>
              <a:rPr lang="en-US" dirty="0"/>
              <a:t>Tell your own first to break the tension</a:t>
            </a:r>
          </a:p>
          <a:p>
            <a:pPr lvl="1"/>
            <a:r>
              <a:rPr lang="en-US" dirty="0"/>
              <a:t>It’s always better to know; arm yourself with knowledge</a:t>
            </a:r>
          </a:p>
          <a:p>
            <a:pPr lvl="2"/>
            <a:r>
              <a:rPr lang="en-US" dirty="0"/>
              <a:t>For promotions, raises, new jobs</a:t>
            </a:r>
          </a:p>
          <a:p>
            <a:r>
              <a:rPr lang="en-US" dirty="0"/>
              <a:t>I have asked all my students that have told me they have been offered a job</a:t>
            </a:r>
          </a:p>
          <a:p>
            <a:r>
              <a:rPr lang="en-US" dirty="0"/>
              <a:t>I have asked and told my salary to all my computer science friends</a:t>
            </a:r>
          </a:p>
          <a:p>
            <a:pPr lvl="1"/>
            <a:r>
              <a:rPr lang="en-US" dirty="0"/>
              <a:t>it is great to work at a salary-controlled company…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60C9-1DD3-40D3-88A2-EE435A42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3D98-9975-497D-AF40-A667AEF0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goal: Make yourself stand out</a:t>
            </a:r>
          </a:p>
          <a:p>
            <a:r>
              <a:rPr lang="en-US" dirty="0"/>
              <a:t>Resumes get your foot in the door, interviews get you the job</a:t>
            </a:r>
          </a:p>
          <a:p>
            <a:r>
              <a:rPr lang="en-US" dirty="0"/>
              <a:t>Make sure you are writing something that sets you apart</a:t>
            </a:r>
          </a:p>
          <a:p>
            <a:r>
              <a:rPr lang="en-US" dirty="0"/>
              <a:t>Begin with your overview, a few sentences about yourself and your objectives</a:t>
            </a:r>
          </a:p>
          <a:p>
            <a:pPr lvl="1"/>
            <a:r>
              <a:rPr lang="en-US" dirty="0"/>
              <a:t>Self-motivated software engineer with a love for programming and technical challenges.  Primary area of expertise is software design and development for C# or node.js REST APIs and cloud services. Employment objective is to obtain a position in software design and development utilizing teamwork, creativity, and problem solving skills.</a:t>
            </a:r>
          </a:p>
        </p:txBody>
      </p:sp>
    </p:spTree>
    <p:extLst>
      <p:ext uri="{BB962C8B-B14F-4D97-AF65-F5344CB8AC3E}">
        <p14:creationId xmlns:p14="http://schemas.microsoft.com/office/powerpoint/2010/main" val="65972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6FA5-53E9-4677-8AEC-B75C94CA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Resumes: What to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3F46-2C89-4441-81E4-13DC66B4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Internship / Job experience</a:t>
            </a:r>
          </a:p>
          <a:p>
            <a:pPr lvl="1"/>
            <a:r>
              <a:rPr lang="en-US" dirty="0"/>
              <a:t>Minimum of 3 bullet points, but ideally more</a:t>
            </a:r>
          </a:p>
          <a:p>
            <a:pPr lvl="1"/>
            <a:r>
              <a:rPr lang="en-US" dirty="0"/>
              <a:t>How did you contribute to full time developers?</a:t>
            </a:r>
          </a:p>
          <a:p>
            <a:pPr lvl="1"/>
            <a:r>
              <a:rPr lang="en-US" dirty="0"/>
              <a:t>What impact did you have on the business or customers?</a:t>
            </a:r>
          </a:p>
          <a:p>
            <a:pPr lvl="1"/>
            <a:r>
              <a:rPr lang="en-US" dirty="0"/>
              <a:t>What skills do you have now that you didn’t before?</a:t>
            </a:r>
          </a:p>
          <a:p>
            <a:pPr lvl="1"/>
            <a:r>
              <a:rPr lang="en-US" dirty="0"/>
              <a:t>How did you participate in their process? Meetings, code, planning?</a:t>
            </a:r>
          </a:p>
          <a:p>
            <a:pPr lvl="1"/>
            <a:r>
              <a:rPr lang="en-US" dirty="0"/>
              <a:t>For Jobs (not internships), were you promoted?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5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6FA5-53E9-4677-8AEC-B75C94CA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Resumes: What to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3F46-2C89-4441-81E4-13DC66B4C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>
            <a:normAutofit/>
          </a:bodyPr>
          <a:lstStyle/>
          <a:p>
            <a:r>
              <a:rPr lang="en-US" dirty="0"/>
              <a:t>Relevant coursework</a:t>
            </a:r>
          </a:p>
          <a:p>
            <a:pPr lvl="1"/>
            <a:r>
              <a:rPr lang="en-US" dirty="0"/>
              <a:t>Pick 2 – 3 courses that had the biggest impact on your learning</a:t>
            </a:r>
          </a:p>
          <a:p>
            <a:pPr lvl="1"/>
            <a:r>
              <a:rPr lang="en-US" dirty="0"/>
              <a:t>Minimum 3 bullet points per course</a:t>
            </a:r>
          </a:p>
          <a:p>
            <a:pPr lvl="1"/>
            <a:r>
              <a:rPr lang="en-US" dirty="0"/>
              <a:t>Ask the same questions as an internship from previous slide</a:t>
            </a:r>
          </a:p>
          <a:p>
            <a:pPr lvl="1"/>
            <a:r>
              <a:rPr lang="en-US" dirty="0"/>
              <a:t>Some examples (from my courses):</a:t>
            </a:r>
          </a:p>
          <a:p>
            <a:pPr lvl="2"/>
            <a:r>
              <a:rPr lang="en-US" dirty="0"/>
              <a:t>Used the scrum process for an entire semester on a team of four</a:t>
            </a:r>
          </a:p>
          <a:p>
            <a:pPr lvl="2"/>
            <a:r>
              <a:rPr lang="en-US" dirty="0"/>
              <a:t>Led the team as Scrum Master through planning and estimation across four sprints</a:t>
            </a:r>
          </a:p>
          <a:p>
            <a:pPr lvl="2"/>
            <a:r>
              <a:rPr lang="en-US" dirty="0"/>
              <a:t>Developed Web services using AWS queues and Azure table storage</a:t>
            </a:r>
          </a:p>
          <a:p>
            <a:pPr lvl="1"/>
            <a:r>
              <a:rPr lang="en-US" dirty="0"/>
              <a:t>Focus on courses most relevant to the job you are applying for</a:t>
            </a:r>
          </a:p>
          <a:p>
            <a:pPr lvl="2"/>
            <a:r>
              <a:rPr lang="en-US" dirty="0"/>
              <a:t>Graphics, Web programming, OPL, Operating Systems, Networking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0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6FA5-53E9-4677-8AEC-B75C94CA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Resumes: What to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3F46-2C89-4441-81E4-13DC66B4C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>
            <a:normAutofit/>
          </a:bodyPr>
          <a:lstStyle/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Degree name</a:t>
            </a:r>
          </a:p>
          <a:p>
            <a:pPr lvl="1"/>
            <a:r>
              <a:rPr lang="en-US" dirty="0"/>
              <a:t>Graduation date or expected graduation date</a:t>
            </a:r>
          </a:p>
          <a:p>
            <a:pPr lvl="1"/>
            <a:r>
              <a:rPr lang="en-US" dirty="0"/>
              <a:t>GPA or Class Rank?</a:t>
            </a:r>
          </a:p>
          <a:p>
            <a:pPr lvl="2"/>
            <a:r>
              <a:rPr lang="en-US" dirty="0"/>
              <a:t>Maybe not.</a:t>
            </a:r>
          </a:p>
          <a:p>
            <a:pPr lvl="2"/>
            <a:r>
              <a:rPr lang="en-US" dirty="0"/>
              <a:t>But up to you.</a:t>
            </a:r>
          </a:p>
          <a:p>
            <a:r>
              <a:rPr lang="en-US" dirty="0"/>
              <a:t>Skills / Languages / Frameworks</a:t>
            </a:r>
          </a:p>
          <a:p>
            <a:pPr lvl="1"/>
            <a:r>
              <a:rPr lang="en-US" dirty="0"/>
              <a:t>Don’t let this prevent you from applying for a job</a:t>
            </a:r>
          </a:p>
          <a:p>
            <a:pPr lvl="1"/>
            <a:r>
              <a:rPr lang="en-US" dirty="0"/>
              <a:t>Easy to learn and fake</a:t>
            </a:r>
          </a:p>
          <a:p>
            <a:pPr lvl="1"/>
            <a:r>
              <a:rPr lang="en-US" dirty="0"/>
              <a:t>Only useful as a quick 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4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6FA5-53E9-4677-8AEC-B75C94CA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Resumes: What to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3F46-2C89-4441-81E4-13DC66B4C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>
            <a:normAutofit/>
          </a:bodyPr>
          <a:lstStyle/>
          <a:p>
            <a:r>
              <a:rPr lang="en-US" dirty="0"/>
              <a:t>Personal coding projects</a:t>
            </a:r>
          </a:p>
          <a:p>
            <a:pPr lvl="1"/>
            <a:r>
              <a:rPr lang="en-US" dirty="0"/>
              <a:t>Show your passion for coding, even outside of work</a:t>
            </a:r>
          </a:p>
          <a:p>
            <a:pPr lvl="1"/>
            <a:r>
              <a:rPr lang="en-US" dirty="0"/>
              <a:t>Provide a URL that shows off the work</a:t>
            </a:r>
          </a:p>
          <a:p>
            <a:pPr lvl="2"/>
            <a:r>
              <a:rPr lang="en-US" dirty="0"/>
              <a:t>You could even use the project from this class</a:t>
            </a:r>
          </a:p>
          <a:p>
            <a:r>
              <a:rPr lang="en-US" dirty="0"/>
              <a:t>References / interests</a:t>
            </a:r>
          </a:p>
          <a:p>
            <a:pPr lvl="1"/>
            <a:r>
              <a:rPr lang="en-US" dirty="0"/>
              <a:t>Hobbies, activities, etc.</a:t>
            </a:r>
          </a:p>
          <a:p>
            <a:pPr lvl="1"/>
            <a:r>
              <a:rPr lang="en-US" dirty="0"/>
              <a:t>These will be likely be removed from your resume as you get more experience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6FA5-53E9-4677-8AEC-B75C94CA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Resumes: How to write a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3F46-2C89-4441-81E4-13DC66B4C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>
            <a:normAutofit/>
          </a:bodyPr>
          <a:lstStyle/>
          <a:p>
            <a:r>
              <a:rPr lang="en-US" dirty="0"/>
              <a:t>XYZ method</a:t>
            </a:r>
          </a:p>
          <a:p>
            <a:pPr lvl="1"/>
            <a:r>
              <a:rPr lang="en-US" dirty="0"/>
              <a:t>“I accomplished X, as measured by Y, by doing Z.”</a:t>
            </a:r>
          </a:p>
          <a:p>
            <a:r>
              <a:rPr lang="en-US" dirty="0"/>
              <a:t>Bad Examples:</a:t>
            </a:r>
          </a:p>
          <a:p>
            <a:pPr lvl="1"/>
            <a:r>
              <a:rPr lang="en-US" dirty="0"/>
              <a:t>“Took Introduction to Graphics and Web Programming”</a:t>
            </a:r>
          </a:p>
          <a:p>
            <a:pPr lvl="1"/>
            <a:r>
              <a:rPr lang="en-US" dirty="0"/>
              <a:t>“Used real Amazon queues in an assignment”</a:t>
            </a:r>
          </a:p>
          <a:p>
            <a:r>
              <a:rPr lang="en-US" dirty="0"/>
              <a:t>Good examples:</a:t>
            </a:r>
          </a:p>
          <a:p>
            <a:pPr lvl="1"/>
            <a:r>
              <a:rPr lang="en-US" dirty="0"/>
              <a:t>“Migrated 1000 customers to a new web stack with zero downtime by using multiple redundant azure deployments”</a:t>
            </a:r>
          </a:p>
          <a:p>
            <a:pPr lvl="1"/>
            <a:r>
              <a:rPr lang="en-US" dirty="0"/>
              <a:t>“Used Amazon queues to simulate background worker jobs in </a:t>
            </a:r>
            <a:r>
              <a:rPr lang="en-US" dirty="0" err="1"/>
              <a:t>WebAPI</a:t>
            </a:r>
            <a:r>
              <a:rPr lang="en-US" dirty="0"/>
              <a:t> and </a:t>
            </a:r>
            <a:r>
              <a:rPr lang="en-US" dirty="0" err="1"/>
              <a:t>.Net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8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6FA5-53E9-4677-8AEC-B75C94CA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3F46-2C89-4441-81E4-13DC66B4C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>
            <a:normAutofit/>
          </a:bodyPr>
          <a:lstStyle/>
          <a:p>
            <a:r>
              <a:rPr lang="en-US" dirty="0"/>
              <a:t>Don’t forget, It’s about you</a:t>
            </a:r>
          </a:p>
          <a:p>
            <a:pPr lvl="1"/>
            <a:r>
              <a:rPr lang="en-US" dirty="0"/>
              <a:t>What have you learned in the past six months?</a:t>
            </a:r>
          </a:p>
          <a:p>
            <a:pPr lvl="1"/>
            <a:r>
              <a:rPr lang="en-US" dirty="0"/>
              <a:t>How are you becoming a better engineer, leader, product manager?</a:t>
            </a:r>
          </a:p>
          <a:p>
            <a:pPr lvl="1"/>
            <a:r>
              <a:rPr lang="en-US" dirty="0"/>
              <a:t>You want breadth of knowledge; your company wants depth in their product</a:t>
            </a:r>
          </a:p>
          <a:p>
            <a:pPr lvl="2"/>
            <a:r>
              <a:rPr lang="en-US" dirty="0"/>
              <a:t>Depth in the product is good, just don’t let it be the only thing</a:t>
            </a:r>
          </a:p>
          <a:p>
            <a:pPr lvl="2"/>
            <a:r>
              <a:rPr lang="en-US" dirty="0"/>
              <a:t>Breadth greatly increases your ability to do work in the future; it builds better experience</a:t>
            </a:r>
          </a:p>
          <a:p>
            <a:pPr lvl="1"/>
            <a:r>
              <a:rPr lang="en-US" dirty="0"/>
              <a:t>People are super important</a:t>
            </a:r>
          </a:p>
          <a:p>
            <a:pPr lvl="1"/>
            <a:r>
              <a:rPr lang="en-US" dirty="0"/>
              <a:t>Don’t be surprised if you change jobs every several years</a:t>
            </a:r>
          </a:p>
          <a:p>
            <a:pPr lvl="2"/>
            <a:r>
              <a:rPr lang="en-US" dirty="0"/>
              <a:t>Your first job is entirely about building a good foundation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6FA5-53E9-4677-8AEC-B75C94CA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3F46-2C89-4441-81E4-13DC66B4C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Worry about getting the job first (within reason, don’t sell yourself short)</a:t>
            </a:r>
          </a:p>
          <a:p>
            <a:r>
              <a:rPr lang="en-US" dirty="0"/>
              <a:t>Base salary</a:t>
            </a:r>
          </a:p>
          <a:p>
            <a:pPr lvl="1"/>
            <a:r>
              <a:rPr lang="en-US" dirty="0"/>
              <a:t>At least 90% of your total package, unless you are in sales</a:t>
            </a:r>
          </a:p>
          <a:p>
            <a:pPr lvl="1"/>
            <a:r>
              <a:rPr lang="en-US" dirty="0"/>
              <a:t>Don’t throw away free money! Max out your 401K matching</a:t>
            </a:r>
          </a:p>
          <a:p>
            <a:r>
              <a:rPr lang="en-US" dirty="0"/>
              <a:t>Stock</a:t>
            </a:r>
          </a:p>
          <a:p>
            <a:pPr lvl="1"/>
            <a:r>
              <a:rPr lang="en-US" dirty="0"/>
              <a:t>Does it need to vest?</a:t>
            </a:r>
          </a:p>
          <a:p>
            <a:pPr lvl="1"/>
            <a:r>
              <a:rPr lang="en-US" dirty="0"/>
              <a:t>Is it “just paper?”</a:t>
            </a:r>
          </a:p>
          <a:p>
            <a:pPr lvl="1"/>
            <a:r>
              <a:rPr lang="en-US" dirty="0"/>
              <a:t>Grant or options?</a:t>
            </a:r>
          </a:p>
          <a:p>
            <a:r>
              <a:rPr lang="en-US" dirty="0"/>
              <a:t>Bonuses</a:t>
            </a:r>
          </a:p>
          <a:p>
            <a:pPr lvl="1"/>
            <a:r>
              <a:rPr lang="en-US" dirty="0"/>
              <a:t>Performance or company based?</a:t>
            </a:r>
          </a:p>
          <a:p>
            <a:pPr lvl="1"/>
            <a:r>
              <a:rPr lang="en-US" dirty="0"/>
              <a:t>Sporadic or consistent?</a:t>
            </a:r>
          </a:p>
          <a:p>
            <a:pPr lvl="2"/>
            <a:r>
              <a:rPr lang="en-US" dirty="0"/>
              <a:t>A bonus that is consistent is just more base salary</a:t>
            </a:r>
          </a:p>
          <a:p>
            <a:pPr lvl="3"/>
            <a:r>
              <a:rPr lang="en-US" dirty="0"/>
              <a:t>(be careful about depending on it)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6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866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Resumes, Jobs, and Money</vt:lpstr>
      <vt:lpstr>Resumes</vt:lpstr>
      <vt:lpstr>Resumes: What to Add</vt:lpstr>
      <vt:lpstr>Resumes: What to Add</vt:lpstr>
      <vt:lpstr>Resumes: What to Add</vt:lpstr>
      <vt:lpstr>Resumes: What to Add</vt:lpstr>
      <vt:lpstr>Resumes: How to write a point</vt:lpstr>
      <vt:lpstr>Jobs</vt:lpstr>
      <vt:lpstr>Money</vt:lpstr>
      <vt:lpstr>Money</vt:lpstr>
      <vt:lpstr>So, how much?</vt:lpstr>
      <vt:lpstr>Ask! Talk about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Resumes, Jobs and Money</dc:title>
  <dc:creator>Steven Yackel</dc:creator>
  <cp:lastModifiedBy>Steven Yackel</cp:lastModifiedBy>
  <cp:revision>4</cp:revision>
  <dcterms:created xsi:type="dcterms:W3CDTF">2019-05-11T14:40:14Z</dcterms:created>
  <dcterms:modified xsi:type="dcterms:W3CDTF">2023-04-25T23:27:20Z</dcterms:modified>
</cp:coreProperties>
</file>