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3" r:id="rId1"/>
  </p:sldMasterIdLst>
  <p:sldIdLst>
    <p:sldId id="268" r:id="rId2"/>
    <p:sldId id="269" r:id="rId3"/>
    <p:sldId id="266" r:id="rId4"/>
    <p:sldId id="257" r:id="rId5"/>
    <p:sldId id="270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418B33-F10C-4049-9DD2-7ADAC80889DA}" v="220" dt="2021-04-13T19:59:58.773"/>
    <p1510:client id="{D298D0BD-8FC1-4E32-A5E4-4364DAA1CBE5}" v="207" dt="2021-04-13T23:40:37.7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 showGuides="1">
      <p:cViewPr varScale="1">
        <p:scale>
          <a:sx n="83" d="100"/>
          <a:sy n="83" d="100"/>
        </p:scale>
        <p:origin x="86" y="1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ven Yackel" userId="4b0ae51a7568ddbd" providerId="LiveId" clId="{AE02B5E3-6FDB-4CC3-BE6B-F8C1CB431AE4}"/>
    <pc:docChg chg="custSel addSld modSld">
      <pc:chgData name="Steven Yackel" userId="4b0ae51a7568ddbd" providerId="LiveId" clId="{AE02B5E3-6FDB-4CC3-BE6B-F8C1CB431AE4}" dt="2019-04-09T21:58:55.447" v="249" actId="20577"/>
      <pc:docMkLst>
        <pc:docMk/>
      </pc:docMkLst>
      <pc:sldChg chg="modSp modAnim">
        <pc:chgData name="Steven Yackel" userId="4b0ae51a7568ddbd" providerId="LiveId" clId="{AE02B5E3-6FDB-4CC3-BE6B-F8C1CB431AE4}" dt="2019-04-09T21:58:55.447" v="249" actId="20577"/>
        <pc:sldMkLst>
          <pc:docMk/>
          <pc:sldMk cId="4182912989" sldId="265"/>
        </pc:sldMkLst>
        <pc:spChg chg="mod">
          <ac:chgData name="Steven Yackel" userId="4b0ae51a7568ddbd" providerId="LiveId" clId="{AE02B5E3-6FDB-4CC3-BE6B-F8C1CB431AE4}" dt="2019-04-09T21:58:26.367" v="90" actId="20577"/>
          <ac:spMkLst>
            <pc:docMk/>
            <pc:sldMk cId="4182912989" sldId="265"/>
            <ac:spMk id="2" creationId="{4AEE2209-2EE8-4C81-A1C9-5EA60C602D5C}"/>
          </ac:spMkLst>
        </pc:spChg>
        <pc:spChg chg="mod">
          <ac:chgData name="Steven Yackel" userId="4b0ae51a7568ddbd" providerId="LiveId" clId="{AE02B5E3-6FDB-4CC3-BE6B-F8C1CB431AE4}" dt="2019-04-09T21:58:55.447" v="249" actId="20577"/>
          <ac:spMkLst>
            <pc:docMk/>
            <pc:sldMk cId="4182912989" sldId="265"/>
            <ac:spMk id="3" creationId="{A5922FD4-DD31-46B7-A8D3-4307659C3E99}"/>
          </ac:spMkLst>
        </pc:spChg>
      </pc:sldChg>
      <pc:sldChg chg="addSp delSp modSp add">
        <pc:chgData name="Steven Yackel" userId="4b0ae51a7568ddbd" providerId="LiveId" clId="{AE02B5E3-6FDB-4CC3-BE6B-F8C1CB431AE4}" dt="2019-04-09T21:58:08.491" v="55" actId="478"/>
        <pc:sldMkLst>
          <pc:docMk/>
          <pc:sldMk cId="1235979875" sldId="266"/>
        </pc:sldMkLst>
        <pc:spChg chg="mod">
          <ac:chgData name="Steven Yackel" userId="4b0ae51a7568ddbd" providerId="LiveId" clId="{AE02B5E3-6FDB-4CC3-BE6B-F8C1CB431AE4}" dt="2019-04-09T21:57:55.087" v="54" actId="20577"/>
          <ac:spMkLst>
            <pc:docMk/>
            <pc:sldMk cId="1235979875" sldId="266"/>
            <ac:spMk id="2" creationId="{7C7F56EA-3089-435B-B4E9-934C23755219}"/>
          </ac:spMkLst>
        </pc:spChg>
        <pc:spChg chg="del">
          <ac:chgData name="Steven Yackel" userId="4b0ae51a7568ddbd" providerId="LiveId" clId="{AE02B5E3-6FDB-4CC3-BE6B-F8C1CB431AE4}" dt="2019-04-09T21:58:08.491" v="55" actId="478"/>
          <ac:spMkLst>
            <pc:docMk/>
            <pc:sldMk cId="1235979875" sldId="266"/>
            <ac:spMk id="3" creationId="{C95C9A4D-A530-4A74-A0D8-B686BD140884}"/>
          </ac:spMkLst>
        </pc:spChg>
        <pc:spChg chg="add mod">
          <ac:chgData name="Steven Yackel" userId="4b0ae51a7568ddbd" providerId="LiveId" clId="{AE02B5E3-6FDB-4CC3-BE6B-F8C1CB431AE4}" dt="2019-04-09T21:58:08.491" v="55" actId="478"/>
          <ac:spMkLst>
            <pc:docMk/>
            <pc:sldMk cId="1235979875" sldId="266"/>
            <ac:spMk id="5" creationId="{8AB02B6F-472D-430C-8588-926AC62195D6}"/>
          </ac:spMkLst>
        </pc:spChg>
      </pc:sldChg>
    </pc:docChg>
  </pc:docChgLst>
  <pc:docChgLst>
    <pc:chgData name="Steven Yackel" userId="4b0ae51a7568ddbd" providerId="LiveId" clId="{D298D0BD-8FC1-4E32-A5E4-4364DAA1CBE5}"/>
    <pc:docChg chg="undo custSel addSld modSld">
      <pc:chgData name="Steven Yackel" userId="4b0ae51a7568ddbd" providerId="LiveId" clId="{D298D0BD-8FC1-4E32-A5E4-4364DAA1CBE5}" dt="2021-04-13T23:40:37.756" v="910" actId="20577"/>
      <pc:docMkLst>
        <pc:docMk/>
      </pc:docMkLst>
      <pc:sldChg chg="modSp modAnim">
        <pc:chgData name="Steven Yackel" userId="4b0ae51a7568ddbd" providerId="LiveId" clId="{D298D0BD-8FC1-4E32-A5E4-4364DAA1CBE5}" dt="2021-04-13T23:40:37.756" v="910" actId="20577"/>
        <pc:sldMkLst>
          <pc:docMk/>
          <pc:sldMk cId="132945970" sldId="263"/>
        </pc:sldMkLst>
        <pc:spChg chg="mod">
          <ac:chgData name="Steven Yackel" userId="4b0ae51a7568ddbd" providerId="LiveId" clId="{D298D0BD-8FC1-4E32-A5E4-4364DAA1CBE5}" dt="2021-04-13T23:40:37.756" v="910" actId="20577"/>
          <ac:spMkLst>
            <pc:docMk/>
            <pc:sldMk cId="132945970" sldId="263"/>
            <ac:spMk id="3" creationId="{C14AEA1F-6B6A-404E-B7C9-7E2A988F9629}"/>
          </ac:spMkLst>
        </pc:spChg>
      </pc:sldChg>
      <pc:sldChg chg="modSp modAnim">
        <pc:chgData name="Steven Yackel" userId="4b0ae51a7568ddbd" providerId="LiveId" clId="{D298D0BD-8FC1-4E32-A5E4-4364DAA1CBE5}" dt="2021-04-13T23:06:34.864" v="58" actId="20577"/>
        <pc:sldMkLst>
          <pc:docMk/>
          <pc:sldMk cId="1235979875" sldId="266"/>
        </pc:sldMkLst>
        <pc:spChg chg="mod">
          <ac:chgData name="Steven Yackel" userId="4b0ae51a7568ddbd" providerId="LiveId" clId="{D298D0BD-8FC1-4E32-A5E4-4364DAA1CBE5}" dt="2021-04-13T23:06:34.864" v="58" actId="20577"/>
          <ac:spMkLst>
            <pc:docMk/>
            <pc:sldMk cId="1235979875" sldId="266"/>
            <ac:spMk id="5" creationId="{8AB02B6F-472D-430C-8588-926AC62195D6}"/>
          </ac:spMkLst>
        </pc:spChg>
      </pc:sldChg>
      <pc:sldChg chg="modSp new mod modAnim">
        <pc:chgData name="Steven Yackel" userId="4b0ae51a7568ddbd" providerId="LiveId" clId="{D298D0BD-8FC1-4E32-A5E4-4364DAA1CBE5}" dt="2021-04-13T23:39:30.894" v="870" actId="20577"/>
        <pc:sldMkLst>
          <pc:docMk/>
          <pc:sldMk cId="2965420737" sldId="270"/>
        </pc:sldMkLst>
        <pc:spChg chg="mod">
          <ac:chgData name="Steven Yackel" userId="4b0ae51a7568ddbd" providerId="LiveId" clId="{D298D0BD-8FC1-4E32-A5E4-4364DAA1CBE5}" dt="2021-04-13T23:33:07.623" v="78" actId="20577"/>
          <ac:spMkLst>
            <pc:docMk/>
            <pc:sldMk cId="2965420737" sldId="270"/>
            <ac:spMk id="2" creationId="{25049A60-8C01-4EDA-962F-55F7506636E0}"/>
          </ac:spMkLst>
        </pc:spChg>
        <pc:spChg chg="mod">
          <ac:chgData name="Steven Yackel" userId="4b0ae51a7568ddbd" providerId="LiveId" clId="{D298D0BD-8FC1-4E32-A5E4-4364DAA1CBE5}" dt="2021-04-13T23:39:30.894" v="870" actId="20577"/>
          <ac:spMkLst>
            <pc:docMk/>
            <pc:sldMk cId="2965420737" sldId="270"/>
            <ac:spMk id="3" creationId="{2EF41252-DD66-425B-9913-6B97AD83AFD6}"/>
          </ac:spMkLst>
        </pc:spChg>
      </pc:sldChg>
    </pc:docChg>
  </pc:docChgLst>
  <pc:docChgLst>
    <pc:chgData name="Steven Yackel" userId="4b0ae51a7568ddbd" providerId="LiveId" clId="{2E418B33-F10C-4049-9DD2-7ADAC80889DA}"/>
    <pc:docChg chg="custSel addSld delSld modSld">
      <pc:chgData name="Steven Yackel" userId="4b0ae51a7568ddbd" providerId="LiveId" clId="{2E418B33-F10C-4049-9DD2-7ADAC80889DA}" dt="2021-04-13T19:59:58.772" v="1025" actId="20577"/>
      <pc:docMkLst>
        <pc:docMk/>
      </pc:docMkLst>
      <pc:sldChg chg="del">
        <pc:chgData name="Steven Yackel" userId="4b0ae51a7568ddbd" providerId="LiveId" clId="{2E418B33-F10C-4049-9DD2-7ADAC80889DA}" dt="2021-04-13T19:49:08.329" v="33" actId="47"/>
        <pc:sldMkLst>
          <pc:docMk/>
          <pc:sldMk cId="796750258" sldId="256"/>
        </pc:sldMkLst>
      </pc:sldChg>
      <pc:sldChg chg="modSp mod modAnim">
        <pc:chgData name="Steven Yackel" userId="4b0ae51a7568ddbd" providerId="LiveId" clId="{2E418B33-F10C-4049-9DD2-7ADAC80889DA}" dt="2021-04-13T19:59:58.772" v="1025" actId="20577"/>
        <pc:sldMkLst>
          <pc:docMk/>
          <pc:sldMk cId="1235979875" sldId="266"/>
        </pc:sldMkLst>
        <pc:spChg chg="mod">
          <ac:chgData name="Steven Yackel" userId="4b0ae51a7568ddbd" providerId="LiveId" clId="{2E418B33-F10C-4049-9DD2-7ADAC80889DA}" dt="2021-04-13T19:59:58.772" v="1025" actId="20577"/>
          <ac:spMkLst>
            <pc:docMk/>
            <pc:sldMk cId="1235979875" sldId="266"/>
            <ac:spMk id="5" creationId="{8AB02B6F-472D-430C-8588-926AC62195D6}"/>
          </ac:spMkLst>
        </pc:spChg>
      </pc:sldChg>
      <pc:sldChg chg="new del">
        <pc:chgData name="Steven Yackel" userId="4b0ae51a7568ddbd" providerId="LiveId" clId="{2E418B33-F10C-4049-9DD2-7ADAC80889DA}" dt="2021-04-13T19:49:09.699" v="34" actId="47"/>
        <pc:sldMkLst>
          <pc:docMk/>
          <pc:sldMk cId="3217175167" sldId="267"/>
        </pc:sldMkLst>
      </pc:sldChg>
      <pc:sldChg chg="modSp new mod">
        <pc:chgData name="Steven Yackel" userId="4b0ae51a7568ddbd" providerId="LiveId" clId="{2E418B33-F10C-4049-9DD2-7ADAC80889DA}" dt="2021-04-13T19:49:06.749" v="32" actId="20577"/>
        <pc:sldMkLst>
          <pc:docMk/>
          <pc:sldMk cId="103152396" sldId="268"/>
        </pc:sldMkLst>
        <pc:spChg chg="mod">
          <ac:chgData name="Steven Yackel" userId="4b0ae51a7568ddbd" providerId="LiveId" clId="{2E418B33-F10C-4049-9DD2-7ADAC80889DA}" dt="2021-04-13T19:49:01.248" v="15" actId="20577"/>
          <ac:spMkLst>
            <pc:docMk/>
            <pc:sldMk cId="103152396" sldId="268"/>
            <ac:spMk id="2" creationId="{94910FA3-A30F-4323-A450-CC564F672ED0}"/>
          </ac:spMkLst>
        </pc:spChg>
        <pc:spChg chg="mod">
          <ac:chgData name="Steven Yackel" userId="4b0ae51a7568ddbd" providerId="LiveId" clId="{2E418B33-F10C-4049-9DD2-7ADAC80889DA}" dt="2021-04-13T19:49:06.749" v="32" actId="20577"/>
          <ac:spMkLst>
            <pc:docMk/>
            <pc:sldMk cId="103152396" sldId="268"/>
            <ac:spMk id="3" creationId="{5DF68AD3-63AA-4BFD-9A00-74E412C01A84}"/>
          </ac:spMkLst>
        </pc:spChg>
      </pc:sldChg>
      <pc:sldChg chg="modSp new mod modAnim">
        <pc:chgData name="Steven Yackel" userId="4b0ae51a7568ddbd" providerId="LiveId" clId="{2E418B33-F10C-4049-9DD2-7ADAC80889DA}" dt="2021-04-13T19:53:55.054" v="359"/>
        <pc:sldMkLst>
          <pc:docMk/>
          <pc:sldMk cId="2903958083" sldId="269"/>
        </pc:sldMkLst>
        <pc:spChg chg="mod">
          <ac:chgData name="Steven Yackel" userId="4b0ae51a7568ddbd" providerId="LiveId" clId="{2E418B33-F10C-4049-9DD2-7ADAC80889DA}" dt="2021-04-13T19:50:02.783" v="97" actId="20577"/>
          <ac:spMkLst>
            <pc:docMk/>
            <pc:sldMk cId="2903958083" sldId="269"/>
            <ac:spMk id="2" creationId="{676A7279-52F3-49E7-B941-7CDC737AACBD}"/>
          </ac:spMkLst>
        </pc:spChg>
        <pc:spChg chg="mod">
          <ac:chgData name="Steven Yackel" userId="4b0ae51a7568ddbd" providerId="LiveId" clId="{2E418B33-F10C-4049-9DD2-7ADAC80889DA}" dt="2021-04-13T19:53:17.330" v="358" actId="20577"/>
          <ac:spMkLst>
            <pc:docMk/>
            <pc:sldMk cId="2903958083" sldId="269"/>
            <ac:spMk id="3" creationId="{88FF94F6-A073-44DB-B8A5-3FD2486CA3FB}"/>
          </ac:spMkLst>
        </pc:spChg>
      </pc:sldChg>
    </pc:docChg>
  </pc:docChgLst>
  <pc:docChgLst>
    <pc:chgData name="Steven Yackel" userId="4b0ae51a7568ddbd" providerId="LiveId" clId="{01554833-969C-406A-B2F1-AD0D6D0F954C}"/>
    <pc:docChg chg="undo modSld">
      <pc:chgData name="Steven Yackel" userId="4b0ae51a7568ddbd" providerId="LiveId" clId="{01554833-969C-406A-B2F1-AD0D6D0F954C}" dt="2019-04-10T00:01:35.243" v="46" actId="1037"/>
      <pc:docMkLst>
        <pc:docMk/>
      </pc:docMkLst>
      <pc:sldChg chg="modSp">
        <pc:chgData name="Steven Yackel" userId="4b0ae51a7568ddbd" providerId="LiveId" clId="{01554833-969C-406A-B2F1-AD0D6D0F954C}" dt="2019-04-10T00:01:35.243" v="46" actId="1037"/>
        <pc:sldMkLst>
          <pc:docMk/>
          <pc:sldMk cId="796750258" sldId="256"/>
        </pc:sldMkLst>
        <pc:spChg chg="mod">
          <ac:chgData name="Steven Yackel" userId="4b0ae51a7568ddbd" providerId="LiveId" clId="{01554833-969C-406A-B2F1-AD0D6D0F954C}" dt="2019-04-10T00:01:35.243" v="46" actId="1037"/>
          <ac:spMkLst>
            <pc:docMk/>
            <pc:sldMk cId="796750258" sldId="256"/>
            <ac:spMk id="2" creationId="{D58FD17F-A304-4620-9E36-05052DF11BE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21ECF-7EC6-46B7-ABF2-B4FC485BE1F3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42870-A115-404E-A5D7-4858938AD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834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21ECF-7EC6-46B7-ABF2-B4FC485BE1F3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42870-A115-404E-A5D7-4858938AD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596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21ECF-7EC6-46B7-ABF2-B4FC485BE1F3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42870-A115-404E-A5D7-4858938AD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4354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21ECF-7EC6-46B7-ABF2-B4FC485BE1F3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42870-A115-404E-A5D7-4858938AD86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402581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21ECF-7EC6-46B7-ABF2-B4FC485BE1F3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42870-A115-404E-A5D7-4858938AD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268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21ECF-7EC6-46B7-ABF2-B4FC485BE1F3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42870-A115-404E-A5D7-4858938AD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0510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21ECF-7EC6-46B7-ABF2-B4FC485BE1F3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42870-A115-404E-A5D7-4858938AD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3207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21ECF-7EC6-46B7-ABF2-B4FC485BE1F3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42870-A115-404E-A5D7-4858938AD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5999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21ECF-7EC6-46B7-ABF2-B4FC485BE1F3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42870-A115-404E-A5D7-4858938AD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841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21ECF-7EC6-46B7-ABF2-B4FC485BE1F3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42870-A115-404E-A5D7-4858938AD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556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21ECF-7EC6-46B7-ABF2-B4FC485BE1F3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42870-A115-404E-A5D7-4858938AD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218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21ECF-7EC6-46B7-ABF2-B4FC485BE1F3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42870-A115-404E-A5D7-4858938AD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24357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21ECF-7EC6-46B7-ABF2-B4FC485BE1F3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42870-A115-404E-A5D7-4858938AD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52807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21ECF-7EC6-46B7-ABF2-B4FC485BE1F3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42870-A115-404E-A5D7-4858938AD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938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21ECF-7EC6-46B7-ABF2-B4FC485BE1F3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42870-A115-404E-A5D7-4858938AD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32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21ECF-7EC6-46B7-ABF2-B4FC485BE1F3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42870-A115-404E-A5D7-4858938AD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89141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21ECF-7EC6-46B7-ABF2-B4FC485BE1F3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42870-A115-404E-A5D7-4858938AD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661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1B21ECF-7EC6-46B7-ABF2-B4FC485BE1F3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742870-A115-404E-A5D7-4858938AD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7419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85" r:id="rId12"/>
    <p:sldLayoutId id="2147483786" r:id="rId13"/>
    <p:sldLayoutId id="2147483787" r:id="rId14"/>
    <p:sldLayoutId id="2147483788" r:id="rId15"/>
    <p:sldLayoutId id="2147483789" r:id="rId16"/>
    <p:sldLayoutId id="214748379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10FA3-A30F-4323-A450-CC564F672E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Interviews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F68AD3-63AA-4BFD-9A00-74E412C01A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Software process</a:t>
            </a:r>
          </a:p>
        </p:txBody>
      </p:sp>
    </p:spTree>
    <p:extLst>
      <p:ext uri="{BB962C8B-B14F-4D97-AF65-F5344CB8AC3E}">
        <p14:creationId xmlns:p14="http://schemas.microsoft.com/office/powerpoint/2010/main" val="1031523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45E77-719B-40F6-B522-F7481951C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 in, not 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AEA1F-6B6A-404E-B7C9-7E2A988F96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Focus on what they bring that you need more of on the team</a:t>
            </a:r>
          </a:p>
          <a:p>
            <a:r>
              <a:rPr lang="en-US" dirty="0"/>
              <a:t>Evaluate based on the needs of the role, not against the other candidates (best of the worst is not the best)</a:t>
            </a:r>
          </a:p>
          <a:p>
            <a:r>
              <a:rPr lang="en-US" dirty="0"/>
              <a:t>Challenge strong positive or negative reactions and examine assumptions you may be making.</a:t>
            </a:r>
          </a:p>
        </p:txBody>
      </p:sp>
    </p:spTree>
    <p:extLst>
      <p:ext uri="{BB962C8B-B14F-4D97-AF65-F5344CB8AC3E}">
        <p14:creationId xmlns:p14="http://schemas.microsoft.com/office/powerpoint/2010/main" val="96111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45E77-719B-40F6-B522-F7481951C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AEA1F-6B6A-404E-B7C9-7E2A988F96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Be prompt on your feedback. Set aside 15 minutes immediately after the interview.</a:t>
            </a:r>
          </a:p>
          <a:p>
            <a:r>
              <a:rPr lang="en-US" dirty="0"/>
              <a:t>Don't discuss your feedback with others who are also interviewing the same person until you have written out your own thoughts.</a:t>
            </a:r>
          </a:p>
          <a:p>
            <a:pPr lvl="1"/>
            <a:r>
              <a:rPr lang="en-US" dirty="0"/>
              <a:t>Anchoring bias is a big problem!</a:t>
            </a:r>
          </a:p>
        </p:txBody>
      </p:sp>
    </p:spTree>
    <p:extLst>
      <p:ext uri="{BB962C8B-B14F-4D97-AF65-F5344CB8AC3E}">
        <p14:creationId xmlns:p14="http://schemas.microsoft.com/office/powerpoint/2010/main" val="132945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4D090-927E-4098-A677-F26F968FB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Interview Feedback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06F42-5B80-4F64-A009-C82A004A2A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Effective feedback is similar to performance reviews</a:t>
            </a:r>
          </a:p>
          <a:p>
            <a:pPr lvl="1" fontAlgn="ctr"/>
            <a:r>
              <a:rPr lang="en-US" dirty="0"/>
              <a:t>Relevant</a:t>
            </a:r>
          </a:p>
          <a:p>
            <a:pPr lvl="1" fontAlgn="ctr"/>
            <a:r>
              <a:rPr lang="en-US" dirty="0"/>
              <a:t>Specific</a:t>
            </a:r>
          </a:p>
          <a:p>
            <a:pPr lvl="1" fontAlgn="ctr"/>
            <a:r>
              <a:rPr lang="en-US" dirty="0"/>
              <a:t>Succinct</a:t>
            </a:r>
          </a:p>
          <a:p>
            <a:r>
              <a:rPr lang="en-US" dirty="0"/>
              <a:t>Ineffective Feedback</a:t>
            </a:r>
          </a:p>
          <a:p>
            <a:pPr lvl="1" fontAlgn="ctr"/>
            <a:r>
              <a:rPr lang="en-US" dirty="0"/>
              <a:t>Opinionated</a:t>
            </a:r>
          </a:p>
          <a:p>
            <a:pPr lvl="1" fontAlgn="ctr"/>
            <a:r>
              <a:rPr lang="en-US" dirty="0"/>
              <a:t>Generic</a:t>
            </a:r>
          </a:p>
          <a:p>
            <a:pPr lvl="1" fontAlgn="ctr"/>
            <a:r>
              <a:rPr lang="en-US" dirty="0"/>
              <a:t>Irrelevant or insufficient details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023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E2209-2EE8-4C81-A1C9-5EA60C602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Hiring Manager Exercise (again)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922FD4-DD31-46B7-A8D3-4307659C3E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Look at the feedback that you had on your interviewer sheet</a:t>
            </a:r>
          </a:p>
          <a:p>
            <a:pPr lvl="1"/>
            <a:r>
              <a:rPr lang="en-US" dirty="0"/>
              <a:t>What feedback is good?</a:t>
            </a:r>
          </a:p>
          <a:p>
            <a:pPr lvl="1"/>
            <a:r>
              <a:rPr lang="en-US" dirty="0"/>
              <a:t>What is bad?</a:t>
            </a:r>
          </a:p>
          <a:p>
            <a:pPr lvl="1"/>
            <a:r>
              <a:rPr lang="en-US" dirty="0"/>
              <a:t>What more do </a:t>
            </a:r>
            <a:r>
              <a:rPr lang="en-US"/>
              <a:t>you wish you had?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912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A7279-52F3-49E7-B941-7CDC737AA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Discuss this in Software Process?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F94F6-A073-44DB-B8A5-3FD2486CA3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know how to interview others, you will know how to handle better when you are being interviewed</a:t>
            </a:r>
          </a:p>
          <a:p>
            <a:r>
              <a:rPr lang="en-US" dirty="0"/>
              <a:t>All levels of engineers participate in the interview process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958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F56EA-3089-435B-B4E9-934C23755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Hiring Manager Exercise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AB02B6F-472D-430C-8588-926AC62195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are a team of people responsible for hiring a new software engineer</a:t>
            </a:r>
          </a:p>
          <a:p>
            <a:r>
              <a:rPr lang="en-US" dirty="0"/>
              <a:t>Each of you will have a list of various details about the four candidates</a:t>
            </a:r>
          </a:p>
          <a:p>
            <a:r>
              <a:rPr lang="en-US" dirty="0"/>
              <a:t>Read through the feedback privately; make notes if it is helpful</a:t>
            </a:r>
          </a:p>
          <a:p>
            <a:pPr lvl="1"/>
            <a:r>
              <a:rPr lang="en-US" dirty="0"/>
              <a:t>Some of the feedback you see will be the same as others, some of it will be unique</a:t>
            </a:r>
          </a:p>
          <a:p>
            <a:r>
              <a:rPr lang="en-US" dirty="0"/>
              <a:t>Decide as a group who you want to hire</a:t>
            </a:r>
          </a:p>
          <a:p>
            <a:pPr lvl="1"/>
            <a:r>
              <a:rPr lang="en-US" dirty="0"/>
              <a:t>Why did you decide on the person you did?</a:t>
            </a:r>
          </a:p>
          <a:p>
            <a:pPr lvl="1"/>
            <a:r>
              <a:rPr lang="en-US" dirty="0"/>
              <a:t>You may choose that you don’t want to hire any of these people</a:t>
            </a:r>
          </a:p>
        </p:txBody>
      </p:sp>
    </p:spTree>
    <p:extLst>
      <p:ext uri="{BB962C8B-B14F-4D97-AF65-F5344CB8AC3E}">
        <p14:creationId xmlns:p14="http://schemas.microsoft.com/office/powerpoint/2010/main" val="1235979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F56EA-3089-435B-B4E9-934C23755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Philosophy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C9A4D-A530-4A74-A0D8-B686BD1408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20"/>
            <a:ext cx="10098088" cy="66364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dirty="0">
                <a:latin typeface="+mn-lt"/>
              </a:rPr>
              <a:t>Past performance is an indicator of future results</a:t>
            </a:r>
          </a:p>
        </p:txBody>
      </p:sp>
    </p:spTree>
    <p:extLst>
      <p:ext uri="{BB962C8B-B14F-4D97-AF65-F5344CB8AC3E}">
        <p14:creationId xmlns:p14="http://schemas.microsoft.com/office/powerpoint/2010/main" val="4232557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49A60-8C01-4EDA-962F-55F750663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Interview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41252-DD66-425B-9913-6B97AD83AF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Phone interview</a:t>
            </a:r>
          </a:p>
          <a:p>
            <a:pPr lvl="1"/>
            <a:r>
              <a:rPr lang="en-US" dirty="0"/>
              <a:t>Pre-screen out candidates, could be HR, could be light technical</a:t>
            </a:r>
          </a:p>
          <a:p>
            <a:r>
              <a:rPr lang="en-US" dirty="0"/>
              <a:t>Interview loops</a:t>
            </a:r>
          </a:p>
          <a:p>
            <a:pPr lvl="1"/>
            <a:r>
              <a:rPr lang="en-US" dirty="0"/>
              <a:t>4-5 one-hour interviews in the same day</a:t>
            </a:r>
          </a:p>
          <a:p>
            <a:pPr lvl="1"/>
            <a:r>
              <a:rPr lang="en-US" dirty="0"/>
              <a:t>Each interview is half technical (whiteboard) and half behavioral</a:t>
            </a:r>
          </a:p>
          <a:p>
            <a:pPr lvl="1"/>
            <a:r>
              <a:rPr lang="en-US" dirty="0"/>
              <a:t>“Big” (Amazon, Google, Microsoft…) companies use these</a:t>
            </a:r>
          </a:p>
          <a:p>
            <a:r>
              <a:rPr lang="en-US" dirty="0"/>
              <a:t>Interview panels</a:t>
            </a:r>
          </a:p>
          <a:p>
            <a:pPr lvl="1"/>
            <a:r>
              <a:rPr lang="en-US" dirty="0"/>
              <a:t>1-2 hours with 1-4 people</a:t>
            </a:r>
          </a:p>
          <a:p>
            <a:pPr lvl="1"/>
            <a:r>
              <a:rPr lang="en-US" dirty="0"/>
              <a:t>Wide variety of questions, technical (sometimes whiteboard), </a:t>
            </a:r>
            <a:r>
              <a:rPr lang="en-US" dirty="0" err="1"/>
              <a:t>behaviorial</a:t>
            </a:r>
            <a:endParaRPr lang="en-US" dirty="0"/>
          </a:p>
          <a:p>
            <a:r>
              <a:rPr lang="en-US" dirty="0"/>
              <a:t>Take home problems</a:t>
            </a:r>
          </a:p>
          <a:p>
            <a:pPr lvl="1"/>
            <a:r>
              <a:rPr lang="en-US" dirty="0"/>
              <a:t>Hours-long coding project, often working over the weekend</a:t>
            </a:r>
          </a:p>
          <a:p>
            <a:pPr lvl="1"/>
            <a:r>
              <a:rPr lang="en-US" dirty="0"/>
              <a:t>Discuss your solution in person</a:t>
            </a:r>
          </a:p>
        </p:txBody>
      </p:sp>
    </p:spTree>
    <p:extLst>
      <p:ext uri="{BB962C8B-B14F-4D97-AF65-F5344CB8AC3E}">
        <p14:creationId xmlns:p14="http://schemas.microsoft.com/office/powerpoint/2010/main" val="2965420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F56EA-3089-435B-B4E9-934C23755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Behavioral and Hypothetical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C9A4D-A530-4A74-A0D8-B686BD1408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10098088" cy="4568169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+mn-lt"/>
              </a:rPr>
              <a:t>Behavioral Questions</a:t>
            </a:r>
          </a:p>
          <a:p>
            <a:pPr lvl="1"/>
            <a:r>
              <a:rPr lang="en-US" dirty="0"/>
              <a:t>Can you tell me about a time you needed to refactor a major change in a codebase?</a:t>
            </a:r>
          </a:p>
          <a:p>
            <a:pPr lvl="1"/>
            <a:r>
              <a:rPr lang="en-US" dirty="0"/>
              <a:t>Describe a time you needed to begin some green-field development</a:t>
            </a:r>
          </a:p>
          <a:p>
            <a:pPr lvl="1"/>
            <a:r>
              <a:rPr lang="en-US" dirty="0"/>
              <a:t>Is there a time you needed to research or learn a brand new language or product while on the job?</a:t>
            </a:r>
          </a:p>
          <a:p>
            <a:r>
              <a:rPr lang="en-US" sz="2800" dirty="0"/>
              <a:t>Ask Yourself</a:t>
            </a:r>
          </a:p>
          <a:p>
            <a:pPr lvl="1"/>
            <a:r>
              <a:rPr lang="en-US" dirty="0"/>
              <a:t>Low details or high details?</a:t>
            </a:r>
          </a:p>
          <a:p>
            <a:pPr lvl="1"/>
            <a:r>
              <a:rPr lang="en-US" dirty="0"/>
              <a:t>Limited scope or large scope?</a:t>
            </a:r>
          </a:p>
          <a:p>
            <a:r>
              <a:rPr lang="en-US" sz="2800" dirty="0"/>
              <a:t>Hypothetical Questions for Junior Engineers</a:t>
            </a:r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sz="3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34727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7E28E-7A88-411C-9BB5-27C5E2564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Probing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87E6D-568A-4775-91CE-C1192044A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fontAlgn="ctr"/>
            <a:r>
              <a:rPr lang="en-US" dirty="0"/>
              <a:t>Please give me an overview of the situation (that is, timeframe, role, and so on).</a:t>
            </a:r>
          </a:p>
          <a:p>
            <a:pPr fontAlgn="ctr"/>
            <a:r>
              <a:rPr lang="en-US" dirty="0"/>
              <a:t>How did you first get involved?</a:t>
            </a:r>
          </a:p>
          <a:p>
            <a:pPr fontAlgn="ctr"/>
            <a:r>
              <a:rPr lang="en-US" dirty="0"/>
              <a:t>What were your thoughts at various points during the situation?</a:t>
            </a:r>
          </a:p>
          <a:p>
            <a:pPr fontAlgn="ctr"/>
            <a:r>
              <a:rPr lang="en-US" dirty="0"/>
              <a:t>What were some of your personal actions or activities? Examples?</a:t>
            </a:r>
          </a:p>
          <a:p>
            <a:pPr fontAlgn="ctr"/>
            <a:r>
              <a:rPr lang="en-US" dirty="0"/>
              <a:t>Can you describe key conversations from the situation?</a:t>
            </a:r>
          </a:p>
          <a:p>
            <a:pPr fontAlgn="ctr"/>
            <a:r>
              <a:rPr lang="en-US" dirty="0"/>
              <a:t>Did you run into any obstacles? Pick one and tell me how you addressed it.</a:t>
            </a:r>
          </a:p>
          <a:p>
            <a:pPr fontAlgn="ctr"/>
            <a:r>
              <a:rPr lang="en-US" dirty="0"/>
              <a:t>Can you give me more examples?</a:t>
            </a:r>
          </a:p>
          <a:p>
            <a:pPr fontAlgn="ctr"/>
            <a:r>
              <a:rPr lang="en-US" dirty="0"/>
              <a:t>What was the outcome of the situation?</a:t>
            </a:r>
          </a:p>
          <a:p>
            <a:pPr fontAlgn="ctr"/>
            <a:r>
              <a:rPr lang="en-US" dirty="0"/>
              <a:t>Looking back at this situation, what would you do differently and/or what are your thoughts?</a:t>
            </a:r>
          </a:p>
          <a:p>
            <a:pPr fontAlgn="ctr"/>
            <a:r>
              <a:rPr lang="en-US" dirty="0"/>
              <a:t>What did you learn from this situation?</a:t>
            </a:r>
          </a:p>
        </p:txBody>
      </p:sp>
    </p:spTree>
    <p:extLst>
      <p:ext uri="{BB962C8B-B14F-4D97-AF65-F5344CB8AC3E}">
        <p14:creationId xmlns:p14="http://schemas.microsoft.com/office/powerpoint/2010/main" val="4017266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45E77-719B-40F6-B522-F7481951C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Overcoming Pitfalls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AEA1F-6B6A-404E-B7C9-7E2A988F96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fontAlgn="ctr"/>
            <a:r>
              <a:rPr lang="en-US" sz="2800" dirty="0"/>
              <a:t>Mini-me</a:t>
            </a:r>
            <a:endParaRPr lang="en-US" dirty="0"/>
          </a:p>
          <a:p>
            <a:pPr lvl="1" fontAlgn="ctr"/>
            <a:r>
              <a:rPr lang="en-US" dirty="0"/>
              <a:t>Looking for people/resumes that are just like yourself. Don't underestimate uniqueness</a:t>
            </a:r>
          </a:p>
          <a:p>
            <a:pPr fontAlgn="ctr"/>
            <a:r>
              <a:rPr lang="en-US" sz="2800" dirty="0"/>
              <a:t>Halo-effect</a:t>
            </a:r>
          </a:p>
          <a:p>
            <a:pPr lvl="1" fontAlgn="ctr"/>
            <a:r>
              <a:rPr lang="en-US" dirty="0"/>
              <a:t>Getting locked in a single aspect of the person, appearance, credentials, interests, etc., that would then cause you to be less probing on other questions or more favorable in the interview feedback as a whole</a:t>
            </a:r>
          </a:p>
          <a:p>
            <a:pPr fontAlgn="ctr"/>
            <a:r>
              <a:rPr lang="en-US" sz="2800" dirty="0"/>
              <a:t>Hidden Fear</a:t>
            </a:r>
          </a:p>
          <a:p>
            <a:pPr lvl="1" fontAlgn="ctr"/>
            <a:r>
              <a:rPr lang="en-US" dirty="0"/>
              <a:t>What if they are better than me? Think instead how could learn from this person and how they could make your team as a whole even better.</a:t>
            </a:r>
          </a:p>
        </p:txBody>
      </p:sp>
    </p:spTree>
    <p:extLst>
      <p:ext uri="{BB962C8B-B14F-4D97-AF65-F5344CB8AC3E}">
        <p14:creationId xmlns:p14="http://schemas.microsoft.com/office/powerpoint/2010/main" val="4186197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45E77-719B-40F6-B522-F7481951C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Overcoming Pitfalls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AEA1F-6B6A-404E-B7C9-7E2A988F96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fontAlgn="ctr"/>
            <a:r>
              <a:rPr lang="en-US" sz="3000" dirty="0"/>
              <a:t>Unconscious Bias</a:t>
            </a:r>
          </a:p>
          <a:p>
            <a:pPr lvl="1" fontAlgn="ctr"/>
            <a:r>
              <a:rPr lang="en-US" dirty="0"/>
              <a:t>Learn your own unconscious biases ahead of time so you can minimize their impact on the interview. Gender, age, race, school, programming background, etc.</a:t>
            </a:r>
          </a:p>
          <a:p>
            <a:pPr fontAlgn="ctr"/>
            <a:r>
              <a:rPr lang="en-US" sz="3000" dirty="0"/>
              <a:t>Apples vs. Oranges</a:t>
            </a:r>
          </a:p>
          <a:p>
            <a:pPr lvl="1" fontAlgn="ctr"/>
            <a:r>
              <a:rPr lang="en-US" dirty="0"/>
              <a:t>Consistency in questions allows you to compare two candidates much more objectively. Too much variation of questions prevents you from giving an apples to apples comparison.</a:t>
            </a:r>
          </a:p>
          <a:p>
            <a:pPr lvl="1" fontAlgn="ctr"/>
            <a:r>
              <a:rPr lang="en-US" dirty="0"/>
              <a:t>Totally fine to change overtime, but ideally not for the same job in a shorter time frame.</a:t>
            </a:r>
          </a:p>
          <a:p>
            <a:pPr fontAlgn="ctr"/>
            <a:r>
              <a:rPr lang="en-US" sz="3000" dirty="0"/>
              <a:t>Faster is Better</a:t>
            </a:r>
          </a:p>
          <a:p>
            <a:pPr lvl="1" fontAlgn="ctr"/>
            <a:r>
              <a:rPr lang="en-US" dirty="0"/>
              <a:t>A long term open req can be demoralizing and give the feeling that a quick hire would bring value to the team faster. But the wrong hire can be a lot more detrimental to the team than an open req.</a:t>
            </a:r>
          </a:p>
        </p:txBody>
      </p:sp>
    </p:spTree>
    <p:extLst>
      <p:ext uri="{BB962C8B-B14F-4D97-AF65-F5344CB8AC3E}">
        <p14:creationId xmlns:p14="http://schemas.microsoft.com/office/powerpoint/2010/main" val="338404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Privilege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69</TotalTime>
  <Words>796</Words>
  <Application>Microsoft Office PowerPoint</Application>
  <PresentationFormat>Widescreen</PresentationFormat>
  <Paragraphs>86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3</vt:lpstr>
      <vt:lpstr>Ion</vt:lpstr>
      <vt:lpstr>Interviews</vt:lpstr>
      <vt:lpstr>Why Discuss this in Software Process?</vt:lpstr>
      <vt:lpstr>Hiring Manager Exercise</vt:lpstr>
      <vt:lpstr>General Philosophy</vt:lpstr>
      <vt:lpstr>Interview Structure</vt:lpstr>
      <vt:lpstr>Behavioral and Hypothetical Questions</vt:lpstr>
      <vt:lpstr>Probing Questions</vt:lpstr>
      <vt:lpstr>Overcoming Pitfalls</vt:lpstr>
      <vt:lpstr>Overcoming Pitfalls</vt:lpstr>
      <vt:lpstr>Screen in, not out</vt:lpstr>
      <vt:lpstr>General Tips</vt:lpstr>
      <vt:lpstr>Interview Feedback</vt:lpstr>
      <vt:lpstr>Hiring Manager Exercise (again)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interview candidates</dc:title>
  <dc:creator>Steven Yackel</dc:creator>
  <cp:lastModifiedBy>Steven Yackel</cp:lastModifiedBy>
  <cp:revision>1</cp:revision>
  <dcterms:created xsi:type="dcterms:W3CDTF">2018-05-01T20:35:34Z</dcterms:created>
  <dcterms:modified xsi:type="dcterms:W3CDTF">2021-04-13T23:40:40Z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styackel@microsoft.com</vt:lpwstr>
  </property>
  <property fmtid="{D5CDD505-2E9C-101B-9397-08002B2CF9AE}" pid="5" name="MSIP_Label_f42aa342-8706-4288-bd11-ebb85995028c_SetDate">
    <vt:lpwstr>2018-05-01T20:52:49.2885402Z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