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7" r:id="rId3"/>
    <p:sldId id="257" r:id="rId4"/>
    <p:sldId id="258" r:id="rId5"/>
    <p:sldId id="268" r:id="rId6"/>
    <p:sldId id="261" r:id="rId7"/>
    <p:sldId id="262" r:id="rId8"/>
    <p:sldId id="259" r:id="rId9"/>
    <p:sldId id="260" r:id="rId10"/>
    <p:sldId id="266" r:id="rId11"/>
    <p:sldId id="263" r:id="rId12"/>
    <p:sldId id="264"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F1BF0-6791-42DF-B6B1-95914FAAE26B}" v="56" dt="2023-03-12T19:08:3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9" autoAdjust="0"/>
    <p:restoredTop sz="83313"/>
  </p:normalViewPr>
  <p:slideViewPr>
    <p:cSldViewPr snapToGrid="0">
      <p:cViewPr varScale="1">
        <p:scale>
          <a:sx n="78" d="100"/>
          <a:sy n="78" d="100"/>
        </p:scale>
        <p:origin x="25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Yackel" userId="4b0ae51a7568ddbd" providerId="LiveId" clId="{84CF1BF0-6791-42DF-B6B1-95914FAAE26B}"/>
    <pc:docChg chg="undo custSel delSld modSld sldOrd">
      <pc:chgData name="Steven Yackel" userId="4b0ae51a7568ddbd" providerId="LiveId" clId="{84CF1BF0-6791-42DF-B6B1-95914FAAE26B}" dt="2023-03-12T19:08:36.509" v="154"/>
      <pc:docMkLst>
        <pc:docMk/>
      </pc:docMkLst>
      <pc:sldChg chg="modSp mod">
        <pc:chgData name="Steven Yackel" userId="4b0ae51a7568ddbd" providerId="LiveId" clId="{84CF1BF0-6791-42DF-B6B1-95914FAAE26B}" dt="2023-03-12T19:01:52.194" v="55" actId="20577"/>
        <pc:sldMkLst>
          <pc:docMk/>
          <pc:sldMk cId="553726541" sldId="256"/>
        </pc:sldMkLst>
        <pc:spChg chg="mod">
          <ac:chgData name="Steven Yackel" userId="4b0ae51a7568ddbd" providerId="LiveId" clId="{84CF1BF0-6791-42DF-B6B1-95914FAAE26B}" dt="2023-03-12T19:01:48.461" v="35" actId="27636"/>
          <ac:spMkLst>
            <pc:docMk/>
            <pc:sldMk cId="553726541" sldId="256"/>
            <ac:spMk id="2" creationId="{9FB28281-3783-403A-B1AB-0182A003DFE3}"/>
          </ac:spMkLst>
        </pc:spChg>
        <pc:spChg chg="mod">
          <ac:chgData name="Steven Yackel" userId="4b0ae51a7568ddbd" providerId="LiveId" clId="{84CF1BF0-6791-42DF-B6B1-95914FAAE26B}" dt="2023-03-12T19:01:52.194" v="55" actId="20577"/>
          <ac:spMkLst>
            <pc:docMk/>
            <pc:sldMk cId="553726541" sldId="256"/>
            <ac:spMk id="3" creationId="{C4542EAC-8BF3-4BFD-9891-145BC49409C2}"/>
          </ac:spMkLst>
        </pc:spChg>
      </pc:sldChg>
      <pc:sldChg chg="modSp mod modAnim">
        <pc:chgData name="Steven Yackel" userId="4b0ae51a7568ddbd" providerId="LiveId" clId="{84CF1BF0-6791-42DF-B6B1-95914FAAE26B}" dt="2023-03-12T19:03:10.568" v="101"/>
        <pc:sldMkLst>
          <pc:docMk/>
          <pc:sldMk cId="3680758890" sldId="257"/>
        </pc:sldMkLst>
        <pc:spChg chg="mod">
          <ac:chgData name="Steven Yackel" userId="4b0ae51a7568ddbd" providerId="LiveId" clId="{84CF1BF0-6791-42DF-B6B1-95914FAAE26B}" dt="2023-03-12T19:01:41.955" v="18"/>
          <ac:spMkLst>
            <pc:docMk/>
            <pc:sldMk cId="3680758890" sldId="257"/>
            <ac:spMk id="2" creationId="{4E0DBEE2-E7CE-4B69-96AB-EA9FA99178DE}"/>
          </ac:spMkLst>
        </pc:spChg>
        <pc:spChg chg="mod">
          <ac:chgData name="Steven Yackel" userId="4b0ae51a7568ddbd" providerId="LiveId" clId="{84CF1BF0-6791-42DF-B6B1-95914FAAE26B}" dt="2023-03-12T19:01:42.080" v="19" actId="27636"/>
          <ac:spMkLst>
            <pc:docMk/>
            <pc:sldMk cId="3680758890" sldId="257"/>
            <ac:spMk id="3" creationId="{24CA9BC9-DB5A-4CD6-9EFF-A63A3B28A42D}"/>
          </ac:spMkLst>
        </pc:spChg>
        <pc:spChg chg="mod">
          <ac:chgData name="Steven Yackel" userId="4b0ae51a7568ddbd" providerId="LiveId" clId="{84CF1BF0-6791-42DF-B6B1-95914FAAE26B}" dt="2023-03-12T19:01:42.082" v="20" actId="27636"/>
          <ac:spMkLst>
            <pc:docMk/>
            <pc:sldMk cId="3680758890" sldId="257"/>
            <ac:spMk id="4" creationId="{982D16AE-5236-4F77-91F0-BB2A1931F4CB}"/>
          </ac:spMkLst>
        </pc:spChg>
        <pc:spChg chg="mod">
          <ac:chgData name="Steven Yackel" userId="4b0ae51a7568ddbd" providerId="LiveId" clId="{84CF1BF0-6791-42DF-B6B1-95914FAAE26B}" dt="2023-03-12T19:01:41.955" v="18"/>
          <ac:spMkLst>
            <pc:docMk/>
            <pc:sldMk cId="3680758890" sldId="257"/>
            <ac:spMk id="6" creationId="{1AE01D5E-9BBA-4065-A13C-E46F6EFF10C9}"/>
          </ac:spMkLst>
        </pc:spChg>
        <pc:spChg chg="mod">
          <ac:chgData name="Steven Yackel" userId="4b0ae51a7568ddbd" providerId="LiveId" clId="{84CF1BF0-6791-42DF-B6B1-95914FAAE26B}" dt="2023-03-12T19:01:41.955" v="18"/>
          <ac:spMkLst>
            <pc:docMk/>
            <pc:sldMk cId="3680758890" sldId="257"/>
            <ac:spMk id="8" creationId="{687CB587-A212-4094-940D-1B1A65E99046}"/>
          </ac:spMkLst>
        </pc:spChg>
      </pc:sldChg>
      <pc:sldChg chg="modSp modAnim">
        <pc:chgData name="Steven Yackel" userId="4b0ae51a7568ddbd" providerId="LiveId" clId="{84CF1BF0-6791-42DF-B6B1-95914FAAE26B}" dt="2023-03-12T19:03:21.431" v="102"/>
        <pc:sldMkLst>
          <pc:docMk/>
          <pc:sldMk cId="4199661960" sldId="258"/>
        </pc:sldMkLst>
        <pc:spChg chg="mod">
          <ac:chgData name="Steven Yackel" userId="4b0ae51a7568ddbd" providerId="LiveId" clId="{84CF1BF0-6791-42DF-B6B1-95914FAAE26B}" dt="2023-03-12T19:01:41.955" v="18"/>
          <ac:spMkLst>
            <pc:docMk/>
            <pc:sldMk cId="4199661960" sldId="258"/>
            <ac:spMk id="2" creationId="{B78CF4A0-2415-4777-8E24-D656451D4549}"/>
          </ac:spMkLst>
        </pc:spChg>
        <pc:spChg chg="mod">
          <ac:chgData name="Steven Yackel" userId="4b0ae51a7568ddbd" providerId="LiveId" clId="{84CF1BF0-6791-42DF-B6B1-95914FAAE26B}" dt="2023-03-12T19:01:41.955" v="18"/>
          <ac:spMkLst>
            <pc:docMk/>
            <pc:sldMk cId="4199661960" sldId="258"/>
            <ac:spMk id="3" creationId="{3657154E-6A67-4CC8-AA4D-294FBFCB2914}"/>
          </ac:spMkLst>
        </pc:spChg>
        <pc:spChg chg="mod">
          <ac:chgData name="Steven Yackel" userId="4b0ae51a7568ddbd" providerId="LiveId" clId="{84CF1BF0-6791-42DF-B6B1-95914FAAE26B}" dt="2023-03-12T19:01:41.955" v="18"/>
          <ac:spMkLst>
            <pc:docMk/>
            <pc:sldMk cId="4199661960" sldId="258"/>
            <ac:spMk id="4" creationId="{41E8B303-AC83-4443-A3F8-7E41C0EDB477}"/>
          </ac:spMkLst>
        </pc:spChg>
      </pc:sldChg>
      <pc:sldChg chg="modSp mod modAnim">
        <pc:chgData name="Steven Yackel" userId="4b0ae51a7568ddbd" providerId="LiveId" clId="{84CF1BF0-6791-42DF-B6B1-95914FAAE26B}" dt="2023-03-12T19:04:46.791" v="111"/>
        <pc:sldMkLst>
          <pc:docMk/>
          <pc:sldMk cId="109954684" sldId="259"/>
        </pc:sldMkLst>
        <pc:spChg chg="mod">
          <ac:chgData name="Steven Yackel" userId="4b0ae51a7568ddbd" providerId="LiveId" clId="{84CF1BF0-6791-42DF-B6B1-95914FAAE26B}" dt="2023-03-12T19:01:41.955" v="18"/>
          <ac:spMkLst>
            <pc:docMk/>
            <pc:sldMk cId="109954684" sldId="259"/>
            <ac:spMk id="2" creationId="{4938897F-F476-43C7-850A-28EBC7891398}"/>
          </ac:spMkLst>
        </pc:spChg>
        <pc:spChg chg="mod">
          <ac:chgData name="Steven Yackel" userId="4b0ae51a7568ddbd" providerId="LiveId" clId="{84CF1BF0-6791-42DF-B6B1-95914FAAE26B}" dt="2023-03-12T19:01:42.105" v="24" actId="27636"/>
          <ac:spMkLst>
            <pc:docMk/>
            <pc:sldMk cId="109954684" sldId="259"/>
            <ac:spMk id="3" creationId="{4DB796F4-EEA7-48B7-BC15-4783DB52A003}"/>
          </ac:spMkLst>
        </pc:spChg>
        <pc:spChg chg="mod">
          <ac:chgData name="Steven Yackel" userId="4b0ae51a7568ddbd" providerId="LiveId" clId="{84CF1BF0-6791-42DF-B6B1-95914FAAE26B}" dt="2023-03-12T19:01:42.104" v="23" actId="27636"/>
          <ac:spMkLst>
            <pc:docMk/>
            <pc:sldMk cId="109954684" sldId="259"/>
            <ac:spMk id="5" creationId="{DDA8AAFE-E162-4811-A94C-849E33D286AA}"/>
          </ac:spMkLst>
        </pc:spChg>
        <pc:spChg chg="mod">
          <ac:chgData name="Steven Yackel" userId="4b0ae51a7568ddbd" providerId="LiveId" clId="{84CF1BF0-6791-42DF-B6B1-95914FAAE26B}" dt="2023-03-12T19:01:41.955" v="18"/>
          <ac:spMkLst>
            <pc:docMk/>
            <pc:sldMk cId="109954684" sldId="259"/>
            <ac:spMk id="7" creationId="{E5310989-2D49-4F69-B490-9B2141934C1E}"/>
          </ac:spMkLst>
        </pc:spChg>
        <pc:spChg chg="mod">
          <ac:chgData name="Steven Yackel" userId="4b0ae51a7568ddbd" providerId="LiveId" clId="{84CF1BF0-6791-42DF-B6B1-95914FAAE26B}" dt="2023-03-12T19:01:41.955" v="18"/>
          <ac:spMkLst>
            <pc:docMk/>
            <pc:sldMk cId="109954684" sldId="259"/>
            <ac:spMk id="9" creationId="{A2A0EBB8-F7D6-4A66-B862-FA4988EDC798}"/>
          </ac:spMkLst>
        </pc:spChg>
      </pc:sldChg>
      <pc:sldChg chg="modSp mod modAnim">
        <pc:chgData name="Steven Yackel" userId="4b0ae51a7568ddbd" providerId="LiveId" clId="{84CF1BF0-6791-42DF-B6B1-95914FAAE26B}" dt="2023-03-12T19:05:13.550" v="115"/>
        <pc:sldMkLst>
          <pc:docMk/>
          <pc:sldMk cId="1776736818" sldId="260"/>
        </pc:sldMkLst>
        <pc:spChg chg="mod">
          <ac:chgData name="Steven Yackel" userId="4b0ae51a7568ddbd" providerId="LiveId" clId="{84CF1BF0-6791-42DF-B6B1-95914FAAE26B}" dt="2023-03-12T19:01:41.955" v="18"/>
          <ac:spMkLst>
            <pc:docMk/>
            <pc:sldMk cId="1776736818" sldId="260"/>
            <ac:spMk id="2" creationId="{5840F521-74B3-4C14-99BF-ED57650EE2A8}"/>
          </ac:spMkLst>
        </pc:spChg>
        <pc:spChg chg="mod">
          <ac:chgData name="Steven Yackel" userId="4b0ae51a7568ddbd" providerId="LiveId" clId="{84CF1BF0-6791-42DF-B6B1-95914FAAE26B}" dt="2023-03-12T19:01:42.122" v="25" actId="27636"/>
          <ac:spMkLst>
            <pc:docMk/>
            <pc:sldMk cId="1776736818" sldId="260"/>
            <ac:spMk id="3" creationId="{106B364E-E1FA-4506-867D-9FCF56C9A894}"/>
          </ac:spMkLst>
        </pc:spChg>
        <pc:spChg chg="mod">
          <ac:chgData name="Steven Yackel" userId="4b0ae51a7568ddbd" providerId="LiveId" clId="{84CF1BF0-6791-42DF-B6B1-95914FAAE26B}" dt="2023-03-12T19:01:42.123" v="26" actId="27636"/>
          <ac:spMkLst>
            <pc:docMk/>
            <pc:sldMk cId="1776736818" sldId="260"/>
            <ac:spMk id="4" creationId="{BCFAACA9-4F88-4FB4-B771-7B10E1BBD137}"/>
          </ac:spMkLst>
        </pc:spChg>
      </pc:sldChg>
      <pc:sldChg chg="modSp modAnim">
        <pc:chgData name="Steven Yackel" userId="4b0ae51a7568ddbd" providerId="LiveId" clId="{84CF1BF0-6791-42DF-B6B1-95914FAAE26B}" dt="2023-03-12T19:08:12.713" v="152"/>
        <pc:sldMkLst>
          <pc:docMk/>
          <pc:sldMk cId="1818663352" sldId="261"/>
        </pc:sldMkLst>
        <pc:spChg chg="mod">
          <ac:chgData name="Steven Yackel" userId="4b0ae51a7568ddbd" providerId="LiveId" clId="{84CF1BF0-6791-42DF-B6B1-95914FAAE26B}" dt="2023-03-12T19:01:41.955" v="18"/>
          <ac:spMkLst>
            <pc:docMk/>
            <pc:sldMk cId="1818663352" sldId="261"/>
            <ac:spMk id="2" creationId="{8FB0BDB0-702E-4316-8A9B-4BEE6424BBA4}"/>
          </ac:spMkLst>
        </pc:spChg>
        <pc:spChg chg="mod">
          <ac:chgData name="Steven Yackel" userId="4b0ae51a7568ddbd" providerId="LiveId" clId="{84CF1BF0-6791-42DF-B6B1-95914FAAE26B}" dt="2023-03-12T19:01:41.955" v="18"/>
          <ac:spMkLst>
            <pc:docMk/>
            <pc:sldMk cId="1818663352" sldId="261"/>
            <ac:spMk id="3" creationId="{6F3C59F2-0659-4F36-A934-776142678623}"/>
          </ac:spMkLst>
        </pc:spChg>
        <pc:spChg chg="mod">
          <ac:chgData name="Steven Yackel" userId="4b0ae51a7568ddbd" providerId="LiveId" clId="{84CF1BF0-6791-42DF-B6B1-95914FAAE26B}" dt="2023-03-12T19:01:41.955" v="18"/>
          <ac:spMkLst>
            <pc:docMk/>
            <pc:sldMk cId="1818663352" sldId="261"/>
            <ac:spMk id="4" creationId="{2FE266A7-3FA1-4FCC-99E6-99B742EB9FA7}"/>
          </ac:spMkLst>
        </pc:spChg>
      </pc:sldChg>
      <pc:sldChg chg="modSp mod modAnim">
        <pc:chgData name="Steven Yackel" userId="4b0ae51a7568ddbd" providerId="LiveId" clId="{84CF1BF0-6791-42DF-B6B1-95914FAAE26B}" dt="2023-03-12T19:08:36.509" v="154"/>
        <pc:sldMkLst>
          <pc:docMk/>
          <pc:sldMk cId="2274089789" sldId="262"/>
        </pc:sldMkLst>
        <pc:spChg chg="mod">
          <ac:chgData name="Steven Yackel" userId="4b0ae51a7568ddbd" providerId="LiveId" clId="{84CF1BF0-6791-42DF-B6B1-95914FAAE26B}" dt="2023-03-12T19:01:41.955" v="18"/>
          <ac:spMkLst>
            <pc:docMk/>
            <pc:sldMk cId="2274089789" sldId="262"/>
            <ac:spMk id="2" creationId="{FD8DBD97-8176-4143-90F7-0A57B4DCA2D8}"/>
          </ac:spMkLst>
        </pc:spChg>
        <pc:spChg chg="mod">
          <ac:chgData name="Steven Yackel" userId="4b0ae51a7568ddbd" providerId="LiveId" clId="{84CF1BF0-6791-42DF-B6B1-95914FAAE26B}" dt="2023-03-12T19:01:42.091" v="21" actId="27636"/>
          <ac:spMkLst>
            <pc:docMk/>
            <pc:sldMk cId="2274089789" sldId="262"/>
            <ac:spMk id="3" creationId="{3A952A3B-FB8B-42A1-A623-EB3B4DAF7E69}"/>
          </ac:spMkLst>
        </pc:spChg>
        <pc:spChg chg="mod">
          <ac:chgData name="Steven Yackel" userId="4b0ae51a7568ddbd" providerId="LiveId" clId="{84CF1BF0-6791-42DF-B6B1-95914FAAE26B}" dt="2023-03-12T19:01:42.092" v="22" actId="27636"/>
          <ac:spMkLst>
            <pc:docMk/>
            <pc:sldMk cId="2274089789" sldId="262"/>
            <ac:spMk id="4" creationId="{3B1963E1-1B2B-4BD5-8E95-83D2762190E9}"/>
          </ac:spMkLst>
        </pc:spChg>
      </pc:sldChg>
      <pc:sldChg chg="modSp mod modAnim">
        <pc:chgData name="Steven Yackel" userId="4b0ae51a7568ddbd" providerId="LiveId" clId="{84CF1BF0-6791-42DF-B6B1-95914FAAE26B}" dt="2023-03-12T19:05:35.952" v="118"/>
        <pc:sldMkLst>
          <pc:docMk/>
          <pc:sldMk cId="2309980384" sldId="263"/>
        </pc:sldMkLst>
        <pc:spChg chg="mod">
          <ac:chgData name="Steven Yackel" userId="4b0ae51a7568ddbd" providerId="LiveId" clId="{84CF1BF0-6791-42DF-B6B1-95914FAAE26B}" dt="2023-03-12T19:01:41.955" v="18"/>
          <ac:spMkLst>
            <pc:docMk/>
            <pc:sldMk cId="2309980384" sldId="263"/>
            <ac:spMk id="2" creationId="{2F29E23B-7A78-4CBA-B137-08B25FDCF4FC}"/>
          </ac:spMkLst>
        </pc:spChg>
        <pc:spChg chg="mod">
          <ac:chgData name="Steven Yackel" userId="4b0ae51a7568ddbd" providerId="LiveId" clId="{84CF1BF0-6791-42DF-B6B1-95914FAAE26B}" dt="2023-03-12T19:01:42.142" v="28" actId="27636"/>
          <ac:spMkLst>
            <pc:docMk/>
            <pc:sldMk cId="2309980384" sldId="263"/>
            <ac:spMk id="3" creationId="{1FD69594-F4C8-458B-BC54-E4CFACB254F1}"/>
          </ac:spMkLst>
        </pc:spChg>
        <pc:spChg chg="mod">
          <ac:chgData name="Steven Yackel" userId="4b0ae51a7568ddbd" providerId="LiveId" clId="{84CF1BF0-6791-42DF-B6B1-95914FAAE26B}" dt="2023-03-12T19:01:42.140" v="27" actId="27636"/>
          <ac:spMkLst>
            <pc:docMk/>
            <pc:sldMk cId="2309980384" sldId="263"/>
            <ac:spMk id="4" creationId="{F7CD3272-B745-4A72-80D7-48CF8634B2A6}"/>
          </ac:spMkLst>
        </pc:spChg>
      </pc:sldChg>
      <pc:sldChg chg="modSp mod modAnim">
        <pc:chgData name="Steven Yackel" userId="4b0ae51a7568ddbd" providerId="LiveId" clId="{84CF1BF0-6791-42DF-B6B1-95914FAAE26B}" dt="2023-03-12T19:05:50.697" v="121"/>
        <pc:sldMkLst>
          <pc:docMk/>
          <pc:sldMk cId="3915123971" sldId="264"/>
        </pc:sldMkLst>
        <pc:spChg chg="mod">
          <ac:chgData name="Steven Yackel" userId="4b0ae51a7568ddbd" providerId="LiveId" clId="{84CF1BF0-6791-42DF-B6B1-95914FAAE26B}" dt="2023-03-12T19:01:41.955" v="18"/>
          <ac:spMkLst>
            <pc:docMk/>
            <pc:sldMk cId="3915123971" sldId="264"/>
            <ac:spMk id="2" creationId="{D96B7756-CE5D-4F54-9475-F8BCBA83CD9C}"/>
          </ac:spMkLst>
        </pc:spChg>
        <pc:spChg chg="mod">
          <ac:chgData name="Steven Yackel" userId="4b0ae51a7568ddbd" providerId="LiveId" clId="{84CF1BF0-6791-42DF-B6B1-95914FAAE26B}" dt="2023-03-12T19:01:42.159" v="29" actId="27636"/>
          <ac:spMkLst>
            <pc:docMk/>
            <pc:sldMk cId="3915123971" sldId="264"/>
            <ac:spMk id="3" creationId="{0F57BEE0-A7B2-4350-9FCF-C206AC280BBD}"/>
          </ac:spMkLst>
        </pc:spChg>
        <pc:spChg chg="mod">
          <ac:chgData name="Steven Yackel" userId="4b0ae51a7568ddbd" providerId="LiveId" clId="{84CF1BF0-6791-42DF-B6B1-95914FAAE26B}" dt="2023-03-12T19:01:42.160" v="30" actId="27636"/>
          <ac:spMkLst>
            <pc:docMk/>
            <pc:sldMk cId="3915123971" sldId="264"/>
            <ac:spMk id="4" creationId="{398020E8-ED53-4009-919F-BC39002B50FA}"/>
          </ac:spMkLst>
        </pc:spChg>
      </pc:sldChg>
      <pc:sldChg chg="modSp del">
        <pc:chgData name="Steven Yackel" userId="4b0ae51a7568ddbd" providerId="LiveId" clId="{84CF1BF0-6791-42DF-B6B1-95914FAAE26B}" dt="2023-03-12T19:04:11.857" v="106" actId="47"/>
        <pc:sldMkLst>
          <pc:docMk/>
          <pc:sldMk cId="2720373426" sldId="265"/>
        </pc:sldMkLst>
        <pc:spChg chg="mod">
          <ac:chgData name="Steven Yackel" userId="4b0ae51a7568ddbd" providerId="LiveId" clId="{84CF1BF0-6791-42DF-B6B1-95914FAAE26B}" dt="2023-03-12T19:01:41.955" v="18"/>
          <ac:spMkLst>
            <pc:docMk/>
            <pc:sldMk cId="2720373426" sldId="265"/>
            <ac:spMk id="2" creationId="{29EF8977-7DFD-4710-AE64-3AA1D05D7C84}"/>
          </ac:spMkLst>
        </pc:spChg>
        <pc:spChg chg="mod">
          <ac:chgData name="Steven Yackel" userId="4b0ae51a7568ddbd" providerId="LiveId" clId="{84CF1BF0-6791-42DF-B6B1-95914FAAE26B}" dt="2023-03-12T19:01:41.955" v="18"/>
          <ac:spMkLst>
            <pc:docMk/>
            <pc:sldMk cId="2720373426" sldId="265"/>
            <ac:spMk id="3" creationId="{03801511-6073-4B8A-8E8E-EF8D2DE8689A}"/>
          </ac:spMkLst>
        </pc:spChg>
      </pc:sldChg>
      <pc:sldChg chg="modSp">
        <pc:chgData name="Steven Yackel" userId="4b0ae51a7568ddbd" providerId="LiveId" clId="{84CF1BF0-6791-42DF-B6B1-95914FAAE26B}" dt="2023-03-12T19:01:41.955" v="18"/>
        <pc:sldMkLst>
          <pc:docMk/>
          <pc:sldMk cId="2699286267" sldId="266"/>
        </pc:sldMkLst>
        <pc:spChg chg="mod">
          <ac:chgData name="Steven Yackel" userId="4b0ae51a7568ddbd" providerId="LiveId" clId="{84CF1BF0-6791-42DF-B6B1-95914FAAE26B}" dt="2023-03-12T19:01:41.955" v="18"/>
          <ac:spMkLst>
            <pc:docMk/>
            <pc:sldMk cId="2699286267" sldId="266"/>
            <ac:spMk id="2" creationId="{1E1306B2-4319-42B6-BD92-DA03349FBA8F}"/>
          </ac:spMkLst>
        </pc:spChg>
        <pc:spChg chg="mod">
          <ac:chgData name="Steven Yackel" userId="4b0ae51a7568ddbd" providerId="LiveId" clId="{84CF1BF0-6791-42DF-B6B1-95914FAAE26B}" dt="2023-03-12T19:01:41.955" v="18"/>
          <ac:spMkLst>
            <pc:docMk/>
            <pc:sldMk cId="2699286267" sldId="266"/>
            <ac:spMk id="3" creationId="{325C8F0F-7A15-45EC-83D3-65BB4F927DC6}"/>
          </ac:spMkLst>
        </pc:spChg>
      </pc:sldChg>
      <pc:sldChg chg="modSp mod ord">
        <pc:chgData name="Steven Yackel" userId="4b0ae51a7568ddbd" providerId="LiveId" clId="{84CF1BF0-6791-42DF-B6B1-95914FAAE26B}" dt="2023-03-12T19:02:59.146" v="100" actId="12788"/>
        <pc:sldMkLst>
          <pc:docMk/>
          <pc:sldMk cId="3128469224" sldId="267"/>
        </pc:sldMkLst>
        <pc:spChg chg="mod">
          <ac:chgData name="Steven Yackel" userId="4b0ae51a7568ddbd" providerId="LiveId" clId="{84CF1BF0-6791-42DF-B6B1-95914FAAE26B}" dt="2023-03-12T19:02:59.146" v="100" actId="12788"/>
          <ac:spMkLst>
            <pc:docMk/>
            <pc:sldMk cId="3128469224" sldId="267"/>
            <ac:spMk id="3" creationId="{0ADEE386-C017-4925-A311-225ACB435F79}"/>
          </ac:spMkLst>
        </pc:spChg>
      </pc:sldChg>
      <pc:sldChg chg="modSp modAnim">
        <pc:chgData name="Steven Yackel" userId="4b0ae51a7568ddbd" providerId="LiveId" clId="{84CF1BF0-6791-42DF-B6B1-95914FAAE26B}" dt="2023-03-12T19:07:51.297" v="150" actId="20577"/>
        <pc:sldMkLst>
          <pc:docMk/>
          <pc:sldMk cId="1858625448" sldId="268"/>
        </pc:sldMkLst>
        <pc:spChg chg="mod">
          <ac:chgData name="Steven Yackel" userId="4b0ae51a7568ddbd" providerId="LiveId" clId="{84CF1BF0-6791-42DF-B6B1-95914FAAE26B}" dt="2023-03-12T19:01:41.955" v="18"/>
          <ac:spMkLst>
            <pc:docMk/>
            <pc:sldMk cId="1858625448" sldId="268"/>
            <ac:spMk id="2" creationId="{B78CF4A0-2415-4777-8E24-D656451D4549}"/>
          </ac:spMkLst>
        </pc:spChg>
        <pc:spChg chg="mod">
          <ac:chgData name="Steven Yackel" userId="4b0ae51a7568ddbd" providerId="LiveId" clId="{84CF1BF0-6791-42DF-B6B1-95914FAAE26B}" dt="2023-03-12T19:07:51.297" v="150" actId="20577"/>
          <ac:spMkLst>
            <pc:docMk/>
            <pc:sldMk cId="1858625448" sldId="268"/>
            <ac:spMk id="3" creationId="{3657154E-6A67-4CC8-AA4D-294FBFCB2914}"/>
          </ac:spMkLst>
        </pc:spChg>
        <pc:spChg chg="mod">
          <ac:chgData name="Steven Yackel" userId="4b0ae51a7568ddbd" providerId="LiveId" clId="{84CF1BF0-6791-42DF-B6B1-95914FAAE26B}" dt="2023-03-12T19:01:41.955" v="18"/>
          <ac:spMkLst>
            <pc:docMk/>
            <pc:sldMk cId="1858625448" sldId="268"/>
            <ac:spMk id="4" creationId="{41E8B303-AC83-4443-A3F8-7E41C0EDB477}"/>
          </ac:spMkLst>
        </pc:spChg>
      </pc:sldChg>
      <pc:sldChg chg="modSp modAnim">
        <pc:chgData name="Steven Yackel" userId="4b0ae51a7568ddbd" providerId="LiveId" clId="{84CF1BF0-6791-42DF-B6B1-95914FAAE26B}" dt="2023-03-12T19:06:49.227" v="125"/>
        <pc:sldMkLst>
          <pc:docMk/>
          <pc:sldMk cId="1252151716" sldId="269"/>
        </pc:sldMkLst>
        <pc:spChg chg="mod">
          <ac:chgData name="Steven Yackel" userId="4b0ae51a7568ddbd" providerId="LiveId" clId="{84CF1BF0-6791-42DF-B6B1-95914FAAE26B}" dt="2023-03-12T19:01:41.955" v="18"/>
          <ac:spMkLst>
            <pc:docMk/>
            <pc:sldMk cId="1252151716" sldId="269"/>
            <ac:spMk id="2" creationId="{A3166292-E72D-4B3D-92B8-C0D8A1DF1838}"/>
          </ac:spMkLst>
        </pc:spChg>
        <pc:spChg chg="mod">
          <ac:chgData name="Steven Yackel" userId="4b0ae51a7568ddbd" providerId="LiveId" clId="{84CF1BF0-6791-42DF-B6B1-95914FAAE26B}" dt="2023-03-12T19:01:41.955" v="18"/>
          <ac:spMkLst>
            <pc:docMk/>
            <pc:sldMk cId="1252151716" sldId="269"/>
            <ac:spMk id="3" creationId="{DB1A4AA8-00F8-41EC-AED5-42494CCA5630}"/>
          </ac:spMkLst>
        </pc:spChg>
        <pc:spChg chg="mod">
          <ac:chgData name="Steven Yackel" userId="4b0ae51a7568ddbd" providerId="LiveId" clId="{84CF1BF0-6791-42DF-B6B1-95914FAAE26B}" dt="2023-03-12T19:01:41.955" v="18"/>
          <ac:spMkLst>
            <pc:docMk/>
            <pc:sldMk cId="1252151716" sldId="269"/>
            <ac:spMk id="4" creationId="{0ED80F51-9A5B-4C7E-9ADB-DC7242B3C67D}"/>
          </ac:spMkLst>
        </pc:spChg>
      </pc:sldChg>
      <pc:sldChg chg="modSp mod modAnim">
        <pc:chgData name="Steven Yackel" userId="4b0ae51a7568ddbd" providerId="LiveId" clId="{84CF1BF0-6791-42DF-B6B1-95914FAAE26B}" dt="2023-03-12T19:07:02.978" v="128"/>
        <pc:sldMkLst>
          <pc:docMk/>
          <pc:sldMk cId="2030464929" sldId="270"/>
        </pc:sldMkLst>
        <pc:spChg chg="mod">
          <ac:chgData name="Steven Yackel" userId="4b0ae51a7568ddbd" providerId="LiveId" clId="{84CF1BF0-6791-42DF-B6B1-95914FAAE26B}" dt="2023-03-12T19:01:41.955" v="18"/>
          <ac:spMkLst>
            <pc:docMk/>
            <pc:sldMk cId="2030464929" sldId="270"/>
            <ac:spMk id="2" creationId="{A3166292-E72D-4B3D-92B8-C0D8A1DF1838}"/>
          </ac:spMkLst>
        </pc:spChg>
        <pc:spChg chg="mod">
          <ac:chgData name="Steven Yackel" userId="4b0ae51a7568ddbd" providerId="LiveId" clId="{84CF1BF0-6791-42DF-B6B1-95914FAAE26B}" dt="2023-03-12T19:01:42.168" v="32" actId="27636"/>
          <ac:spMkLst>
            <pc:docMk/>
            <pc:sldMk cId="2030464929" sldId="270"/>
            <ac:spMk id="3" creationId="{DB1A4AA8-00F8-41EC-AED5-42494CCA5630}"/>
          </ac:spMkLst>
        </pc:spChg>
        <pc:spChg chg="mod">
          <ac:chgData name="Steven Yackel" userId="4b0ae51a7568ddbd" providerId="LiveId" clId="{84CF1BF0-6791-42DF-B6B1-95914FAAE26B}" dt="2023-03-12T19:01:42.167" v="31" actId="27636"/>
          <ac:spMkLst>
            <pc:docMk/>
            <pc:sldMk cId="2030464929" sldId="270"/>
            <ac:spMk id="4" creationId="{0ED80F51-9A5B-4C7E-9ADB-DC7242B3C67D}"/>
          </ac:spMkLst>
        </pc:spChg>
      </pc:sldChg>
    </pc:docChg>
  </pc:docChgLst>
  <pc:docChgLst>
    <pc:chgData name="Adam Babcock" userId="2f75b1afe9318d84" providerId="Windows Live" clId="Web-{F747150D-E5F3-4247-907A-B6C23EC83A67}"/>
    <pc:docChg chg="modSld">
      <pc:chgData name="Adam Babcock" userId="2f75b1afe9318d84" providerId="Windows Live" clId="Web-{F747150D-E5F3-4247-907A-B6C23EC83A67}" dt="2018-03-25T20:52:09.602" v="4"/>
      <pc:docMkLst>
        <pc:docMk/>
      </pc:docMkLst>
      <pc:sldChg chg="modNotes">
        <pc:chgData name="Adam Babcock" userId="2f75b1afe9318d84" providerId="Windows Live" clId="Web-{F747150D-E5F3-4247-907A-B6C23EC83A67}" dt="2018-03-25T20:52:09.602" v="4"/>
        <pc:sldMkLst>
          <pc:docMk/>
          <pc:sldMk cId="1818663352"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F53CB-08D5-4574-9868-94580A54F317}" type="datetimeFigureOut">
              <a:rPr lang="en-US"/>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A2C05-828A-4F45-B70E-B2A68C64B2E1}" type="slidenum">
              <a:rPr lang="en-US"/>
              <a:t>‹#›</a:t>
            </a:fld>
            <a:endParaRPr lang="en-US"/>
          </a:p>
        </p:txBody>
      </p:sp>
    </p:spTree>
    <p:extLst>
      <p:ext uri="{BB962C8B-B14F-4D97-AF65-F5344CB8AC3E}">
        <p14:creationId xmlns:p14="http://schemas.microsoft.com/office/powerpoint/2010/main" val="209920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 mins</a:t>
            </a:r>
          </a:p>
          <a:p>
            <a:endParaRPr lang="en-US" dirty="0">
              <a:cs typeface="Calibri"/>
            </a:endParaRPr>
          </a:p>
          <a:p>
            <a:r>
              <a:rPr lang="en-US" dirty="0">
                <a:cs typeface="Calibri"/>
              </a:rPr>
              <a:t>We will cover some of the differences between large and small companies and how the role of a PM changes when dealing with startups – specifically, what happens when there is NO PM.</a:t>
            </a:r>
          </a:p>
        </p:txBody>
      </p:sp>
      <p:sp>
        <p:nvSpPr>
          <p:cNvPr id="4" name="Slide Number Placeholder 3"/>
          <p:cNvSpPr>
            <a:spLocks noGrp="1"/>
          </p:cNvSpPr>
          <p:nvPr>
            <p:ph type="sldNum" sz="quarter" idx="10"/>
          </p:nvPr>
        </p:nvSpPr>
        <p:spPr/>
        <p:txBody>
          <a:bodyPr/>
          <a:lstStyle/>
          <a:p>
            <a:fld id="{453A2C05-828A-4F45-B70E-B2A68C64B2E1}" type="slidenum">
              <a:rPr lang="en-US"/>
              <a:t>1</a:t>
            </a:fld>
            <a:endParaRPr lang="en-US"/>
          </a:p>
        </p:txBody>
      </p:sp>
    </p:spTree>
    <p:extLst>
      <p:ext uri="{BB962C8B-B14F-4D97-AF65-F5344CB8AC3E}">
        <p14:creationId xmlns:p14="http://schemas.microsoft.com/office/powerpoint/2010/main" val="2329291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QUESTIONS</a:t>
            </a:r>
          </a:p>
          <a:p>
            <a:endParaRPr lang="en-US" dirty="0">
              <a:cs typeface="Calibri"/>
            </a:endParaRPr>
          </a:p>
          <a:p>
            <a:r>
              <a:rPr lang="en-US" dirty="0">
                <a:cs typeface="Calibri"/>
              </a:rPr>
              <a:t>This is the environment; this is the goal; how do you do it?</a:t>
            </a:r>
          </a:p>
        </p:txBody>
      </p:sp>
      <p:sp>
        <p:nvSpPr>
          <p:cNvPr id="4" name="Slide Number Placeholder 3"/>
          <p:cNvSpPr>
            <a:spLocks noGrp="1"/>
          </p:cNvSpPr>
          <p:nvPr>
            <p:ph type="sldNum" sz="quarter" idx="10"/>
          </p:nvPr>
        </p:nvSpPr>
        <p:spPr/>
        <p:txBody>
          <a:bodyPr/>
          <a:lstStyle/>
          <a:p>
            <a:fld id="{453A2C05-828A-4F45-B70E-B2A68C64B2E1}" type="slidenum">
              <a:rPr lang="en-US"/>
              <a:t>10</a:t>
            </a:fld>
            <a:endParaRPr lang="en-US"/>
          </a:p>
        </p:txBody>
      </p:sp>
    </p:spTree>
    <p:extLst>
      <p:ext uri="{BB962C8B-B14F-4D97-AF65-F5344CB8AC3E}">
        <p14:creationId xmlns:p14="http://schemas.microsoft.com/office/powerpoint/2010/main" val="2360080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5-? mins</a:t>
            </a:r>
            <a:endParaRPr lang="en-US" dirty="0"/>
          </a:p>
          <a:p>
            <a:endParaRPr lang="en-US" dirty="0"/>
          </a:p>
          <a:p>
            <a:r>
              <a:rPr lang="en-US" dirty="0"/>
              <a:t>Document and codify planning behavior</a:t>
            </a:r>
            <a:r>
              <a:rPr lang="en-US" dirty="0">
                <a:cs typeface="Calibri"/>
              </a:rPr>
              <a:t>: Warn people how you will say no.</a:t>
            </a:r>
          </a:p>
        </p:txBody>
      </p:sp>
      <p:sp>
        <p:nvSpPr>
          <p:cNvPr id="4" name="Slide Number Placeholder 3"/>
          <p:cNvSpPr>
            <a:spLocks noGrp="1"/>
          </p:cNvSpPr>
          <p:nvPr>
            <p:ph type="sldNum" sz="quarter" idx="10"/>
          </p:nvPr>
        </p:nvSpPr>
        <p:spPr/>
        <p:txBody>
          <a:bodyPr/>
          <a:lstStyle/>
          <a:p>
            <a:fld id="{453A2C05-828A-4F45-B70E-B2A68C64B2E1}" type="slidenum">
              <a:rPr lang="en-US"/>
              <a:t>11</a:t>
            </a:fld>
            <a:endParaRPr lang="en-US"/>
          </a:p>
        </p:txBody>
      </p:sp>
    </p:spTree>
    <p:extLst>
      <p:ext uri="{BB962C8B-B14F-4D97-AF65-F5344CB8AC3E}">
        <p14:creationId xmlns:p14="http://schemas.microsoft.com/office/powerpoint/2010/main" val="2936753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 mins</a:t>
            </a:r>
          </a:p>
          <a:p>
            <a:endParaRPr lang="en-US" dirty="0">
              <a:cs typeface="Calibri"/>
            </a:endParaRPr>
          </a:p>
          <a:p>
            <a:r>
              <a:rPr lang="en-US" dirty="0">
                <a:cs typeface="Calibri"/>
              </a:rPr>
              <a:t>Examples of individual strengths / passions</a:t>
            </a:r>
            <a:endParaRPr lang="en-US" dirty="0"/>
          </a:p>
          <a:p>
            <a:r>
              <a:rPr lang="en-US" dirty="0">
                <a:cs typeface="Calibri"/>
              </a:rPr>
              <a:t>* The guy who nitpicks about fields in JIRA</a:t>
            </a:r>
          </a:p>
          <a:p>
            <a:r>
              <a:rPr lang="en-US" dirty="0">
                <a:cs typeface="Calibri"/>
              </a:rPr>
              <a:t>* Whoever complains that Save / Don't Save / Cancel buttons aren't the same across the whole app</a:t>
            </a:r>
          </a:p>
          <a:p>
            <a:r>
              <a:rPr lang="en-US" dirty="0">
                <a:cs typeface="Calibri"/>
              </a:rPr>
              <a:t>* People who keep meetings on topic and short</a:t>
            </a:r>
          </a:p>
          <a:p>
            <a:r>
              <a:rPr lang="en-US" dirty="0">
                <a:cs typeface="Calibri"/>
              </a:rPr>
              <a:t>* Someone who asks detail oriented questions while filing tickets could probably be more active in initial planning</a:t>
            </a:r>
          </a:p>
          <a:p>
            <a:endParaRPr lang="en-US" dirty="0">
              <a:cs typeface="Calibri"/>
            </a:endParaRPr>
          </a:p>
          <a:p>
            <a:r>
              <a:rPr lang="en-US" dirty="0">
                <a:cs typeface="Calibri"/>
              </a:rPr>
              <a:t>Champions are:</a:t>
            </a:r>
          </a:p>
          <a:p>
            <a:r>
              <a:rPr lang="en-US" dirty="0">
                <a:cs typeface="Calibri"/>
              </a:rPr>
              <a:t>* Subject matter experts</a:t>
            </a:r>
          </a:p>
          <a:p>
            <a:r>
              <a:rPr lang="en-US" dirty="0">
                <a:cs typeface="Calibri"/>
              </a:rPr>
              <a:t>* Responsible for a feature or area – both success and failure</a:t>
            </a:r>
          </a:p>
          <a:p>
            <a:r>
              <a:rPr lang="en-US" dirty="0">
                <a:cs typeface="Calibri"/>
              </a:rPr>
              <a:t>* Their opinion is the tie-breaker</a:t>
            </a:r>
          </a:p>
          <a:p>
            <a:endParaRPr lang="en-US" dirty="0">
              <a:cs typeface="Calibri"/>
            </a:endParaRPr>
          </a:p>
        </p:txBody>
      </p:sp>
      <p:sp>
        <p:nvSpPr>
          <p:cNvPr id="4" name="Slide Number Placeholder 3"/>
          <p:cNvSpPr>
            <a:spLocks noGrp="1"/>
          </p:cNvSpPr>
          <p:nvPr>
            <p:ph type="sldNum" sz="quarter" idx="10"/>
          </p:nvPr>
        </p:nvSpPr>
        <p:spPr/>
        <p:txBody>
          <a:bodyPr/>
          <a:lstStyle/>
          <a:p>
            <a:fld id="{453A2C05-828A-4F45-B70E-B2A68C64B2E1}" type="slidenum">
              <a:rPr lang="en-US"/>
              <a:t>12</a:t>
            </a:fld>
            <a:endParaRPr lang="en-US"/>
          </a:p>
        </p:txBody>
      </p:sp>
    </p:spTree>
    <p:extLst>
      <p:ext uri="{BB962C8B-B14F-4D97-AF65-F5344CB8AC3E}">
        <p14:creationId xmlns:p14="http://schemas.microsoft.com/office/powerpoint/2010/main" val="338939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CONCLUSION</a:t>
            </a:r>
          </a:p>
        </p:txBody>
      </p:sp>
      <p:sp>
        <p:nvSpPr>
          <p:cNvPr id="4" name="Slide Number Placeholder 3"/>
          <p:cNvSpPr>
            <a:spLocks noGrp="1"/>
          </p:cNvSpPr>
          <p:nvPr>
            <p:ph type="sldNum" sz="quarter" idx="10"/>
          </p:nvPr>
        </p:nvSpPr>
        <p:spPr/>
        <p:txBody>
          <a:bodyPr/>
          <a:lstStyle/>
          <a:p>
            <a:fld id="{453A2C05-828A-4F45-B70E-B2A68C64B2E1}" type="slidenum">
              <a:rPr lang="en-US"/>
              <a:t>2</a:t>
            </a:fld>
            <a:endParaRPr lang="en-US"/>
          </a:p>
        </p:txBody>
      </p:sp>
    </p:spTree>
    <p:extLst>
      <p:ext uri="{BB962C8B-B14F-4D97-AF65-F5344CB8AC3E}">
        <p14:creationId xmlns:p14="http://schemas.microsoft.com/office/powerpoint/2010/main" val="426357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2-3 min</a:t>
            </a:r>
          </a:p>
          <a:p>
            <a:endParaRPr lang="en-US" dirty="0">
              <a:cs typeface="Calibri"/>
            </a:endParaRPr>
          </a:p>
          <a:p>
            <a:r>
              <a:rPr lang="en-US" dirty="0">
                <a:cs typeface="Calibri"/>
              </a:rPr>
              <a:t>Large companies: Visionary / PM / Manager own multiple teams.</a:t>
            </a:r>
            <a:endParaRPr lang="en-US" dirty="0"/>
          </a:p>
          <a:p>
            <a:endParaRPr lang="en-US" dirty="0">
              <a:cs typeface="Calibri"/>
            </a:endParaRPr>
          </a:p>
          <a:p>
            <a:r>
              <a:rPr lang="en-US" dirty="0">
                <a:cs typeface="Calibri"/>
              </a:rPr>
              <a:t>Small companies: "Top" engineer might be Engineering Manager / VP of Engineering / CTO.</a:t>
            </a:r>
          </a:p>
        </p:txBody>
      </p:sp>
      <p:sp>
        <p:nvSpPr>
          <p:cNvPr id="4" name="Slide Number Placeholder 3"/>
          <p:cNvSpPr>
            <a:spLocks noGrp="1"/>
          </p:cNvSpPr>
          <p:nvPr>
            <p:ph type="sldNum" sz="quarter" idx="10"/>
          </p:nvPr>
        </p:nvSpPr>
        <p:spPr/>
        <p:txBody>
          <a:bodyPr/>
          <a:lstStyle/>
          <a:p>
            <a:fld id="{453A2C05-828A-4F45-B70E-B2A68C64B2E1}" type="slidenum">
              <a:rPr lang="en-US"/>
              <a:t>3</a:t>
            </a:fld>
            <a:endParaRPr lang="en-US"/>
          </a:p>
        </p:txBody>
      </p:sp>
    </p:spTree>
    <p:extLst>
      <p:ext uri="{BB962C8B-B14F-4D97-AF65-F5344CB8AC3E}">
        <p14:creationId xmlns:p14="http://schemas.microsoft.com/office/powerpoint/2010/main" val="351281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4-5 mins</a:t>
            </a:r>
            <a:endParaRPr lang="en-US" dirty="0"/>
          </a:p>
          <a:p>
            <a:endParaRPr lang="en-US" dirty="0">
              <a:cs typeface="Calibri"/>
            </a:endParaRPr>
          </a:p>
          <a:p>
            <a:r>
              <a:rPr lang="en-US" dirty="0">
                <a:cs typeface="Calibri"/>
              </a:rPr>
              <a:t>* Good companies are transparent about finances</a:t>
            </a:r>
          </a:p>
          <a:p>
            <a:r>
              <a:rPr lang="en-US" dirty="0">
                <a:cs typeface="Calibri"/>
              </a:rPr>
              <a:t>* Demos topic is later in slide deck</a:t>
            </a:r>
          </a:p>
          <a:p>
            <a:endParaRPr lang="en-US" dirty="0">
              <a:cs typeface="Calibri"/>
            </a:endParaRPr>
          </a:p>
        </p:txBody>
      </p:sp>
      <p:sp>
        <p:nvSpPr>
          <p:cNvPr id="4" name="Slide Number Placeholder 3"/>
          <p:cNvSpPr>
            <a:spLocks noGrp="1"/>
          </p:cNvSpPr>
          <p:nvPr>
            <p:ph type="sldNum" sz="quarter" idx="10"/>
          </p:nvPr>
        </p:nvSpPr>
        <p:spPr/>
        <p:txBody>
          <a:bodyPr/>
          <a:lstStyle/>
          <a:p>
            <a:fld id="{453A2C05-828A-4F45-B70E-B2A68C64B2E1}" type="slidenum">
              <a:rPr lang="en-US"/>
              <a:t>4</a:t>
            </a:fld>
            <a:endParaRPr lang="en-US"/>
          </a:p>
        </p:txBody>
      </p:sp>
    </p:spTree>
    <p:extLst>
      <p:ext uri="{BB962C8B-B14F-4D97-AF65-F5344CB8AC3E}">
        <p14:creationId xmlns:p14="http://schemas.microsoft.com/office/powerpoint/2010/main" val="190679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4-5 mins</a:t>
            </a:r>
            <a:endParaRPr lang="en-US" dirty="0"/>
          </a:p>
          <a:p>
            <a:endParaRPr lang="en-US" dirty="0">
              <a:cs typeface="Calibri"/>
            </a:endParaRPr>
          </a:p>
          <a:p>
            <a:r>
              <a:rPr lang="en-US" dirty="0">
                <a:cs typeface="Calibri"/>
              </a:rPr>
              <a:t>* Large company client relationships are not accessible inside of an individual team</a:t>
            </a:r>
          </a:p>
          <a:p>
            <a:pPr marL="171450" indent="-171450">
              <a:buFont typeface="Arial" panose="020B0604020202020204" pitchFamily="34" charset="0"/>
              <a:buChar char="•"/>
            </a:pPr>
            <a:r>
              <a:rPr lang="en-US" dirty="0">
                <a:cs typeface="Calibri"/>
              </a:rPr>
              <a:t>As small companies grow, the role of the visionary diminishes. Exception that proves the rule: Steve Jobs, Mark Zuckerberg.</a:t>
            </a:r>
          </a:p>
          <a:p>
            <a:pPr marL="171450" indent="-171450">
              <a:buFont typeface="Arial" panose="020B0604020202020204" pitchFamily="34" charset="0"/>
              <a:buChar char="•"/>
            </a:pPr>
            <a:endParaRPr lang="en-US" dirty="0">
              <a:cs typeface="Calibri"/>
            </a:endParaRPr>
          </a:p>
        </p:txBody>
      </p:sp>
      <p:sp>
        <p:nvSpPr>
          <p:cNvPr id="4" name="Slide Number Placeholder 3"/>
          <p:cNvSpPr>
            <a:spLocks noGrp="1"/>
          </p:cNvSpPr>
          <p:nvPr>
            <p:ph type="sldNum" sz="quarter" idx="10"/>
          </p:nvPr>
        </p:nvSpPr>
        <p:spPr/>
        <p:txBody>
          <a:bodyPr/>
          <a:lstStyle/>
          <a:p>
            <a:fld id="{453A2C05-828A-4F45-B70E-B2A68C64B2E1}" type="slidenum">
              <a:rPr lang="en-US"/>
              <a:t>5</a:t>
            </a:fld>
            <a:endParaRPr lang="en-US"/>
          </a:p>
        </p:txBody>
      </p:sp>
    </p:spTree>
    <p:extLst>
      <p:ext uri="{BB962C8B-B14F-4D97-AF65-F5344CB8AC3E}">
        <p14:creationId xmlns:p14="http://schemas.microsoft.com/office/powerpoint/2010/main" val="17734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4-5 mins</a:t>
            </a:r>
          </a:p>
          <a:p>
            <a:endParaRPr lang="en-US" dirty="0">
              <a:cs typeface="Calibri"/>
            </a:endParaRPr>
          </a:p>
          <a:p>
            <a:r>
              <a:rPr lang="en-US" dirty="0">
                <a:cs typeface="Calibri"/>
              </a:rPr>
              <a:t>Non-obvious design examples:</a:t>
            </a:r>
            <a:endParaRPr lang="en-US" dirty="0"/>
          </a:p>
          <a:p>
            <a:r>
              <a:rPr lang="en-US" dirty="0">
                <a:cs typeface="Calibri"/>
              </a:rPr>
              <a:t>  * Editing or deleting an Email Template... but what if it's already used by something like password resets? What if an email is waiting to go out? What if someone edits during a delete?</a:t>
            </a:r>
          </a:p>
          <a:p>
            <a:r>
              <a:rPr lang="en-US" dirty="0">
                <a:cs typeface="Calibri"/>
              </a:rPr>
              <a:t>  * Data cascade should "automatically keep schema in sync". Should changing a column type automatically update all destinations? What about conversion failures? What about cascades more than one deep?</a:t>
            </a:r>
          </a:p>
          <a:p>
            <a:endParaRPr lang="en-US" dirty="0">
              <a:cs typeface="Calibri"/>
            </a:endParaRPr>
          </a:p>
          <a:p>
            <a:r>
              <a:rPr lang="en-US" dirty="0">
                <a:cs typeface="Calibri"/>
              </a:rPr>
              <a:t>Example of opinion change:</a:t>
            </a:r>
          </a:p>
          <a:p>
            <a:r>
              <a:rPr lang="en-US" dirty="0">
                <a:cs typeface="Calibri"/>
              </a:rPr>
              <a:t>  * Default sort orders</a:t>
            </a:r>
          </a:p>
          <a:p>
            <a:r>
              <a:rPr lang="en-US" dirty="0">
                <a:cs typeface="Calibri"/>
              </a:rPr>
              <a:t>  * Whether pages should remember state such as selected rows, visible page, filters / search</a:t>
            </a: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453A2C05-828A-4F45-B70E-B2A68C64B2E1}" type="slidenum">
              <a:rPr lang="en-US"/>
              <a:t>6</a:t>
            </a:fld>
            <a:endParaRPr lang="en-US"/>
          </a:p>
        </p:txBody>
      </p:sp>
    </p:spTree>
    <p:extLst>
      <p:ext uri="{BB962C8B-B14F-4D97-AF65-F5344CB8AC3E}">
        <p14:creationId xmlns:p14="http://schemas.microsoft.com/office/powerpoint/2010/main" val="67274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4-5 mins</a:t>
            </a:r>
          </a:p>
          <a:p>
            <a:endParaRPr lang="en-US" dirty="0">
              <a:cs typeface="Calibri"/>
            </a:endParaRPr>
          </a:p>
          <a:p>
            <a:r>
              <a:rPr lang="en-US" dirty="0">
                <a:cs typeface="Calibri"/>
              </a:rPr>
              <a:t>"You don't need to be a PM to do good project management."</a:t>
            </a:r>
            <a:endParaRPr lang="en-US" dirty="0"/>
          </a:p>
          <a:p>
            <a:endParaRPr lang="en-US" dirty="0">
              <a:cs typeface="Calibri"/>
            </a:endParaRPr>
          </a:p>
          <a:p>
            <a:r>
              <a:rPr lang="en-US" dirty="0">
                <a:cs typeface="Calibri"/>
              </a:rPr>
              <a:t>Visionary lives on the line between the definition of Product Owner and Product Manager</a:t>
            </a:r>
          </a:p>
          <a:p>
            <a:endParaRPr lang="en-US" dirty="0">
              <a:cs typeface="Calibri"/>
            </a:endParaRPr>
          </a:p>
          <a:p>
            <a:r>
              <a:rPr lang="en-US" dirty="0">
                <a:cs typeface="Calibri"/>
              </a:rPr>
              <a:t>Inconsistent design: Design will drift toward whatever their next demo is</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453A2C05-828A-4F45-B70E-B2A68C64B2E1}" type="slidenum">
              <a:rPr lang="en-US"/>
              <a:t>7</a:t>
            </a:fld>
            <a:endParaRPr lang="en-US"/>
          </a:p>
        </p:txBody>
      </p:sp>
    </p:spTree>
    <p:extLst>
      <p:ext uri="{BB962C8B-B14F-4D97-AF65-F5344CB8AC3E}">
        <p14:creationId xmlns:p14="http://schemas.microsoft.com/office/powerpoint/2010/main" val="326463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5-6 mins</a:t>
            </a:r>
          </a:p>
          <a:p>
            <a:endParaRPr lang="en-US" dirty="0">
              <a:cs typeface="Calibri"/>
            </a:endParaRPr>
          </a:p>
          <a:p>
            <a:r>
              <a:rPr lang="en-US" dirty="0">
                <a:cs typeface="Calibri"/>
              </a:rPr>
              <a:t>“Success” versus quality, speed, etc.</a:t>
            </a:r>
          </a:p>
          <a:p>
            <a:endParaRPr lang="en-US" dirty="0">
              <a:cs typeface="Calibri"/>
            </a:endParaRPr>
          </a:p>
          <a:p>
            <a:r>
              <a:rPr lang="en-US" dirty="0">
                <a:cs typeface="Calibri"/>
              </a:rPr>
              <a:t>"Before clients" means "before revenue neutral".</a:t>
            </a:r>
          </a:p>
          <a:p>
            <a:endParaRPr lang="en-US" dirty="0">
              <a:cs typeface="Calibri"/>
            </a:endParaRPr>
          </a:p>
          <a:p>
            <a:r>
              <a:rPr lang="en-US" dirty="0">
                <a:cs typeface="Calibri"/>
              </a:rPr>
              <a:t>For instance, if you plan on selling to governments you'll have different requirements. International? Need to support languages.</a:t>
            </a:r>
          </a:p>
          <a:p>
            <a:endParaRPr lang="en-US" dirty="0">
              <a:cs typeface="Calibri"/>
            </a:endParaRPr>
          </a:p>
          <a:p>
            <a:r>
              <a:rPr lang="en-US" dirty="0">
                <a:cs typeface="Calibri"/>
              </a:rPr>
              <a:t>Big risk / big reward can be frustrating because the company can reject "small growth".</a:t>
            </a:r>
          </a:p>
          <a:p>
            <a:endParaRPr lang="en-US" dirty="0">
              <a:cs typeface="Calibri"/>
            </a:endParaRPr>
          </a:p>
          <a:p>
            <a:r>
              <a:rPr lang="en-US" dirty="0">
                <a:cs typeface="Calibri"/>
              </a:rPr>
              <a:t>Non-viable business plan can have a successful PM who gets to the end as quickly and efficiently as possible.</a:t>
            </a:r>
          </a:p>
          <a:p>
            <a:endParaRPr lang="en-US" dirty="0">
              <a:cs typeface="Calibri"/>
            </a:endParaRPr>
          </a:p>
          <a:p>
            <a:r>
              <a:rPr lang="en-US" dirty="0">
                <a:cs typeface="Calibri"/>
              </a:rPr>
              <a:t>No one wants to work with software from a small company.</a:t>
            </a:r>
          </a:p>
        </p:txBody>
      </p:sp>
      <p:sp>
        <p:nvSpPr>
          <p:cNvPr id="4" name="Slide Number Placeholder 3"/>
          <p:cNvSpPr>
            <a:spLocks noGrp="1"/>
          </p:cNvSpPr>
          <p:nvPr>
            <p:ph type="sldNum" sz="quarter" idx="10"/>
          </p:nvPr>
        </p:nvSpPr>
        <p:spPr/>
        <p:txBody>
          <a:bodyPr/>
          <a:lstStyle/>
          <a:p>
            <a:fld id="{453A2C05-828A-4F45-B70E-B2A68C64B2E1}" type="slidenum">
              <a:rPr lang="en-US"/>
              <a:t>8</a:t>
            </a:fld>
            <a:endParaRPr lang="en-US"/>
          </a:p>
        </p:txBody>
      </p:sp>
    </p:spTree>
    <p:extLst>
      <p:ext uri="{BB962C8B-B14F-4D97-AF65-F5344CB8AC3E}">
        <p14:creationId xmlns:p14="http://schemas.microsoft.com/office/powerpoint/2010/main" val="1130389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 mins</a:t>
            </a:r>
          </a:p>
          <a:p>
            <a:endParaRPr lang="en-US" dirty="0">
              <a:cs typeface="Calibri"/>
            </a:endParaRPr>
          </a:p>
          <a:p>
            <a:r>
              <a:rPr lang="en-US" dirty="0">
                <a:cs typeface="Calibri"/>
              </a:rPr>
              <a:t>PM will balance "build specific features for client" and "don't overly specialize features for that client".</a:t>
            </a:r>
            <a:endParaRPr lang="en-US" dirty="0"/>
          </a:p>
        </p:txBody>
      </p:sp>
      <p:sp>
        <p:nvSpPr>
          <p:cNvPr id="4" name="Slide Number Placeholder 3"/>
          <p:cNvSpPr>
            <a:spLocks noGrp="1"/>
          </p:cNvSpPr>
          <p:nvPr>
            <p:ph type="sldNum" sz="quarter" idx="10"/>
          </p:nvPr>
        </p:nvSpPr>
        <p:spPr/>
        <p:txBody>
          <a:bodyPr/>
          <a:lstStyle/>
          <a:p>
            <a:fld id="{453A2C05-828A-4F45-B70E-B2A68C64B2E1}" type="slidenum">
              <a:rPr lang="en-US"/>
              <a:t>9</a:t>
            </a:fld>
            <a:endParaRPr lang="en-US"/>
          </a:p>
        </p:txBody>
      </p:sp>
    </p:spTree>
    <p:extLst>
      <p:ext uri="{BB962C8B-B14F-4D97-AF65-F5344CB8AC3E}">
        <p14:creationId xmlns:p14="http://schemas.microsoft.com/office/powerpoint/2010/main" val="202844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77268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12.03.2023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01939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7810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5836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586519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53600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404790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4624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7359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534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25573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12.03.2023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90955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12.03.2023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58898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54441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371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B7810A5-1A13-4087-8DFA-155E6E5B5D73}" type="datetimeFigureOut">
              <a:rPr lang="tr-TR" smtClean="0"/>
              <a:t>12.03.2023</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843687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12.03.2023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9863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7810A5-1A13-4087-8DFA-155E6E5B5D73}" type="datetimeFigureOut">
              <a:rPr lang="tr-TR" smtClean="0"/>
              <a:t>12.03.2023</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0CBFCC-E1FF-473E-BF42-70E7405CF173}" type="slidenum">
              <a:rPr lang="tr-TR" smtClean="0"/>
              <a:t>‹#›</a:t>
            </a:fld>
            <a:endParaRPr lang="tr-TR"/>
          </a:p>
        </p:txBody>
      </p:sp>
    </p:spTree>
    <p:extLst>
      <p:ext uri="{BB962C8B-B14F-4D97-AF65-F5344CB8AC3E}">
        <p14:creationId xmlns:p14="http://schemas.microsoft.com/office/powerpoint/2010/main" val="265585613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normAutofit fontScale="90000"/>
          </a:bodyPr>
          <a:lstStyle/>
          <a:p>
            <a:r>
              <a:rPr lang="en-US" dirty="0">
                <a:cs typeface="Arial"/>
              </a:rPr>
              <a:t>How to ship software without a PM</a:t>
            </a:r>
            <a:endParaRPr lang="en-US" dirty="0"/>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r>
              <a:rPr lang="en-US" dirty="0"/>
              <a:t>Software process</a:t>
            </a: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06B2-4319-42B6-BD92-DA03349FBA8F}"/>
              </a:ext>
            </a:extLst>
          </p:cNvPr>
          <p:cNvSpPr>
            <a:spLocks noGrp="1"/>
          </p:cNvSpPr>
          <p:nvPr>
            <p:ph type="title"/>
          </p:nvPr>
        </p:nvSpPr>
        <p:spPr/>
        <p:txBody>
          <a:bodyPr/>
          <a:lstStyle/>
          <a:p>
            <a:r>
              <a:rPr lang="en-US" dirty="0">
                <a:cs typeface="Arial"/>
              </a:rPr>
              <a:t>Filling the PM gap</a:t>
            </a:r>
            <a:endParaRPr lang="en-US" dirty="0"/>
          </a:p>
        </p:txBody>
      </p:sp>
      <p:sp>
        <p:nvSpPr>
          <p:cNvPr id="3" name="Content Placeholder 2">
            <a:extLst>
              <a:ext uri="{FF2B5EF4-FFF2-40B4-BE49-F238E27FC236}">
                <a16:creationId xmlns:a16="http://schemas.microsoft.com/office/drawing/2014/main" id="{325C8F0F-7A15-45EC-83D3-65BB4F927D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928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E23B-7A78-4CBA-B137-08B25FDCF4FC}"/>
              </a:ext>
            </a:extLst>
          </p:cNvPr>
          <p:cNvSpPr>
            <a:spLocks noGrp="1"/>
          </p:cNvSpPr>
          <p:nvPr>
            <p:ph type="title"/>
          </p:nvPr>
        </p:nvSpPr>
        <p:spPr/>
        <p:txBody>
          <a:bodyPr/>
          <a:lstStyle/>
          <a:p>
            <a:r>
              <a:rPr lang="en-US" dirty="0">
                <a:cs typeface="Arial"/>
              </a:rPr>
              <a:t>Saying "No"</a:t>
            </a:r>
            <a:endParaRPr lang="en-US" dirty="0"/>
          </a:p>
        </p:txBody>
      </p:sp>
      <p:sp>
        <p:nvSpPr>
          <p:cNvPr id="3" name="Content Placeholder 2">
            <a:extLst>
              <a:ext uri="{FF2B5EF4-FFF2-40B4-BE49-F238E27FC236}">
                <a16:creationId xmlns:a16="http://schemas.microsoft.com/office/drawing/2014/main" id="{1FD69594-F4C8-458B-BC54-E4CFACB254F1}"/>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"No" during feature planning</a:t>
            </a:r>
            <a:endParaRPr lang="en-US" dirty="0"/>
          </a:p>
          <a:p>
            <a:pPr marL="795020" lvl="1" indent="-337820"/>
            <a:r>
              <a:rPr lang="en-US" dirty="0">
                <a:cs typeface="Arial"/>
              </a:rPr>
              <a:t>Stem the tide of unending feature requests</a:t>
            </a:r>
          </a:p>
          <a:p>
            <a:pPr marL="795020" lvl="1" indent="-337820"/>
            <a:r>
              <a:rPr lang="en-US" dirty="0">
                <a:cs typeface="Arial"/>
              </a:rPr>
              <a:t>Force prioritization</a:t>
            </a:r>
          </a:p>
          <a:p>
            <a:pPr marL="795020" lvl="1" indent="-337820"/>
            <a:r>
              <a:rPr lang="en-US" dirty="0">
                <a:cs typeface="Arial"/>
              </a:rPr>
              <a:t>Document and codify planning behavior</a:t>
            </a:r>
          </a:p>
          <a:p>
            <a:pPr marL="344170" indent="-344170"/>
            <a:r>
              <a:rPr lang="en-US" dirty="0">
                <a:cs typeface="Arial"/>
              </a:rPr>
              <a:t>"No" during triage</a:t>
            </a:r>
          </a:p>
          <a:p>
            <a:pPr marL="795020" lvl="1" indent="-337820"/>
            <a:r>
              <a:rPr lang="en-US" dirty="0">
                <a:cs typeface="Arial"/>
              </a:rPr>
              <a:t>Avoid the "snowplow"</a:t>
            </a:r>
          </a:p>
          <a:p>
            <a:pPr marL="795020" lvl="1" indent="-337820"/>
            <a:r>
              <a:rPr lang="en-US" dirty="0">
                <a:cs typeface="Arial"/>
              </a:rPr>
              <a:t>Record but reject</a:t>
            </a:r>
          </a:p>
          <a:p>
            <a:pPr marL="795020" lvl="1" indent="-337820"/>
            <a:r>
              <a:rPr lang="en-US" dirty="0">
                <a:cs typeface="Arial"/>
              </a:rPr>
              <a:t>Acknowledge fears but force prioritization</a:t>
            </a:r>
          </a:p>
        </p:txBody>
      </p:sp>
      <p:sp>
        <p:nvSpPr>
          <p:cNvPr id="4" name="Content Placeholder 3">
            <a:extLst>
              <a:ext uri="{FF2B5EF4-FFF2-40B4-BE49-F238E27FC236}">
                <a16:creationId xmlns:a16="http://schemas.microsoft.com/office/drawing/2014/main" id="{F7CD3272-B745-4A72-80D7-48CF8634B2A6}"/>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"No" to excessive meetings</a:t>
            </a:r>
          </a:p>
          <a:p>
            <a:pPr marL="795020" lvl="1" indent="-337820"/>
            <a:r>
              <a:rPr lang="en-US" dirty="0">
                <a:cs typeface="Arial"/>
              </a:rPr>
              <a:t>Meetings should be small</a:t>
            </a:r>
          </a:p>
          <a:p>
            <a:pPr marL="795020" lvl="1" indent="-337820"/>
            <a:r>
              <a:rPr lang="en-US" dirty="0">
                <a:cs typeface="Arial"/>
              </a:rPr>
              <a:t>Triage group should be small</a:t>
            </a:r>
          </a:p>
          <a:p>
            <a:pPr marL="795020" lvl="1" indent="-337820"/>
            <a:r>
              <a:rPr lang="en-US" dirty="0">
                <a:cs typeface="Arial"/>
              </a:rPr>
              <a:t>Planning meetings should start small</a:t>
            </a:r>
          </a:p>
          <a:p>
            <a:pPr marL="1258570" lvl="2" indent="-344170"/>
            <a:r>
              <a:rPr lang="en-US" dirty="0">
                <a:cs typeface="Arial"/>
              </a:rPr>
              <a:t>One champion / driver</a:t>
            </a:r>
          </a:p>
          <a:p>
            <a:pPr marL="1258570" lvl="2" indent="-344170"/>
            <a:r>
              <a:rPr lang="en-US" dirty="0">
                <a:cs typeface="Arial"/>
              </a:rPr>
              <a:t>Gather opinions in small groups</a:t>
            </a:r>
          </a:p>
          <a:p>
            <a:pPr marL="344170" indent="-344170"/>
            <a:r>
              <a:rPr lang="en-US" dirty="0">
                <a:cs typeface="Arial"/>
              </a:rPr>
              <a:t>"No" during sprint work</a:t>
            </a:r>
          </a:p>
          <a:p>
            <a:pPr marL="795020" lvl="1" indent="-337820"/>
            <a:r>
              <a:rPr lang="en-US" sz="2000" dirty="0">
                <a:cs typeface="Arial"/>
              </a:rPr>
              <a:t>Interruptions go through triage</a:t>
            </a:r>
          </a:p>
          <a:p>
            <a:pPr marL="795020" lvl="1" indent="-337820"/>
            <a:r>
              <a:rPr lang="en-US" sz="2000" dirty="0">
                <a:cs typeface="Arial"/>
              </a:rPr>
              <a:t>Prevent feature creep</a:t>
            </a:r>
          </a:p>
          <a:p>
            <a:pPr marL="344170" indent="-344170"/>
            <a:endParaRPr lang="en-US" dirty="0">
              <a:cs typeface="Arial"/>
            </a:endParaRPr>
          </a:p>
        </p:txBody>
      </p:sp>
    </p:spTree>
    <p:extLst>
      <p:ext uri="{BB962C8B-B14F-4D97-AF65-F5344CB8AC3E}">
        <p14:creationId xmlns:p14="http://schemas.microsoft.com/office/powerpoint/2010/main" val="230998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7756-CE5D-4F54-9475-F8BCBA83CD9C}"/>
              </a:ext>
            </a:extLst>
          </p:cNvPr>
          <p:cNvSpPr>
            <a:spLocks noGrp="1"/>
          </p:cNvSpPr>
          <p:nvPr>
            <p:ph type="title"/>
          </p:nvPr>
        </p:nvSpPr>
        <p:spPr/>
        <p:txBody>
          <a:bodyPr/>
          <a:lstStyle/>
          <a:p>
            <a:r>
              <a:rPr lang="en-US" dirty="0">
                <a:cs typeface="Arial"/>
              </a:rPr>
              <a:t>Splitting up responsibilities</a:t>
            </a:r>
            <a:endParaRPr lang="en-US" dirty="0"/>
          </a:p>
        </p:txBody>
      </p:sp>
      <p:sp>
        <p:nvSpPr>
          <p:cNvPr id="3" name="Content Placeholder 2">
            <a:extLst>
              <a:ext uri="{FF2B5EF4-FFF2-40B4-BE49-F238E27FC236}">
                <a16:creationId xmlns:a16="http://schemas.microsoft.com/office/drawing/2014/main" id="{0F57BEE0-A7B2-4350-9FCF-C206AC280BBD}"/>
              </a:ext>
            </a:extLst>
          </p:cNvPr>
          <p:cNvSpPr>
            <a:spLocks noGrp="1"/>
          </p:cNvSpPr>
          <p:nvPr>
            <p:ph sz="half" idx="1"/>
          </p:nvPr>
        </p:nvSpPr>
        <p:spPr/>
        <p:txBody>
          <a:bodyPr vert="horz" lIns="91440" tIns="45720" rIns="91440" bIns="45720" rtlCol="0" anchor="t">
            <a:normAutofit fontScale="92500"/>
          </a:bodyPr>
          <a:lstStyle/>
          <a:p>
            <a:pPr marL="344170" indent="-344170"/>
            <a:r>
              <a:rPr lang="en-US" dirty="0">
                <a:cs typeface="Arial"/>
              </a:rPr>
              <a:t>Look for passion in team</a:t>
            </a:r>
            <a:endParaRPr lang="en-US" dirty="0"/>
          </a:p>
          <a:p>
            <a:pPr marL="344170" indent="-344170"/>
            <a:r>
              <a:rPr lang="en-US" dirty="0">
                <a:cs typeface="Arial"/>
              </a:rPr>
              <a:t>Play to individual strengths</a:t>
            </a:r>
          </a:p>
          <a:p>
            <a:pPr marL="344170" indent="-344170"/>
            <a:r>
              <a:rPr lang="en-US" dirty="0">
                <a:cs typeface="Arial"/>
              </a:rPr>
              <a:t>One example...</a:t>
            </a:r>
          </a:p>
          <a:p>
            <a:pPr marL="344170" indent="-344170"/>
            <a:endParaRPr lang="en-US" dirty="0">
              <a:cs typeface="Arial"/>
            </a:endParaRPr>
          </a:p>
          <a:p>
            <a:pPr marL="344170" indent="-344170"/>
            <a:r>
              <a:rPr lang="en-US" dirty="0">
                <a:cs typeface="Arial"/>
              </a:rPr>
              <a:t>Feature planning</a:t>
            </a:r>
            <a:endParaRPr lang="en-US" dirty="0"/>
          </a:p>
          <a:p>
            <a:pPr marL="795020" lvl="1" indent="-337820"/>
            <a:r>
              <a:rPr lang="en-US" dirty="0">
                <a:cs typeface="Arial"/>
              </a:rPr>
              <a:t>Spread across team</a:t>
            </a:r>
          </a:p>
          <a:p>
            <a:pPr marL="795020" lvl="1" indent="-337820"/>
            <a:r>
              <a:rPr lang="en-US" dirty="0">
                <a:cs typeface="Arial"/>
              </a:rPr>
              <a:t>Champions deliver plans to seniors + Visionary</a:t>
            </a:r>
          </a:p>
        </p:txBody>
      </p:sp>
      <p:sp>
        <p:nvSpPr>
          <p:cNvPr id="4" name="Content Placeholder 3">
            <a:extLst>
              <a:ext uri="{FF2B5EF4-FFF2-40B4-BE49-F238E27FC236}">
                <a16:creationId xmlns:a16="http://schemas.microsoft.com/office/drawing/2014/main" id="{398020E8-ED53-4009-919F-BC39002B50FA}"/>
              </a:ext>
            </a:extLst>
          </p:cNvPr>
          <p:cNvSpPr>
            <a:spLocks noGrp="1"/>
          </p:cNvSpPr>
          <p:nvPr>
            <p:ph sz="half" idx="2"/>
          </p:nvPr>
        </p:nvSpPr>
        <p:spPr/>
        <p:txBody>
          <a:bodyPr vert="horz" lIns="91440" tIns="45720" rIns="91440" bIns="45720" rtlCol="0" anchor="t">
            <a:normAutofit fontScale="92500"/>
          </a:bodyPr>
          <a:lstStyle/>
          <a:p>
            <a:pPr marL="344170" indent="-344170"/>
            <a:r>
              <a:rPr lang="en-US" sz="2400" dirty="0">
                <a:cs typeface="Arial"/>
              </a:rPr>
              <a:t>Sprint planning</a:t>
            </a:r>
            <a:endParaRPr lang="en-US"/>
          </a:p>
          <a:p>
            <a:pPr marL="795020" lvl="1" indent="-337820"/>
            <a:r>
              <a:rPr lang="en-US" sz="2200" dirty="0">
                <a:cs typeface="Arial"/>
              </a:rPr>
              <a:t>One senior enters tickets with each champion</a:t>
            </a:r>
          </a:p>
          <a:p>
            <a:pPr marL="795020" lvl="1" indent="-337820"/>
            <a:r>
              <a:rPr lang="en-US" sz="2200" dirty="0">
                <a:cs typeface="Arial"/>
              </a:rPr>
              <a:t>Visionary prioritizes features</a:t>
            </a:r>
          </a:p>
          <a:p>
            <a:pPr marL="344170" indent="-344170"/>
            <a:r>
              <a:rPr lang="en-US" sz="2400" dirty="0">
                <a:cs typeface="Arial"/>
              </a:rPr>
              <a:t>Triage</a:t>
            </a:r>
          </a:p>
          <a:p>
            <a:pPr marL="795020" lvl="1" indent="-337820"/>
            <a:r>
              <a:rPr lang="en-US" sz="2200" dirty="0">
                <a:cs typeface="Arial"/>
              </a:rPr>
              <a:t>One technical and one non-technical</a:t>
            </a:r>
          </a:p>
          <a:p>
            <a:pPr marL="795020" lvl="1" indent="-337820"/>
            <a:r>
              <a:rPr lang="en-US" sz="2200" dirty="0">
                <a:cs typeface="Arial"/>
              </a:rPr>
              <a:t>All issues go through triage</a:t>
            </a:r>
          </a:p>
          <a:p>
            <a:pPr marL="795020" lvl="1" indent="-337820"/>
            <a:r>
              <a:rPr lang="en-US" sz="2200" dirty="0">
                <a:cs typeface="Arial"/>
              </a:rPr>
              <a:t>Every day – Don't let triage stack up</a:t>
            </a:r>
          </a:p>
        </p:txBody>
      </p:sp>
    </p:spTree>
    <p:extLst>
      <p:ext uri="{BB962C8B-B14F-4D97-AF65-F5344CB8AC3E}">
        <p14:creationId xmlns:p14="http://schemas.microsoft.com/office/powerpoint/2010/main" val="39151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6292-E72D-4B3D-92B8-C0D8A1DF1838}"/>
              </a:ext>
            </a:extLst>
          </p:cNvPr>
          <p:cNvSpPr>
            <a:spLocks noGrp="1"/>
          </p:cNvSpPr>
          <p:nvPr>
            <p:ph type="title"/>
          </p:nvPr>
        </p:nvSpPr>
        <p:spPr/>
        <p:txBody>
          <a:bodyPr/>
          <a:lstStyle/>
          <a:p>
            <a:r>
              <a:rPr lang="en-US" dirty="0">
                <a:cs typeface="Arial"/>
              </a:rPr>
              <a:t>Email Templates (example feature)</a:t>
            </a:r>
            <a:endParaRPr lang="en-US" dirty="0"/>
          </a:p>
        </p:txBody>
      </p:sp>
      <p:sp>
        <p:nvSpPr>
          <p:cNvPr id="3" name="Content Placeholder 2">
            <a:extLst>
              <a:ext uri="{FF2B5EF4-FFF2-40B4-BE49-F238E27FC236}">
                <a16:creationId xmlns:a16="http://schemas.microsoft.com/office/drawing/2014/main" id="{DB1A4AA8-00F8-41EC-AED5-42494CCA5630}"/>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Front-end Champion</a:t>
            </a:r>
            <a:endParaRPr lang="en-US" dirty="0"/>
          </a:p>
          <a:p>
            <a:pPr marL="795020" lvl="1" indent="-337820"/>
            <a:r>
              <a:rPr lang="en-US" dirty="0">
                <a:cs typeface="Arial"/>
              </a:rPr>
              <a:t>Raw or WYSIWYG editor?</a:t>
            </a:r>
          </a:p>
          <a:p>
            <a:pPr marL="795020" lvl="1" indent="-337820"/>
            <a:r>
              <a:rPr lang="en-US" dirty="0">
                <a:cs typeface="Arial"/>
              </a:rPr>
              <a:t>Multi-purpose templates or specific use templates?</a:t>
            </a:r>
          </a:p>
          <a:p>
            <a:pPr marL="795020" lvl="1" indent="-337820"/>
            <a:r>
              <a:rPr lang="en-US" dirty="0">
                <a:cs typeface="Arial"/>
              </a:rPr>
              <a:t>Image uploads and linking</a:t>
            </a:r>
          </a:p>
          <a:p>
            <a:pPr marL="795020" lvl="1" indent="-337820"/>
            <a:r>
              <a:rPr lang="en-US" dirty="0">
                <a:cs typeface="Arial"/>
              </a:rPr>
              <a:t>UX for dynamic data inclusion</a:t>
            </a:r>
          </a:p>
          <a:p>
            <a:pPr marL="795020" lvl="1" indent="-337820"/>
            <a:r>
              <a:rPr lang="en-US" dirty="0">
                <a:cs typeface="Arial"/>
              </a:rPr>
              <a:t>How to preview emails?</a:t>
            </a:r>
          </a:p>
          <a:p>
            <a:pPr marL="795020" lvl="1" indent="-337820"/>
            <a:endParaRPr lang="en-US" dirty="0">
              <a:cs typeface="Arial"/>
            </a:endParaRPr>
          </a:p>
        </p:txBody>
      </p:sp>
      <p:sp>
        <p:nvSpPr>
          <p:cNvPr id="4" name="Content Placeholder 3">
            <a:extLst>
              <a:ext uri="{FF2B5EF4-FFF2-40B4-BE49-F238E27FC236}">
                <a16:creationId xmlns:a16="http://schemas.microsoft.com/office/drawing/2014/main" id="{0ED80F51-9A5B-4C7E-9ADB-DC7242B3C67D}"/>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Back-end Champion</a:t>
            </a:r>
          </a:p>
          <a:p>
            <a:pPr marL="795020" lvl="1" indent="-337820"/>
            <a:r>
              <a:rPr lang="en-US" sz="2000" dirty="0">
                <a:cs typeface="Arial"/>
              </a:rPr>
              <a:t>Scheduling / throttling</a:t>
            </a:r>
          </a:p>
          <a:p>
            <a:pPr marL="795020" lvl="1" indent="-337820"/>
            <a:r>
              <a:rPr lang="en-US" sz="2000" dirty="0">
                <a:cs typeface="Arial"/>
              </a:rPr>
              <a:t>How to store template configuration?</a:t>
            </a:r>
          </a:p>
          <a:p>
            <a:pPr marL="795020" lvl="1" indent="-337820"/>
            <a:r>
              <a:rPr lang="en-US" sz="2000" dirty="0">
                <a:cs typeface="Arial"/>
              </a:rPr>
              <a:t>How to store emails?</a:t>
            </a:r>
          </a:p>
          <a:p>
            <a:pPr marL="795020" lvl="1" indent="-337820"/>
            <a:r>
              <a:rPr lang="en-US" sz="2000" dirty="0">
                <a:cs typeface="Arial"/>
              </a:rPr>
              <a:t>Email whitelists</a:t>
            </a:r>
          </a:p>
          <a:p>
            <a:pPr marL="795020" lvl="1" indent="-337820"/>
            <a:r>
              <a:rPr lang="en-US" sz="2000" dirty="0">
                <a:cs typeface="Arial"/>
              </a:rPr>
              <a:t>HTML sanitizing</a:t>
            </a:r>
          </a:p>
        </p:txBody>
      </p:sp>
    </p:spTree>
    <p:extLst>
      <p:ext uri="{BB962C8B-B14F-4D97-AF65-F5344CB8AC3E}">
        <p14:creationId xmlns:p14="http://schemas.microsoft.com/office/powerpoint/2010/main" val="12521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6292-E72D-4B3D-92B8-C0D8A1DF1838}"/>
              </a:ext>
            </a:extLst>
          </p:cNvPr>
          <p:cNvSpPr>
            <a:spLocks noGrp="1"/>
          </p:cNvSpPr>
          <p:nvPr>
            <p:ph type="title"/>
          </p:nvPr>
        </p:nvSpPr>
        <p:spPr/>
        <p:txBody>
          <a:bodyPr/>
          <a:lstStyle/>
          <a:p>
            <a:r>
              <a:rPr lang="en-US" dirty="0">
                <a:cs typeface="Arial"/>
              </a:rPr>
              <a:t>Email Templates (example feature)</a:t>
            </a:r>
            <a:endParaRPr lang="en-US" dirty="0"/>
          </a:p>
        </p:txBody>
      </p:sp>
      <p:sp>
        <p:nvSpPr>
          <p:cNvPr id="3" name="Content Placeholder 2">
            <a:extLst>
              <a:ext uri="{FF2B5EF4-FFF2-40B4-BE49-F238E27FC236}">
                <a16:creationId xmlns:a16="http://schemas.microsoft.com/office/drawing/2014/main" id="{DB1A4AA8-00F8-41EC-AED5-42494CCA5630}"/>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Architectural Decisions</a:t>
            </a:r>
            <a:endParaRPr lang="en-US" dirty="0"/>
          </a:p>
          <a:p>
            <a:pPr marL="795020" lvl="1" indent="-337820"/>
            <a:r>
              <a:rPr lang="en-US" dirty="0">
                <a:cs typeface="Arial"/>
              </a:rPr>
              <a:t>Can we buy a solution?</a:t>
            </a:r>
          </a:p>
          <a:p>
            <a:pPr marL="795020" lvl="1" indent="-337820"/>
            <a:r>
              <a:rPr lang="en-US" dirty="0">
                <a:cs typeface="Arial"/>
              </a:rPr>
              <a:t>Have we solved similar problems?</a:t>
            </a:r>
          </a:p>
          <a:p>
            <a:pPr marL="795020" lvl="1" indent="-337820"/>
            <a:r>
              <a:rPr lang="en-US" dirty="0">
                <a:cs typeface="Arial"/>
              </a:rPr>
              <a:t>Which email service provider?</a:t>
            </a:r>
          </a:p>
          <a:p>
            <a:pPr marL="795020" lvl="1" indent="-337820"/>
            <a:r>
              <a:rPr lang="en-US" dirty="0">
                <a:cs typeface="Arial"/>
              </a:rPr>
              <a:t>Email microservice?</a:t>
            </a:r>
            <a:endParaRPr lang="en-US" dirty="0"/>
          </a:p>
          <a:p>
            <a:pPr marL="795020" lvl="1" indent="-337820"/>
            <a:r>
              <a:rPr lang="en-US" dirty="0">
                <a:cs typeface="Arial"/>
              </a:rPr>
              <a:t>Templating microservice?</a:t>
            </a:r>
          </a:p>
          <a:p>
            <a:pPr marL="795020" lvl="1" indent="-337820"/>
            <a:r>
              <a:rPr lang="en-US" dirty="0">
                <a:cs typeface="Arial"/>
              </a:rPr>
              <a:t>Security / privacy concerns</a:t>
            </a:r>
          </a:p>
          <a:p>
            <a:pPr marL="795020" lvl="1" indent="-337820"/>
            <a:endParaRPr lang="en-US" dirty="0">
              <a:cs typeface="Arial"/>
            </a:endParaRPr>
          </a:p>
          <a:p>
            <a:pPr marL="795020" lvl="1" indent="-337820"/>
            <a:endParaRPr lang="en-US" dirty="0">
              <a:cs typeface="Arial"/>
            </a:endParaRPr>
          </a:p>
        </p:txBody>
      </p:sp>
      <p:sp>
        <p:nvSpPr>
          <p:cNvPr id="4" name="Content Placeholder 3">
            <a:extLst>
              <a:ext uri="{FF2B5EF4-FFF2-40B4-BE49-F238E27FC236}">
                <a16:creationId xmlns:a16="http://schemas.microsoft.com/office/drawing/2014/main" id="{0ED80F51-9A5B-4C7E-9ADB-DC7242B3C67D}"/>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Reporting / Analytics Champion</a:t>
            </a:r>
          </a:p>
          <a:p>
            <a:pPr marL="795020" lvl="1" indent="-337820"/>
            <a:r>
              <a:rPr lang="en-US" dirty="0">
                <a:cs typeface="Arial"/>
              </a:rPr>
              <a:t>How to expose results to clients?</a:t>
            </a:r>
          </a:p>
          <a:p>
            <a:pPr marL="795020" lvl="1" indent="-337820"/>
            <a:r>
              <a:rPr lang="en-US" dirty="0">
                <a:cs typeface="Arial"/>
              </a:rPr>
              <a:t>Internal and external analytics</a:t>
            </a:r>
          </a:p>
          <a:p>
            <a:pPr marL="795020" lvl="1" indent="-337820"/>
            <a:r>
              <a:rPr lang="en-US" dirty="0">
                <a:cs typeface="Arial"/>
              </a:rPr>
              <a:t>Link tracking / redirection</a:t>
            </a:r>
          </a:p>
          <a:p>
            <a:pPr marL="795020" lvl="1" indent="-337820"/>
            <a:r>
              <a:rPr lang="en-US" dirty="0">
                <a:cs typeface="Arial"/>
              </a:rPr>
              <a:t>Do we need split testing?</a:t>
            </a:r>
          </a:p>
          <a:p>
            <a:pPr marL="795020" lvl="1" indent="-337820"/>
            <a:endParaRPr lang="en-US" dirty="0">
              <a:cs typeface="Arial"/>
            </a:endParaRPr>
          </a:p>
        </p:txBody>
      </p:sp>
    </p:spTree>
    <p:extLst>
      <p:ext uri="{BB962C8B-B14F-4D97-AF65-F5344CB8AC3E}">
        <p14:creationId xmlns:p14="http://schemas.microsoft.com/office/powerpoint/2010/main" val="203046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EE386-C017-4925-A311-225ACB435F79}"/>
              </a:ext>
            </a:extLst>
          </p:cNvPr>
          <p:cNvSpPr>
            <a:spLocks noGrp="1"/>
          </p:cNvSpPr>
          <p:nvPr>
            <p:ph idx="1"/>
          </p:nvPr>
        </p:nvSpPr>
        <p:spPr>
          <a:xfrm>
            <a:off x="2402822" y="2700414"/>
            <a:ext cx="7386356" cy="1457172"/>
          </a:xfrm>
        </p:spPr>
        <p:txBody>
          <a:bodyPr/>
          <a:lstStyle/>
          <a:p>
            <a:pPr marL="0" indent="0" algn="ctr">
              <a:lnSpc>
                <a:spcPct val="90000"/>
              </a:lnSpc>
              <a:spcBef>
                <a:spcPct val="0"/>
              </a:spcBef>
              <a:spcAft>
                <a:spcPts val="0"/>
              </a:spcAft>
              <a:buNone/>
            </a:pPr>
            <a:r>
              <a:rPr lang="en-US" sz="3200" dirty="0">
                <a:cs typeface="Arial"/>
              </a:rPr>
              <a:t>This content is special thanks to Adam Babcock</a:t>
            </a:r>
          </a:p>
        </p:txBody>
      </p:sp>
    </p:spTree>
    <p:extLst>
      <p:ext uri="{BB962C8B-B14F-4D97-AF65-F5344CB8AC3E}">
        <p14:creationId xmlns:p14="http://schemas.microsoft.com/office/powerpoint/2010/main" val="312846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BEE2-E7CE-4B69-96AB-EA9FA99178DE}"/>
              </a:ext>
            </a:extLst>
          </p:cNvPr>
          <p:cNvSpPr>
            <a:spLocks noGrp="1"/>
          </p:cNvSpPr>
          <p:nvPr>
            <p:ph type="title"/>
          </p:nvPr>
        </p:nvSpPr>
        <p:spPr/>
        <p:txBody>
          <a:bodyPr/>
          <a:lstStyle/>
          <a:p>
            <a:r>
              <a:rPr lang="en-US" dirty="0">
                <a:cs typeface="Arial"/>
              </a:rPr>
              <a:t>Company structure</a:t>
            </a:r>
            <a:endParaRPr lang="en-US" dirty="0"/>
          </a:p>
        </p:txBody>
      </p:sp>
      <p:sp>
        <p:nvSpPr>
          <p:cNvPr id="6" name="Text Placeholder 5">
            <a:extLst>
              <a:ext uri="{FF2B5EF4-FFF2-40B4-BE49-F238E27FC236}">
                <a16:creationId xmlns:a16="http://schemas.microsoft.com/office/drawing/2014/main" id="{1AE01D5E-9BBA-4065-A13C-E46F6EFF10C9}"/>
              </a:ext>
            </a:extLst>
          </p:cNvPr>
          <p:cNvSpPr>
            <a:spLocks noGrp="1"/>
          </p:cNvSpPr>
          <p:nvPr>
            <p:ph type="body" idx="1"/>
          </p:nvPr>
        </p:nvSpPr>
        <p:spPr/>
        <p:txBody>
          <a:bodyPr/>
          <a:lstStyle/>
          <a:p>
            <a:r>
              <a:rPr lang="en-US" dirty="0">
                <a:cs typeface="Arial"/>
              </a:rPr>
              <a:t>Large company</a:t>
            </a:r>
            <a:endParaRPr lang="en-US" dirty="0"/>
          </a:p>
        </p:txBody>
      </p:sp>
      <p:sp>
        <p:nvSpPr>
          <p:cNvPr id="3" name="Content Placeholder 2">
            <a:extLst>
              <a:ext uri="{FF2B5EF4-FFF2-40B4-BE49-F238E27FC236}">
                <a16:creationId xmlns:a16="http://schemas.microsoft.com/office/drawing/2014/main" id="{24CA9BC9-DB5A-4CD6-9EFF-A63A3B28A42D}"/>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The Visionary (Product Owner)</a:t>
            </a:r>
          </a:p>
          <a:p>
            <a:pPr marL="344170" indent="-344170"/>
            <a:r>
              <a:rPr lang="en-US" dirty="0">
                <a:cs typeface="Arial"/>
              </a:rPr>
              <a:t>The PM</a:t>
            </a:r>
          </a:p>
          <a:p>
            <a:pPr marL="344170" indent="-344170"/>
            <a:r>
              <a:rPr lang="en-US" dirty="0">
                <a:cs typeface="Arial"/>
              </a:rPr>
              <a:t>Engineering Manager</a:t>
            </a:r>
          </a:p>
          <a:p>
            <a:pPr marL="344170" indent="-344170"/>
            <a:r>
              <a:rPr lang="en-US" dirty="0">
                <a:cs typeface="Arial"/>
              </a:rPr>
              <a:t>Teams with Lead + </a:t>
            </a:r>
            <a:r>
              <a:rPr lang="en-US" dirty="0" err="1">
                <a:cs typeface="Arial"/>
              </a:rPr>
              <a:t>Devs</a:t>
            </a:r>
            <a:r>
              <a:rPr lang="en-US" dirty="0">
                <a:cs typeface="Arial"/>
              </a:rPr>
              <a:t> + QA</a:t>
            </a:r>
          </a:p>
          <a:p>
            <a:pPr marL="344170" indent="-344170"/>
            <a:r>
              <a:rPr lang="en-US" dirty="0">
                <a:cs typeface="Arial"/>
              </a:rPr>
              <a:t>Can borrow resources from other teams</a:t>
            </a:r>
          </a:p>
          <a:p>
            <a:pPr marL="344170" indent="-344170"/>
            <a:r>
              <a:rPr lang="en-US" dirty="0">
                <a:cs typeface="Arial"/>
              </a:rPr>
              <a:t>Outsourced QA</a:t>
            </a:r>
            <a:endParaRPr lang="en-US" dirty="0"/>
          </a:p>
        </p:txBody>
      </p:sp>
      <p:sp>
        <p:nvSpPr>
          <p:cNvPr id="8" name="Text Placeholder 7">
            <a:extLst>
              <a:ext uri="{FF2B5EF4-FFF2-40B4-BE49-F238E27FC236}">
                <a16:creationId xmlns:a16="http://schemas.microsoft.com/office/drawing/2014/main" id="{687CB587-A212-4094-940D-1B1A65E99046}"/>
              </a:ext>
            </a:extLst>
          </p:cNvPr>
          <p:cNvSpPr>
            <a:spLocks noGrp="1"/>
          </p:cNvSpPr>
          <p:nvPr>
            <p:ph type="body" sz="quarter" idx="3"/>
          </p:nvPr>
        </p:nvSpPr>
        <p:spPr/>
        <p:txBody>
          <a:bodyPr/>
          <a:lstStyle/>
          <a:p>
            <a:r>
              <a:rPr lang="en-US" dirty="0">
                <a:cs typeface="Arial"/>
              </a:rPr>
              <a:t>Small company</a:t>
            </a:r>
            <a:endParaRPr lang="en-US" dirty="0"/>
          </a:p>
        </p:txBody>
      </p:sp>
      <p:sp>
        <p:nvSpPr>
          <p:cNvPr id="4" name="Content Placeholder 3">
            <a:extLst>
              <a:ext uri="{FF2B5EF4-FFF2-40B4-BE49-F238E27FC236}">
                <a16:creationId xmlns:a16="http://schemas.microsoft.com/office/drawing/2014/main" id="{982D16AE-5236-4F77-91F0-BB2A1931F4CB}"/>
              </a:ext>
            </a:extLst>
          </p:cNvPr>
          <p:cNvSpPr>
            <a:spLocks noGrp="1"/>
          </p:cNvSpPr>
          <p:nvPr>
            <p:ph sz="quarter" idx="4"/>
          </p:nvPr>
        </p:nvSpPr>
        <p:spPr/>
        <p:txBody>
          <a:bodyPr vert="horz" lIns="91440" tIns="45720" rIns="91440" bIns="45720" rtlCol="0" anchor="t">
            <a:normAutofit/>
          </a:bodyPr>
          <a:lstStyle/>
          <a:p>
            <a:pPr marL="344170" indent="-344170"/>
            <a:r>
              <a:rPr lang="en-US" dirty="0">
                <a:cs typeface="Arial"/>
              </a:rPr>
              <a:t>The Visionary (Product Owner)</a:t>
            </a:r>
          </a:p>
          <a:p>
            <a:pPr marL="344170" indent="-344170"/>
            <a:r>
              <a:rPr lang="en-US" dirty="0">
                <a:cs typeface="Arial"/>
              </a:rPr>
              <a:t>No PM</a:t>
            </a:r>
          </a:p>
          <a:p>
            <a:pPr marL="344170" indent="-344170"/>
            <a:r>
              <a:rPr lang="en-US" dirty="0">
                <a:cs typeface="Arial"/>
              </a:rPr>
              <a:t>"Top" or "Lead" Engineer</a:t>
            </a:r>
            <a:endParaRPr lang="en-US" dirty="0"/>
          </a:p>
          <a:p>
            <a:pPr marL="344170" indent="-344170"/>
            <a:r>
              <a:rPr lang="en-US" dirty="0">
                <a:cs typeface="Arial"/>
              </a:rPr>
              <a:t>Bunch of developers</a:t>
            </a:r>
          </a:p>
          <a:p>
            <a:pPr marL="344170" indent="-344170"/>
            <a:r>
              <a:rPr lang="en-US" dirty="0">
                <a:cs typeface="Arial"/>
              </a:rPr>
              <a:t>Usually no QA</a:t>
            </a:r>
          </a:p>
        </p:txBody>
      </p:sp>
    </p:spTree>
    <p:extLst>
      <p:ext uri="{BB962C8B-B14F-4D97-AF65-F5344CB8AC3E}">
        <p14:creationId xmlns:p14="http://schemas.microsoft.com/office/powerpoint/2010/main" val="368075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P spid="8"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F4A0-2415-4777-8E24-D656451D4549}"/>
              </a:ext>
            </a:extLst>
          </p:cNvPr>
          <p:cNvSpPr>
            <a:spLocks noGrp="1"/>
          </p:cNvSpPr>
          <p:nvPr>
            <p:ph type="title"/>
          </p:nvPr>
        </p:nvSpPr>
        <p:spPr/>
        <p:txBody>
          <a:bodyPr/>
          <a:lstStyle/>
          <a:p>
            <a:r>
              <a:rPr lang="en-US" dirty="0">
                <a:cs typeface="Arial"/>
              </a:rPr>
              <a:t>Small company culture</a:t>
            </a:r>
            <a:endParaRPr lang="en-US" dirty="0"/>
          </a:p>
        </p:txBody>
      </p:sp>
      <p:sp>
        <p:nvSpPr>
          <p:cNvPr id="3" name="Content Placeholder 2">
            <a:extLst>
              <a:ext uri="{FF2B5EF4-FFF2-40B4-BE49-F238E27FC236}">
                <a16:creationId xmlns:a16="http://schemas.microsoft.com/office/drawing/2014/main" id="{3657154E-6A67-4CC8-AA4D-294FBFCB2914}"/>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Missing one or more roles</a:t>
            </a:r>
            <a:endParaRPr lang="en-US" dirty="0"/>
          </a:p>
          <a:p>
            <a:pPr marL="344170" indent="-344170"/>
            <a:r>
              <a:rPr lang="en-US" dirty="0">
                <a:cs typeface="Arial"/>
              </a:rPr>
              <a:t>Wear many hats</a:t>
            </a:r>
          </a:p>
          <a:p>
            <a:pPr marL="344170" indent="-344170"/>
            <a:r>
              <a:rPr lang="en-US" dirty="0">
                <a:cs typeface="Arial"/>
              </a:rPr>
              <a:t>More collaborative</a:t>
            </a:r>
            <a:endParaRPr lang="en-US" dirty="0"/>
          </a:p>
          <a:p>
            <a:pPr marL="344170" indent="-344170"/>
            <a:r>
              <a:rPr lang="en-US" dirty="0">
                <a:cs typeface="Arial"/>
              </a:rPr>
              <a:t>Stress about finances</a:t>
            </a:r>
          </a:p>
          <a:p>
            <a:pPr marL="344170" indent="-344170"/>
            <a:r>
              <a:rPr lang="en-US" dirty="0">
                <a:cs typeface="Arial"/>
              </a:rPr>
              <a:t>Stress about demos</a:t>
            </a:r>
          </a:p>
          <a:p>
            <a:pPr marL="344170" indent="-344170"/>
            <a:r>
              <a:rPr lang="en-US" dirty="0">
                <a:cs typeface="Arial"/>
              </a:rPr>
              <a:t>Stress about client relationships</a:t>
            </a:r>
          </a:p>
          <a:p>
            <a:pPr marL="344170" indent="-344170"/>
            <a:endParaRPr lang="en-US" dirty="0">
              <a:cs typeface="Arial"/>
            </a:endParaRPr>
          </a:p>
        </p:txBody>
      </p:sp>
      <p:sp>
        <p:nvSpPr>
          <p:cNvPr id="4" name="Content Placeholder 3">
            <a:extLst>
              <a:ext uri="{FF2B5EF4-FFF2-40B4-BE49-F238E27FC236}">
                <a16:creationId xmlns:a16="http://schemas.microsoft.com/office/drawing/2014/main" id="{41E8B303-AC83-4443-A3F8-7E41C0EDB477}"/>
              </a:ext>
            </a:extLst>
          </p:cNvPr>
          <p:cNvSpPr>
            <a:spLocks noGrp="1"/>
          </p:cNvSpPr>
          <p:nvPr>
            <p:ph sz="half" idx="2"/>
          </p:nvPr>
        </p:nvSpPr>
        <p:spPr/>
        <p:txBody>
          <a:bodyPr vert="horz" lIns="91440" tIns="45720" rIns="91440" bIns="45720" rtlCol="0" anchor="t">
            <a:normAutofit/>
          </a:bodyPr>
          <a:lstStyle/>
          <a:p>
            <a:pPr marL="344170" indent="-344170"/>
            <a:endParaRPr lang="en-US" dirty="0">
              <a:cs typeface="Arial"/>
            </a:endParaRPr>
          </a:p>
        </p:txBody>
      </p:sp>
    </p:spTree>
    <p:extLst>
      <p:ext uri="{BB962C8B-B14F-4D97-AF65-F5344CB8AC3E}">
        <p14:creationId xmlns:p14="http://schemas.microsoft.com/office/powerpoint/2010/main" val="419966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F4A0-2415-4777-8E24-D656451D4549}"/>
              </a:ext>
            </a:extLst>
          </p:cNvPr>
          <p:cNvSpPr>
            <a:spLocks noGrp="1"/>
          </p:cNvSpPr>
          <p:nvPr>
            <p:ph type="title"/>
          </p:nvPr>
        </p:nvSpPr>
        <p:spPr/>
        <p:txBody>
          <a:bodyPr/>
          <a:lstStyle/>
          <a:p>
            <a:r>
              <a:rPr lang="en-US" dirty="0">
                <a:cs typeface="Arial"/>
              </a:rPr>
              <a:t>The Visionary</a:t>
            </a:r>
            <a:endParaRPr lang="en-US" dirty="0"/>
          </a:p>
        </p:txBody>
      </p:sp>
      <p:sp>
        <p:nvSpPr>
          <p:cNvPr id="3" name="Content Placeholder 2">
            <a:extLst>
              <a:ext uri="{FF2B5EF4-FFF2-40B4-BE49-F238E27FC236}">
                <a16:creationId xmlns:a16="http://schemas.microsoft.com/office/drawing/2014/main" id="{3657154E-6A67-4CC8-AA4D-294FBFCB2914}"/>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Spiritual leader of company</a:t>
            </a:r>
          </a:p>
          <a:p>
            <a:pPr marL="344170" indent="-344170"/>
            <a:r>
              <a:rPr lang="en-US" dirty="0">
                <a:cs typeface="Arial"/>
              </a:rPr>
              <a:t>Typically CEO by default</a:t>
            </a:r>
          </a:p>
          <a:p>
            <a:pPr marL="344170" indent="-344170"/>
            <a:r>
              <a:rPr lang="en-US" dirty="0">
                <a:cs typeface="Arial"/>
              </a:rPr>
              <a:t>Drives culture</a:t>
            </a:r>
          </a:p>
          <a:p>
            <a:pPr marL="344170" indent="-344170"/>
            <a:r>
              <a:rPr lang="en-US" dirty="0">
                <a:cs typeface="Arial"/>
              </a:rPr>
              <a:t>Source of investment</a:t>
            </a:r>
          </a:p>
          <a:p>
            <a:pPr marL="344170" indent="-344170"/>
            <a:r>
              <a:rPr lang="en-US" dirty="0">
                <a:cs typeface="Arial"/>
              </a:rPr>
              <a:t>Drives passion</a:t>
            </a:r>
          </a:p>
          <a:p>
            <a:pPr marL="344170" indent="-344170"/>
            <a:r>
              <a:rPr lang="en-US" dirty="0">
                <a:cs typeface="Arial"/>
              </a:rPr>
              <a:t>Demo / sales focused</a:t>
            </a:r>
          </a:p>
          <a:p>
            <a:pPr marL="344170" indent="-344170"/>
            <a:endParaRPr lang="en-US" dirty="0">
              <a:cs typeface="Arial"/>
            </a:endParaRPr>
          </a:p>
          <a:p>
            <a:pPr marL="344170" indent="-344170"/>
            <a:endParaRPr lang="en-US" dirty="0">
              <a:cs typeface="Arial"/>
            </a:endParaRPr>
          </a:p>
          <a:p>
            <a:pPr marL="344170" indent="-344170"/>
            <a:endParaRPr lang="en-US" dirty="0">
              <a:cs typeface="Arial"/>
            </a:endParaRPr>
          </a:p>
        </p:txBody>
      </p:sp>
      <p:sp>
        <p:nvSpPr>
          <p:cNvPr id="4" name="Content Placeholder 3">
            <a:extLst>
              <a:ext uri="{FF2B5EF4-FFF2-40B4-BE49-F238E27FC236}">
                <a16:creationId xmlns:a16="http://schemas.microsoft.com/office/drawing/2014/main" id="{41E8B303-AC83-4443-A3F8-7E41C0EDB477}"/>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Drives business plan</a:t>
            </a:r>
          </a:p>
          <a:p>
            <a:pPr marL="795020" lvl="1" indent="-337820"/>
            <a:r>
              <a:rPr lang="en-US" dirty="0">
                <a:cs typeface="Arial"/>
              </a:rPr>
              <a:t>How to grow</a:t>
            </a:r>
          </a:p>
          <a:p>
            <a:pPr marL="795020" lvl="1" indent="-337820"/>
            <a:r>
              <a:rPr lang="en-US" dirty="0">
                <a:cs typeface="Arial"/>
              </a:rPr>
              <a:t>Target clients / industries</a:t>
            </a:r>
          </a:p>
          <a:p>
            <a:pPr marL="795020" lvl="1" indent="-337820"/>
            <a:r>
              <a:rPr lang="en-US" dirty="0">
                <a:cs typeface="Arial"/>
              </a:rPr>
              <a:t>Thinks months or years ahead of existing product</a:t>
            </a:r>
          </a:p>
          <a:p>
            <a:pPr marL="344170" indent="-344170"/>
            <a:r>
              <a:rPr lang="en-US" dirty="0">
                <a:cs typeface="Arial"/>
              </a:rPr>
              <a:t>Hands on during early stage</a:t>
            </a:r>
          </a:p>
          <a:p>
            <a:pPr marL="344170" indent="-344170"/>
            <a:r>
              <a:rPr lang="en-US" dirty="0">
                <a:cs typeface="Arial"/>
              </a:rPr>
              <a:t>Role diminishes as company grows</a:t>
            </a:r>
          </a:p>
        </p:txBody>
      </p:sp>
    </p:spTree>
    <p:extLst>
      <p:ext uri="{BB962C8B-B14F-4D97-AF65-F5344CB8AC3E}">
        <p14:creationId xmlns:p14="http://schemas.microsoft.com/office/powerpoint/2010/main" val="185862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BDB0-702E-4316-8A9B-4BEE6424BBA4}"/>
              </a:ext>
            </a:extLst>
          </p:cNvPr>
          <p:cNvSpPr>
            <a:spLocks noGrp="1"/>
          </p:cNvSpPr>
          <p:nvPr>
            <p:ph type="title"/>
          </p:nvPr>
        </p:nvSpPr>
        <p:spPr/>
        <p:txBody>
          <a:bodyPr/>
          <a:lstStyle/>
          <a:p>
            <a:r>
              <a:rPr lang="en-US" dirty="0">
                <a:cs typeface="Arial"/>
              </a:rPr>
              <a:t>The Visionary</a:t>
            </a:r>
            <a:endParaRPr lang="en-US" dirty="0"/>
          </a:p>
        </p:txBody>
      </p:sp>
      <p:sp>
        <p:nvSpPr>
          <p:cNvPr id="3" name="Content Placeholder 2">
            <a:extLst>
              <a:ext uri="{FF2B5EF4-FFF2-40B4-BE49-F238E27FC236}">
                <a16:creationId xmlns:a16="http://schemas.microsoft.com/office/drawing/2014/main" id="{6F3C59F2-0659-4F36-A934-776142678623}"/>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Wants to build everything as quickly as possible</a:t>
            </a:r>
          </a:p>
          <a:p>
            <a:pPr marL="344170" indent="-344170"/>
            <a:r>
              <a:rPr lang="en-US" dirty="0">
                <a:cs typeface="Arial"/>
              </a:rPr>
              <a:t>Will have direct access to developers</a:t>
            </a:r>
          </a:p>
          <a:p>
            <a:pPr marL="795020" lvl="1" indent="-337820"/>
            <a:r>
              <a:rPr lang="en-US" sz="2000" dirty="0">
                <a:cs typeface="Arial"/>
              </a:rPr>
              <a:t>Everything is top priority</a:t>
            </a:r>
          </a:p>
          <a:p>
            <a:pPr marL="795020" lvl="1" indent="-337820"/>
            <a:r>
              <a:rPr lang="en-US" sz="2000" dirty="0">
                <a:cs typeface="Arial"/>
              </a:rPr>
              <a:t>Disrupts feature work</a:t>
            </a:r>
          </a:p>
          <a:p>
            <a:pPr marL="344170" indent="-344170"/>
            <a:endParaRPr lang="en-US" sz="2000" dirty="0">
              <a:cs typeface="Arial"/>
            </a:endParaRPr>
          </a:p>
          <a:p>
            <a:pPr marL="344170" indent="-344170"/>
            <a:endParaRPr lang="en-US" dirty="0">
              <a:cs typeface="Arial"/>
            </a:endParaRPr>
          </a:p>
        </p:txBody>
      </p:sp>
      <p:sp>
        <p:nvSpPr>
          <p:cNvPr id="4" name="Content Placeholder 3">
            <a:extLst>
              <a:ext uri="{FF2B5EF4-FFF2-40B4-BE49-F238E27FC236}">
                <a16:creationId xmlns:a16="http://schemas.microsoft.com/office/drawing/2014/main" id="{2FE266A7-3FA1-4FCC-99E6-99B742EB9FA7}"/>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Designs the obvious 80%</a:t>
            </a:r>
          </a:p>
          <a:p>
            <a:pPr marL="795020" lvl="1" indent="-337820"/>
            <a:r>
              <a:rPr lang="en-US" dirty="0">
                <a:cs typeface="Arial"/>
              </a:rPr>
              <a:t>Misses "what if"</a:t>
            </a:r>
          </a:p>
          <a:p>
            <a:pPr marL="795020" lvl="1" indent="-337820"/>
            <a:r>
              <a:rPr lang="en-US" dirty="0">
                <a:cs typeface="Arial"/>
              </a:rPr>
              <a:t>Misses complicated interactions between features</a:t>
            </a:r>
          </a:p>
          <a:p>
            <a:pPr marL="344170" indent="-344170"/>
            <a:r>
              <a:rPr lang="en-US" dirty="0">
                <a:cs typeface="Arial"/>
              </a:rPr>
              <a:t>Opinions change based on recent experience in product</a:t>
            </a:r>
            <a:endParaRPr lang="en-US">
              <a:cs typeface="Arial"/>
            </a:endParaRPr>
          </a:p>
        </p:txBody>
      </p:sp>
    </p:spTree>
    <p:extLst>
      <p:ext uri="{BB962C8B-B14F-4D97-AF65-F5344CB8AC3E}">
        <p14:creationId xmlns:p14="http://schemas.microsoft.com/office/powerpoint/2010/main" val="1818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BD97-8176-4143-90F7-0A57B4DCA2D8}"/>
              </a:ext>
            </a:extLst>
          </p:cNvPr>
          <p:cNvSpPr>
            <a:spLocks noGrp="1"/>
          </p:cNvSpPr>
          <p:nvPr>
            <p:ph type="title"/>
          </p:nvPr>
        </p:nvSpPr>
        <p:spPr/>
        <p:txBody>
          <a:bodyPr/>
          <a:lstStyle/>
          <a:p>
            <a:r>
              <a:rPr lang="en-US" dirty="0">
                <a:cs typeface="Arial"/>
              </a:rPr>
              <a:t>The PM gap</a:t>
            </a:r>
            <a:endParaRPr lang="en-US" dirty="0"/>
          </a:p>
        </p:txBody>
      </p:sp>
      <p:sp>
        <p:nvSpPr>
          <p:cNvPr id="3" name="Content Placeholder 2">
            <a:extLst>
              <a:ext uri="{FF2B5EF4-FFF2-40B4-BE49-F238E27FC236}">
                <a16:creationId xmlns:a16="http://schemas.microsoft.com/office/drawing/2014/main" id="{3A952A3B-FB8B-42A1-A623-EB3B4DAF7E69}"/>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Cannot hire PM due to budget</a:t>
            </a:r>
          </a:p>
          <a:p>
            <a:pPr marL="344170" indent="-344170"/>
            <a:r>
              <a:rPr lang="en-US" dirty="0">
                <a:cs typeface="Arial"/>
              </a:rPr>
              <a:t>Cannot act as PM due to capacity</a:t>
            </a:r>
          </a:p>
          <a:p>
            <a:pPr marL="344170" indent="-344170"/>
            <a:r>
              <a:rPr lang="en-US" dirty="0">
                <a:cs typeface="Arial"/>
              </a:rPr>
              <a:t>Can lead to Visionary acting as PM by default</a:t>
            </a:r>
          </a:p>
          <a:p>
            <a:pPr marL="795020" lvl="1" indent="-337820"/>
            <a:r>
              <a:rPr lang="en-US" dirty="0">
                <a:cs typeface="Arial"/>
              </a:rPr>
              <a:t>Owner of product and company goals</a:t>
            </a:r>
          </a:p>
          <a:p>
            <a:pPr marL="795020" lvl="1" indent="-337820"/>
            <a:r>
              <a:rPr lang="en-US" dirty="0">
                <a:cs typeface="Arial"/>
              </a:rPr>
              <a:t>Most assertive and most invested</a:t>
            </a:r>
          </a:p>
        </p:txBody>
      </p:sp>
      <p:sp>
        <p:nvSpPr>
          <p:cNvPr id="4" name="Content Placeholder 3">
            <a:extLst>
              <a:ext uri="{FF2B5EF4-FFF2-40B4-BE49-F238E27FC236}">
                <a16:creationId xmlns:a16="http://schemas.microsoft.com/office/drawing/2014/main" id="{3B1963E1-1B2B-4BD5-8E95-83D2762190E9}"/>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Visionaries are not good PMs</a:t>
            </a:r>
          </a:p>
          <a:p>
            <a:pPr marL="795020" lvl="1" indent="-337820"/>
            <a:r>
              <a:rPr lang="en-US" dirty="0">
                <a:cs typeface="Arial"/>
              </a:rPr>
              <a:t>Broad focus</a:t>
            </a:r>
          </a:p>
          <a:p>
            <a:pPr marL="795020" lvl="1" indent="-337820"/>
            <a:r>
              <a:rPr lang="en-US" dirty="0">
                <a:cs typeface="Arial"/>
              </a:rPr>
              <a:t>Does not finish design</a:t>
            </a:r>
          </a:p>
          <a:p>
            <a:pPr marL="795020" lvl="1" indent="-337820"/>
            <a:r>
              <a:rPr lang="en-US" dirty="0">
                <a:cs typeface="Arial"/>
              </a:rPr>
              <a:t>Inconsistent design</a:t>
            </a:r>
          </a:p>
          <a:p>
            <a:pPr marL="795020" lvl="1" indent="-337820"/>
            <a:r>
              <a:rPr lang="en-US" dirty="0">
                <a:cs typeface="Arial"/>
              </a:rPr>
              <a:t>Not interruptible for day-to-day PM tasks</a:t>
            </a:r>
            <a:endParaRPr lang="en-US" dirty="0"/>
          </a:p>
          <a:p>
            <a:pPr marL="795020" lvl="1" indent="-337820"/>
            <a:r>
              <a:rPr lang="en-US" dirty="0">
                <a:cs typeface="Arial"/>
              </a:rPr>
              <a:t>Cannot manage development schedule</a:t>
            </a:r>
          </a:p>
          <a:p>
            <a:pPr marL="795020" lvl="1" indent="-337820"/>
            <a:r>
              <a:rPr lang="en-US" b="1" dirty="0">
                <a:cs typeface="Arial"/>
              </a:rPr>
              <a:t>No one to push back on vision</a:t>
            </a:r>
          </a:p>
        </p:txBody>
      </p:sp>
    </p:spTree>
    <p:extLst>
      <p:ext uri="{BB962C8B-B14F-4D97-AF65-F5344CB8AC3E}">
        <p14:creationId xmlns:p14="http://schemas.microsoft.com/office/powerpoint/2010/main" val="22740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897F-F476-43C7-850A-28EBC7891398}"/>
              </a:ext>
            </a:extLst>
          </p:cNvPr>
          <p:cNvSpPr>
            <a:spLocks noGrp="1"/>
          </p:cNvSpPr>
          <p:nvPr>
            <p:ph type="title"/>
          </p:nvPr>
        </p:nvSpPr>
        <p:spPr/>
        <p:txBody>
          <a:bodyPr/>
          <a:lstStyle/>
          <a:p>
            <a:r>
              <a:rPr lang="en-US" dirty="0">
                <a:cs typeface="Arial"/>
              </a:rPr>
              <a:t>How to SUCCESSFULLY ship software as a small company</a:t>
            </a:r>
            <a:endParaRPr lang="en-US" dirty="0"/>
          </a:p>
        </p:txBody>
      </p:sp>
      <p:sp>
        <p:nvSpPr>
          <p:cNvPr id="7" name="Text Placeholder 6">
            <a:extLst>
              <a:ext uri="{FF2B5EF4-FFF2-40B4-BE49-F238E27FC236}">
                <a16:creationId xmlns:a16="http://schemas.microsoft.com/office/drawing/2014/main" id="{E5310989-2D49-4F69-B490-9B2141934C1E}"/>
              </a:ext>
            </a:extLst>
          </p:cNvPr>
          <p:cNvSpPr>
            <a:spLocks noGrp="1"/>
          </p:cNvSpPr>
          <p:nvPr>
            <p:ph type="body" idx="1"/>
          </p:nvPr>
        </p:nvSpPr>
        <p:spPr/>
        <p:txBody>
          <a:bodyPr/>
          <a:lstStyle/>
          <a:p>
            <a:r>
              <a:rPr lang="en-US" dirty="0">
                <a:cs typeface="Arial"/>
              </a:rPr>
              <a:t>Before clients</a:t>
            </a:r>
            <a:endParaRPr lang="en-US" dirty="0"/>
          </a:p>
        </p:txBody>
      </p:sp>
      <p:sp>
        <p:nvSpPr>
          <p:cNvPr id="3" name="Content Placeholder 2">
            <a:extLst>
              <a:ext uri="{FF2B5EF4-FFF2-40B4-BE49-F238E27FC236}">
                <a16:creationId xmlns:a16="http://schemas.microsoft.com/office/drawing/2014/main" id="{4DB796F4-EEA7-48B7-BC15-4783DB52A003}"/>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Success is specific to each company</a:t>
            </a:r>
            <a:endParaRPr lang="en-US" dirty="0"/>
          </a:p>
          <a:p>
            <a:pPr marL="344170" indent="-344170"/>
            <a:r>
              <a:rPr lang="en-US" dirty="0">
                <a:cs typeface="Arial"/>
              </a:rPr>
              <a:t>Resolves around revenue and demo feedback</a:t>
            </a:r>
          </a:p>
          <a:p>
            <a:pPr marL="344170" indent="-344170"/>
            <a:r>
              <a:rPr lang="en-US" dirty="0">
                <a:cs typeface="Arial"/>
              </a:rPr>
              <a:t>Vision is loose and evolving</a:t>
            </a:r>
          </a:p>
          <a:p>
            <a:pPr marL="344170" indent="-344170"/>
            <a:r>
              <a:rPr lang="en-US" dirty="0">
                <a:cs typeface="Arial"/>
              </a:rPr>
              <a:t>Big risk, big reward</a:t>
            </a:r>
          </a:p>
          <a:p>
            <a:pPr marL="344170" indent="-344170"/>
            <a:r>
              <a:rPr lang="en-US" dirty="0">
                <a:cs typeface="Arial"/>
              </a:rPr>
              <a:t>Prove or disprove the plan is viable</a:t>
            </a:r>
          </a:p>
        </p:txBody>
      </p:sp>
      <p:sp>
        <p:nvSpPr>
          <p:cNvPr id="9" name="Text Placeholder 8">
            <a:extLst>
              <a:ext uri="{FF2B5EF4-FFF2-40B4-BE49-F238E27FC236}">
                <a16:creationId xmlns:a16="http://schemas.microsoft.com/office/drawing/2014/main" id="{A2A0EBB8-F7D6-4A66-B862-FA4988EDC798}"/>
              </a:ext>
            </a:extLst>
          </p:cNvPr>
          <p:cNvSpPr>
            <a:spLocks noGrp="1"/>
          </p:cNvSpPr>
          <p:nvPr>
            <p:ph type="body" sz="quarter" idx="3"/>
          </p:nvPr>
        </p:nvSpPr>
        <p:spPr/>
        <p:txBody>
          <a:bodyPr/>
          <a:lstStyle/>
          <a:p>
            <a:r>
              <a:rPr lang="en-US" dirty="0">
                <a:cs typeface="Arial"/>
              </a:rPr>
              <a:t>After clients</a:t>
            </a:r>
            <a:endParaRPr lang="en-US" dirty="0"/>
          </a:p>
        </p:txBody>
      </p:sp>
      <p:sp>
        <p:nvSpPr>
          <p:cNvPr id="5" name="Content Placeholder 4">
            <a:extLst>
              <a:ext uri="{FF2B5EF4-FFF2-40B4-BE49-F238E27FC236}">
                <a16:creationId xmlns:a16="http://schemas.microsoft.com/office/drawing/2014/main" id="{DDA8AAFE-E162-4811-A94C-849E33D286AA}"/>
              </a:ext>
            </a:extLst>
          </p:cNvPr>
          <p:cNvSpPr>
            <a:spLocks noGrp="1"/>
          </p:cNvSpPr>
          <p:nvPr>
            <p:ph sz="quarter" idx="4"/>
          </p:nvPr>
        </p:nvSpPr>
        <p:spPr/>
        <p:txBody>
          <a:bodyPr vert="horz" lIns="91440" tIns="45720" rIns="91440" bIns="45720" rtlCol="0" anchor="t">
            <a:normAutofit/>
          </a:bodyPr>
          <a:lstStyle/>
          <a:p>
            <a:pPr marL="344170" indent="-344170"/>
            <a:r>
              <a:rPr lang="en-US" dirty="0">
                <a:cs typeface="Arial"/>
              </a:rPr>
              <a:t>Prioritize keeping existing clients happy</a:t>
            </a:r>
          </a:p>
          <a:p>
            <a:pPr marL="344170" indent="-344170"/>
            <a:r>
              <a:rPr lang="en-US" dirty="0">
                <a:cs typeface="Arial"/>
              </a:rPr>
              <a:t>Vision drifts toward existing client needs</a:t>
            </a:r>
          </a:p>
          <a:p>
            <a:pPr marL="344170" indent="-344170"/>
            <a:r>
              <a:rPr lang="en-US" dirty="0">
                <a:cs typeface="Arial"/>
              </a:rPr>
              <a:t>Vision drifts toward penetrating related industries</a:t>
            </a:r>
          </a:p>
          <a:p>
            <a:pPr marL="344170" indent="-344170"/>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10995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build="p"/>
      <p:bldP spid="9"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F521-74B3-4C14-99BF-ED57650EE2A8}"/>
              </a:ext>
            </a:extLst>
          </p:cNvPr>
          <p:cNvSpPr>
            <a:spLocks noGrp="1"/>
          </p:cNvSpPr>
          <p:nvPr>
            <p:ph type="title"/>
          </p:nvPr>
        </p:nvSpPr>
        <p:spPr/>
        <p:txBody>
          <a:bodyPr/>
          <a:lstStyle/>
          <a:p>
            <a:r>
              <a:rPr lang="en-US" dirty="0">
                <a:cs typeface="Arial"/>
              </a:rPr>
              <a:t>How to successfully SHIP software as a small company</a:t>
            </a:r>
            <a:endParaRPr lang="en-US" dirty="0"/>
          </a:p>
        </p:txBody>
      </p:sp>
      <p:sp>
        <p:nvSpPr>
          <p:cNvPr id="3" name="Content Placeholder 2">
            <a:extLst>
              <a:ext uri="{FF2B5EF4-FFF2-40B4-BE49-F238E27FC236}">
                <a16:creationId xmlns:a16="http://schemas.microsoft.com/office/drawing/2014/main" id="{106B364E-E1FA-4506-867D-9FCF56C9A894}"/>
              </a:ext>
            </a:extLst>
          </p:cNvPr>
          <p:cNvSpPr>
            <a:spLocks noGrp="1"/>
          </p:cNvSpPr>
          <p:nvPr>
            <p:ph sz="half" idx="1"/>
          </p:nvPr>
        </p:nvSpPr>
        <p:spPr/>
        <p:txBody>
          <a:bodyPr vert="horz" lIns="91440" tIns="45720" rIns="91440" bIns="45720" rtlCol="0" anchor="t">
            <a:normAutofit/>
          </a:bodyPr>
          <a:lstStyle/>
          <a:p>
            <a:pPr marL="344170" indent="-344170"/>
            <a:r>
              <a:rPr lang="en-US" dirty="0">
                <a:cs typeface="Arial"/>
              </a:rPr>
              <a:t>Ship cycles should be extremely fast</a:t>
            </a:r>
          </a:p>
          <a:p>
            <a:pPr marL="795020" lvl="1" indent="-337820"/>
            <a:r>
              <a:rPr lang="en-US" dirty="0">
                <a:cs typeface="Arial"/>
              </a:rPr>
              <a:t>Not enough money to pay for longer cycle</a:t>
            </a:r>
          </a:p>
          <a:p>
            <a:pPr marL="795020" lvl="1" indent="-337820"/>
            <a:r>
              <a:rPr lang="en-US" dirty="0">
                <a:cs typeface="Arial"/>
              </a:rPr>
              <a:t>Need feedback from customers quickly</a:t>
            </a:r>
          </a:p>
          <a:p>
            <a:pPr marL="344170" indent="-344170"/>
            <a:r>
              <a:rPr lang="en-US" dirty="0">
                <a:cs typeface="Arial"/>
              </a:rPr>
              <a:t>Major features delivered in one sprint</a:t>
            </a:r>
          </a:p>
          <a:p>
            <a:pPr marL="795020" lvl="1" indent="-337820"/>
            <a:r>
              <a:rPr lang="en-US" dirty="0">
                <a:cs typeface="Arial"/>
              </a:rPr>
              <a:t>From design to live</a:t>
            </a:r>
          </a:p>
          <a:p>
            <a:pPr marL="795020" lvl="1" indent="-337820"/>
            <a:r>
              <a:rPr lang="en-US" dirty="0">
                <a:cs typeface="Arial"/>
              </a:rPr>
              <a:t>Cannot depend on QA polish</a:t>
            </a:r>
          </a:p>
        </p:txBody>
      </p:sp>
      <p:sp>
        <p:nvSpPr>
          <p:cNvPr id="4" name="Content Placeholder 3">
            <a:extLst>
              <a:ext uri="{FF2B5EF4-FFF2-40B4-BE49-F238E27FC236}">
                <a16:creationId xmlns:a16="http://schemas.microsoft.com/office/drawing/2014/main" id="{BCFAACA9-4F88-4FB4-B771-7B10E1BBD137}"/>
              </a:ext>
            </a:extLst>
          </p:cNvPr>
          <p:cNvSpPr>
            <a:spLocks noGrp="1"/>
          </p:cNvSpPr>
          <p:nvPr>
            <p:ph sz="half" idx="2"/>
          </p:nvPr>
        </p:nvSpPr>
        <p:spPr/>
        <p:txBody>
          <a:bodyPr vert="horz" lIns="91440" tIns="45720" rIns="91440" bIns="45720" rtlCol="0" anchor="t">
            <a:normAutofit/>
          </a:bodyPr>
          <a:lstStyle/>
          <a:p>
            <a:pPr marL="344170" indent="-344170"/>
            <a:r>
              <a:rPr lang="en-US" dirty="0">
                <a:cs typeface="Arial"/>
              </a:rPr>
              <a:t>Existing customers are critical</a:t>
            </a:r>
          </a:p>
          <a:p>
            <a:pPr marL="795020" lvl="1" indent="-337820"/>
            <a:r>
              <a:rPr lang="en-US" dirty="0">
                <a:cs typeface="Arial"/>
              </a:rPr>
              <a:t>Only source of revenue</a:t>
            </a:r>
          </a:p>
          <a:p>
            <a:pPr marL="795020" lvl="1" indent="-337820"/>
            <a:r>
              <a:rPr lang="en-US" dirty="0">
                <a:cs typeface="Arial"/>
              </a:rPr>
              <a:t>First couple clients will have special relationship</a:t>
            </a:r>
          </a:p>
          <a:p>
            <a:pPr marL="344170" indent="-344170"/>
            <a:r>
              <a:rPr lang="en-US" dirty="0">
                <a:cs typeface="Arial"/>
              </a:rPr>
              <a:t>Demo paths are critical</a:t>
            </a:r>
          </a:p>
          <a:p>
            <a:pPr marL="795020" lvl="1" indent="-337820"/>
            <a:r>
              <a:rPr lang="en-US" dirty="0">
                <a:cs typeface="Arial"/>
              </a:rPr>
              <a:t>No one knows if features sell until sales team starts trying</a:t>
            </a:r>
          </a:p>
          <a:p>
            <a:pPr marL="795020" lvl="1" indent="-337820"/>
            <a:r>
              <a:rPr lang="en-US" dirty="0">
                <a:cs typeface="Arial"/>
              </a:rPr>
              <a:t>Demos will happen without warning</a:t>
            </a:r>
          </a:p>
        </p:txBody>
      </p:sp>
    </p:spTree>
    <p:extLst>
      <p:ext uri="{BB962C8B-B14F-4D97-AF65-F5344CB8AC3E}">
        <p14:creationId xmlns:p14="http://schemas.microsoft.com/office/powerpoint/2010/main" val="17767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148</TotalTime>
  <Words>1175</Words>
  <Application>Microsoft Office PowerPoint</Application>
  <PresentationFormat>Widescreen</PresentationFormat>
  <Paragraphs>224</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How to ship software without a PM</vt:lpstr>
      <vt:lpstr>PowerPoint Presentation</vt:lpstr>
      <vt:lpstr>Company structure</vt:lpstr>
      <vt:lpstr>Small company culture</vt:lpstr>
      <vt:lpstr>The Visionary</vt:lpstr>
      <vt:lpstr>The Visionary</vt:lpstr>
      <vt:lpstr>The PM gap</vt:lpstr>
      <vt:lpstr>How to SUCCESSFULLY ship software as a small company</vt:lpstr>
      <vt:lpstr>How to successfully SHIP software as a small company</vt:lpstr>
      <vt:lpstr>Filling the PM gap</vt:lpstr>
      <vt:lpstr>Saying "No"</vt:lpstr>
      <vt:lpstr>Splitting up responsibilities</vt:lpstr>
      <vt:lpstr>Email Templates (example feature)</vt:lpstr>
      <vt:lpstr>Email Templates (example feature)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Steven Yackel</cp:lastModifiedBy>
  <cp:revision>11</cp:revision>
  <dcterms:modified xsi:type="dcterms:W3CDTF">2023-03-12T19:08:43Z</dcterms:modified>
</cp:coreProperties>
</file>