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F8AFDC-BB49-4EC9-92FA-1197E33BA649}"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397583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F8AFDC-BB49-4EC9-92FA-1197E33BA649}"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46912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F8AFDC-BB49-4EC9-92FA-1197E33BA649}"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225430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F8AFDC-BB49-4EC9-92FA-1197E33BA649}"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17820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F8AFDC-BB49-4EC9-92FA-1197E33BA649}"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153743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F8AFDC-BB49-4EC9-92FA-1197E33BA649}"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118060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F8AFDC-BB49-4EC9-92FA-1197E33BA649}" type="datetimeFigureOut">
              <a:rPr lang="en-US" smtClean="0"/>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214935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F8AFDC-BB49-4EC9-92FA-1197E33BA649}" type="datetimeFigureOut">
              <a:rPr lang="en-US" smtClean="0"/>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123631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8AFDC-BB49-4EC9-92FA-1197E33BA649}" type="datetimeFigureOut">
              <a:rPr lang="en-US" smtClean="0"/>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40277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F8AFDC-BB49-4EC9-92FA-1197E33BA649}"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372655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F8AFDC-BB49-4EC9-92FA-1197E33BA649}"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167E2-DB7E-4E10-A759-A7AC18D10BC9}" type="slidenum">
              <a:rPr lang="en-US" smtClean="0"/>
              <a:t>‹#›</a:t>
            </a:fld>
            <a:endParaRPr lang="en-US"/>
          </a:p>
        </p:txBody>
      </p:sp>
    </p:spTree>
    <p:extLst>
      <p:ext uri="{BB962C8B-B14F-4D97-AF65-F5344CB8AC3E}">
        <p14:creationId xmlns:p14="http://schemas.microsoft.com/office/powerpoint/2010/main" val="67258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8AFDC-BB49-4EC9-92FA-1197E33BA649}" type="datetimeFigureOut">
              <a:rPr lang="en-US" smtClean="0"/>
              <a:t>5/27/2021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167E2-DB7E-4E10-A759-A7AC18D10BC9}" type="slidenum">
              <a:rPr lang="en-US" smtClean="0"/>
              <a:t>‹#›</a:t>
            </a:fld>
            <a:endParaRPr lang="en-US"/>
          </a:p>
        </p:txBody>
      </p:sp>
    </p:spTree>
    <p:extLst>
      <p:ext uri="{BB962C8B-B14F-4D97-AF65-F5344CB8AC3E}">
        <p14:creationId xmlns:p14="http://schemas.microsoft.com/office/powerpoint/2010/main" val="1902377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ocalhost:[port]/ResourceInfo/AddResourc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ocalhost:44326/ResourceInfo/api/G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ocalhost:44326/ResourceInfo/api/Po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Resource Management</a:t>
            </a:r>
            <a:endParaRPr lang="en-US" u="sng" dirty="0"/>
          </a:p>
        </p:txBody>
      </p:sp>
      <p:sp>
        <p:nvSpPr>
          <p:cNvPr id="3" name="Subtitle 2"/>
          <p:cNvSpPr>
            <a:spLocks noGrp="1"/>
          </p:cNvSpPr>
          <p:nvPr>
            <p:ph type="subTitle" idx="1"/>
          </p:nvPr>
        </p:nvSpPr>
        <p:spPr/>
        <p:txBody>
          <a:bodyPr/>
          <a:lstStyle/>
          <a:p>
            <a:r>
              <a:rPr lang="en-US" b="1" dirty="0" smtClean="0">
                <a:effectLst>
                  <a:outerShdw blurRad="38100" dist="38100" dir="2700000" algn="tl">
                    <a:srgbClr val="000000">
                      <a:alpha val="43137"/>
                    </a:srgbClr>
                  </a:outerShdw>
                </a:effectLst>
              </a:rPr>
              <a:t>Setup Document</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44103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389" y="231494"/>
            <a:ext cx="11424213" cy="5945469"/>
          </a:xfrm>
        </p:spPr>
        <p:txBody>
          <a:bodyPr/>
          <a:lstStyle/>
          <a:p>
            <a:pPr marL="0" indent="0">
              <a:buNone/>
            </a:pPr>
            <a:r>
              <a:rPr lang="en-US" dirty="0" smtClean="0"/>
              <a:t>8) </a:t>
            </a:r>
            <a:r>
              <a:rPr lang="en-US" dirty="0" err="1" smtClean="0"/>
              <a:t>PostResource</a:t>
            </a:r>
            <a:r>
              <a:rPr lang="en-US" dirty="0" smtClean="0"/>
              <a:t> Response :</a:t>
            </a:r>
          </a:p>
          <a:p>
            <a:pPr marL="0" indent="0">
              <a:buNone/>
            </a:pPr>
            <a:endParaRPr lang="en-US" dirty="0"/>
          </a:p>
        </p:txBody>
      </p:sp>
      <p:pic>
        <p:nvPicPr>
          <p:cNvPr id="4" name="Picture 3"/>
          <p:cNvPicPr>
            <a:picLocks noChangeAspect="1"/>
          </p:cNvPicPr>
          <p:nvPr/>
        </p:nvPicPr>
        <p:blipFill>
          <a:blip r:embed="rId2"/>
          <a:stretch>
            <a:fillRect/>
          </a:stretch>
        </p:blipFill>
        <p:spPr>
          <a:xfrm>
            <a:off x="578026" y="752354"/>
            <a:ext cx="11216576" cy="5879939"/>
          </a:xfrm>
          <a:prstGeom prst="rect">
            <a:avLst/>
          </a:prstGeom>
        </p:spPr>
      </p:pic>
    </p:spTree>
    <p:extLst>
      <p:ext uri="{BB962C8B-B14F-4D97-AF65-F5344CB8AC3E}">
        <p14:creationId xmlns:p14="http://schemas.microsoft.com/office/powerpoint/2010/main" val="2365087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US" dirty="0" smtClean="0"/>
              <a:t>Postman : Get Resource String</a:t>
            </a:r>
            <a:endParaRPr lang="en-US" dirty="0"/>
          </a:p>
        </p:txBody>
      </p:sp>
      <p:sp>
        <p:nvSpPr>
          <p:cNvPr id="3" name="Content Placeholder 2"/>
          <p:cNvSpPr>
            <a:spLocks noGrp="1"/>
          </p:cNvSpPr>
          <p:nvPr>
            <p:ph idx="1"/>
          </p:nvPr>
        </p:nvSpPr>
        <p:spPr>
          <a:xfrm>
            <a:off x="838200" y="975360"/>
            <a:ext cx="10515600" cy="5219020"/>
          </a:xfrm>
        </p:spPr>
        <p:txBody>
          <a:bodyPr>
            <a:normAutofit fontScale="85000" lnSpcReduction="20000"/>
          </a:bodyPr>
          <a:lstStyle/>
          <a:p>
            <a:pPr marL="0" indent="0">
              <a:buNone/>
            </a:pPr>
            <a:r>
              <a:rPr lang="en-US" sz="1800" dirty="0"/>
              <a:t> {  </a:t>
            </a:r>
          </a:p>
          <a:p>
            <a:pPr marL="0" indent="0">
              <a:buNone/>
            </a:pPr>
            <a:r>
              <a:rPr lang="en-US" sz="1800" dirty="0"/>
              <a:t>   "header": {</a:t>
            </a:r>
          </a:p>
          <a:p>
            <a:pPr marL="0" indent="0">
              <a:buNone/>
            </a:pPr>
            <a:r>
              <a:rPr lang="en-US" sz="1800" dirty="0"/>
              <a:t>	"</a:t>
            </a:r>
            <a:r>
              <a:rPr lang="en-US" sz="1800" dirty="0" err="1"/>
              <a:t>requestId</a:t>
            </a:r>
            <a:r>
              <a:rPr lang="en-US" sz="1800" dirty="0"/>
              <a:t>" : 1, 					</a:t>
            </a:r>
          </a:p>
          <a:p>
            <a:pPr marL="0" indent="0">
              <a:buNone/>
            </a:pPr>
            <a:r>
              <a:rPr lang="en-US" sz="1800" dirty="0"/>
              <a:t>	"</a:t>
            </a:r>
            <a:r>
              <a:rPr lang="en-US" sz="1800" dirty="0" err="1"/>
              <a:t>requestType</a:t>
            </a:r>
            <a:r>
              <a:rPr lang="en-US" sz="1800" dirty="0"/>
              <a:t>" : "</a:t>
            </a:r>
            <a:r>
              <a:rPr lang="en-US" sz="1800" dirty="0" err="1"/>
              <a:t>resourceState</a:t>
            </a:r>
            <a:r>
              <a:rPr lang="en-US" sz="1800" dirty="0"/>
              <a:t>",		</a:t>
            </a:r>
          </a:p>
          <a:p>
            <a:pPr marL="0" indent="0">
              <a:buNone/>
            </a:pPr>
            <a:r>
              <a:rPr lang="en-US" sz="1800" dirty="0"/>
              <a:t>	"producer" : { "id":"1"}, 				</a:t>
            </a:r>
          </a:p>
          <a:p>
            <a:pPr marL="0" indent="0">
              <a:buNone/>
            </a:pPr>
            <a:r>
              <a:rPr lang="en-US" sz="1800" dirty="0"/>
              <a:t>	"version" :"1.0",	</a:t>
            </a:r>
          </a:p>
          <a:p>
            <a:pPr marL="0" indent="0">
              <a:buNone/>
            </a:pPr>
            <a:r>
              <a:rPr lang="en-US" sz="1800" dirty="0"/>
              <a:t>	"</a:t>
            </a:r>
            <a:r>
              <a:rPr lang="en-US" sz="1800" dirty="0" err="1"/>
              <a:t>dateMsg</a:t>
            </a:r>
            <a:r>
              <a:rPr lang="en-US" sz="1800" dirty="0"/>
              <a:t>": "2018-02-03 10:00:00"  </a:t>
            </a:r>
          </a:p>
          <a:p>
            <a:pPr marL="0" indent="0">
              <a:buNone/>
            </a:pPr>
            <a:r>
              <a:rPr lang="en-US" sz="1800" dirty="0"/>
              <a:t>	},</a:t>
            </a:r>
          </a:p>
          <a:p>
            <a:pPr marL="0" indent="0">
              <a:buNone/>
            </a:pPr>
            <a:r>
              <a:rPr lang="en-US" sz="1800" dirty="0"/>
              <a:t>	"body": { </a:t>
            </a:r>
          </a:p>
          <a:p>
            <a:pPr marL="0" indent="0">
              <a:buNone/>
            </a:pPr>
            <a:r>
              <a:rPr lang="en-US" sz="1800" dirty="0"/>
              <a:t>		"dates": "2018-01-30 T08:00:00Z",	 </a:t>
            </a:r>
          </a:p>
          <a:p>
            <a:pPr marL="0" indent="0">
              <a:buNone/>
            </a:pPr>
            <a:r>
              <a:rPr lang="en-US" sz="1800" dirty="0"/>
              <a:t>			"</a:t>
            </a:r>
            <a:r>
              <a:rPr lang="en-US" sz="1800" dirty="0" err="1"/>
              <a:t>itemSet</a:t>
            </a:r>
            <a:r>
              <a:rPr lang="en-US" sz="1800" dirty="0"/>
              <a:t>": {</a:t>
            </a:r>
          </a:p>
          <a:p>
            <a:pPr marL="0" indent="0">
              <a:buNone/>
            </a:pPr>
            <a:r>
              <a:rPr lang="en-US" sz="1800" dirty="0"/>
              <a:t>			        "items": {</a:t>
            </a:r>
          </a:p>
          <a:p>
            <a:pPr marL="0" indent="0">
              <a:buNone/>
            </a:pPr>
            <a:r>
              <a:rPr lang="en-US" sz="1800" dirty="0"/>
              <a:t>               			        "id": [long : resource id]					        		</a:t>
            </a:r>
          </a:p>
          <a:p>
            <a:pPr marL="0" indent="0">
              <a:buNone/>
            </a:pPr>
            <a:r>
              <a:rPr lang="en-US" sz="1800" dirty="0"/>
              <a:t>				}	</a:t>
            </a:r>
          </a:p>
          <a:p>
            <a:pPr marL="0" indent="0">
              <a:buNone/>
            </a:pPr>
            <a:r>
              <a:rPr lang="en-US" sz="1800" dirty="0"/>
              <a:t>	  }</a:t>
            </a:r>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220167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5069"/>
          </a:xfrm>
        </p:spPr>
        <p:txBody>
          <a:bodyPr>
            <a:normAutofit fontScale="90000"/>
          </a:bodyPr>
          <a:lstStyle/>
          <a:p>
            <a:r>
              <a:rPr lang="en-US" dirty="0"/>
              <a:t>Postman : </a:t>
            </a:r>
            <a:r>
              <a:rPr lang="en-US" dirty="0" smtClean="0"/>
              <a:t>Post </a:t>
            </a:r>
            <a:r>
              <a:rPr lang="en-US" dirty="0"/>
              <a:t>Resource String</a:t>
            </a:r>
          </a:p>
        </p:txBody>
      </p:sp>
      <p:sp>
        <p:nvSpPr>
          <p:cNvPr id="3" name="Content Placeholder 2"/>
          <p:cNvSpPr>
            <a:spLocks noGrp="1"/>
          </p:cNvSpPr>
          <p:nvPr>
            <p:ph idx="1"/>
          </p:nvPr>
        </p:nvSpPr>
        <p:spPr>
          <a:xfrm>
            <a:off x="838200" y="1010194"/>
            <a:ext cx="10515600" cy="5166769"/>
          </a:xfrm>
        </p:spPr>
        <p:txBody>
          <a:bodyPr>
            <a:normAutofit/>
          </a:bodyPr>
          <a:lstStyle/>
          <a:p>
            <a:pPr marL="0" indent="0">
              <a:buNone/>
            </a:pPr>
            <a:r>
              <a:rPr lang="en-US" sz="1000" dirty="0"/>
              <a:t>{  </a:t>
            </a:r>
          </a:p>
          <a:p>
            <a:pPr marL="0" indent="0">
              <a:buNone/>
            </a:pPr>
            <a:r>
              <a:rPr lang="en-US" sz="1000" dirty="0"/>
              <a:t>	'header': {</a:t>
            </a:r>
          </a:p>
          <a:p>
            <a:pPr marL="0" indent="0">
              <a:buNone/>
            </a:pPr>
            <a:r>
              <a:rPr lang="en-US" sz="1000" dirty="0"/>
              <a:t>				'</a:t>
            </a:r>
            <a:r>
              <a:rPr lang="en-US" sz="1000" dirty="0" err="1"/>
              <a:t>sourceRequest</a:t>
            </a:r>
            <a:r>
              <a:rPr lang="en-US" sz="1000" dirty="0"/>
              <a:t>': {</a:t>
            </a:r>
          </a:p>
          <a:p>
            <a:pPr marL="0" indent="0">
              <a:buNone/>
            </a:pPr>
            <a:r>
              <a:rPr lang="en-US" sz="1000" dirty="0"/>
              <a:t>								   '</a:t>
            </a:r>
            <a:r>
              <a:rPr lang="en-US" sz="1000" dirty="0" err="1"/>
              <a:t>requestId</a:t>
            </a:r>
            <a:r>
              <a:rPr lang="en-US" sz="1000" dirty="0"/>
              <a:t>': 1</a:t>
            </a:r>
          </a:p>
          <a:p>
            <a:pPr marL="0" indent="0">
              <a:buNone/>
            </a:pPr>
            <a:r>
              <a:rPr lang="en-US" sz="1000" dirty="0"/>
              <a:t>								   '</a:t>
            </a:r>
            <a:r>
              <a:rPr lang="en-US" sz="1000" dirty="0" err="1"/>
              <a:t>requestType</a:t>
            </a:r>
            <a:r>
              <a:rPr lang="en-US" sz="1000" dirty="0"/>
              <a:t>': </a:t>
            </a:r>
            <a:r>
              <a:rPr lang="en-US" sz="1000" dirty="0" err="1"/>
              <a:t>resourceState</a:t>
            </a:r>
            <a:r>
              <a:rPr lang="en-US" sz="1000" dirty="0"/>
              <a:t>  </a:t>
            </a:r>
          </a:p>
          <a:p>
            <a:pPr marL="0" indent="0">
              <a:buNone/>
            </a:pPr>
            <a:r>
              <a:rPr lang="en-US" sz="1000" dirty="0"/>
              <a:t>								   'version': 1.0  </a:t>
            </a:r>
          </a:p>
          <a:p>
            <a:pPr marL="0" indent="0">
              <a:buNone/>
            </a:pPr>
            <a:r>
              <a:rPr lang="en-US" sz="1000" dirty="0"/>
              <a:t>								 },</a:t>
            </a:r>
          </a:p>
          <a:p>
            <a:pPr marL="0" indent="0">
              <a:buNone/>
            </a:pPr>
            <a:r>
              <a:rPr lang="en-US" sz="1000" dirty="0"/>
              <a:t>				'</a:t>
            </a:r>
            <a:r>
              <a:rPr lang="en-US" sz="1000" dirty="0" err="1"/>
              <a:t>messageType</a:t>
            </a:r>
            <a:r>
              <a:rPr lang="en-US" sz="1000" dirty="0"/>
              <a:t>':</a:t>
            </a:r>
            <a:r>
              <a:rPr lang="en-US" sz="1000" dirty="0" err="1"/>
              <a:t>resourceState</a:t>
            </a:r>
            <a:r>
              <a:rPr lang="en-US" sz="1000" dirty="0"/>
              <a:t>  </a:t>
            </a:r>
          </a:p>
          <a:p>
            <a:pPr marL="0" indent="0">
              <a:buNone/>
            </a:pPr>
            <a:r>
              <a:rPr lang="en-US" sz="1000" dirty="0"/>
              <a:t>				'version':1.0  </a:t>
            </a:r>
          </a:p>
          <a:p>
            <a:pPr marL="0" indent="0">
              <a:buNone/>
            </a:pPr>
            <a:r>
              <a:rPr lang="en-US" sz="1000" dirty="0"/>
              <a:t>				'</a:t>
            </a:r>
            <a:r>
              <a:rPr lang="en-US" sz="1000" dirty="0" err="1"/>
              <a:t>dateMsg</a:t>
            </a:r>
            <a:r>
              <a:rPr lang="en-US" sz="1000" dirty="0"/>
              <a:t>':	2/3/2018 10:00:00 AM  </a:t>
            </a:r>
          </a:p>
          <a:p>
            <a:pPr marL="0" indent="0">
              <a:buNone/>
            </a:pPr>
            <a:r>
              <a:rPr lang="en-US" sz="1000" dirty="0"/>
              <a:t>		 },</a:t>
            </a:r>
          </a:p>
          <a:p>
            <a:pPr marL="0" indent="0">
              <a:buNone/>
            </a:pPr>
            <a:r>
              <a:rPr lang="en-US" sz="1000" dirty="0"/>
              <a:t>	'body':{</a:t>
            </a:r>
          </a:p>
          <a:p>
            <a:pPr marL="0" indent="0">
              <a:buNone/>
            </a:pPr>
            <a:r>
              <a:rPr lang="en-US" sz="1000" dirty="0"/>
              <a:t>				'</a:t>
            </a:r>
            <a:r>
              <a:rPr lang="en-US" sz="1000" dirty="0" err="1"/>
              <a:t>resourceState</a:t>
            </a:r>
            <a:r>
              <a:rPr lang="en-US" sz="1000" dirty="0"/>
              <a:t>': {</a:t>
            </a:r>
          </a:p>
          <a:p>
            <a:pPr marL="0" indent="0">
              <a:buNone/>
            </a:pPr>
            <a:r>
              <a:rPr lang="en-US" sz="1000" dirty="0"/>
              <a:t>									'id':extId1 </a:t>
            </a:r>
          </a:p>
          <a:p>
            <a:pPr marL="0" indent="0">
              <a:buNone/>
            </a:pPr>
            <a:r>
              <a:rPr lang="en-US" sz="1000" dirty="0"/>
              <a:t>									'updateDataDate':5/5/2021 5:11:21 PM</a:t>
            </a:r>
          </a:p>
        </p:txBody>
      </p:sp>
    </p:spTree>
    <p:extLst>
      <p:ext uri="{BB962C8B-B14F-4D97-AF65-F5344CB8AC3E}">
        <p14:creationId xmlns:p14="http://schemas.microsoft.com/office/powerpoint/2010/main" val="194728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7714"/>
            <a:ext cx="10515600" cy="5959249"/>
          </a:xfrm>
        </p:spPr>
        <p:txBody>
          <a:bodyPr>
            <a:normAutofit fontScale="55000" lnSpcReduction="20000"/>
          </a:bodyPr>
          <a:lstStyle/>
          <a:p>
            <a:pPr marL="0" indent="0">
              <a:buNone/>
            </a:pPr>
            <a:r>
              <a:rPr lang="en-US" sz="1800" dirty="0"/>
              <a:t>'tags': {</a:t>
            </a:r>
          </a:p>
          <a:p>
            <a:pPr marL="0" indent="0">
              <a:buNone/>
            </a:pPr>
            <a:r>
              <a:rPr lang="en-US" sz="1800" dirty="0"/>
              <a:t>											   'Id': 2345678 , </a:t>
            </a:r>
          </a:p>
          <a:p>
            <a:pPr marL="0" indent="0">
              <a:buNone/>
            </a:pPr>
            <a:r>
              <a:rPr lang="en-US" sz="1800" dirty="0"/>
              <a:t>												'</a:t>
            </a:r>
            <a:r>
              <a:rPr lang="en-US" sz="1800" dirty="0" err="1"/>
              <a:t>TypeId</a:t>
            </a:r>
            <a:r>
              <a:rPr lang="en-US" sz="1800" dirty="0"/>
              <a:t>': 102, </a:t>
            </a:r>
          </a:p>
          <a:p>
            <a:pPr marL="0" indent="0">
              <a:buNone/>
            </a:pPr>
            <a:r>
              <a:rPr lang="en-US" sz="1800" dirty="0"/>
              <a:t>												'Type': </a:t>
            </a:r>
            <a:r>
              <a:rPr lang="en-US" sz="1800" dirty="0" err="1"/>
              <a:t>Benglr</a:t>
            </a:r>
            <a:r>
              <a:rPr lang="en-US" sz="1800" dirty="0"/>
              <a:t>, </a:t>
            </a:r>
          </a:p>
          <a:p>
            <a:pPr marL="0" indent="0">
              <a:buNone/>
            </a:pPr>
            <a:r>
              <a:rPr lang="en-US" sz="1800" dirty="0"/>
              <a:t>												'</a:t>
            </a:r>
            <a:r>
              <a:rPr lang="en-US" sz="1800" dirty="0" err="1"/>
              <a:t>StatusId</a:t>
            </a:r>
            <a:r>
              <a:rPr lang="en-US" sz="1800" dirty="0"/>
              <a:t>': 203, </a:t>
            </a:r>
          </a:p>
          <a:p>
            <a:pPr marL="0" indent="0">
              <a:buNone/>
            </a:pPr>
            <a:r>
              <a:rPr lang="en-US" sz="1800" dirty="0"/>
              <a:t>												'Status': </a:t>
            </a:r>
            <a:r>
              <a:rPr lang="en-US" sz="1800" dirty="0" err="1"/>
              <a:t>kjkjk</a:t>
            </a:r>
            <a:r>
              <a:rPr lang="en-US" sz="1800" dirty="0"/>
              <a:t>, </a:t>
            </a:r>
          </a:p>
          <a:p>
            <a:pPr marL="0" indent="0">
              <a:buNone/>
            </a:pPr>
            <a:r>
              <a:rPr lang="en-US" sz="1800" dirty="0"/>
              <a:t>												'</a:t>
            </a:r>
            <a:r>
              <a:rPr lang="en-US" sz="1800" dirty="0" err="1"/>
              <a:t>LocationId</a:t>
            </a:r>
            <a:r>
              <a:rPr lang="en-US" sz="1800" dirty="0"/>
              <a:t>': 1,</a:t>
            </a:r>
          </a:p>
          <a:p>
            <a:pPr marL="0" indent="0">
              <a:buNone/>
            </a:pPr>
            <a:r>
              <a:rPr lang="en-US" sz="1800" dirty="0"/>
              <a:t>												'</a:t>
            </a:r>
            <a:r>
              <a:rPr lang="en-US" sz="1800" dirty="0" err="1"/>
              <a:t>LocationValue</a:t>
            </a:r>
            <a:r>
              <a:rPr lang="en-US" sz="1800" dirty="0"/>
              <a:t>': {</a:t>
            </a:r>
          </a:p>
          <a:p>
            <a:pPr marL="0" indent="0">
              <a:buNone/>
            </a:pPr>
            <a:r>
              <a:rPr lang="en-US" sz="1800" dirty="0"/>
              <a:t>																	'Id': 1 ,</a:t>
            </a:r>
          </a:p>
          <a:p>
            <a:pPr marL="0" indent="0">
              <a:buNone/>
            </a:pPr>
            <a:r>
              <a:rPr lang="en-US" sz="1800" dirty="0"/>
              <a:t>																	'X': 35 ,</a:t>
            </a:r>
          </a:p>
          <a:p>
            <a:pPr marL="0" indent="0">
              <a:buNone/>
            </a:pPr>
            <a:r>
              <a:rPr lang="en-US" sz="1800" dirty="0"/>
              <a:t>																	'Y': 24 ,</a:t>
            </a:r>
          </a:p>
          <a:p>
            <a:pPr marL="0" indent="0">
              <a:buNone/>
            </a:pPr>
            <a:r>
              <a:rPr lang="en-US" sz="1800" dirty="0"/>
              <a:t>																	'Z': 96 ,</a:t>
            </a:r>
          </a:p>
          <a:p>
            <a:pPr marL="0" indent="0">
              <a:buNone/>
            </a:pPr>
            <a:r>
              <a:rPr lang="en-US" sz="1800" dirty="0"/>
              <a:t>																	'Rotation': 54</a:t>
            </a:r>
          </a:p>
          <a:p>
            <a:pPr marL="0" indent="0">
              <a:buNone/>
            </a:pPr>
            <a:r>
              <a:rPr lang="en-US" sz="1800" dirty="0"/>
              <a:t>																	}, </a:t>
            </a:r>
          </a:p>
          <a:p>
            <a:pPr marL="0" indent="0">
              <a:buNone/>
            </a:pPr>
            <a:r>
              <a:rPr lang="en-US" sz="1800" dirty="0"/>
              <a:t>												'Name': Hello</a:t>
            </a:r>
          </a:p>
          <a:p>
            <a:pPr marL="0" indent="0">
              <a:buNone/>
            </a:pPr>
            <a:r>
              <a:rPr lang="en-US" sz="1800" dirty="0"/>
              <a:t>											 }</a:t>
            </a:r>
          </a:p>
          <a:p>
            <a:pPr marL="0" indent="0">
              <a:buNone/>
            </a:pPr>
            <a:r>
              <a:rPr lang="en-US" sz="1800" dirty="0"/>
              <a:t>								  }</a:t>
            </a:r>
          </a:p>
          <a:p>
            <a:pPr marL="0" indent="0">
              <a:buNone/>
            </a:pPr>
            <a:r>
              <a:rPr lang="en-US" sz="1800" dirty="0"/>
              <a:t>			}</a:t>
            </a:r>
          </a:p>
          <a:p>
            <a:pPr marL="0" indent="0">
              <a:buNone/>
            </a:pPr>
            <a:r>
              <a:rPr lang="en-US" sz="1800"/>
              <a:t>	}</a:t>
            </a:r>
            <a:endParaRPr lang="en-US" sz="1800" dirty="0"/>
          </a:p>
        </p:txBody>
      </p:sp>
    </p:spTree>
    <p:extLst>
      <p:ext uri="{BB962C8B-B14F-4D97-AF65-F5344CB8AC3E}">
        <p14:creationId xmlns:p14="http://schemas.microsoft.com/office/powerpoint/2010/main" val="150298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a:solidFill>
            <a:schemeClr val="accent5">
              <a:lumMod val="60000"/>
              <a:lumOff val="40000"/>
            </a:schemeClr>
          </a:solidFill>
        </p:spPr>
        <p:txBody>
          <a:bodyPr>
            <a:normAutofit/>
          </a:bodyPr>
          <a:lstStyle/>
          <a:p>
            <a:r>
              <a:rPr lang="en-US" sz="2400" b="1" dirty="0" smtClean="0"/>
              <a:t>Create Database</a:t>
            </a:r>
            <a:endParaRPr lang="en-US" sz="2400" b="1" dirty="0"/>
          </a:p>
        </p:txBody>
      </p:sp>
      <p:sp>
        <p:nvSpPr>
          <p:cNvPr id="3" name="Content Placeholder 2"/>
          <p:cNvSpPr>
            <a:spLocks noGrp="1"/>
          </p:cNvSpPr>
          <p:nvPr>
            <p:ph idx="1"/>
          </p:nvPr>
        </p:nvSpPr>
        <p:spPr>
          <a:xfrm>
            <a:off x="838200" y="992777"/>
            <a:ext cx="10515600" cy="5184186"/>
          </a:xfrm>
        </p:spPr>
        <p:txBody>
          <a:bodyPr>
            <a:normAutofit/>
          </a:bodyPr>
          <a:lstStyle/>
          <a:p>
            <a:pPr marL="457200" indent="-457200">
              <a:buFont typeface="+mj-lt"/>
              <a:buAutoNum type="arabicParenR"/>
            </a:pPr>
            <a:r>
              <a:rPr lang="en-US" sz="1600" dirty="0" smtClean="0"/>
              <a:t>Create Database with Name </a:t>
            </a:r>
            <a:r>
              <a:rPr lang="en-US" sz="1600" dirty="0"/>
              <a:t>[3DX_RM_DB</a:t>
            </a:r>
            <a:r>
              <a:rPr lang="en-US" sz="1600" dirty="0" smtClean="0"/>
              <a:t>]</a:t>
            </a:r>
          </a:p>
          <a:p>
            <a:pPr marL="457200" indent="-457200">
              <a:buFont typeface="+mj-lt"/>
              <a:buAutoNum type="arabicParenR"/>
            </a:pPr>
            <a:r>
              <a:rPr lang="en-US" sz="1600" dirty="0" smtClean="0"/>
              <a:t>Create Tables (</a:t>
            </a:r>
            <a:r>
              <a:rPr lang="en-US" sz="1600" dirty="0" err="1" smtClean="0"/>
              <a:t>LocationTable,ResourceTable,StatusTable,TypeTable</a:t>
            </a:r>
            <a:r>
              <a:rPr lang="en-US" sz="1600" dirty="0" smtClean="0"/>
              <a:t>) by using below command</a:t>
            </a:r>
          </a:p>
          <a:p>
            <a:pPr marL="0" indent="0">
              <a:buNone/>
            </a:pPr>
            <a:endParaRPr lang="en-US" sz="1000" dirty="0"/>
          </a:p>
        </p:txBody>
      </p:sp>
      <p:pic>
        <p:nvPicPr>
          <p:cNvPr id="4" name="Picture 3"/>
          <p:cNvPicPr>
            <a:picLocks noChangeAspect="1"/>
          </p:cNvPicPr>
          <p:nvPr/>
        </p:nvPicPr>
        <p:blipFill>
          <a:blip r:embed="rId2"/>
          <a:stretch>
            <a:fillRect/>
          </a:stretch>
        </p:blipFill>
        <p:spPr>
          <a:xfrm>
            <a:off x="1386839" y="1787197"/>
            <a:ext cx="9509761" cy="4710789"/>
          </a:xfrm>
          <a:prstGeom prst="rect">
            <a:avLst/>
          </a:prstGeom>
        </p:spPr>
      </p:pic>
    </p:spTree>
    <p:extLst>
      <p:ext uri="{BB962C8B-B14F-4D97-AF65-F5344CB8AC3E}">
        <p14:creationId xmlns:p14="http://schemas.microsoft.com/office/powerpoint/2010/main" val="1758201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5795963"/>
          </a:xfrm>
        </p:spPr>
        <p:txBody>
          <a:bodyPr>
            <a:normAutofit/>
          </a:bodyPr>
          <a:lstStyle/>
          <a:p>
            <a:pPr marL="0" indent="0">
              <a:buNone/>
            </a:pPr>
            <a:r>
              <a:rPr lang="en-US" sz="1600" dirty="0" smtClean="0"/>
              <a:t>3) Insert values to </a:t>
            </a:r>
            <a:r>
              <a:rPr lang="en-US" sz="1600" dirty="0" err="1" smtClean="0"/>
              <a:t>Statustable</a:t>
            </a:r>
            <a:r>
              <a:rPr lang="en-US" sz="1600" dirty="0" smtClean="0"/>
              <a:t> , </a:t>
            </a:r>
            <a:r>
              <a:rPr lang="en-US" sz="1600" dirty="0" err="1" smtClean="0"/>
              <a:t>Typetable</a:t>
            </a:r>
            <a:r>
              <a:rPr lang="en-US" sz="1600" dirty="0" smtClean="0"/>
              <a:t> using below commands</a:t>
            </a:r>
          </a:p>
          <a:p>
            <a:pPr marL="0" indent="0">
              <a:buNone/>
            </a:pPr>
            <a:endParaRPr lang="en-US" sz="1600" dirty="0"/>
          </a:p>
        </p:txBody>
      </p:sp>
      <p:pic>
        <p:nvPicPr>
          <p:cNvPr id="4" name="Picture 3"/>
          <p:cNvPicPr>
            <a:picLocks noChangeAspect="1"/>
          </p:cNvPicPr>
          <p:nvPr/>
        </p:nvPicPr>
        <p:blipFill>
          <a:blip r:embed="rId2"/>
          <a:stretch>
            <a:fillRect/>
          </a:stretch>
        </p:blipFill>
        <p:spPr>
          <a:xfrm>
            <a:off x="1428205" y="1150621"/>
            <a:ext cx="4284619" cy="2435814"/>
          </a:xfrm>
          <a:prstGeom prst="rect">
            <a:avLst/>
          </a:prstGeom>
        </p:spPr>
      </p:pic>
      <p:cxnSp>
        <p:nvCxnSpPr>
          <p:cNvPr id="9" name="Straight Connector 8"/>
          <p:cNvCxnSpPr/>
          <p:nvPr/>
        </p:nvCxnSpPr>
        <p:spPr>
          <a:xfrm flipV="1">
            <a:off x="5538651" y="1079863"/>
            <a:ext cx="0" cy="2506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23094" y="3586435"/>
            <a:ext cx="4615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341120" y="1150621"/>
            <a:ext cx="0" cy="2358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23092" y="1079863"/>
            <a:ext cx="4615559"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stretch>
            <a:fillRect/>
          </a:stretch>
        </p:blipFill>
        <p:spPr>
          <a:xfrm>
            <a:off x="5294797" y="2092166"/>
            <a:ext cx="6446839" cy="4042818"/>
          </a:xfrm>
          <a:prstGeom prst="rect">
            <a:avLst/>
          </a:prstGeom>
        </p:spPr>
      </p:pic>
      <p:pic>
        <p:nvPicPr>
          <p:cNvPr id="17" name="Picture 16"/>
          <p:cNvPicPr>
            <a:picLocks noChangeAspect="1"/>
          </p:cNvPicPr>
          <p:nvPr/>
        </p:nvPicPr>
        <p:blipFill>
          <a:blip r:embed="rId2"/>
          <a:stretch>
            <a:fillRect/>
          </a:stretch>
        </p:blipFill>
        <p:spPr>
          <a:xfrm>
            <a:off x="1010178" y="1150621"/>
            <a:ext cx="4284619" cy="2435814"/>
          </a:xfrm>
          <a:prstGeom prst="rect">
            <a:avLst/>
          </a:prstGeom>
        </p:spPr>
      </p:pic>
      <p:cxnSp>
        <p:nvCxnSpPr>
          <p:cNvPr id="18" name="Straight Connector 17"/>
          <p:cNvCxnSpPr/>
          <p:nvPr/>
        </p:nvCxnSpPr>
        <p:spPr>
          <a:xfrm flipH="1" flipV="1">
            <a:off x="923092" y="1079863"/>
            <a:ext cx="1" cy="24296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821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a:solidFill>
            <a:schemeClr val="accent5">
              <a:lumMod val="60000"/>
              <a:lumOff val="40000"/>
            </a:schemeClr>
          </a:solidFill>
        </p:spPr>
        <p:txBody>
          <a:bodyPr>
            <a:normAutofit/>
          </a:bodyPr>
          <a:lstStyle/>
          <a:p>
            <a:r>
              <a:rPr lang="en-US" sz="3200" b="1" dirty="0" smtClean="0"/>
              <a:t>RM_API</a:t>
            </a:r>
            <a:endParaRPr lang="en-US" sz="3200" b="1" dirty="0"/>
          </a:p>
        </p:txBody>
      </p:sp>
      <p:sp>
        <p:nvSpPr>
          <p:cNvPr id="3" name="Content Placeholder 2"/>
          <p:cNvSpPr>
            <a:spLocks noGrp="1"/>
          </p:cNvSpPr>
          <p:nvPr>
            <p:ph idx="1"/>
          </p:nvPr>
        </p:nvSpPr>
        <p:spPr>
          <a:xfrm>
            <a:off x="838200" y="1013460"/>
            <a:ext cx="10515600" cy="5163503"/>
          </a:xfrm>
        </p:spPr>
        <p:txBody>
          <a:bodyPr>
            <a:normAutofit/>
          </a:bodyPr>
          <a:lstStyle/>
          <a:p>
            <a:pPr marL="0" indent="0">
              <a:buNone/>
            </a:pPr>
            <a:r>
              <a:rPr lang="en-US" sz="2400" u="sng" dirty="0" smtClean="0"/>
              <a:t>Steps to be followed to setup Resource Management </a:t>
            </a:r>
            <a:r>
              <a:rPr lang="en-US" sz="2400" u="sng" dirty="0" err="1" smtClean="0"/>
              <a:t>Api</a:t>
            </a:r>
            <a:r>
              <a:rPr lang="en-US" sz="2400" u="sng" dirty="0" smtClean="0"/>
              <a:t> App:-</a:t>
            </a:r>
          </a:p>
          <a:p>
            <a:r>
              <a:rPr lang="en-US" sz="2000" dirty="0" smtClean="0"/>
              <a:t>We have to update the DB connection string which is residing in </a:t>
            </a:r>
            <a:r>
              <a:rPr lang="en-US" sz="2000" dirty="0" err="1" smtClean="0"/>
              <a:t>Global.asx</a:t>
            </a:r>
            <a:r>
              <a:rPr lang="en-US" sz="2000" dirty="0" smtClean="0"/>
              <a:t> file</a:t>
            </a:r>
          </a:p>
          <a:p>
            <a:pPr marL="0" indent="0">
              <a:buNone/>
            </a:pPr>
            <a:endParaRPr lang="en-US" sz="2000" dirty="0" smtClean="0"/>
          </a:p>
          <a:p>
            <a:r>
              <a:rPr lang="en-US" sz="2000" dirty="0" smtClean="0"/>
              <a:t>Open SSMS, right click on the database, go to database property, then go to connection properties, copy the server name and replace it in the initial string of the connection string mentioned in </a:t>
            </a:r>
            <a:r>
              <a:rPr lang="en-US" sz="2000" dirty="0" err="1" smtClean="0"/>
              <a:t>Global.asx</a:t>
            </a:r>
            <a:r>
              <a:rPr lang="en-US" sz="2000" dirty="0" smtClean="0"/>
              <a:t> file.</a:t>
            </a:r>
          </a:p>
          <a:p>
            <a:pPr marL="0" indent="0">
              <a:buNone/>
            </a:pPr>
            <a:endParaRPr lang="en-US" sz="2000" dirty="0"/>
          </a:p>
        </p:txBody>
      </p:sp>
      <p:pic>
        <p:nvPicPr>
          <p:cNvPr id="4" name="Picture 3"/>
          <p:cNvPicPr>
            <a:picLocks noChangeAspect="1"/>
          </p:cNvPicPr>
          <p:nvPr/>
        </p:nvPicPr>
        <p:blipFill>
          <a:blip r:embed="rId2"/>
          <a:stretch>
            <a:fillRect/>
          </a:stretch>
        </p:blipFill>
        <p:spPr>
          <a:xfrm>
            <a:off x="838200" y="1786425"/>
            <a:ext cx="10448109" cy="517319"/>
          </a:xfrm>
          <a:prstGeom prst="rect">
            <a:avLst/>
          </a:prstGeom>
        </p:spPr>
      </p:pic>
      <p:pic>
        <p:nvPicPr>
          <p:cNvPr id="5" name="Picture 4"/>
          <p:cNvPicPr>
            <a:picLocks noChangeAspect="1"/>
          </p:cNvPicPr>
          <p:nvPr/>
        </p:nvPicPr>
        <p:blipFill>
          <a:blip r:embed="rId3"/>
          <a:stretch>
            <a:fillRect/>
          </a:stretch>
        </p:blipFill>
        <p:spPr>
          <a:xfrm>
            <a:off x="980666" y="3263375"/>
            <a:ext cx="10163175" cy="3233465"/>
          </a:xfrm>
          <a:prstGeom prst="rect">
            <a:avLst/>
          </a:prstGeom>
        </p:spPr>
      </p:pic>
    </p:spTree>
    <p:extLst>
      <p:ext uri="{BB962C8B-B14F-4D97-AF65-F5344CB8AC3E}">
        <p14:creationId xmlns:p14="http://schemas.microsoft.com/office/powerpoint/2010/main" val="3852050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8795"/>
          </a:xfrm>
          <a:solidFill>
            <a:schemeClr val="accent5">
              <a:lumMod val="60000"/>
              <a:lumOff val="40000"/>
            </a:schemeClr>
          </a:solidFill>
        </p:spPr>
        <p:txBody>
          <a:bodyPr>
            <a:normAutofit fontScale="90000"/>
          </a:bodyPr>
          <a:lstStyle/>
          <a:p>
            <a:r>
              <a:rPr lang="en-US" sz="3200" b="1" dirty="0" smtClean="0"/>
              <a:t>RM client App</a:t>
            </a:r>
            <a:endParaRPr lang="en-US" sz="3200" b="1" dirty="0"/>
          </a:p>
        </p:txBody>
      </p:sp>
      <p:sp>
        <p:nvSpPr>
          <p:cNvPr id="3" name="Content Placeholder 2"/>
          <p:cNvSpPr>
            <a:spLocks noGrp="1"/>
          </p:cNvSpPr>
          <p:nvPr>
            <p:ph idx="1"/>
          </p:nvPr>
        </p:nvSpPr>
        <p:spPr>
          <a:xfrm>
            <a:off x="838200" y="975360"/>
            <a:ext cx="10515600" cy="5201603"/>
          </a:xfrm>
        </p:spPr>
        <p:txBody>
          <a:bodyPr>
            <a:normAutofit/>
          </a:bodyPr>
          <a:lstStyle/>
          <a:p>
            <a:pPr marL="457200" indent="-457200">
              <a:buFont typeface="+mj-lt"/>
              <a:buAutoNum type="arabicPeriod"/>
            </a:pPr>
            <a:r>
              <a:rPr lang="en-US" sz="1400" dirty="0" smtClean="0"/>
              <a:t>If there is any changes in RM_API host </a:t>
            </a:r>
            <a:r>
              <a:rPr lang="en-US" sz="1400" dirty="0" err="1" smtClean="0"/>
              <a:t>url</a:t>
            </a:r>
            <a:r>
              <a:rPr lang="en-US" sz="1400" dirty="0" smtClean="0"/>
              <a:t> address, you can update </a:t>
            </a:r>
            <a:r>
              <a:rPr lang="en-US" sz="1400" dirty="0" err="1" smtClean="0"/>
              <a:t>baseUrl</a:t>
            </a:r>
            <a:r>
              <a:rPr lang="en-US" sz="1400" dirty="0" smtClean="0"/>
              <a:t> of </a:t>
            </a:r>
            <a:r>
              <a:rPr lang="en-US" sz="1400" dirty="0" err="1" smtClean="0"/>
              <a:t>WebMethod.ServiceRepository</a:t>
            </a:r>
            <a:endParaRPr lang="en-US" sz="14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1400" dirty="0" smtClean="0"/>
          </a:p>
          <a:p>
            <a:pPr marL="0" indent="0">
              <a:buNone/>
            </a:pPr>
            <a:r>
              <a:rPr lang="en-US" sz="1400" dirty="0" smtClean="0"/>
              <a:t>2.    Run the application with address </a:t>
            </a:r>
            <a:r>
              <a:rPr lang="en-US" sz="1400" dirty="0" smtClean="0">
                <a:hlinkClick r:id="rId2"/>
              </a:rPr>
              <a:t>https://localhost:[port]/ResourceInfo/AddResource</a:t>
            </a:r>
            <a:endParaRPr lang="en-US" sz="1400" dirty="0"/>
          </a:p>
          <a:p>
            <a:pPr marL="0" indent="0">
              <a:buNone/>
            </a:pPr>
            <a:r>
              <a:rPr lang="en-US" sz="1400" dirty="0" smtClean="0"/>
              <a:t>        You </a:t>
            </a:r>
            <a:r>
              <a:rPr lang="en-US" sz="1400" smtClean="0"/>
              <a:t>get add </a:t>
            </a:r>
            <a:r>
              <a:rPr lang="en-US" sz="1400" dirty="0" smtClean="0"/>
              <a:t>resource , edit , delete options</a:t>
            </a:r>
          </a:p>
          <a:p>
            <a:pPr marL="0" indent="0">
              <a:buNone/>
            </a:pPr>
            <a:r>
              <a:rPr lang="en-US" sz="2000" dirty="0" smtClean="0"/>
              <a:t>        </a:t>
            </a:r>
            <a:endParaRPr lang="en-US" sz="2000" dirty="0"/>
          </a:p>
        </p:txBody>
      </p:sp>
      <p:pic>
        <p:nvPicPr>
          <p:cNvPr id="6" name="Picture 5"/>
          <p:cNvPicPr>
            <a:picLocks noChangeAspect="1"/>
          </p:cNvPicPr>
          <p:nvPr/>
        </p:nvPicPr>
        <p:blipFill>
          <a:blip r:embed="rId3"/>
          <a:stretch>
            <a:fillRect/>
          </a:stretch>
        </p:blipFill>
        <p:spPr>
          <a:xfrm>
            <a:off x="1425388" y="1339666"/>
            <a:ext cx="8857130" cy="1278028"/>
          </a:xfrm>
          <a:prstGeom prst="rect">
            <a:avLst/>
          </a:prstGeom>
        </p:spPr>
      </p:pic>
      <p:pic>
        <p:nvPicPr>
          <p:cNvPr id="8" name="Picture 7"/>
          <p:cNvPicPr>
            <a:picLocks noChangeAspect="1"/>
          </p:cNvPicPr>
          <p:nvPr/>
        </p:nvPicPr>
        <p:blipFill>
          <a:blip r:embed="rId4"/>
          <a:stretch>
            <a:fillRect/>
          </a:stretch>
        </p:blipFill>
        <p:spPr>
          <a:xfrm>
            <a:off x="1425388" y="3639670"/>
            <a:ext cx="9001125" cy="2205318"/>
          </a:xfrm>
          <a:prstGeom prst="rect">
            <a:avLst/>
          </a:prstGeom>
        </p:spPr>
      </p:pic>
    </p:spTree>
    <p:extLst>
      <p:ext uri="{BB962C8B-B14F-4D97-AF65-F5344CB8AC3E}">
        <p14:creationId xmlns:p14="http://schemas.microsoft.com/office/powerpoint/2010/main" val="1819790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217" y="287383"/>
            <a:ext cx="11591109" cy="6296296"/>
          </a:xfrm>
        </p:spPr>
        <p:txBody>
          <a:bodyPr>
            <a:normAutofit/>
          </a:bodyPr>
          <a:lstStyle/>
          <a:p>
            <a:pPr marL="0" indent="0">
              <a:buNone/>
            </a:pPr>
            <a:r>
              <a:rPr lang="en-US" sz="2000" dirty="0" smtClean="0"/>
              <a:t>3) </a:t>
            </a:r>
            <a:r>
              <a:rPr lang="en-US" sz="2000" dirty="0" err="1" smtClean="0"/>
              <a:t>PostMan</a:t>
            </a:r>
            <a:r>
              <a:rPr lang="en-US" sz="2000" dirty="0" smtClean="0"/>
              <a:t> </a:t>
            </a:r>
            <a:r>
              <a:rPr lang="en-US" sz="2000" dirty="0"/>
              <a:t>service call </a:t>
            </a:r>
            <a:r>
              <a:rPr lang="en-US" sz="2000" dirty="0" smtClean="0"/>
              <a:t>methods</a:t>
            </a:r>
          </a:p>
          <a:p>
            <a:pPr marL="0" indent="0">
              <a:buNone/>
            </a:pPr>
            <a:r>
              <a:rPr lang="en-US" sz="1600" dirty="0" smtClean="0"/>
              <a:t>      A </a:t>
            </a:r>
            <a:r>
              <a:rPr lang="en-US" sz="1600" dirty="0"/>
              <a:t>] Provide the calling method </a:t>
            </a:r>
            <a:r>
              <a:rPr lang="en-US" sz="1600" dirty="0" err="1"/>
              <a:t>Url</a:t>
            </a:r>
            <a:r>
              <a:rPr lang="en-US" sz="1600" dirty="0"/>
              <a:t> in the given textbox</a:t>
            </a:r>
          </a:p>
          <a:p>
            <a:pPr marL="0" indent="0">
              <a:buNone/>
            </a:pPr>
            <a:r>
              <a:rPr lang="en-US" sz="1600" dirty="0" smtClean="0"/>
              <a:t>      B </a:t>
            </a:r>
            <a:r>
              <a:rPr lang="en-US" sz="1600" dirty="0"/>
              <a:t>] Check the respective Http Method</a:t>
            </a:r>
          </a:p>
          <a:p>
            <a:pPr marL="0" indent="0">
              <a:buNone/>
            </a:pPr>
            <a:r>
              <a:rPr lang="en-US" sz="1600" dirty="0" smtClean="0"/>
              <a:t>      C </a:t>
            </a:r>
            <a:r>
              <a:rPr lang="en-US" sz="1600" dirty="0"/>
              <a:t>] Provide the </a:t>
            </a:r>
            <a:r>
              <a:rPr lang="en-US" sz="1600" dirty="0" err="1"/>
              <a:t>params</a:t>
            </a:r>
            <a:r>
              <a:rPr lang="en-US" sz="1600" dirty="0"/>
              <a:t> key : name as the parameter in the method</a:t>
            </a:r>
          </a:p>
          <a:p>
            <a:pPr marL="0" indent="0">
              <a:buNone/>
            </a:pPr>
            <a:r>
              <a:rPr lang="en-US" sz="1600" dirty="0" smtClean="0"/>
              <a:t>      D </a:t>
            </a:r>
            <a:r>
              <a:rPr lang="en-US" sz="1600" dirty="0"/>
              <a:t>] Provide the </a:t>
            </a:r>
            <a:r>
              <a:rPr lang="en-US" sz="1600" dirty="0" err="1"/>
              <a:t>params</a:t>
            </a:r>
            <a:r>
              <a:rPr lang="en-US" sz="1600" dirty="0"/>
              <a:t> value : as per the </a:t>
            </a:r>
            <a:r>
              <a:rPr lang="en-US" sz="1600" dirty="0" err="1"/>
              <a:t>Json</a:t>
            </a:r>
            <a:r>
              <a:rPr lang="en-US" sz="1600" dirty="0"/>
              <a:t> request format</a:t>
            </a:r>
          </a:p>
          <a:p>
            <a:pPr marL="0" indent="0">
              <a:buNone/>
            </a:pPr>
            <a:r>
              <a:rPr lang="en-US" sz="2000" dirty="0" smtClean="0"/>
              <a:t> </a:t>
            </a:r>
          </a:p>
          <a:p>
            <a:pPr marL="0" indent="0">
              <a:buNone/>
            </a:pPr>
            <a:endParaRPr lang="en-US" sz="2000" dirty="0"/>
          </a:p>
        </p:txBody>
      </p:sp>
      <p:pic>
        <p:nvPicPr>
          <p:cNvPr id="5" name="Picture 4"/>
          <p:cNvPicPr>
            <a:picLocks noChangeAspect="1"/>
          </p:cNvPicPr>
          <p:nvPr/>
        </p:nvPicPr>
        <p:blipFill>
          <a:blip r:embed="rId2"/>
          <a:stretch>
            <a:fillRect/>
          </a:stretch>
        </p:blipFill>
        <p:spPr>
          <a:xfrm>
            <a:off x="609600" y="2333896"/>
            <a:ext cx="11234057" cy="4249783"/>
          </a:xfrm>
          <a:prstGeom prst="rect">
            <a:avLst/>
          </a:prstGeom>
        </p:spPr>
      </p:pic>
    </p:spTree>
    <p:extLst>
      <p:ext uri="{BB962C8B-B14F-4D97-AF65-F5344CB8AC3E}">
        <p14:creationId xmlns:p14="http://schemas.microsoft.com/office/powerpoint/2010/main" val="2358073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9918"/>
            <a:ext cx="10515600" cy="6354501"/>
          </a:xfrm>
        </p:spPr>
        <p:txBody>
          <a:bodyPr/>
          <a:lstStyle/>
          <a:p>
            <a:pPr marL="0" indent="0">
              <a:buNone/>
            </a:pPr>
            <a:endParaRPr lang="en-US" sz="1800" dirty="0"/>
          </a:p>
          <a:p>
            <a:pPr marL="0" indent="0">
              <a:buNone/>
            </a:pPr>
            <a:r>
              <a:rPr lang="en-US" sz="2000" dirty="0"/>
              <a:t>4</a:t>
            </a:r>
            <a:r>
              <a:rPr lang="en-US" sz="2000" dirty="0" smtClean="0"/>
              <a:t>) </a:t>
            </a:r>
            <a:r>
              <a:rPr lang="en-US" sz="2000" dirty="0" err="1" smtClean="0"/>
              <a:t>GetResource</a:t>
            </a:r>
            <a:r>
              <a:rPr lang="en-US" sz="2000" dirty="0" smtClean="0"/>
              <a:t> Request JSON Format :-</a:t>
            </a:r>
          </a:p>
          <a:p>
            <a:pPr marL="0" indent="0">
              <a:buNone/>
            </a:pPr>
            <a:r>
              <a:rPr lang="en-US" sz="1400" dirty="0" smtClean="0"/>
              <a:t>     a) URL :- </a:t>
            </a:r>
            <a:r>
              <a:rPr lang="en-US" sz="1400" dirty="0">
                <a:hlinkClick r:id="rId2"/>
              </a:rPr>
              <a:t>https://</a:t>
            </a:r>
            <a:r>
              <a:rPr lang="en-US" sz="1400" dirty="0" smtClean="0">
                <a:hlinkClick r:id="rId2"/>
              </a:rPr>
              <a:t>localhost:44326/ResourceInfo/api/Get</a:t>
            </a:r>
            <a:endParaRPr lang="en-US" sz="1400" dirty="0" smtClean="0"/>
          </a:p>
          <a:p>
            <a:pPr marL="0" indent="0">
              <a:buNone/>
            </a:pPr>
            <a:r>
              <a:rPr lang="en-US" sz="1400" dirty="0" smtClean="0"/>
              <a:t>     b) Method :- GET</a:t>
            </a:r>
          </a:p>
          <a:p>
            <a:pPr marL="0" indent="0">
              <a:buNone/>
            </a:pPr>
            <a:r>
              <a:rPr lang="en-US" sz="1400" dirty="0"/>
              <a:t> </a:t>
            </a:r>
            <a:r>
              <a:rPr lang="en-US" sz="1400" dirty="0" smtClean="0"/>
              <a:t>    c) </a:t>
            </a:r>
            <a:r>
              <a:rPr lang="en-US" sz="1400" dirty="0" err="1" smtClean="0"/>
              <a:t>params</a:t>
            </a:r>
            <a:r>
              <a:rPr lang="en-US" sz="1400" dirty="0" smtClean="0"/>
              <a:t> Key :- model</a:t>
            </a:r>
          </a:p>
          <a:p>
            <a:pPr marL="0" indent="0">
              <a:buNone/>
            </a:pPr>
            <a:r>
              <a:rPr lang="en-US" sz="1400" dirty="0"/>
              <a:t> </a:t>
            </a:r>
            <a:r>
              <a:rPr lang="en-US" sz="1400" dirty="0" smtClean="0"/>
              <a:t>    d) </a:t>
            </a:r>
            <a:r>
              <a:rPr lang="en-US" sz="1400" dirty="0" err="1" smtClean="0"/>
              <a:t>params</a:t>
            </a:r>
            <a:r>
              <a:rPr lang="en-US" sz="1400" dirty="0" smtClean="0"/>
              <a:t> Value :-</a:t>
            </a:r>
            <a:endParaRPr lang="en-US" dirty="0"/>
          </a:p>
        </p:txBody>
      </p:sp>
      <p:pic>
        <p:nvPicPr>
          <p:cNvPr id="4" name="Picture 3"/>
          <p:cNvPicPr>
            <a:picLocks noChangeAspect="1"/>
          </p:cNvPicPr>
          <p:nvPr/>
        </p:nvPicPr>
        <p:blipFill>
          <a:blip r:embed="rId3"/>
          <a:stretch>
            <a:fillRect/>
          </a:stretch>
        </p:blipFill>
        <p:spPr>
          <a:xfrm>
            <a:off x="1593670" y="2420982"/>
            <a:ext cx="8429896" cy="3274423"/>
          </a:xfrm>
          <a:prstGeom prst="rect">
            <a:avLst/>
          </a:prstGeom>
        </p:spPr>
      </p:pic>
    </p:spTree>
    <p:extLst>
      <p:ext uri="{BB962C8B-B14F-4D97-AF65-F5344CB8AC3E}">
        <p14:creationId xmlns:p14="http://schemas.microsoft.com/office/powerpoint/2010/main" val="2181924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8344"/>
            <a:ext cx="10515600" cy="5968619"/>
          </a:xfrm>
        </p:spPr>
        <p:txBody>
          <a:bodyPr/>
          <a:lstStyle/>
          <a:p>
            <a:pPr marL="0" indent="0">
              <a:buNone/>
            </a:pPr>
            <a:r>
              <a:rPr lang="en-US" dirty="0"/>
              <a:t>5</a:t>
            </a:r>
            <a:r>
              <a:rPr lang="en-US" dirty="0" smtClean="0"/>
              <a:t>) </a:t>
            </a:r>
            <a:r>
              <a:rPr lang="en-US" dirty="0" err="1" smtClean="0"/>
              <a:t>PostResource</a:t>
            </a:r>
            <a:r>
              <a:rPr lang="en-US" dirty="0" smtClean="0"/>
              <a:t> </a:t>
            </a:r>
            <a:r>
              <a:rPr lang="en-US" dirty="0" err="1" smtClean="0"/>
              <a:t>Json</a:t>
            </a:r>
            <a:r>
              <a:rPr lang="en-US" dirty="0" smtClean="0"/>
              <a:t> Request Format:</a:t>
            </a:r>
          </a:p>
          <a:p>
            <a:pPr marL="0" indent="0">
              <a:buNone/>
            </a:pPr>
            <a:r>
              <a:rPr lang="en-US" dirty="0"/>
              <a:t> </a:t>
            </a:r>
            <a:r>
              <a:rPr lang="en-US" sz="1400" dirty="0"/>
              <a:t>a) URL :- </a:t>
            </a:r>
            <a:r>
              <a:rPr lang="en-US" sz="1400" dirty="0">
                <a:hlinkClick r:id="rId2"/>
              </a:rPr>
              <a:t>https://</a:t>
            </a:r>
            <a:r>
              <a:rPr lang="en-US" sz="1400" dirty="0" smtClean="0">
                <a:hlinkClick r:id="rId2"/>
              </a:rPr>
              <a:t>localhost:44326/ResourceInfo/api/Post</a:t>
            </a:r>
            <a:endParaRPr lang="en-US" sz="1400" dirty="0" smtClean="0"/>
          </a:p>
          <a:p>
            <a:pPr marL="0" indent="0">
              <a:buNone/>
            </a:pPr>
            <a:r>
              <a:rPr lang="en-US" sz="1400" dirty="0"/>
              <a:t> </a:t>
            </a:r>
            <a:r>
              <a:rPr lang="en-US" sz="1400" dirty="0" smtClean="0"/>
              <a:t> b</a:t>
            </a:r>
            <a:r>
              <a:rPr lang="en-US" sz="1400" dirty="0"/>
              <a:t>) Method :- </a:t>
            </a:r>
            <a:r>
              <a:rPr lang="en-US" sz="1400" dirty="0" smtClean="0"/>
              <a:t>POST</a:t>
            </a:r>
            <a:endParaRPr lang="en-US" sz="1400" dirty="0"/>
          </a:p>
          <a:p>
            <a:pPr marL="0" indent="0">
              <a:buNone/>
            </a:pPr>
            <a:r>
              <a:rPr lang="en-US" sz="1400" dirty="0"/>
              <a:t>  </a:t>
            </a:r>
            <a:r>
              <a:rPr lang="en-US" sz="1400" dirty="0" smtClean="0"/>
              <a:t>c</a:t>
            </a:r>
            <a:r>
              <a:rPr lang="en-US" sz="1400" dirty="0"/>
              <a:t>) </a:t>
            </a:r>
            <a:r>
              <a:rPr lang="en-US" sz="1400" dirty="0" err="1"/>
              <a:t>params</a:t>
            </a:r>
            <a:r>
              <a:rPr lang="en-US" sz="1400" dirty="0"/>
              <a:t> Key :- model</a:t>
            </a:r>
          </a:p>
          <a:p>
            <a:pPr marL="0" indent="0">
              <a:buNone/>
            </a:pPr>
            <a:r>
              <a:rPr lang="en-US" sz="1400" dirty="0"/>
              <a:t>  </a:t>
            </a:r>
            <a:r>
              <a:rPr lang="en-US" sz="1400" dirty="0" smtClean="0"/>
              <a:t>d</a:t>
            </a:r>
            <a:r>
              <a:rPr lang="en-US" sz="1400" dirty="0"/>
              <a:t>) </a:t>
            </a:r>
            <a:r>
              <a:rPr lang="en-US" sz="1400" dirty="0" err="1"/>
              <a:t>params</a:t>
            </a:r>
            <a:r>
              <a:rPr lang="en-US" sz="1400" dirty="0"/>
              <a:t> Value :-</a:t>
            </a:r>
          </a:p>
        </p:txBody>
      </p:sp>
      <p:pic>
        <p:nvPicPr>
          <p:cNvPr id="4" name="Picture 3"/>
          <p:cNvPicPr>
            <a:picLocks noChangeAspect="1"/>
          </p:cNvPicPr>
          <p:nvPr/>
        </p:nvPicPr>
        <p:blipFill>
          <a:blip r:embed="rId3"/>
          <a:stretch>
            <a:fillRect/>
          </a:stretch>
        </p:blipFill>
        <p:spPr>
          <a:xfrm>
            <a:off x="1296366" y="2238104"/>
            <a:ext cx="9648402" cy="3938860"/>
          </a:xfrm>
          <a:prstGeom prst="rect">
            <a:avLst/>
          </a:prstGeom>
        </p:spPr>
      </p:pic>
    </p:spTree>
    <p:extLst>
      <p:ext uri="{BB962C8B-B14F-4D97-AF65-F5344CB8AC3E}">
        <p14:creationId xmlns:p14="http://schemas.microsoft.com/office/powerpoint/2010/main" val="1337349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926" y="231494"/>
            <a:ext cx="11225348" cy="5945469"/>
          </a:xfrm>
        </p:spPr>
        <p:txBody>
          <a:bodyPr/>
          <a:lstStyle/>
          <a:p>
            <a:pPr marL="0" indent="0">
              <a:buNone/>
            </a:pPr>
            <a:r>
              <a:rPr lang="en-US" dirty="0"/>
              <a:t>6</a:t>
            </a:r>
            <a:r>
              <a:rPr lang="en-US" dirty="0" smtClean="0"/>
              <a:t>) </a:t>
            </a:r>
            <a:r>
              <a:rPr lang="en-US" dirty="0" err="1" smtClean="0"/>
              <a:t>GetResource</a:t>
            </a:r>
            <a:r>
              <a:rPr lang="en-US" dirty="0" smtClean="0"/>
              <a:t> Response:</a:t>
            </a:r>
          </a:p>
          <a:p>
            <a:pPr marL="0" indent="0">
              <a:buNone/>
            </a:pPr>
            <a:endParaRPr lang="en-US" dirty="0"/>
          </a:p>
        </p:txBody>
      </p:sp>
      <p:pic>
        <p:nvPicPr>
          <p:cNvPr id="5" name="Picture 4"/>
          <p:cNvPicPr>
            <a:picLocks noChangeAspect="1"/>
          </p:cNvPicPr>
          <p:nvPr/>
        </p:nvPicPr>
        <p:blipFill>
          <a:blip r:embed="rId2"/>
          <a:stretch>
            <a:fillRect/>
          </a:stretch>
        </p:blipFill>
        <p:spPr>
          <a:xfrm>
            <a:off x="603722" y="717630"/>
            <a:ext cx="10808336" cy="5636871"/>
          </a:xfrm>
          <a:prstGeom prst="rect">
            <a:avLst/>
          </a:prstGeom>
        </p:spPr>
      </p:pic>
    </p:spTree>
    <p:extLst>
      <p:ext uri="{BB962C8B-B14F-4D97-AF65-F5344CB8AC3E}">
        <p14:creationId xmlns:p14="http://schemas.microsoft.com/office/powerpoint/2010/main" val="3366057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818</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Resource Management</vt:lpstr>
      <vt:lpstr>Create Database</vt:lpstr>
      <vt:lpstr>PowerPoint Presentation</vt:lpstr>
      <vt:lpstr>RM_API</vt:lpstr>
      <vt:lpstr>RM client App</vt:lpstr>
      <vt:lpstr>PowerPoint Presentation</vt:lpstr>
      <vt:lpstr>PowerPoint Presentation</vt:lpstr>
      <vt:lpstr>PowerPoint Presentation</vt:lpstr>
      <vt:lpstr>PowerPoint Presentation</vt:lpstr>
      <vt:lpstr>PowerPoint Presentation</vt:lpstr>
      <vt:lpstr>Postman : Get Resource String</vt:lpstr>
      <vt:lpstr>Postman : Post Resource String</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Management</dc:title>
  <dc:creator>BHAT Santosh (CONTRACTOR)</dc:creator>
  <cp:lastModifiedBy>BHAT Santosh (CONTRACTOR)</cp:lastModifiedBy>
  <cp:revision>23</cp:revision>
  <dcterms:created xsi:type="dcterms:W3CDTF">2021-05-06T16:15:05Z</dcterms:created>
  <dcterms:modified xsi:type="dcterms:W3CDTF">2021-05-27T13:01:43Z</dcterms:modified>
</cp:coreProperties>
</file>