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72" r:id="rId6"/>
    <p:sldId id="260" r:id="rId7"/>
    <p:sldId id="265" r:id="rId8"/>
    <p:sldId id="276" r:id="rId9"/>
    <p:sldId id="277" r:id="rId10"/>
    <p:sldId id="264" r:id="rId11"/>
    <p:sldId id="273" r:id="rId12"/>
    <p:sldId id="274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18081" y="1918154"/>
            <a:ext cx="9155837" cy="302169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Optimal</a:t>
            </a:r>
            <a:r>
              <a:rPr lang="it-IT" dirty="0"/>
              <a:t> control strategies to </a:t>
            </a:r>
            <a:r>
              <a:rPr lang="it-IT" dirty="0" err="1"/>
              <a:t>prevent</a:t>
            </a:r>
            <a:r>
              <a:rPr lang="it-IT" dirty="0"/>
              <a:t> the hospital beds </a:t>
            </a:r>
            <a:r>
              <a:rPr lang="it-IT" dirty="0" err="1"/>
              <a:t>collapse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Covid-19 </a:t>
            </a:r>
            <a:r>
              <a:rPr lang="it-IT" dirty="0" err="1"/>
              <a:t>outbreak</a:t>
            </a:r>
            <a:r>
              <a:rPr lang="it-IT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083206" cy="1249362"/>
          </a:xfrm>
        </p:spPr>
        <p:txBody>
          <a:bodyPr/>
          <a:lstStyle/>
          <a:p>
            <a:r>
              <a:rPr lang="it-IT" dirty="0"/>
              <a:t>Cost </a:t>
            </a:r>
            <a:r>
              <a:rPr lang="it-IT" dirty="0" err="1"/>
              <a:t>functinos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87661" y="1255405"/>
                <a:ext cx="12104339" cy="612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sz="2600" dirty="0"/>
                  <a:t>Each one of the </a:t>
                </a:r>
                <a:r>
                  <a:rPr lang="it-IT" sz="2600" dirty="0" err="1"/>
                  <a:t>four</a:t>
                </a:r>
                <a:r>
                  <a:rPr lang="it-IT" sz="2600" dirty="0"/>
                  <a:t> strategies </a:t>
                </a:r>
                <a:r>
                  <a:rPr lang="it-IT" sz="2600" dirty="0" err="1"/>
                  <a:t>described</a:t>
                </a:r>
                <a:r>
                  <a:rPr lang="it-IT" sz="2600" dirty="0"/>
                  <a:t> </a:t>
                </a:r>
                <a:r>
                  <a:rPr lang="it-IT" sz="2600" dirty="0" err="1"/>
                  <a:t>above</a:t>
                </a:r>
                <a:r>
                  <a:rPr lang="it-IT" sz="2600" dirty="0"/>
                  <a:t> </a:t>
                </a:r>
                <a:r>
                  <a:rPr lang="it-IT" sz="2600" dirty="0" err="1"/>
                  <a:t>corresponds</a:t>
                </a:r>
                <a:r>
                  <a:rPr lang="it-IT" sz="2600" dirty="0"/>
                  <a:t> to a </a:t>
                </a:r>
                <a:r>
                  <a:rPr lang="it-IT" sz="2600" dirty="0" err="1"/>
                  <a:t>different</a:t>
                </a:r>
                <a:r>
                  <a:rPr lang="it-IT" sz="2600" dirty="0"/>
                  <a:t> cost </a:t>
                </a:r>
                <a:r>
                  <a:rPr lang="it-IT" sz="2600" dirty="0" err="1"/>
                  <a:t>functinon</a:t>
                </a:r>
                <a:r>
                  <a:rPr lang="it-IT" sz="2600" dirty="0"/>
                  <a:t>: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1st strategy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2nd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3rd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4th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>
                  <a:lnSpc>
                    <a:spcPct val="200000"/>
                  </a:lnSpc>
                </a:pPr>
                <a:r>
                  <a:rPr lang="it-IT" sz="2000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it-IT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" y="1255405"/>
                <a:ext cx="12104339" cy="6120778"/>
              </a:xfrm>
              <a:prstGeom prst="rect">
                <a:avLst/>
              </a:prstGeom>
              <a:blipFill>
                <a:blip r:embed="rId2"/>
                <a:stretch>
                  <a:fillRect l="-1662" r="-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/>
          <p:cNvSpPr txBox="1"/>
          <p:nvPr/>
        </p:nvSpPr>
        <p:spPr>
          <a:xfrm>
            <a:off x="6570185" y="441324"/>
            <a:ext cx="5179381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Optimal</a:t>
            </a:r>
            <a:r>
              <a:rPr lang="it-IT" dirty="0"/>
              <a:t> control </a:t>
            </a:r>
            <a:r>
              <a:rPr lang="it-IT" dirty="0" err="1"/>
              <a:t>problem</a:t>
            </a:r>
            <a:r>
              <a:rPr lang="it-IT" dirty="0"/>
              <a:t> and </a:t>
            </a:r>
            <a:r>
              <a:rPr lang="it-IT" dirty="0" err="1"/>
              <a:t>solutions</a:t>
            </a:r>
            <a:r>
              <a:rPr lang="it-IT" dirty="0"/>
              <a:t>: </a:t>
            </a:r>
            <a:r>
              <a:rPr lang="it-IT" dirty="0" err="1"/>
              <a:t>Pontryagin</a:t>
            </a:r>
            <a:r>
              <a:rPr lang="it-IT" dirty="0"/>
              <a:t> maximum </a:t>
            </a:r>
            <a:r>
              <a:rPr lang="it-IT" dirty="0" err="1"/>
              <a:t>principle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614" y="1825624"/>
                <a:ext cx="1201238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sz="3400" dirty="0"/>
                  <a:t>This </a:t>
                </a:r>
                <a:r>
                  <a:rPr lang="it-IT" sz="3400" dirty="0" err="1"/>
                  <a:t>principle</a:t>
                </a:r>
                <a:r>
                  <a:rPr lang="it-IT" sz="3400" dirty="0"/>
                  <a:t> </a:t>
                </a:r>
                <a:r>
                  <a:rPr lang="it-IT" sz="3400" dirty="0" err="1"/>
                  <a:t>provides</a:t>
                </a:r>
                <a:r>
                  <a:rPr lang="it-IT" sz="3400" dirty="0"/>
                  <a:t> a </a:t>
                </a:r>
                <a:r>
                  <a:rPr lang="it-IT" sz="3400" dirty="0" err="1"/>
                  <a:t>necessary</a:t>
                </a:r>
                <a:r>
                  <a:rPr lang="it-IT" sz="3400" dirty="0"/>
                  <a:t> </a:t>
                </a:r>
                <a:r>
                  <a:rPr lang="it-IT" sz="3400" dirty="0" err="1"/>
                  <a:t>condition</a:t>
                </a:r>
                <a:r>
                  <a:rPr lang="it-IT" sz="3400" dirty="0"/>
                  <a:t> for the </a:t>
                </a:r>
                <a:r>
                  <a:rPr lang="it-IT" sz="3400" dirty="0" err="1"/>
                  <a:t>optimal</a:t>
                </a:r>
                <a:r>
                  <a:rPr lang="it-IT" sz="3400" dirty="0"/>
                  <a:t> control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3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3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3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3400" dirty="0"/>
                  <a:t>for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it-IT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3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3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3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3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3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34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3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3400" dirty="0"/>
                  <a:t> with </a:t>
                </a:r>
                <a:r>
                  <a:rPr lang="it-IT" sz="3400" dirty="0" err="1"/>
                  <a:t>initial</a:t>
                </a:r>
                <a:r>
                  <a:rPr lang="it-IT" sz="3400" dirty="0"/>
                  <a:t> state </a:t>
                </a:r>
                <a14:m>
                  <m:oMath xmlns:m="http://schemas.openxmlformats.org/officeDocument/2006/math">
                    <m:r>
                      <a:rPr lang="it-IT" sz="3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3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3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400" dirty="0"/>
                  <a:t>and </a:t>
                </a:r>
                <a:r>
                  <a:rPr lang="it-IT" sz="3400" dirty="0" err="1"/>
                  <a:t>initial</a:t>
                </a:r>
                <a:r>
                  <a:rPr lang="it-IT" sz="3400" dirty="0"/>
                  <a:t> and </a:t>
                </a:r>
                <a:r>
                  <a:rPr lang="it-IT" sz="3400" dirty="0" err="1"/>
                  <a:t>final</a:t>
                </a:r>
                <a:r>
                  <a:rPr lang="it-IT" sz="3400" dirty="0"/>
                  <a:t> time </a:t>
                </a:r>
                <a:r>
                  <a:rPr lang="it-IT" sz="3400" dirty="0" err="1"/>
                  <a:t>fixed</a:t>
                </a:r>
                <a:r>
                  <a:rPr lang="it-IT" sz="3400" dirty="0"/>
                  <a:t>. </a:t>
                </a:r>
              </a:p>
              <a:p>
                <a:pPr marL="0" indent="0">
                  <a:buNone/>
                </a:pPr>
                <a:endParaRPr lang="it-IT" sz="3400" dirty="0"/>
              </a:p>
              <a:p>
                <a:r>
                  <a:rPr lang="it-IT" sz="3400" dirty="0"/>
                  <a:t>The </a:t>
                </a:r>
                <a:r>
                  <a:rPr lang="it-IT" sz="3400" dirty="0" err="1"/>
                  <a:t>optimal</a:t>
                </a:r>
                <a:r>
                  <a:rPr lang="it-IT" sz="3400" dirty="0"/>
                  <a:t> control </a:t>
                </a:r>
                <a:r>
                  <a:rPr lang="it-IT" sz="3400" dirty="0" err="1"/>
                  <a:t>depends</a:t>
                </a:r>
                <a:r>
                  <a:rPr lang="it-IT" sz="3400" dirty="0"/>
                  <a:t> on the </a:t>
                </a:r>
                <a:r>
                  <a:rPr lang="it-IT" sz="3400" dirty="0" err="1"/>
                  <a:t>chosen</a:t>
                </a:r>
                <a:r>
                  <a:rPr lang="it-IT" sz="3400" dirty="0"/>
                  <a:t> cost </a:t>
                </a:r>
                <a:r>
                  <a:rPr lang="it-IT" sz="3400" dirty="0" err="1"/>
                  <a:t>function</a:t>
                </a:r>
                <a:r>
                  <a:rPr lang="it-IT" sz="3400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GB" sz="3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This principle converts system </a:t>
                </a:r>
                <a:r>
                  <a:rPr lang="en-GB" sz="3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(1) </a:t>
                </a:r>
                <a:r>
                  <a:rPr lang="en-GB" sz="3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and the selected cost function in </a:t>
                </a:r>
                <a:r>
                  <a:rPr lang="en-GB" sz="3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(5) </a:t>
                </a:r>
                <a:r>
                  <a:rPr lang="en-GB" sz="3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into a problem of minimizing pointwise the Hamiltonian, </a:t>
                </a:r>
                <a:r>
                  <a:rPr lang="en-GB" sz="3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H, </a:t>
                </a:r>
                <a:r>
                  <a:rPr lang="en-GB" sz="3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given as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 </a:t>
                </a:r>
                <a:endParaRPr lang="it-IT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3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3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3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3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it-IT" sz="3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3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𝑖</m:t>
                      </m:r>
                      <m:r>
                        <a:rPr lang="en-GB" sz="3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=1,2,3,4</m:t>
                      </m:r>
                    </m:oMath>
                  </m:oMathPara>
                </a14:m>
                <a:endParaRPr lang="it-IT" sz="31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614" y="1825624"/>
                <a:ext cx="12012386" cy="5032375"/>
              </a:xfrm>
              <a:blipFill>
                <a:blip r:embed="rId2"/>
                <a:stretch>
                  <a:fillRect l="-1116" t="-3874" r="-1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Pontryagin</a:t>
            </a:r>
            <a:r>
              <a:rPr lang="it-IT" dirty="0"/>
              <a:t> maximum </a:t>
            </a:r>
            <a:r>
              <a:rPr lang="it-IT" dirty="0" err="1"/>
              <a:t>princple</a:t>
            </a:r>
            <a:r>
              <a:rPr lang="it-IT" dirty="0"/>
              <a:t>: </a:t>
            </a:r>
            <a:r>
              <a:rPr lang="it-IT" dirty="0" err="1"/>
              <a:t>theorem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761"/>
              </a:xfrm>
            </p:spPr>
            <p:txBody>
              <a:bodyPr>
                <a:noAutofit/>
              </a:bodyPr>
              <a:lstStyle/>
              <a:p>
                <a:r>
                  <a:rPr lang="it-IT" dirty="0"/>
                  <a:t>Given </a:t>
                </a:r>
                <a:r>
                  <a:rPr lang="en-GB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(x*, U*)  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optimal solution, there exist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constant,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not simultaneous equal to zero such that:</a:t>
                </a:r>
                <a:endParaRPr lang="en-GB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it-IT" sz="2400" dirty="0">
                    <a:effectLst/>
                  </a:rPr>
                  <a:t>Costate </a:t>
                </a:r>
                <a:r>
                  <a:rPr lang="it-IT" sz="2400" dirty="0" err="1">
                    <a:effectLst/>
                  </a:rPr>
                  <a:t>eq</a:t>
                </a:r>
                <a:r>
                  <a:rPr lang="it-IT" sz="2400" dirty="0">
                    <a:effectLst/>
                  </a:rPr>
                  <a:t>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			       </a:t>
                </a:r>
                <a:endParaRPr lang="it-IT" dirty="0">
                  <a:latin typeface="Calibri" panose="020F0502020204030204" pitchFamily="34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GB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Minimization inequality: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𝜔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≥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∀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𝑎𝑑𝑚𝑖𝑠𝑠𝑖𝑏𝑙𝑒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𝑐𝑜𝑛𝑡𝑟𝑜𝑙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𝜔</m:t>
                    </m:r>
                  </m:oMath>
                </a14:m>
                <a:r>
                  <a:rPr lang="en-GB" sz="4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Transverality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conditions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=0</m:t>
                    </m:r>
                    <m:r>
                      <a:rPr lang="it-IT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;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0</m:t>
                    </m:r>
                  </m:oMath>
                </a14:m>
                <a:r>
                  <a:rPr lang="en-GB" sz="5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endParaRPr lang="it-IT" sz="55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761"/>
              </a:xfrm>
              <a:blipFill>
                <a:blip r:embed="rId2"/>
                <a:stretch>
                  <a:fillRect l="-1043" t="-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1B413-56EA-40C3-907A-1A2892B1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the principle to the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dirty="0"/>
                  <a:t>The third strategy could be seen as a mixture of the first and the second strategies, so the Hamiltonian is: 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it-IT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𝛥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𝑏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𝑑𝑆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𝑑𝐸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𝑑𝐼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𝑑𝑄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𝑑𝑉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3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4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fitting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Risultati/simulazione: Prima strategia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di costo, risultati (simulazione) e interpretazione/commento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Risultati/simulazione: seconda strategia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di costo, risultati (simulazione) e interpretazione/commento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Risultati/simulazione: terza strategia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di costo, risultati (simulazione) e interpretazione/commento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Risultati/simulazione: quarta strategia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di costo, risultati (simulazione) e interpretazione/commento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strategie e commenti sullo sforzo del controllo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859103" y="2372396"/>
                <a:ext cx="8460554" cy="3982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59103" y="2372396"/>
                <a:ext cx="8460554" cy="3982720"/>
              </a:xfrm>
              <a:prstGeom prst="rect">
                <a:avLst/>
              </a:prstGeom>
              <a:blipFill rotWithShape="true">
                <a:blip r:embed="rId2"/>
                <a:stretch>
                  <a:fillRect l="-5" t="-1" r="3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Mathematic</a:t>
            </a:r>
            <a:r>
              <a:rPr lang="it-IT" dirty="0"/>
              <a:t> model: state </a:t>
            </a:r>
            <a:r>
              <a:rPr lang="it-IT" dirty="0" err="1"/>
              <a:t>equations</a:t>
            </a:r>
            <a:r>
              <a:rPr lang="it-IT" dirty="0"/>
              <a:t> with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Compartments</a:t>
            </a:r>
            <a:r>
              <a:rPr lang="it-IT" dirty="0"/>
              <a:t> </a:t>
            </a:r>
            <a:r>
              <a:rPr lang="it-IT" dirty="0" err="1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47299"/>
                  </p:ext>
                </p:extLst>
              </p:nvPr>
            </p:nvGraphicFramePr>
            <p:xfrm>
              <a:off x="640080" y="1402715"/>
              <a:ext cx="11140440" cy="50901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19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9478453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people who are not yet infected but they are potentially plagued by the virus.</a:t>
                          </a:r>
                          <a:endParaRPr lang="it-IT" sz="2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people who have been infected but they still cannot spread the virus because of the incubation period</a:t>
                          </a:r>
                          <a:r>
                            <a:rPr lang="it-IT" sz="2200" b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that can infect the susceptible class because they are not yet detected and so they could have contacts with susceptible people.</a:t>
                          </a:r>
                          <a:endParaRPr lang="it-IT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 with or without symptoms quarantined and due to this fact, they cannot have contact with susceptible.</a:t>
                          </a:r>
                          <a:endParaRPr lang="it-IT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detected, with symptoms and hospitalized not in Intensive Care (IC)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 that due to the heavy symptoms has been hospitalized in Intensive Care (IC).</a:t>
                          </a:r>
                          <a:endParaRPr lang="it-IT" sz="2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healed from the virus and temporarily immune.</a:t>
                          </a:r>
                          <a:endParaRPr lang="it-IT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vaccinated and immune.</a:t>
                          </a:r>
                          <a:endParaRPr lang="it-IT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47299"/>
                  </p:ext>
                </p:extLst>
              </p:nvPr>
            </p:nvGraphicFramePr>
            <p:xfrm>
              <a:off x="640080" y="1402715"/>
              <a:ext cx="11140440" cy="50901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19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9478453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10000" r="-570330" b="-11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people who are not yet infected but they are potentially plagued by the virus.</a:t>
                          </a:r>
                          <a:endParaRPr lang="it-IT" sz="2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61600" r="-570330" b="-5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people who have been infected but they still cannot spread the virus because of the incubation period</a:t>
                          </a:r>
                          <a:r>
                            <a:rPr lang="it-IT" sz="2200" b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161600" r="-570330" b="-4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that can infect the susceptible class because they are not yet detected and so they could have contacts with susceptible people.</a:t>
                          </a:r>
                          <a:endParaRPr lang="it-IT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259524" r="-570330" b="-32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 with or without symptoms quarantined and due to this fact, they cannot have contact with susceptible.</a:t>
                          </a:r>
                          <a:endParaRPr lang="it-IT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362400" r="-570330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detected, with symptoms and hospitalized not in Intensive Care (IC)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462400" r="-57033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detected that due to the heavy symptoms has been hospitalized in Intensive Care (IC).</a:t>
                          </a:r>
                          <a:endParaRPr lang="it-IT" sz="22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1004286" r="-570330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healed from the virus and temporarily immune.</a:t>
                          </a:r>
                          <a:endParaRPr lang="it-IT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33" t="-1104286" r="-57033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200" dirty="0"/>
                            <a:t>fraction of population vaccinated and immune.</a:t>
                          </a:r>
                          <a:endParaRPr lang="it-IT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377351"/>
                  </p:ext>
                </p:extLst>
              </p:nvPr>
            </p:nvGraphicFramePr>
            <p:xfrm>
              <a:off x="613410" y="965495"/>
              <a:ext cx="11323320" cy="56859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Symbol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Interpretation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Number of births.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Death rate in Italy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Contact rate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Incubation period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positive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quarantined people. (1-p): percentage of hospitalized patients not in IC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people that from quarantine move to Covid units after complications.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people that from Covid units move to IC units after complications. 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Recovery rate without use of drugs in 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baseline="-25000" dirty="0" err="1">
                              <a:effectLst/>
                            </a:rPr>
                            <a:t>a</a:t>
                          </a:r>
                          <a:r>
                            <a:rPr lang="en-GB" sz="1800" dirty="0">
                              <a:effectLst/>
                            </a:rPr>
                            <a:t>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=1), Q 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=2), I</a:t>
                          </a:r>
                          <a:r>
                            <a:rPr lang="en-GB" sz="1800" baseline="-25000" dirty="0">
                              <a:effectLst/>
                            </a:rPr>
                            <a:t>1</a:t>
                          </a:r>
                          <a:r>
                            <a:rPr lang="en-GB" sz="1800" dirty="0">
                              <a:effectLst/>
                            </a:rPr>
                            <a:t> 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=3)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Death rate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667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Control 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effectLst/>
                            </a:rPr>
                            <a:t> with respect to u</a:t>
                          </a:r>
                          <a:r>
                            <a:rPr lang="en-GB" sz="1800" baseline="-25000" dirty="0">
                              <a:effectLst/>
                            </a:rPr>
                            <a:t>1</a:t>
                          </a:r>
                          <a:r>
                            <a:rPr lang="en-GB" sz="1800" dirty="0"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effectLst/>
                            </a:rPr>
                            <a:t> with respect to u</a:t>
                          </a:r>
                          <a:r>
                            <a:rPr lang="en-GB" sz="1800" baseline="-25000" dirty="0">
                              <a:effectLst/>
                            </a:rPr>
                            <a:t>2</a:t>
                          </a:r>
                          <a:r>
                            <a:rPr lang="en-GB" sz="1800" dirty="0">
                              <a:effectLst/>
                            </a:rPr>
                            <a:t>)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206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Inverse of the mean time to swab (both referring to the onset of symptoms and the time spent to know about the contact with a positive person)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Inverse of the mean time to be again susceptible 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377351"/>
                  </p:ext>
                </p:extLst>
              </p:nvPr>
            </p:nvGraphicFramePr>
            <p:xfrm>
              <a:off x="613410" y="965495"/>
              <a:ext cx="11323320" cy="56859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Symbol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Interpretation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6154" r="-558304" b="-12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Number of births.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06154" r="-558304" b="-11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Death rate in Italy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306154" r="-558304" b="-10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Contact rate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406154" r="-558304" b="-9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Incubation period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506154" r="-558304" b="-8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positive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606154" r="-558304" b="-7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quarantined people. (1-p): percentage of hospitalized patients not in IC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706154" r="-558304" b="-6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people that from quarantine move to Covid units after complications.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06154" r="-558304" b="-5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Percentage of people that from Covid units move to IC units after complications. 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920313" r="-558304" b="-4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Recovery rate without use of drugs in 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baseline="-25000" dirty="0" err="1">
                              <a:effectLst/>
                            </a:rPr>
                            <a:t>a</a:t>
                          </a:r>
                          <a:r>
                            <a:rPr lang="en-GB" sz="1800" dirty="0">
                              <a:effectLst/>
                            </a:rPr>
                            <a:t>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=1), Q 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=2), I</a:t>
                          </a:r>
                          <a:r>
                            <a:rPr lang="en-GB" sz="1800" baseline="-25000" dirty="0">
                              <a:effectLst/>
                            </a:rPr>
                            <a:t>1</a:t>
                          </a:r>
                          <a:r>
                            <a:rPr lang="en-GB" sz="1800" dirty="0">
                              <a:effectLst/>
                            </a:rPr>
                            <a:t> (</a:t>
                          </a:r>
                          <a:r>
                            <a:rPr lang="en-GB" sz="1800" dirty="0" err="1">
                              <a:effectLst/>
                            </a:rPr>
                            <a:t>i</a:t>
                          </a:r>
                          <a:r>
                            <a:rPr lang="en-GB" sz="1800" dirty="0">
                              <a:effectLst/>
                            </a:rPr>
                            <a:t>=3)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04615" r="-558304" b="-3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Death rate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4229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25714" r="-558304" b="-23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18020" t="-1025714" r="-254" b="-23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38298" r="-558304" b="-7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Inverse of the mean time to swab (both referring to the onset of symptoms and the time spent to know about the contact with a positive person)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356923" r="-55830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Inverse of the mean time to be again susceptible </a:t>
                          </a:r>
                          <a:endParaRPr lang="it-IT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4069D3-669A-4549-BC28-EFEFF6474C74}"/>
              </a:ext>
            </a:extLst>
          </p:cNvPr>
          <p:cNvSpPr txBox="1"/>
          <p:nvPr/>
        </p:nvSpPr>
        <p:spPr>
          <a:xfrm flipH="1">
            <a:off x="613410" y="206587"/>
            <a:ext cx="1016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+mj-lt"/>
              </a:rPr>
              <a:t>Model: </a:t>
            </a:r>
            <a:r>
              <a:rPr lang="it-IT" sz="4800" dirty="0" err="1">
                <a:latin typeface="+mj-lt"/>
              </a:rPr>
              <a:t>parameters</a:t>
            </a:r>
            <a:r>
              <a:rPr lang="it-IT" sz="4800" dirty="0">
                <a:latin typeface="+mj-lt"/>
              </a:rPr>
              <a:t> </a:t>
            </a:r>
            <a:r>
              <a:rPr lang="it-IT" sz="4800" dirty="0" err="1">
                <a:latin typeface="+mj-lt"/>
              </a:rPr>
              <a:t>interpretation</a:t>
            </a:r>
            <a:endParaRPr lang="en-GB" sz="4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control actions </a:t>
            </a:r>
            <a:r>
              <a:rPr lang="it-IT" dirty="0" err="1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way to control the system: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035966"/>
                  </p:ext>
                </p:extLst>
              </p:nvPr>
            </p:nvGraphicFramePr>
            <p:xfrm>
              <a:off x="640080" y="2833211"/>
              <a:ext cx="11323320" cy="3057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35155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Interpretation/policy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365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3406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Hospital treatments control over non-IC patients (availability of beds, medical staff, use of drugs)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372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72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dirty="0">
                            <a:effectLst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Hospital treatments control over IC patients (availability of beds in IC units, ventilator, oxygen, medial staff)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341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035966"/>
                  </p:ext>
                </p:extLst>
              </p:nvPr>
            </p:nvGraphicFramePr>
            <p:xfrm>
              <a:off x="640080" y="2833211"/>
              <a:ext cx="11323320" cy="3057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7016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Interpretation/policy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492443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709" t="-156790" r="-560284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70167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709" t="-179310" r="-560284" b="-1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Hospital treatments control over non-IC patients (availability of beds, medical staff, use of drugs)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70167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709" t="-281739" r="-560284" b="-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Hospital treatments control over IC patients (availability of beds in IC units, ventilator, oxygen, medial staff)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46037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709" t="-577632" r="-560284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5E4489-0E48-4DE8-9FD0-E7B9B8576735}"/>
                  </a:ext>
                </a:extLst>
              </p:cNvPr>
              <p:cNvSpPr txBox="1"/>
              <p:nvPr/>
            </p:nvSpPr>
            <p:spPr>
              <a:xfrm>
                <a:off x="640080" y="6262299"/>
                <a:ext cx="7101840" cy="461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200" dirty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220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GB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5E4489-0E48-4DE8-9FD0-E7B9B857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6262299"/>
                <a:ext cx="7101840" cy="461152"/>
              </a:xfrm>
              <a:prstGeom prst="rect">
                <a:avLst/>
              </a:prstGeom>
              <a:blipFill>
                <a:blip r:embed="rId3"/>
                <a:stretch>
                  <a:fillRect l="-1116" t="-6579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aborazione 168"/>
          <p:cNvSpPr/>
          <p:nvPr/>
        </p:nvSpPr>
        <p:spPr>
          <a:xfrm>
            <a:off x="4917233" y="807551"/>
            <a:ext cx="6662132" cy="557019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blipFill rotWithShape="true">
                <a:blip r:embed="rId2"/>
                <a:stretch>
                  <a:fillRect l="-1930" t="-3227" r="-1868" b="-3122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blipFill rotWithShape="true">
                <a:blip r:embed="rId3"/>
                <a:stretch>
                  <a:fillRect l="-1928" t="-3183" r="-1895" b="-3166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blipFill rotWithShape="true">
                <a:blip r:embed="rId4"/>
                <a:stretch>
                  <a:fillRect l="-1950" t="-3206" r="-1873" b="-3143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blipFill rotWithShape="true">
                <a:blip r:embed="rId5"/>
                <a:stretch>
                  <a:fillRect l="-1944" t="-3192" r="-1879" b="-3121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blipFill rotWithShape="true">
                <a:blip r:embed="rId6"/>
                <a:stretch>
                  <a:fillRect l="-1931" t="-3253" r="-1893" b="-3096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/>
          <p:cNvCxnSpPr>
            <a:stCxn id="48" idx="1"/>
            <a:endCxn id="4" idx="1"/>
          </p:cNvCxnSpPr>
          <p:nvPr/>
        </p:nvCxnSpPr>
        <p:spPr>
          <a:xfrm flipV="1">
            <a:off x="5195828" y="1735452"/>
            <a:ext cx="2560374" cy="6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4" idx="3"/>
            <a:endCxn id="8" idx="1"/>
          </p:cNvCxnSpPr>
          <p:nvPr/>
        </p:nvCxnSpPr>
        <p:spPr>
          <a:xfrm flipV="1">
            <a:off x="8759502" y="1732432"/>
            <a:ext cx="1386878" cy="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5" idx="3"/>
            <a:endCxn id="7" idx="1"/>
          </p:cNvCxnSpPr>
          <p:nvPr/>
        </p:nvCxnSpPr>
        <p:spPr>
          <a:xfrm flipV="1">
            <a:off x="8834123" y="3518110"/>
            <a:ext cx="89773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5" idx="2"/>
            <a:endCxn id="6" idx="0"/>
          </p:cNvCxnSpPr>
          <p:nvPr/>
        </p:nvCxnSpPr>
        <p:spPr>
          <a:xfrm>
            <a:off x="8331680" y="3818941"/>
            <a:ext cx="213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48" idx="0"/>
          </p:cNvCxnSpPr>
          <p:nvPr/>
        </p:nvCxnSpPr>
        <p:spPr>
          <a:xfrm>
            <a:off x="5698272" y="982827"/>
            <a:ext cx="0" cy="45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2"/>
            <a:endCxn id="29" idx="0"/>
          </p:cNvCxnSpPr>
          <p:nvPr/>
        </p:nvCxnSpPr>
        <p:spPr>
          <a:xfrm flipH="1">
            <a:off x="6762300" y="2032469"/>
            <a:ext cx="388652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/>
              <p:cNvSpPr/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ttangolo 2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blipFill rotWithShape="true">
                <a:blip r:embed="rId7"/>
                <a:stretch>
                  <a:fillRect l="-1898" t="-3183" r="-1862" b="-3166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/>
          <p:cNvCxnSpPr>
            <a:stCxn id="7" idx="3"/>
          </p:cNvCxnSpPr>
          <p:nvPr/>
        </p:nvCxnSpPr>
        <p:spPr>
          <a:xfrm>
            <a:off x="10736747" y="3518110"/>
            <a:ext cx="4652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/>
              <p:cNvSpPr/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8" name="Rettangolo 4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blipFill rotWithShape="true">
                <a:blip r:embed="rId8"/>
                <a:stretch>
                  <a:fillRect l="-1921" t="-3183" r="-1838" b="-3166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sellaDiTesto 48"/>
          <p:cNvSpPr txBox="1"/>
          <p:nvPr/>
        </p:nvSpPr>
        <p:spPr>
          <a:xfrm>
            <a:off x="-747943" y="157149"/>
            <a:ext cx="622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latin typeface="+mj-lt"/>
              </a:rPr>
              <a:t>Block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diagram</a:t>
            </a:r>
            <a:endParaRPr lang="it-IT" sz="4400" dirty="0">
              <a:latin typeface="+mj-lt"/>
            </a:endParaRPr>
          </a:p>
        </p:txBody>
      </p:sp>
      <p:cxnSp>
        <p:nvCxnSpPr>
          <p:cNvPr id="98" name="Connettore 2 97"/>
          <p:cNvCxnSpPr>
            <a:stCxn id="29" idx="3"/>
            <a:endCxn id="5" idx="1"/>
          </p:cNvCxnSpPr>
          <p:nvPr/>
        </p:nvCxnSpPr>
        <p:spPr>
          <a:xfrm>
            <a:off x="7264742" y="3518904"/>
            <a:ext cx="5644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7" idx="2"/>
            <a:endCxn id="6" idx="0"/>
          </p:cNvCxnSpPr>
          <p:nvPr/>
        </p:nvCxnSpPr>
        <p:spPr>
          <a:xfrm flipH="1">
            <a:off x="8333812" y="3817354"/>
            <a:ext cx="1900491" cy="975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/>
              <p:cNvSpPr txBox="1"/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βS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1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asellaDiTesto 8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blipFill rotWithShape="true">
                <a:blip r:embed="rId9"/>
                <a:stretch>
                  <a:fillRect l="-123" t="-314" r="-101" b="-30975"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/>
              <p:cNvSpPr txBox="1"/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9" name="CasellaDiTesto 8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blipFill rotWithShape="true">
                <a:blip r:embed="rId10"/>
                <a:stretch>
                  <a:fillRect l="-5" t="-59" r="56" b="-485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/>
              <p:cNvSpPr txBox="1"/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CasellaDiTesto 9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blipFill rotWithShape="true">
                <a:blip r:embed="rId11"/>
                <a:stretch>
                  <a:fillRect l="-1955" t="-50464" r="-1859" b="-502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/>
              <p:cNvSpPr txBox="1"/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3" name="CasellaDiTesto 9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blipFill rotWithShape="true">
                <a:blip r:embed="rId12"/>
                <a:stretch>
                  <a:fillRect l="-131" t="-52" r="40" b="1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sellaDiTesto 93"/>
              <p:cNvSpPr txBox="1"/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4" name="CasellaDiTesto 9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blipFill rotWithShape="true">
                <a:blip r:embed="rId13"/>
                <a:stretch>
                  <a:fillRect l="-42" t="-2" r="11" b="-539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/>
              <p:cNvSpPr txBox="1"/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1" name="CasellaDiTesto 9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blipFill rotWithShape="true">
                <a:blip r:embed="rId14"/>
                <a:stretch>
                  <a:fillRect l="-8915" t="-33989" r="-8899" b="-339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/>
              <p:cNvSpPr txBox="1"/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5" name="CasellaDiTesto 9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blipFill rotWithShape="true">
                <a:blip r:embed="rId15"/>
                <a:stretch>
                  <a:fillRect l="-30" t="-58" r="61" b="-534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ttore 2 96"/>
          <p:cNvCxnSpPr>
            <a:stCxn id="8" idx="2"/>
            <a:endCxn id="5" idx="0"/>
          </p:cNvCxnSpPr>
          <p:nvPr/>
        </p:nvCxnSpPr>
        <p:spPr>
          <a:xfrm flipH="1">
            <a:off x="8331680" y="2032469"/>
            <a:ext cx="231714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/>
              <p:cNvSpPr txBox="1"/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2" name="CasellaDiTesto 10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blipFill rotWithShape="true">
                <a:blip r:embed="rId16"/>
                <a:stretch>
                  <a:fillRect l="-113" t="-27" r="93" b="1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/>
              <p:cNvSpPr txBox="1"/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4" name="CasellaDiTesto 10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blipFill rotWithShape="true">
                <a:blip r:embed="rId17"/>
                <a:stretch>
                  <a:fillRect l="-72" t="-96" r="165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ttore a gomito 128"/>
          <p:cNvCxnSpPr>
            <a:stCxn id="6" idx="1"/>
            <a:endCxn id="48" idx="2"/>
          </p:cNvCxnSpPr>
          <p:nvPr/>
        </p:nvCxnSpPr>
        <p:spPr>
          <a:xfrm rot="10800000">
            <a:off x="5698272" y="2041575"/>
            <a:ext cx="2133096" cy="30509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/>
              <p:cNvSpPr txBox="1"/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4" name="CasellaDiTesto 13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blipFill rotWithShape="true">
                <a:blip r:embed="rId18"/>
                <a:stretch>
                  <a:fillRect l="-136" t="-152" r="30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ttore 2 152"/>
          <p:cNvCxnSpPr>
            <a:stCxn id="29" idx="2"/>
            <a:endCxn id="6" idx="0"/>
          </p:cNvCxnSpPr>
          <p:nvPr/>
        </p:nvCxnSpPr>
        <p:spPr>
          <a:xfrm>
            <a:off x="6762300" y="3818941"/>
            <a:ext cx="157151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/>
              <p:cNvSpPr txBox="1"/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6" name="CasellaDiTesto 13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blipFill rotWithShape="true">
                <a:blip r:embed="rId19"/>
                <a:stretch>
                  <a:fillRect l="-114" t="-157" r="17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/>
              <p:cNvSpPr txBox="1"/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0" name="CasellaDiTesto 9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blipFill rotWithShape="true">
                <a:blip r:embed="rId20"/>
                <a:stretch>
                  <a:fillRect l="-489" t="-81068" r="-441" b="-80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sellaDiTesto 155"/>
              <p:cNvSpPr txBox="1"/>
              <p:nvPr/>
            </p:nvSpPr>
            <p:spPr>
              <a:xfrm rot="2070687" flipH="1">
                <a:off x="7354909" y="431708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6" name="CasellaDiTesto 1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 rot="2070687" flipH="true">
                <a:off x="7354909" y="4317081"/>
                <a:ext cx="359782" cy="307777"/>
              </a:xfrm>
              <a:prstGeom prst="rect">
                <a:avLst/>
              </a:prstGeom>
              <a:blipFill rotWithShape="true">
                <a:blip r:embed="rId21"/>
                <a:stretch>
                  <a:fillRect l="-15449" t="-24460" r="-15334" b="-242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sellaDiTesto 157"/>
              <p:cNvSpPr txBox="1"/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8" name="CasellaDiTesto 15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blipFill rotWithShape="true">
                <a:blip r:embed="rId22"/>
                <a:stretch>
                  <a:fillRect l="-239" t="-103" r="-5027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asellaDiTesto 158"/>
          <p:cNvSpPr txBox="1"/>
          <p:nvPr/>
        </p:nvSpPr>
        <p:spPr>
          <a:xfrm>
            <a:off x="1022445" y="3008026"/>
            <a:ext cx="3228227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ougoing</a:t>
            </a:r>
            <a:r>
              <a:rPr lang="it-IT" dirty="0"/>
              <a:t> flow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death</a:t>
            </a:r>
            <a:r>
              <a:rPr lang="it-IT" dirty="0"/>
              <a:t> d</a:t>
            </a:r>
          </a:p>
        </p:txBody>
      </p:sp>
      <p:cxnSp>
        <p:nvCxnSpPr>
          <p:cNvPr id="62" name="Connettore a gomito 61"/>
          <p:cNvCxnSpPr>
            <a:stCxn id="8" idx="3"/>
            <a:endCxn id="6" idx="3"/>
          </p:cNvCxnSpPr>
          <p:nvPr/>
        </p:nvCxnSpPr>
        <p:spPr>
          <a:xfrm flipH="1">
            <a:off x="8836255" y="1732432"/>
            <a:ext cx="2315012" cy="3360139"/>
          </a:xfrm>
          <a:prstGeom prst="bentConnector3">
            <a:avLst>
              <a:gd name="adj1" fmla="val -9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/>
              <p:cNvSpPr/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" name="Rettangolo 5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blipFill rotWithShape="true">
                <a:blip r:embed="rId23"/>
                <a:stretch>
                  <a:fillRect l="-1918" t="-3198" r="-1842" b="-3151"/>
                </a:stretch>
              </a:blip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/>
          <p:cNvCxnSpPr>
            <a:endCxn id="53" idx="0"/>
          </p:cNvCxnSpPr>
          <p:nvPr/>
        </p:nvCxnSpPr>
        <p:spPr>
          <a:xfrm>
            <a:off x="5476620" y="2041574"/>
            <a:ext cx="0" cy="33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/>
              <p:cNvSpPr txBox="1"/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8" name="CasellaDiTesto 5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blipFill rotWithShape="true">
                <a:blip r:embed="rId24"/>
                <a:stretch>
                  <a:fillRect l="-73" t="-160" r="53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We must consider the fitting problem before we could get optimization.</a:t>
                </a:r>
              </a:p>
              <a:p>
                <a:pPr marL="0" indent="0">
                  <a:buNone/>
                </a:pPr>
                <a:endParaRPr lang="it-IT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2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should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𝑣𝑎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2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15E28-671A-4717-BD55-257F2992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strategy and objective function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/>
                  <a:t>Fitted parameters based on real data given by “</a:t>
                </a:r>
                <a:r>
                  <a:rPr lang="en-GB" sz="2200" dirty="0" err="1"/>
                  <a:t>Protezione</a:t>
                </a:r>
                <a:r>
                  <a:rPr lang="en-GB" sz="2200" dirty="0"/>
                  <a:t> Civile” on Quarantined, infected hospitalized not in IC and in IC</a:t>
                </a:r>
              </a:p>
              <a:p>
                <a:r>
                  <a:rPr lang="en-GB" sz="2200" dirty="0"/>
                  <a:t>Fitting strategy: reduce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the error between the real behaviour and the estimated one by minimizing the difference between real </a:t>
                </a:r>
                <a14:m>
                  <m:oMath xmlns:m="http://schemas.openxmlformats.org/officeDocument/2006/math"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𝑄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and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our model</a:t>
                </a:r>
                <a:r>
                  <a:rPr lang="en-GB" sz="2200" dirty="0"/>
                  <a:t> </a:t>
                </a:r>
              </a:p>
              <a:p>
                <a:r>
                  <a:rPr lang="en-GB" sz="2200" dirty="0"/>
                  <a:t>The cost function is:</a:t>
                </a:r>
              </a:p>
              <a:p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𝐽</m:t>
                      </m:r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𝑟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M: matrix non-singular, symmetric, diagonal and semi definite positive</a:t>
                </a:r>
                <a:endParaRPr lang="en-GB" sz="2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 b="-9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9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2602D-8E3D-44C0-9039-4B0B96F0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Optimal control: motivations and strategies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7659D-4ED5-4BED-92C4-15C8ADC7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Find a way to avoid the spread of the virus </a:t>
            </a:r>
          </a:p>
          <a:p>
            <a:r>
              <a:rPr lang="en-GB" dirty="0"/>
              <a:t>Prevent hospitals overcrowding and beds collapse in IC-u avoiding number of deaths</a:t>
            </a:r>
          </a:p>
          <a:p>
            <a:r>
              <a:rPr lang="en-GB" dirty="0"/>
              <a:t>Try to find the best strategy that accomplish the task</a:t>
            </a:r>
          </a:p>
          <a:p>
            <a:r>
              <a:rPr lang="en-GB" dirty="0"/>
              <a:t>Four strategies proposed: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Maximise the number of susceptible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a typeface="Calibri" panose="020F0502020204030204" pitchFamily="34" charset="0"/>
                <a:cs typeface="KdvpnkMinionProRegular"/>
              </a:rPr>
              <a:t>S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Minimise hospitalised patients in IC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I</a:t>
            </a:r>
            <a:r>
              <a:rPr lang="en-GB" i="1" baseline="-25000" dirty="0">
                <a:solidFill>
                  <a:srgbClr val="000000"/>
                </a:solidFill>
                <a:ea typeface="Calibri" panose="020F0502020204030204" pitchFamily="34" charset="0"/>
                <a:cs typeface="KdvpnkMinionProRegular"/>
              </a:rPr>
              <a:t>2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 </a:t>
            </a:r>
            <a:r>
              <a:rPr lang="en-GB" dirty="0"/>
              <a:t>and hospitalised ones with symptoms not in IC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I</a:t>
            </a:r>
            <a:r>
              <a:rPr lang="en-GB" i="1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1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Maximise susceptible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a typeface="Calibri" panose="020F0502020204030204" pitchFamily="34" charset="0"/>
                <a:cs typeface="KdvpnkMinionProRegular"/>
              </a:rPr>
              <a:t>S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 </a:t>
            </a:r>
            <a:r>
              <a:rPr lang="en-GB" dirty="0"/>
              <a:t>and minimise hospitalised patients in IC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I</a:t>
            </a:r>
            <a:r>
              <a:rPr lang="en-GB" i="1" baseline="-25000" dirty="0">
                <a:solidFill>
                  <a:srgbClr val="000000"/>
                </a:solidFill>
                <a:ea typeface="Calibri" panose="020F0502020204030204" pitchFamily="34" charset="0"/>
                <a:cs typeface="KdvpnkMinionProRegular"/>
              </a:rPr>
              <a:t>2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</a:t>
            </a:r>
            <a:r>
              <a:rPr lang="en-GB" dirty="0"/>
              <a:t> and hospitalised ones with symptoms not in IC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I</a:t>
            </a:r>
            <a:r>
              <a:rPr lang="en-GB" i="1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1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Maximise the number of vaccinated subjects </a:t>
            </a: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(</a:t>
            </a:r>
            <a:r>
              <a:rPr lang="en-GB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KdvpnkMinionProRegular"/>
              </a:rPr>
              <a:t>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1395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Tema di Office</vt:lpstr>
      <vt:lpstr>Optimal control strategies to prevent the hospital beds collapse during Covid-19 outbreak </vt:lpstr>
      <vt:lpstr>Mathematic model: state equations with control</vt:lpstr>
      <vt:lpstr>Compartments definition</vt:lpstr>
      <vt:lpstr>Presentazione standard di PowerPoint</vt:lpstr>
      <vt:lpstr>Model: control actions interpretation</vt:lpstr>
      <vt:lpstr>Presentazione standard di PowerPoint</vt:lpstr>
      <vt:lpstr>Model fitting</vt:lpstr>
      <vt:lpstr>Fitting strategy and objective function definition</vt:lpstr>
      <vt:lpstr>Optimal control: motivations and strategies </vt:lpstr>
      <vt:lpstr>Cost functinos</vt:lpstr>
      <vt:lpstr>Optimal control problem and solutions: Pontryagin maximum principle</vt:lpstr>
      <vt:lpstr>Pontryagin maximum princple: theorem</vt:lpstr>
      <vt:lpstr>Application of the principle to the strategies</vt:lpstr>
      <vt:lpstr>Risultati fitting </vt:lpstr>
      <vt:lpstr>Risultati/simulazione: Prima strategia </vt:lpstr>
      <vt:lpstr>Risultati/simulazione: seconda strategia</vt:lpstr>
      <vt:lpstr>Risultati/simulazione: terza strategia</vt:lpstr>
      <vt:lpstr>Risultati/simulazione: quarta strategia</vt:lpstr>
      <vt:lpstr>Comparazione strategie e commenti sullo sforzo del controllo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Leonardo Pio  Lo Porto</cp:lastModifiedBy>
  <cp:revision>72</cp:revision>
  <dcterms:created xsi:type="dcterms:W3CDTF">2021-02-25T08:15:09Z</dcterms:created>
  <dcterms:modified xsi:type="dcterms:W3CDTF">2021-03-29T16:29:17Z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