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58" r:id="rId5"/>
    <p:sldId id="272" r:id="rId6"/>
    <p:sldId id="260" r:id="rId7"/>
    <p:sldId id="265" r:id="rId8"/>
    <p:sldId id="276" r:id="rId9"/>
    <p:sldId id="277" r:id="rId10"/>
    <p:sldId id="264" r:id="rId11"/>
    <p:sldId id="273" r:id="rId12"/>
    <p:sldId id="274" r:id="rId13"/>
    <p:sldId id="278" r:id="rId14"/>
    <p:sldId id="279" r:id="rId15"/>
    <p:sldId id="280" r:id="rId16"/>
    <p:sldId id="266" r:id="rId17"/>
    <p:sldId id="281" r:id="rId18"/>
    <p:sldId id="267" r:id="rId19"/>
    <p:sldId id="268" r:id="rId20"/>
    <p:sldId id="269" r:id="rId21"/>
    <p:sldId id="270"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ä¸­åº¦æ ·å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testo verticale 2"/>
          <p:cNvSpPr>
            <a:spLocks noGrp="1"/>
          </p:cNvSpPr>
          <p:nvPr>
            <p:ph type="body" orient="vert" idx="1" hasCustomPrompt="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hasCustomPrompt="1"/>
          </p:nvPr>
        </p:nvSpPr>
        <p:spPr>
          <a:xfrm>
            <a:off x="8724900" y="365125"/>
            <a:ext cx="2628900" cy="5811838"/>
          </a:xfrm>
        </p:spPr>
        <p:txBody>
          <a:bodyPr vert="eaVert"/>
          <a:lstStyle/>
          <a:p>
            <a:r>
              <a:rPr lang="it-IT"/>
              <a:t>Fare clic per modificare lo stile del titolo dello schema</a:t>
            </a:r>
          </a:p>
        </p:txBody>
      </p:sp>
      <p:sp>
        <p:nvSpPr>
          <p:cNvPr id="3" name="Segnaposto testo verticale 2"/>
          <p:cNvSpPr>
            <a:spLocks noGrp="1"/>
          </p:cNvSpPr>
          <p:nvPr>
            <p:ph type="body" orient="vert" idx="1" hasCustomPrompt="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idx="1" hasCustomPrompt="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30/03/2021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sz="half" idx="1" hasCustomPrompt="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hasCustomPrompt="1"/>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32F30997-0925-4C0B-8C7A-0B9D8E6111C4}" type="datetimeFigureOut">
              <a:rPr lang="it-IT" smtClean="0"/>
              <a:t>30/03/2021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365125"/>
            <a:ext cx="10515600" cy="1325563"/>
          </a:xfrm>
        </p:spPr>
        <p:txBody>
          <a:bodyPr/>
          <a:lstStyle/>
          <a:p>
            <a:r>
              <a:rPr lang="it-IT"/>
              <a:t>Fare clic per modificare lo stile del titolo dello schema</a:t>
            </a:r>
          </a:p>
        </p:txBody>
      </p:sp>
      <p:sp>
        <p:nvSpPr>
          <p:cNvPr id="3" name="Segnaposto tes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hasCustomPrompt="1"/>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hasCustomPrompt="1"/>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32F30997-0925-4C0B-8C7A-0B9D8E6111C4}" type="datetimeFigureOut">
              <a:rPr lang="it-IT" smtClean="0"/>
              <a:t>30/03/2021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data 2"/>
          <p:cNvSpPr>
            <a:spLocks noGrp="1"/>
          </p:cNvSpPr>
          <p:nvPr>
            <p:ph type="dt" sz="half" idx="10"/>
          </p:nvPr>
        </p:nvSpPr>
        <p:spPr/>
        <p:txBody>
          <a:bodyPr/>
          <a:lstStyle/>
          <a:p>
            <a:fld id="{32F30997-0925-4C0B-8C7A-0B9D8E6111C4}" type="datetimeFigureOut">
              <a:rPr lang="it-IT" smtClean="0"/>
              <a:t>30/03/2021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2F30997-0925-4C0B-8C7A-0B9D8E6111C4}" type="datetimeFigureOut">
              <a:rPr lang="it-IT" smtClean="0"/>
              <a:t>30/03/2021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30/03/2021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30/03/2021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30997-0925-4C0B-8C7A-0B9D8E6111C4}" type="datetimeFigureOut">
              <a:rPr lang="it-IT" smtClean="0"/>
              <a:t>30/03/2021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65662-5E30-4BD2-9AE9-A5F336DFC7F6}"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0.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0.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7.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6.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987689" y="3071183"/>
            <a:ext cx="9910296" cy="2590027"/>
          </a:xfrm>
        </p:spPr>
        <p:txBody>
          <a:bodyPr anchor="t">
            <a:normAutofit/>
          </a:bodyPr>
          <a:lstStyle/>
          <a:p>
            <a:pPr algn="l"/>
            <a:r>
              <a:rPr lang="it-IT" sz="5000"/>
              <a:t>Optimal control strategies to prevent the hospital beds collapse during Covid-19 outbreak </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199" y="365126"/>
            <a:ext cx="10562617" cy="1249362"/>
          </a:xfrm>
          <a:ln w="19050">
            <a:solidFill>
              <a:srgbClr val="C00000"/>
            </a:solidFill>
          </a:ln>
        </p:spPr>
        <p:txBody>
          <a:bodyPr/>
          <a:lstStyle/>
          <a:p>
            <a:r>
              <a:rPr lang="it-IT" dirty="0"/>
              <a:t>Cost </a:t>
            </a:r>
            <a:r>
              <a:rPr lang="it-IT" dirty="0" err="1"/>
              <a:t>functions</a:t>
            </a:r>
            <a:endParaRPr lang="it-IT" dirty="0"/>
          </a:p>
        </p:txBody>
      </p:sp>
      <mc:AlternateContent xmlns:mc="http://schemas.openxmlformats.org/markup-compatibility/2006">
        <mc:Choice xmlns:a14="http://schemas.microsoft.com/office/drawing/2010/main" Requires="a14">
          <p:sp>
            <p:nvSpPr>
              <p:cNvPr id="4" name="CasellaDiTesto 3"/>
              <p:cNvSpPr txBox="1"/>
              <p:nvPr/>
            </p:nvSpPr>
            <p:spPr>
              <a:xfrm>
                <a:off x="175210" y="1623910"/>
                <a:ext cx="12104339" cy="6120778"/>
              </a:xfrm>
              <a:prstGeom prst="rect">
                <a:avLst/>
              </a:prstGeom>
              <a:noFill/>
            </p:spPr>
            <p:txBody>
              <a:bodyPr wrap="none" lIns="0" tIns="0" rIns="0" bIns="0" rtlCol="0">
                <a:spAutoFit/>
              </a:bodyPr>
              <a:lstStyle/>
              <a:p>
                <a:pPr>
                  <a:lnSpc>
                    <a:spcPct val="200000"/>
                  </a:lnSpc>
                </a:pPr>
                <a:r>
                  <a:rPr lang="it-IT" sz="2600" dirty="0"/>
                  <a:t>Each one of the </a:t>
                </a:r>
                <a:r>
                  <a:rPr lang="it-IT" sz="2600" dirty="0" err="1"/>
                  <a:t>four</a:t>
                </a:r>
                <a:r>
                  <a:rPr lang="it-IT" sz="2600" dirty="0"/>
                  <a:t> strategies </a:t>
                </a:r>
                <a:r>
                  <a:rPr lang="it-IT" sz="2600" dirty="0" err="1"/>
                  <a:t>described</a:t>
                </a:r>
                <a:r>
                  <a:rPr lang="it-IT" sz="2600" dirty="0"/>
                  <a:t> </a:t>
                </a:r>
                <a:r>
                  <a:rPr lang="it-IT" sz="2600" dirty="0" err="1"/>
                  <a:t>above</a:t>
                </a:r>
                <a:r>
                  <a:rPr lang="it-IT" sz="2600" dirty="0"/>
                  <a:t> </a:t>
                </a:r>
                <a:r>
                  <a:rPr lang="it-IT" sz="2600" dirty="0" err="1"/>
                  <a:t>corresponds</a:t>
                </a:r>
                <a:r>
                  <a:rPr lang="it-IT" sz="2600" dirty="0"/>
                  <a:t> to a </a:t>
                </a:r>
                <a:r>
                  <a:rPr lang="it-IT" sz="2600" dirty="0" err="1"/>
                  <a:t>different</a:t>
                </a:r>
                <a:r>
                  <a:rPr lang="it-IT" sz="2600" dirty="0"/>
                  <a:t> cost </a:t>
                </a:r>
                <a:r>
                  <a:rPr lang="it-IT" sz="2600" dirty="0" err="1"/>
                  <a:t>functinon</a:t>
                </a:r>
                <a:r>
                  <a:rPr lang="it-IT" sz="2600" dirty="0"/>
                  <a:t>:</a:t>
                </a:r>
              </a:p>
              <a:p>
                <a:pPr marL="342900" indent="-342900">
                  <a:lnSpc>
                    <a:spcPct val="200000"/>
                  </a:lnSpc>
                  <a:buFont typeface="Arial" panose="020B0604020202020204" pitchFamily="34" charset="0"/>
                  <a:buChar char="•"/>
                </a:pPr>
                <a:r>
                  <a:rPr lang="it-IT" sz="2000" b="1" dirty="0"/>
                  <a:t>1st strategy</a:t>
                </a:r>
                <a:r>
                  <a:rPr lang="it-IT" sz="200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1</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 </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rPr>
                          <m:t>𝑆</m:t>
                        </m:r>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dirty="0"/>
              </a:p>
              <a:p>
                <a:pPr marL="342900" indent="-342900">
                  <a:lnSpc>
                    <a:spcPct val="200000"/>
                  </a:lnSpc>
                  <a:buFont typeface="Arial" panose="020B0604020202020204" pitchFamily="34" charset="0"/>
                  <a:buChar char="•"/>
                </a:pPr>
                <a:r>
                  <a:rPr lang="it-IT" sz="2000" b="1" dirty="0"/>
                  <a:t>2nd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2</m:t>
                        </m:r>
                      </m:sub>
                    </m:sSub>
                    <m:d>
                      <m:dPr>
                        <m:ctrlPr>
                          <a:rPr lang="it-IT" sz="2000" b="0" i="1" smtClean="0">
                            <a:latin typeface="Cambria Math" panose="02040503050406030204" pitchFamily="18" charset="0"/>
                          </a:rPr>
                        </m:ctrlPr>
                      </m:dPr>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1</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2</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3rd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3</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2</m:t>
                            </m:r>
                          </m:sub>
                        </m:sSub>
                        <m:r>
                          <a:rPr lang="it-IT" sz="2000" i="1">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3</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4</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4th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4</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𝑉</m:t>
                        </m:r>
                        <m:r>
                          <a:rPr lang="it-IT" sz="2000" b="0" i="1" smtClean="0">
                            <a:latin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r>
                          <a:rPr lang="it-IT" sz="2000" b="0" i="1" smtClean="0">
                            <a:latin typeface="Cambria Math" panose="02040503050406030204" pitchFamily="18" charset="0"/>
                          </a:rPr>
                          <m:t>𝜁</m:t>
                        </m:r>
                        <m:r>
                          <a:rPr lang="it-IT" sz="2000" b="0" i="1" smtClean="0">
                            <a:latin typeface="Cambria Math" panose="02040503050406030204" pitchFamily="18" charset="0"/>
                            <a:ea typeface="Cambria Math" panose="02040503050406030204" pitchFamily="18" charset="0"/>
                          </a:rPr>
                          <m:t>𝑉</m:t>
                        </m:r>
                        <m:r>
                          <a:rPr lang="it-IT" sz="2000" b="0" i="1" smtClean="0">
                            <a:latin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a:lnSpc>
                    <a:spcPct val="200000"/>
                  </a:lnSpc>
                </a:pPr>
                <a:r>
                  <a:rPr lang="it-IT" sz="2000" b="0" dirty="0"/>
                  <a:t>With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𝛼</m:t>
                        </m:r>
                      </m:e>
                      <m:sub>
                        <m:r>
                          <a:rPr lang="it-IT" sz="2000" b="0" i="1" smtClean="0">
                            <a:latin typeface="Cambria Math" panose="02040503050406030204" pitchFamily="18" charset="0"/>
                          </a:rPr>
                          <m:t>𝑖</m:t>
                        </m:r>
                      </m:sub>
                    </m:sSub>
                    <m:r>
                      <a:rPr lang="it-IT" sz="2000" b="0" i="1" smtClean="0">
                        <a:latin typeface="Cambria Math" panose="02040503050406030204" pitchFamily="18" charset="0"/>
                      </a:rPr>
                      <m:t>,</m:t>
                    </m:r>
                    <m:r>
                      <a:rPr lang="it-IT" sz="2000" b="0" i="1" smtClean="0">
                        <a:latin typeface="Cambria Math" panose="02040503050406030204" pitchFamily="18" charset="0"/>
                      </a:rPr>
                      <m:t>𝛽</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𝛾</m:t>
                        </m:r>
                      </m:e>
                      <m:sub>
                        <m:r>
                          <a:rPr lang="it-IT" sz="2000" b="0" i="1" smtClean="0">
                            <a:latin typeface="Cambria Math" panose="02040503050406030204" pitchFamily="18" charset="0"/>
                          </a:rPr>
                          <m:t>𝑗</m:t>
                        </m:r>
                      </m:sub>
                    </m:sSub>
                    <m:r>
                      <a:rPr lang="it-IT" sz="2000" b="0" i="1" smtClean="0">
                        <a:latin typeface="Cambria Math" panose="02040503050406030204" pitchFamily="18" charset="0"/>
                      </a:rPr>
                      <m:t>,</m:t>
                    </m:r>
                    <m:r>
                      <a:rPr lang="it-IT" sz="2000" b="0" i="1" smtClean="0">
                        <a:latin typeface="Cambria Math" panose="02040503050406030204" pitchFamily="18" charset="0"/>
                      </a:rPr>
                      <m:t>𝜁</m:t>
                    </m:r>
                    <m:r>
                      <a:rPr lang="it-IT" sz="2000" b="0" i="1" smtClean="0">
                        <a:latin typeface="Cambria Math" panose="02040503050406030204" pitchFamily="18" charset="0"/>
                      </a:rPr>
                      <m:t>&gt;0 </m:t>
                    </m:r>
                    <m:r>
                      <a:rPr lang="it-IT" sz="2000" b="0" i="1" smtClean="0">
                        <a:latin typeface="Cambria Math" panose="02040503050406030204" pitchFamily="18" charset="0"/>
                      </a:rPr>
                      <m:t>𝑖</m:t>
                    </m:r>
                    <m:r>
                      <a:rPr lang="it-IT" sz="2000" b="0" i="1" smtClean="0">
                        <a:latin typeface="Cambria Math" panose="02040503050406030204" pitchFamily="18" charset="0"/>
                      </a:rPr>
                      <m:t>=1,2;</m:t>
                    </m:r>
                    <m:r>
                      <a:rPr lang="it-IT" sz="2000" b="0" i="1" smtClean="0">
                        <a:latin typeface="Cambria Math" panose="02040503050406030204" pitchFamily="18" charset="0"/>
                      </a:rPr>
                      <m:t>𝑗</m:t>
                    </m:r>
                    <m:r>
                      <a:rPr lang="it-IT" sz="2000" b="0" i="1" smtClean="0">
                        <a:latin typeface="Cambria Math" panose="02040503050406030204" pitchFamily="18" charset="0"/>
                      </a:rPr>
                      <m:t>=1,2,3,4</m:t>
                    </m:r>
                  </m:oMath>
                </a14:m>
                <a:endParaRPr lang="it-IT" sz="2000" b="0" i="1" dirty="0">
                  <a:latin typeface="Cambria Math" panose="02040503050406030204" pitchFamily="18" charset="0"/>
                </a:endParaRPr>
              </a:p>
              <a:p>
                <a:pPr>
                  <a:lnSpc>
                    <a:spcPct val="200000"/>
                  </a:lnSpc>
                </a:pPr>
                <a14:m>
                  <m:oMathPara xmlns:m="http://schemas.openxmlformats.org/officeDocument/2006/math">
                    <m:oMathParaPr>
                      <m:jc m:val="centerGroup"/>
                    </m:oMathParaPr>
                    <m:oMath xmlns:m="http://schemas.openxmlformats.org/officeDocument/2006/math">
                      <m:r>
                        <a:rPr lang="it-IT" sz="2000" b="0" i="1" smtClean="0">
                          <a:latin typeface="Cambria Math" panose="02040503050406030204" pitchFamily="18" charset="0"/>
                        </a:rPr>
                        <m:t> </m:t>
                      </m:r>
                    </m:oMath>
                  </m:oMathPara>
                </a14:m>
                <a:endParaRPr lang="it-IT" sz="2000" b="0" dirty="0"/>
              </a:p>
              <a:p>
                <a:endParaRPr lang="it-IT" b="0" dirty="0"/>
              </a:p>
              <a:p>
                <a:endParaRPr lang="it-IT" dirty="0"/>
              </a:p>
            </p:txBody>
          </p:sp>
        </mc:Choice>
        <mc:Fallback>
          <p:sp>
            <p:nvSpPr>
              <p:cNvPr id="4" name="CasellaDiTesto 3"/>
              <p:cNvSpPr txBox="1">
                <a:spLocks noRot="1" noChangeAspect="1" noMove="1" noResize="1" noEditPoints="1" noAdjustHandles="1" noChangeArrowheads="1" noChangeShapeType="1" noTextEdit="1"/>
              </p:cNvSpPr>
              <p:nvPr/>
            </p:nvSpPr>
            <p:spPr>
              <a:xfrm>
                <a:off x="175210" y="1623910"/>
                <a:ext cx="12104339" cy="6120778"/>
              </a:xfrm>
              <a:prstGeom prst="rect">
                <a:avLst/>
              </a:prstGeom>
              <a:blipFill>
                <a:blip r:embed="rId2"/>
                <a:stretch>
                  <a:fillRect l="-1662" r="-554"/>
                </a:stretch>
              </a:blipFill>
            </p:spPr>
            <p:txBody>
              <a:bodyPr/>
              <a:lstStyle/>
              <a:p>
                <a:r>
                  <a:rPr lang="en-GB">
                    <a:noFill/>
                  </a:rPr>
                  <a:t> </a:t>
                </a:r>
              </a:p>
            </p:txBody>
          </p:sp>
        </mc:Fallback>
      </mc:AlternateContent>
      <p:sp>
        <p:nvSpPr>
          <p:cNvPr id="5" name="Titolo 1"/>
          <p:cNvSpPr txBox="1"/>
          <p:nvPr/>
        </p:nvSpPr>
        <p:spPr>
          <a:xfrm>
            <a:off x="6570185" y="441324"/>
            <a:ext cx="5179381" cy="1173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it-IT"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w="19050">
            <a:solidFill>
              <a:srgbClr val="C00000"/>
            </a:solidFill>
          </a:ln>
        </p:spPr>
        <p:txBody>
          <a:bodyPr>
            <a:normAutofit/>
          </a:bodyPr>
          <a:lstStyle/>
          <a:p>
            <a:r>
              <a:rPr lang="it-IT" dirty="0" err="1"/>
              <a:t>Optimal</a:t>
            </a:r>
            <a:r>
              <a:rPr lang="it-IT" dirty="0"/>
              <a:t> control </a:t>
            </a:r>
            <a:r>
              <a:rPr lang="it-IT" dirty="0" err="1"/>
              <a:t>problem</a:t>
            </a:r>
            <a:r>
              <a:rPr lang="it-IT" dirty="0"/>
              <a:t> and </a:t>
            </a:r>
            <a:r>
              <a:rPr lang="it-IT" dirty="0" err="1"/>
              <a:t>solutions</a:t>
            </a:r>
            <a:r>
              <a:rPr lang="it-IT" dirty="0"/>
              <a:t>: </a:t>
            </a:r>
            <a:r>
              <a:rPr lang="it-IT" dirty="0" err="1"/>
              <a:t>Pontryagin</a:t>
            </a:r>
            <a:r>
              <a:rPr lang="it-IT" dirty="0"/>
              <a:t> maximum </a:t>
            </a:r>
            <a:r>
              <a:rPr lang="it-IT" dirty="0" err="1"/>
              <a:t>principle</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179614" y="1825624"/>
                <a:ext cx="12012386" cy="5032375"/>
              </a:xfrm>
            </p:spPr>
            <p:txBody>
              <a:bodyPr>
                <a:normAutofit/>
              </a:bodyPr>
              <a:lstStyle/>
              <a:p>
                <a:r>
                  <a:rPr lang="it-IT" sz="2600" dirty="0"/>
                  <a:t>This </a:t>
                </a:r>
                <a:r>
                  <a:rPr lang="it-IT" sz="2600" dirty="0" err="1"/>
                  <a:t>principle</a:t>
                </a:r>
                <a:r>
                  <a:rPr lang="it-IT" sz="2600" dirty="0"/>
                  <a:t> </a:t>
                </a:r>
                <a:r>
                  <a:rPr lang="it-IT" sz="2600" dirty="0" err="1"/>
                  <a:t>provides</a:t>
                </a:r>
                <a:r>
                  <a:rPr lang="it-IT" sz="2600" dirty="0"/>
                  <a:t> a </a:t>
                </a:r>
                <a:r>
                  <a:rPr lang="it-IT" sz="2600" dirty="0" err="1"/>
                  <a:t>necessary</a:t>
                </a:r>
                <a:r>
                  <a:rPr lang="it-IT" sz="2600" dirty="0"/>
                  <a:t> </a:t>
                </a:r>
                <a:r>
                  <a:rPr lang="it-IT" sz="2600" dirty="0" err="1"/>
                  <a:t>condition</a:t>
                </a:r>
                <a:r>
                  <a:rPr lang="it-IT" sz="2600" dirty="0"/>
                  <a:t> for the </a:t>
                </a:r>
                <a:r>
                  <a:rPr lang="it-IT" sz="2600" dirty="0" err="1"/>
                  <a:t>optimal</a:t>
                </a:r>
                <a:r>
                  <a:rPr lang="it-IT" sz="2600" dirty="0"/>
                  <a:t> control </a:t>
                </a:r>
                <a14:m>
                  <m:oMath xmlns:m="http://schemas.openxmlformats.org/officeDocument/2006/math">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𝑢</m:t>
                        </m:r>
                      </m:e>
                      <m:sup>
                        <m:r>
                          <a:rPr lang="it-IT" sz="2600" b="0" i="1" smtClean="0">
                            <a:latin typeface="Cambria Math" panose="02040503050406030204" pitchFamily="18" charset="0"/>
                          </a:rPr>
                          <m:t>∗</m:t>
                        </m:r>
                      </m:sup>
                    </m:sSup>
                    <m:d>
                      <m:dPr>
                        <m:ctrlPr>
                          <a:rPr lang="it-IT" sz="2600" b="0" i="1" smtClean="0">
                            <a:latin typeface="Cambria Math" panose="02040503050406030204" pitchFamily="18" charset="0"/>
                          </a:rPr>
                        </m:ctrlPr>
                      </m:dPr>
                      <m:e>
                        <m:r>
                          <a:rPr lang="it-IT" sz="2600" b="0" i="1" smtClean="0">
                            <a:latin typeface="Cambria Math" panose="02040503050406030204" pitchFamily="18" charset="0"/>
                          </a:rPr>
                          <m:t>𝑡</m:t>
                        </m:r>
                      </m:e>
                    </m:d>
                    <m:r>
                      <a:rPr lang="it-IT" sz="2600" b="0" i="1" smtClean="0">
                        <a:latin typeface="Cambria Math" panose="02040503050406030204" pitchFamily="18" charset="0"/>
                      </a:rPr>
                      <m:t>∈</m:t>
                    </m:r>
                    <m:r>
                      <a:rPr lang="it-IT" sz="2600" b="0" i="1" smtClean="0">
                        <a:latin typeface="Cambria Math" panose="02040503050406030204" pitchFamily="18" charset="0"/>
                      </a:rPr>
                      <m:t>𝑈</m:t>
                    </m:r>
                    <m:r>
                      <a:rPr lang="it-IT" sz="2600" b="0" i="1" smtClean="0">
                        <a:latin typeface="Cambria Math" panose="02040503050406030204" pitchFamily="18" charset="0"/>
                      </a:rPr>
                      <m:t>, </m:t>
                    </m:r>
                  </m:oMath>
                </a14:m>
                <a:r>
                  <a:rPr lang="it-IT" sz="2600" dirty="0"/>
                  <a:t>for the system </a:t>
                </a:r>
                <a14:m>
                  <m:oMath xmlns:m="http://schemas.openxmlformats.org/officeDocument/2006/math">
                    <m:acc>
                      <m:accPr>
                        <m:chr m:val="̇"/>
                        <m:ctrlPr>
                          <a:rPr lang="it-IT" sz="2600" i="1">
                            <a:latin typeface="Cambria Math" panose="02040503050406030204" pitchFamily="18" charset="0"/>
                          </a:rPr>
                        </m:ctrlPr>
                      </m:accPr>
                      <m:e>
                        <m:r>
                          <a:rPr lang="it-IT" sz="2600" i="1">
                            <a:latin typeface="Cambria Math" panose="02040503050406030204" pitchFamily="18" charset="0"/>
                          </a:rPr>
                          <m:t>𝑥</m:t>
                        </m:r>
                      </m:e>
                    </m:acc>
                    <m:r>
                      <a:rPr lang="it-IT" sz="2600" i="1">
                        <a:latin typeface="Cambria Math" panose="02040503050406030204" pitchFamily="18" charset="0"/>
                      </a:rPr>
                      <m:t>=</m:t>
                    </m:r>
                    <m:r>
                      <a:rPr lang="it-IT" sz="2600" i="1">
                        <a:latin typeface="Cambria Math" panose="02040503050406030204" pitchFamily="18" charset="0"/>
                      </a:rPr>
                      <m:t>𝑓</m:t>
                    </m:r>
                    <m:d>
                      <m:dPr>
                        <m:ctrlPr>
                          <a:rPr lang="it-IT" sz="2600" i="1">
                            <a:latin typeface="Cambria Math" panose="02040503050406030204" pitchFamily="18" charset="0"/>
                          </a:rPr>
                        </m:ctrlPr>
                      </m:dPr>
                      <m:e>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e>
                    </m:d>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𝑛</m:t>
                        </m:r>
                      </m:sup>
                    </m:sSup>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𝑈</m:t>
                    </m:r>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𝑚</m:t>
                        </m:r>
                      </m:sup>
                    </m:sSup>
                  </m:oMath>
                </a14:m>
                <a:r>
                  <a:rPr lang="it-IT" sz="2600" dirty="0"/>
                  <a:t> with </a:t>
                </a:r>
                <a:r>
                  <a:rPr lang="it-IT" sz="2600" dirty="0" err="1"/>
                  <a:t>initial</a:t>
                </a:r>
                <a:r>
                  <a:rPr lang="it-IT" sz="2600" dirty="0"/>
                  <a:t> state </a:t>
                </a:r>
                <a14:m>
                  <m:oMath xmlns:m="http://schemas.openxmlformats.org/officeDocument/2006/math">
                    <m:r>
                      <a:rPr lang="it-IT" sz="2600" i="1">
                        <a:latin typeface="Cambria Math" panose="02040503050406030204" pitchFamily="18" charset="0"/>
                      </a:rPr>
                      <m:t>𝑥</m:t>
                    </m:r>
                    <m:d>
                      <m:dPr>
                        <m:ctrlPr>
                          <a:rPr lang="it-IT" sz="2600" i="1">
                            <a:latin typeface="Cambria Math" panose="02040503050406030204" pitchFamily="18" charset="0"/>
                          </a:rPr>
                        </m:ctrlPr>
                      </m:dPr>
                      <m:e>
                        <m:sSub>
                          <m:sSubPr>
                            <m:ctrlPr>
                              <a:rPr lang="it-IT" sz="2600" b="0" i="1" smtClean="0">
                                <a:latin typeface="Cambria Math" panose="02040503050406030204" pitchFamily="18" charset="0"/>
                              </a:rPr>
                            </m:ctrlPr>
                          </m:sSubPr>
                          <m:e>
                            <m:r>
                              <a:rPr lang="it-IT" sz="2600" i="1">
                                <a:latin typeface="Cambria Math" panose="02040503050406030204" pitchFamily="18" charset="0"/>
                              </a:rPr>
                              <m:t>𝑡</m:t>
                            </m:r>
                          </m:e>
                          <m:sub>
                            <m:r>
                              <a:rPr lang="it-IT" sz="2600" b="0" i="1" smtClean="0">
                                <a:latin typeface="Cambria Math" panose="02040503050406030204" pitchFamily="18" charset="0"/>
                              </a:rPr>
                              <m:t>𝑖</m:t>
                            </m:r>
                          </m:sub>
                        </m:sSub>
                      </m:e>
                    </m:d>
                    <m:r>
                      <a:rPr lang="it-IT" sz="2600" i="1">
                        <a:latin typeface="Cambria Math" panose="02040503050406030204" pitchFamily="18" charset="0"/>
                      </a:rPr>
                      <m:t> </m:t>
                    </m:r>
                  </m:oMath>
                </a14:m>
                <a:r>
                  <a:rPr lang="it-IT" sz="2600" dirty="0"/>
                  <a:t>and </a:t>
                </a:r>
                <a:r>
                  <a:rPr lang="it-IT" sz="2600" dirty="0" err="1"/>
                  <a:t>initial</a:t>
                </a:r>
                <a:r>
                  <a:rPr lang="it-IT" sz="2600" dirty="0"/>
                  <a:t> and </a:t>
                </a:r>
                <a:r>
                  <a:rPr lang="it-IT" sz="2600" dirty="0" err="1"/>
                  <a:t>final</a:t>
                </a:r>
                <a:r>
                  <a:rPr lang="it-IT" sz="2600" dirty="0"/>
                  <a:t> time </a:t>
                </a:r>
                <a:r>
                  <a:rPr lang="it-IT" sz="2600" dirty="0" err="1"/>
                  <a:t>fixed</a:t>
                </a:r>
                <a:r>
                  <a:rPr lang="it-IT" sz="2600" dirty="0"/>
                  <a:t>. </a:t>
                </a:r>
              </a:p>
              <a:p>
                <a:pPr marL="0" indent="0">
                  <a:buNone/>
                </a:pPr>
                <a:endParaRPr lang="it-IT" sz="3400" dirty="0"/>
              </a:p>
              <a:p>
                <a:r>
                  <a:rPr lang="it-IT" sz="2600" dirty="0"/>
                  <a:t>The </a:t>
                </a:r>
                <a:r>
                  <a:rPr lang="it-IT" sz="2600" dirty="0" err="1"/>
                  <a:t>optimal</a:t>
                </a:r>
                <a:r>
                  <a:rPr lang="it-IT" sz="2600" dirty="0"/>
                  <a:t> control </a:t>
                </a:r>
                <a:r>
                  <a:rPr lang="it-IT" sz="2600" dirty="0" err="1"/>
                  <a:t>depends</a:t>
                </a:r>
                <a:r>
                  <a:rPr lang="it-IT" sz="2600" dirty="0"/>
                  <a:t> on the </a:t>
                </a:r>
                <a:r>
                  <a:rPr lang="it-IT" sz="2600" dirty="0" err="1"/>
                  <a:t>chosen</a:t>
                </a:r>
                <a:r>
                  <a:rPr lang="it-IT" sz="2600" dirty="0"/>
                  <a:t> cost </a:t>
                </a:r>
                <a:r>
                  <a:rPr lang="it-IT" sz="2600" dirty="0" err="1"/>
                  <a:t>function</a:t>
                </a:r>
                <a:r>
                  <a:rPr lang="it-IT" sz="2600" dirty="0"/>
                  <a:t>:</a:t>
                </a:r>
                <a:endParaRPr lang="it-IT" dirty="0"/>
              </a:p>
              <a:p>
                <a:pPr marL="0" indent="0">
                  <a:buNone/>
                </a:pPr>
                <a14:m>
                  <m:oMathPara xmlns:m="http://schemas.openxmlformats.org/officeDocument/2006/math">
                    <m:oMathParaPr>
                      <m:jc m:val="centerGroup"/>
                    </m:oMathParaPr>
                    <m:oMath xmlns:m="http://schemas.openxmlformats.org/officeDocument/2006/math">
                      <m:r>
                        <a:rPr lang="it-IT" b="0" i="1" smtClean="0">
                          <a:effectLst/>
                          <a:latin typeface="Cambria Math" panose="02040503050406030204" pitchFamily="18" charset="0"/>
                        </a:rPr>
                        <m:t>𝐽</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e>
                      </m:d>
                      <m:r>
                        <a:rPr lang="en-GB"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i="1">
                              <a:effectLst/>
                              <a:latin typeface="Cambria Math" panose="02040503050406030204" pitchFamily="18" charset="0"/>
                            </a:rPr>
                          </m:ctrlPr>
                        </m:naryPr>
                        <m:sub>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𝑓</m:t>
                              </m:r>
                            </m:sub>
                          </m:sSub>
                        </m:sup>
                        <m:e>
                          <m:r>
                            <a:rPr lang="it-IT" b="0" i="1" smtClean="0">
                              <a:effectLst/>
                              <a:latin typeface="Cambria Math" panose="02040503050406030204" pitchFamily="18" charset="0"/>
                              <a:ea typeface="Calibri" panose="020F0502020204030204" pitchFamily="34" charset="0"/>
                              <a:cs typeface="DengXian" panose="02010600030101010101" pitchFamily="2" charset="-122"/>
                            </a:rPr>
                            <m:t>𝐿</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it-IT" b="0" i="1" smtClean="0">
                                  <a:effectLst/>
                                  <a:latin typeface="Cambria Math" panose="02040503050406030204" pitchFamily="18" charset="0"/>
                                </a:rPr>
                                <m:t>(</m:t>
                              </m:r>
                              <m:r>
                                <a:rPr lang="it-IT" b="0" i="1" smtClean="0">
                                  <a:effectLst/>
                                  <a:latin typeface="Cambria Math" panose="02040503050406030204" pitchFamily="18" charset="0"/>
                                </a:rPr>
                                <m:t>𝜏</m:t>
                              </m:r>
                              <m:r>
                                <a:rPr lang="it-IT" b="0" i="1" smtClean="0">
                                  <a:effectLst/>
                                  <a:latin typeface="Cambria Math" panose="02040503050406030204" pitchFamily="18" charset="0"/>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e>
                          </m:d>
                          <m:r>
                            <a:rPr lang="it-IT" b="0" i="1" smtClean="0">
                              <a:effectLst/>
                              <a:latin typeface="Cambria Math" panose="02040503050406030204" pitchFamily="18" charset="0"/>
                              <a:ea typeface="Calibri" panose="020F0502020204030204" pitchFamily="34" charset="0"/>
                              <a:cs typeface="DengXian" panose="02010600030101010101" pitchFamily="2" charset="-122"/>
                            </a:rPr>
                            <m:t>𝑑</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e>
                      </m:nary>
                    </m:oMath>
                  </m:oMathPara>
                </a14:m>
                <a:endParaRPr lang="it-IT" dirty="0"/>
              </a:p>
              <a:p>
                <a:pPr algn="just">
                  <a:lnSpc>
                    <a:spcPct val="120000"/>
                  </a:lnSpc>
                  <a:spcAft>
                    <a:spcPts val="800"/>
                  </a:spcAft>
                </a:pPr>
                <a:r>
                  <a:rPr lang="en-GB" sz="2600" dirty="0">
                    <a:effectLst/>
                    <a:latin typeface="Times New Roman" panose="02020603050405020304" pitchFamily="18" charset="0"/>
                    <a:ea typeface="Calibri" panose="020F0502020204030204" pitchFamily="34" charset="0"/>
                    <a:cs typeface="DengXian" panose="02010600030101010101" pitchFamily="2" charset="-122"/>
                  </a:rPr>
                  <a:t>This principle converts system </a:t>
                </a:r>
                <a:r>
                  <a:rPr lang="en-GB" sz="2600" i="1" dirty="0">
                    <a:effectLst/>
                    <a:latin typeface="Times New Roman" panose="02020603050405020304" pitchFamily="18" charset="0"/>
                    <a:ea typeface="Calibri" panose="020F0502020204030204" pitchFamily="34" charset="0"/>
                    <a:cs typeface="DengXian" panose="02010600030101010101" pitchFamily="2" charset="-122"/>
                  </a:rPr>
                  <a:t>(1) </a:t>
                </a:r>
                <a:r>
                  <a:rPr lang="en-GB" sz="2600" dirty="0">
                    <a:effectLst/>
                    <a:latin typeface="Times New Roman" panose="02020603050405020304" pitchFamily="18" charset="0"/>
                    <a:ea typeface="Calibri" panose="020F0502020204030204" pitchFamily="34" charset="0"/>
                    <a:cs typeface="DengXian" panose="02010600030101010101" pitchFamily="2" charset="-122"/>
                  </a:rPr>
                  <a:t>and the selected cost function in </a:t>
                </a:r>
                <a:r>
                  <a:rPr lang="en-GB" sz="2600" i="1" dirty="0">
                    <a:effectLst/>
                    <a:latin typeface="Times New Roman" panose="02020603050405020304" pitchFamily="18" charset="0"/>
                    <a:ea typeface="Calibri" panose="020F0502020204030204" pitchFamily="34" charset="0"/>
                    <a:cs typeface="DengXian" panose="02010600030101010101" pitchFamily="2" charset="-122"/>
                  </a:rPr>
                  <a:t>(5) </a:t>
                </a:r>
                <a:r>
                  <a:rPr lang="en-GB" sz="2600" dirty="0">
                    <a:effectLst/>
                    <a:latin typeface="Times New Roman" panose="02020603050405020304" pitchFamily="18" charset="0"/>
                    <a:ea typeface="Calibri" panose="020F0502020204030204" pitchFamily="34" charset="0"/>
                    <a:cs typeface="DengXian" panose="02010600030101010101" pitchFamily="2" charset="-122"/>
                  </a:rPr>
                  <a:t>into a problem of minimizing pointwise the Hamiltonian, </a:t>
                </a:r>
                <a:r>
                  <a:rPr lang="en-GB" sz="2600" i="1" dirty="0">
                    <a:effectLst/>
                    <a:latin typeface="Times New Roman" panose="02020603050405020304" pitchFamily="18" charset="0"/>
                    <a:ea typeface="Calibri" panose="020F0502020204030204" pitchFamily="34" charset="0"/>
                    <a:cs typeface="DengXian" panose="02010600030101010101" pitchFamily="2" charset="-122"/>
                  </a:rPr>
                  <a:t>H, </a:t>
                </a:r>
                <a:r>
                  <a:rPr lang="en-GB" sz="2600" dirty="0">
                    <a:effectLst/>
                    <a:latin typeface="Times New Roman" panose="02020603050405020304" pitchFamily="18" charset="0"/>
                    <a:ea typeface="Calibri" panose="020F0502020204030204" pitchFamily="34" charset="0"/>
                    <a:cs typeface="DengXian" panose="02010600030101010101" pitchFamily="2" charset="-122"/>
                  </a:rPr>
                  <a:t>given as: </a:t>
                </a:r>
                <a:endParaRPr lang="it-IT" sz="26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r>
                        <a:rPr lang="en-GB" sz="31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𝑈</m:t>
                          </m:r>
                          <m:r>
                            <a:rPr lang="en-GB" sz="3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3100" i="1">
                                  <a:effectLst/>
                                  <a:latin typeface="Cambria Math" panose="02040503050406030204" pitchFamily="18" charset="0"/>
                                </a:rPr>
                              </m:ctrlPr>
                            </m:sSubPr>
                            <m:e>
                              <m:r>
                                <a:rPr lang="en-GB" sz="3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31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3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3100" i="1">
                              <a:effectLst/>
                              <a:latin typeface="Cambria Math" panose="02040503050406030204" pitchFamily="18" charset="0"/>
                            </a:rPr>
                          </m:ctrlPr>
                        </m:sSubPr>
                        <m:e>
                          <m:r>
                            <a:rPr lang="en-GB" sz="3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3100" i="1">
                              <a:effectLst/>
                              <a:latin typeface="Cambria Math" panose="02040503050406030204" pitchFamily="18" charset="0"/>
                              <a:ea typeface="Calibri" panose="020F0502020204030204" pitchFamily="34" charset="0"/>
                              <a:cs typeface="DengXian" panose="02010600030101010101" pitchFamily="2" charset="-122"/>
                            </a:rPr>
                            <m:t>0</m:t>
                          </m:r>
                        </m:sub>
                      </m:sSub>
                      <m:sSub>
                        <m:sSubPr>
                          <m:ctrlPr>
                            <a:rPr lang="it-IT" sz="3100" i="1">
                              <a:effectLst/>
                              <a:latin typeface="Cambria Math" panose="02040503050406030204" pitchFamily="18" charset="0"/>
                            </a:rPr>
                          </m:ctrlPr>
                        </m:sSubPr>
                        <m:e>
                          <m:r>
                            <a:rPr lang="en-GB" sz="3100" i="1">
                              <a:effectLst/>
                              <a:latin typeface="Cambria Math" panose="02040503050406030204" pitchFamily="18" charset="0"/>
                              <a:ea typeface="Calibri" panose="020F0502020204030204" pitchFamily="34" charset="0"/>
                              <a:cs typeface="DengXian" panose="02010600030101010101" pitchFamily="2" charset="-122"/>
                            </a:rPr>
                            <m:t>𝐿</m:t>
                          </m:r>
                        </m:e>
                        <m:sub>
                          <m:r>
                            <a:rPr lang="en-GB" sz="3100" i="1">
                              <a:effectLst/>
                              <a:latin typeface="Cambria Math" panose="02040503050406030204" pitchFamily="18" charset="0"/>
                              <a:ea typeface="Calibri" panose="020F0502020204030204" pitchFamily="34" charset="0"/>
                              <a:cs typeface="DengXian" panose="02010600030101010101" pitchFamily="2" charset="-122"/>
                            </a:rPr>
                            <m:t>𝑖</m:t>
                          </m:r>
                        </m:sub>
                      </m:sSub>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𝑈</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3100" i="1">
                              <a:effectLst/>
                              <a:latin typeface="Cambria Math" panose="02040503050406030204" pitchFamily="18" charset="0"/>
                            </a:rPr>
                          </m:ctrlPr>
                        </m:sSupPr>
                        <m:e>
                          <m:r>
                            <a:rPr lang="en-GB" sz="3100" i="1">
                              <a:effectLst/>
                              <a:latin typeface="Cambria Math" panose="02040503050406030204" pitchFamily="18" charset="0"/>
                              <a:ea typeface="Calibri" panose="020F0502020204030204" pitchFamily="34" charset="0"/>
                              <a:cs typeface="DengXian" panose="02010600030101010101" pitchFamily="2" charset="-122"/>
                            </a:rPr>
                            <m:t>𝜆</m:t>
                          </m:r>
                        </m:e>
                        <m:sup>
                          <m:r>
                            <a:rPr lang="en-GB" sz="3100"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𝑓</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3100" i="1">
                                  <a:effectLst/>
                                  <a:latin typeface="Cambria Math" panose="02040503050406030204" pitchFamily="18" charset="0"/>
                                </a:rPr>
                              </m:ctrlPr>
                            </m:dPr>
                            <m:e>
                              <m:r>
                                <a:rPr lang="en-GB" sz="3100" i="1">
                                  <a:effectLst/>
                                  <a:latin typeface="Cambria Math" panose="02040503050406030204" pitchFamily="18" charset="0"/>
                                  <a:ea typeface="Calibri" panose="020F0502020204030204" pitchFamily="34" charset="0"/>
                                  <a:cs typeface="DengXian" panose="02010600030101010101" pitchFamily="2" charset="-122"/>
                                </a:rPr>
                                <m:t>𝑡</m:t>
                              </m:r>
                            </m:e>
                          </m:d>
                          <m:r>
                            <a:rPr lang="en-GB" sz="3100" i="1">
                              <a:effectLst/>
                              <a:latin typeface="Cambria Math" panose="02040503050406030204" pitchFamily="18" charset="0"/>
                              <a:ea typeface="Calibri" panose="020F0502020204030204" pitchFamily="34" charset="0"/>
                              <a:cs typeface="DengXian" panose="02010600030101010101" pitchFamily="2" charset="-122"/>
                            </a:rPr>
                            <m:t>,</m:t>
                          </m:r>
                          <m:r>
                            <a:rPr lang="en-GB" sz="3100" i="1">
                              <a:effectLst/>
                              <a:latin typeface="Cambria Math" panose="02040503050406030204" pitchFamily="18" charset="0"/>
                              <a:ea typeface="Calibri" panose="020F0502020204030204" pitchFamily="34" charset="0"/>
                              <a:cs typeface="DengXian" panose="02010600030101010101" pitchFamily="2" charset="-122"/>
                            </a:rPr>
                            <m:t>𝑈</m:t>
                          </m:r>
                        </m:e>
                      </m:d>
                      <m:r>
                        <a:rPr lang="en-GB" sz="3100" i="1">
                          <a:effectLst/>
                          <a:latin typeface="Cambria Math" panose="02040503050406030204" pitchFamily="18" charset="0"/>
                          <a:ea typeface="Calibri" panose="020F0502020204030204" pitchFamily="34" charset="0"/>
                          <a:cs typeface="DengXian" panose="02010600030101010101" pitchFamily="2" charset="-122"/>
                        </a:rPr>
                        <m:t>𝑖</m:t>
                      </m:r>
                      <m:r>
                        <a:rPr lang="en-GB" sz="3100" i="1">
                          <a:effectLst/>
                          <a:latin typeface="Cambria Math" panose="02040503050406030204" pitchFamily="18" charset="0"/>
                          <a:ea typeface="Calibri" panose="020F0502020204030204" pitchFamily="34" charset="0"/>
                          <a:cs typeface="DengXian" panose="02010600030101010101" pitchFamily="2" charset="-122"/>
                        </a:rPr>
                        <m:t>=1,2,3,4</m:t>
                      </m:r>
                    </m:oMath>
                  </m:oMathPara>
                </a14:m>
                <a:endParaRPr lang="it-IT" sz="3100"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179614" y="1825624"/>
                <a:ext cx="12012386" cy="5032375"/>
              </a:xfrm>
              <a:blipFill>
                <a:blip r:embed="rId2"/>
                <a:stretch>
                  <a:fillRect l="-761" t="-1816" r="-1319"/>
                </a:stretch>
              </a:blipFill>
            </p:spPr>
            <p:txBody>
              <a:bodyPr/>
              <a:lstStyle/>
              <a:p>
                <a:r>
                  <a:rPr lang="en-GB">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w="19050">
            <a:solidFill>
              <a:srgbClr val="C00000"/>
            </a:solidFill>
          </a:ln>
        </p:spPr>
        <p:txBody>
          <a:bodyPr/>
          <a:lstStyle/>
          <a:p>
            <a:r>
              <a:rPr lang="it-IT" dirty="0" err="1"/>
              <a:t>Pontryagin</a:t>
            </a:r>
            <a:r>
              <a:rPr lang="it-IT" dirty="0"/>
              <a:t> maximum </a:t>
            </a:r>
            <a:r>
              <a:rPr lang="it-IT" dirty="0" err="1"/>
              <a:t>princple</a:t>
            </a:r>
            <a:r>
              <a:rPr lang="it-IT" dirty="0"/>
              <a:t>: </a:t>
            </a:r>
            <a:r>
              <a:rPr lang="it-IT" dirty="0" err="1"/>
              <a:t>theorem</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838200" y="1825624"/>
                <a:ext cx="10515600" cy="4852761"/>
              </a:xfrm>
            </p:spPr>
            <p:txBody>
              <a:bodyPr>
                <a:noAutofit/>
              </a:bodyPr>
              <a:lstStyle/>
              <a:p>
                <a:r>
                  <a:rPr lang="it-IT" sz="2400" dirty="0"/>
                  <a:t>Given </a:t>
                </a:r>
                <a:r>
                  <a:rPr lang="en-GB" sz="2400" i="1" dirty="0">
                    <a:effectLst/>
                    <a:latin typeface="Times New Roman" panose="02020603050405020304" pitchFamily="18" charset="0"/>
                    <a:ea typeface="Calibri" panose="020F0502020204030204" pitchFamily="34" charset="0"/>
                    <a:cs typeface="DengXian" panose="02010600030101010101" pitchFamily="2" charset="-122"/>
                  </a:rPr>
                  <a:t>(x*, U*)  </a:t>
                </a:r>
                <a:r>
                  <a:rPr lang="en-GB" sz="2400" dirty="0">
                    <a:effectLst/>
                    <a:latin typeface="Times New Roman" panose="02020603050405020304" pitchFamily="18" charset="0"/>
                    <a:ea typeface="Calibri" panose="020F0502020204030204" pitchFamily="34" charset="0"/>
                    <a:cs typeface="DengXian" panose="02010600030101010101" pitchFamily="2" charset="-122"/>
                  </a:rPr>
                  <a:t>optimal solution, there exist a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constant, functions </a:t>
                </a:r>
                <a14:m>
                  <m:oMath xmlns:m="http://schemas.openxmlformats.org/officeDocument/2006/math">
                    <m:sSup>
                      <m:sSupPr>
                        <m:ctrlPr>
                          <a:rPr lang="it-IT" sz="2400" i="1">
                            <a:effectLst/>
                            <a:latin typeface="Cambria Math" panose="02040503050406030204" pitchFamily="18" charset="0"/>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sz="2400" i="1">
                            <a:effectLst/>
                            <a:latin typeface="Cambria Math" panose="02040503050406030204" pitchFamily="18" charset="0"/>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bar>
                          <m:barPr>
                            <m:pos m:val="top"/>
                            <m:ctrlPr>
                              <a:rPr lang="it-IT" sz="2400" i="1">
                                <a:effectLst/>
                                <a:latin typeface="Cambria Math" panose="02040503050406030204" pitchFamily="18" charset="0"/>
                              </a:rPr>
                            </m:ctrlPr>
                          </m:barPr>
                          <m:e>
                            <m:r>
                              <a:rPr lang="en-GB" sz="2400" i="1">
                                <a:effectLst/>
                                <a:latin typeface="Cambria Math" panose="02040503050406030204" pitchFamily="18" charset="0"/>
                                <a:ea typeface="Calibri" panose="020F0502020204030204" pitchFamily="34" charset="0"/>
                                <a:cs typeface="DengXian" panose="02010600030101010101" pitchFamily="2" charset="-122"/>
                              </a:rPr>
                              <m:t>𝐶</m:t>
                            </m:r>
                          </m:e>
                        </m:bar>
                      </m:e>
                      <m:sup>
                        <m:r>
                          <a:rPr lang="en-GB" sz="2400" i="1">
                            <a:effectLst/>
                            <a:latin typeface="Cambria Math" panose="02040503050406030204" pitchFamily="18" charset="0"/>
                            <a:ea typeface="Calibri" panose="020F0502020204030204" pitchFamily="34" charset="0"/>
                            <a:cs typeface="DengXian" panose="02010600030101010101" pitchFamily="2" charset="-122"/>
                          </a:rPr>
                          <m:t>1</m:t>
                        </m:r>
                      </m:sup>
                    </m:sSup>
                    <m:d>
                      <m:dPr>
                        <m:begChr m:val="["/>
                        <m:endChr m:val="]"/>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not simultaneous equal to zero such that:</a:t>
                </a:r>
                <a:endParaRPr lang="en-GB" sz="2400" dirty="0">
                  <a:latin typeface="Times New Roman" panose="02020603050405020304" pitchFamily="18" charset="0"/>
                </a:endParaRPr>
              </a:p>
              <a:p>
                <a:pPr>
                  <a:lnSpc>
                    <a:spcPct val="100000"/>
                  </a:lnSpc>
                  <a:spcAft>
                    <a:spcPts val="800"/>
                  </a:spcAft>
                </a:pPr>
                <a:r>
                  <a:rPr lang="it-IT" sz="2400" dirty="0">
                    <a:effectLst/>
                  </a:rPr>
                  <a:t>Costate </a:t>
                </a:r>
                <a:r>
                  <a:rPr lang="it-IT" sz="2400" dirty="0" err="1">
                    <a:effectLst/>
                  </a:rPr>
                  <a:t>eq</a:t>
                </a:r>
                <a:r>
                  <a:rPr lang="it-IT" sz="2400" dirty="0">
                    <a:effectLst/>
                  </a:rPr>
                  <a:t>uation: </a:t>
                </a:r>
                <a14:m>
                  <m:oMath xmlns:m="http://schemas.openxmlformats.org/officeDocument/2006/math">
                    <m:sSup>
                      <m:sSupPr>
                        <m:ctrlPr>
                          <a:rPr lang="it-IT" sz="2400" i="1" smtClean="0">
                            <a:effectLst/>
                            <a:latin typeface="Cambria Math" panose="02040503050406030204" pitchFamily="18" charset="0"/>
                          </a:rPr>
                        </m:ctrlPr>
                      </m:sSupPr>
                      <m:e>
                        <m:acc>
                          <m:accPr>
                            <m:chr m:val="˙"/>
                            <m:ctrlPr>
                              <a:rPr lang="it-IT" sz="2400" i="1">
                                <a:effectLst/>
                                <a:latin typeface="Cambria Math" panose="02040503050406030204" pitchFamily="18" charset="0"/>
                              </a:rPr>
                            </m:ctrlPr>
                          </m:acc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sSup>
                          <m:sSupPr>
                            <m:ctrlPr>
                              <a:rPr lang="it-IT" sz="2400" i="1">
                                <a:effectLst/>
                                <a:latin typeface="Cambria Math" panose="02040503050406030204" pitchFamily="18" charset="0"/>
                              </a:rPr>
                            </m:ctrlPr>
                          </m:sSupPr>
                          <m:e>
                            <m:d>
                              <m:dPr>
                                <m:begChr m:val=""/>
                                <m:endChr m:val="|"/>
                                <m:ctrlPr>
                                  <a:rPr lang="it-IT" sz="2400" i="1">
                                    <a:effectLst/>
                                    <a:latin typeface="Cambria Math" panose="02040503050406030204" pitchFamily="18" charset="0"/>
                                  </a:rPr>
                                </m:ctrlPr>
                              </m:dPr>
                              <m:e>
                                <m:f>
                                  <m:fPr>
                                    <m:ctrlPr>
                                      <a:rPr lang="it-IT" sz="2400" i="1">
                                        <a:effectLst/>
                                        <a:latin typeface="Cambria Math" panose="02040503050406030204" pitchFamily="18" charset="0"/>
                                      </a:rPr>
                                    </m:ctrlPr>
                                  </m:fPr>
                                  <m:num>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endParaRPr lang="it-IT" dirty="0">
                  <a:latin typeface="Calibri" panose="020F0502020204030204" pitchFamily="34" charset="0"/>
                  <a:ea typeface="DengXian" panose="02010600030101010101" pitchFamily="2" charset="-122"/>
                  <a:cs typeface="DengXian" panose="02010600030101010101" pitchFamily="2" charset="-122"/>
                </a:endParaRPr>
              </a:p>
              <a:p>
                <a:pPr>
                  <a:lnSpc>
                    <a:spcPct val="100000"/>
                  </a:lnSpc>
                  <a:spcAft>
                    <a:spcPts val="800"/>
                  </a:spcAft>
                </a:pPr>
                <a:r>
                  <a:rPr lang="en-GB" sz="2400" dirty="0">
                    <a:effectLst/>
                    <a:ea typeface="Calibri" panose="020F0502020204030204" pitchFamily="34" charset="0"/>
                    <a:cs typeface="DengXian" panose="02010600030101010101" pitchFamily="2" charset="-122"/>
                  </a:rPr>
                  <a:t>Minimization inequality: </a:t>
                </a:r>
              </a:p>
              <a:p>
                <a:pPr marL="0" indent="0">
                  <a:lnSpc>
                    <a:spcPct val="100000"/>
                  </a:lnSpc>
                  <a:spcAft>
                    <a:spcPts val="800"/>
                  </a:spcAft>
                  <a:buNone/>
                </a:pPr>
                <a14:m>
                  <m:oMath xmlns:m="http://schemas.openxmlformats.org/officeDocument/2006/math">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𝑈</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𝑎𝑑𝑚𝑖𝑠𝑠𝑖𝑏𝑙𝑒</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𝑐𝑜𝑛𝑡𝑟𝑜𝑙</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oMath>
                </a14:m>
                <a:r>
                  <a:rPr lang="en-GB" sz="45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p>
              <a:p>
                <a:pPr>
                  <a:lnSpc>
                    <a:spcPct val="100000"/>
                  </a:lnSpc>
                </a:pPr>
                <a:r>
                  <a:rPr lang="it-IT" sz="2400" dirty="0" err="1">
                    <a:effectLst/>
                    <a:ea typeface="Calibri" panose="020F0502020204030204" pitchFamily="34" charset="0"/>
                    <a:cs typeface="DengXian" panose="02010600030101010101" pitchFamily="2" charset="-122"/>
                  </a:rPr>
                  <a:t>Transverality</a:t>
                </a:r>
                <a:r>
                  <a:rPr lang="it-IT" sz="2400" dirty="0">
                    <a:effectLst/>
                    <a:ea typeface="Calibri" panose="020F0502020204030204" pitchFamily="34" charset="0"/>
                    <a:cs typeface="DengXian" panose="02010600030101010101" pitchFamily="2" charset="-122"/>
                  </a:rPr>
                  <a:t> </a:t>
                </a:r>
                <a:r>
                  <a:rPr lang="it-IT" sz="2400" dirty="0" err="1">
                    <a:effectLst/>
                    <a:ea typeface="Calibri" panose="020F0502020204030204" pitchFamily="34" charset="0"/>
                    <a:cs typeface="DengXian" panose="02010600030101010101" pitchFamily="2" charset="-122"/>
                  </a:rPr>
                  <a:t>conditions</a:t>
                </a:r>
                <a:r>
                  <a:rPr lang="it-IT" sz="2400" dirty="0">
                    <a:effectLst/>
                    <a:ea typeface="Calibri" panose="020F0502020204030204" pitchFamily="34" charset="0"/>
                    <a:cs typeface="DengXian" panose="02010600030101010101" pitchFamily="2" charset="-122"/>
                  </a:rPr>
                  <a:t>: </a:t>
                </a:r>
                <a14:m>
                  <m:oMath xmlns:m="http://schemas.openxmlformats.org/officeDocument/2006/math">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d>
                          <m:dPr>
                            <m:begChr m:val=""/>
                            <m:endChr m:val="|"/>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𝐻</m:t>
                            </m:r>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smtClean="0">
                        <a:effectLst/>
                        <a:latin typeface="Cambria Math" panose="02040503050406030204" pitchFamily="18" charset="0"/>
                        <a:ea typeface="Calibri" panose="020F0502020204030204" pitchFamily="34" charset="0"/>
                        <a:cs typeface="DengXian" panose="02010600030101010101" pitchFamily="2" charset="-122"/>
                      </a:rPr>
                      <m:t>=0</m:t>
                    </m:r>
                    <m:r>
                      <a:rPr lang="it-IT" sz="2400" b="0" i="0"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0</m:t>
                    </m:r>
                  </m:oMath>
                </a14:m>
                <a:r>
                  <a:rPr lang="en-GB" sz="5500" dirty="0">
                    <a:effectLst/>
                    <a:latin typeface="Times New Roman" panose="02020603050405020304" pitchFamily="18" charset="0"/>
                    <a:ea typeface="DengXian" panose="02010600030101010101" pitchFamily="2" charset="-122"/>
                    <a:cs typeface="DengXian" panose="02010600030101010101" pitchFamily="2" charset="-122"/>
                  </a:rPr>
                  <a:t>	</a:t>
                </a:r>
                <a:endParaRPr lang="it-IT" sz="5500"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838200" y="1825624"/>
                <a:ext cx="10515600" cy="4852761"/>
              </a:xfrm>
              <a:blipFill>
                <a:blip r:embed="rId2"/>
                <a:stretch>
                  <a:fillRect l="-812" t="-1882"/>
                </a:stretch>
              </a:blipFill>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1B413-56EA-40C3-907A-1A2892B1E5DF}"/>
              </a:ext>
            </a:extLst>
          </p:cNvPr>
          <p:cNvSpPr>
            <a:spLocks noGrp="1"/>
          </p:cNvSpPr>
          <p:nvPr>
            <p:ph type="title"/>
          </p:nvPr>
        </p:nvSpPr>
        <p:spPr>
          <a:ln w="19050">
            <a:solidFill>
              <a:srgbClr val="C00000"/>
            </a:solidFill>
          </a:ln>
        </p:spPr>
        <p:txBody>
          <a:bodyPr/>
          <a:lstStyle/>
          <a:p>
            <a:r>
              <a:rPr lang="en-GB" dirty="0"/>
              <a:t>Application of the principle to the strategies: Hamiltonian</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921A13D2-7DC2-49DF-A664-05A7DCA75E5E}"/>
                  </a:ext>
                </a:extLst>
              </p:cNvPr>
              <p:cNvSpPr>
                <a:spLocks noGrp="1"/>
              </p:cNvSpPr>
              <p:nvPr>
                <p:ph idx="1"/>
              </p:nvPr>
            </p:nvSpPr>
            <p:spPr/>
            <p:txBody>
              <a:bodyPr>
                <a:noAutofit/>
              </a:bodyPr>
              <a:lstStyle/>
              <a:p>
                <a:r>
                  <a:rPr lang="en-GB" sz="2400" dirty="0"/>
                  <a:t>The third strategy could be seen as a mixture of the first and the second strategies, so the Hamiltonian is: </a:t>
                </a: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𝑈</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1600" b="0" i="1" smtClean="0">
                          <a:effectLst/>
                          <a:latin typeface="Cambria Math" panose="02040503050406030204" pitchFamily="18" charset="0"/>
                          <a:ea typeface="Calibri" panose="020F0502020204030204" pitchFamily="34" charset="0"/>
                          <a:cs typeface="DengXian" panose="02010600030101010101" pitchFamily="2" charset="-122"/>
                        </a:rPr>
                        <m:t>=</m:t>
                      </m:r>
                    </m:oMath>
                  </m:oMathPara>
                </a14:m>
                <a:endParaRPr lang="it-IT" sz="1600" b="0" i="1" dirty="0">
                  <a:effectLst/>
                  <a:latin typeface="Cambria Math" panose="02040503050406030204" pitchFamily="18" charset="0"/>
                  <a:ea typeface="Calibri" panose="020F0502020204030204" pitchFamily="34" charset="0"/>
                  <a:cs typeface="DengXian" panose="02010600030101010101" pitchFamily="2" charset="-122"/>
                </a:endParaRP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pPr>
                            <m:e>
                              <m:f>
                                <m:f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600" i="1">
                                      <a:effectLst/>
                                      <a:latin typeface="Cambria Math" panose="02040503050406030204" pitchFamily="18" charset="0"/>
                                      <a:ea typeface="Calibri" panose="020F0502020204030204" pitchFamily="34" charset="0"/>
                                      <a:cs typeface="DengXian" panose="02010600030101010101" pitchFamily="2" charset="-122"/>
                                    </a:rPr>
                                    <m:t>1</m:t>
                                  </m:r>
                                </m:num>
                                <m:den>
                                  <m:r>
                                    <a:rPr lang="en-GB" sz="1600" i="1">
                                      <a:effectLst/>
                                      <a:latin typeface="Cambria Math" panose="02040503050406030204" pitchFamily="18" charset="0"/>
                                      <a:ea typeface="Calibri" panose="020F0502020204030204" pitchFamily="34" charset="0"/>
                                      <a:cs typeface="DengXian" panose="02010600030101010101" pitchFamily="2" charset="-122"/>
                                    </a:rPr>
                                    <m:t>2</m:t>
                                  </m:r>
                                </m:den>
                              </m:f>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p>
                              <m:r>
                                <a:rPr lang="en-GB" sz="16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600" i="1">
                              <a:effectLst/>
                              <a:latin typeface="Cambria Math" panose="02040503050406030204" pitchFamily="18" charset="0"/>
                              <a:ea typeface="Calibri" panose="020F0502020204030204" pitchFamily="34" charset="0"/>
                              <a:cs typeface="DengXian" panose="02010600030101010101" pitchFamily="2" charset="-122"/>
                            </a:rPr>
                            <m:t>𝛥</m:t>
                          </m:r>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𝑏</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𝑑𝐼</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e>
                          </m:d>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𝑚</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8</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𝑑𝑉</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Choice>
        <mc:Fallback>
          <p:sp>
            <p:nvSpPr>
              <p:cNvPr id="3" name="Segnaposto contenuto 2">
                <a:extLst>
                  <a:ext uri="{FF2B5EF4-FFF2-40B4-BE49-F238E27FC236}">
                    <a16:creationId xmlns:a16="http://schemas.microsoft.com/office/drawing/2014/main" id="{921A13D2-7DC2-49DF-A664-05A7DCA75E5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GB">
                    <a:noFill/>
                  </a:rPr>
                  <a:t> </a:t>
                </a:r>
              </a:p>
            </p:txBody>
          </p:sp>
        </mc:Fallback>
      </mc:AlternateContent>
    </p:spTree>
    <p:extLst>
      <p:ext uri="{BB962C8B-B14F-4D97-AF65-F5344CB8AC3E}">
        <p14:creationId xmlns:p14="http://schemas.microsoft.com/office/powerpoint/2010/main" val="259043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A8A001-7344-4CAD-AA32-89954D5796A8}"/>
              </a:ext>
            </a:extLst>
          </p:cNvPr>
          <p:cNvSpPr>
            <a:spLocks noGrp="1"/>
          </p:cNvSpPr>
          <p:nvPr>
            <p:ph type="title"/>
          </p:nvPr>
        </p:nvSpPr>
        <p:spPr>
          <a:ln w="19050">
            <a:solidFill>
              <a:srgbClr val="C00000"/>
            </a:solidFill>
          </a:ln>
        </p:spPr>
        <p:txBody>
          <a:bodyPr/>
          <a:lstStyle/>
          <a:p>
            <a:r>
              <a:rPr lang="en-GB" dirty="0"/>
              <a:t>Application of the principle to the strategies: Costate equations</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5420E63-1BE2-4D75-855A-E584E0179C38}"/>
                  </a:ext>
                </a:extLst>
              </p:cNvPr>
              <p:cNvSpPr>
                <a:spLocks noGrp="1"/>
              </p:cNvSpPr>
              <p:nvPr>
                <p:ph idx="1"/>
              </p:nvPr>
            </p:nvSpPr>
            <p:spPr/>
            <p:txBody>
              <a:bodyPr/>
              <a:lstStyle/>
              <a:p>
                <a:r>
                  <a:rPr lang="en-GB" dirty="0"/>
                  <a:t>From the first condition about the costate equations </a:t>
                </a:r>
                <a14:m>
                  <m:oMath xmlns:m="http://schemas.openxmlformats.org/officeDocument/2006/math">
                    <m:sSup>
                      <m:sSupPr>
                        <m:ctrlPr>
                          <a:rPr lang="it-IT" sz="2800" i="1" smtClean="0">
                            <a:effectLst/>
                            <a:latin typeface="Cambria Math" panose="02040503050406030204" pitchFamily="18" charset="0"/>
                          </a:rPr>
                        </m:ctrlPr>
                      </m:sSupPr>
                      <m:e>
                        <m:acc>
                          <m:accPr>
                            <m:chr m:val="˙"/>
                            <m:ctrlPr>
                              <a:rPr lang="it-IT" sz="2800" i="1">
                                <a:effectLst/>
                                <a:latin typeface="Cambria Math" panose="02040503050406030204" pitchFamily="18" charset="0"/>
                              </a:rPr>
                            </m:ctrlPr>
                          </m:accPr>
                          <m:e>
                            <m:r>
                              <a:rPr lang="en-GB" sz="28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8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800" i="1">
                            <a:effectLst/>
                            <a:latin typeface="Cambria Math" panose="02040503050406030204" pitchFamily="18" charset="0"/>
                          </a:rPr>
                        </m:ctrlPr>
                      </m:sSupPr>
                      <m:e>
                        <m:sSup>
                          <m:sSupPr>
                            <m:ctrlPr>
                              <a:rPr lang="it-IT" sz="2800" i="1">
                                <a:effectLst/>
                                <a:latin typeface="Cambria Math" panose="02040503050406030204" pitchFamily="18" charset="0"/>
                              </a:rPr>
                            </m:ctrlPr>
                          </m:sSupPr>
                          <m:e>
                            <m:d>
                              <m:dPr>
                                <m:begChr m:val=""/>
                                <m:endChr m:val="|"/>
                                <m:ctrlPr>
                                  <a:rPr lang="it-IT" sz="2800" i="1">
                                    <a:effectLst/>
                                    <a:latin typeface="Cambria Math" panose="02040503050406030204" pitchFamily="18" charset="0"/>
                                  </a:rPr>
                                </m:ctrlPr>
                              </m:dPr>
                              <m:e>
                                <m:f>
                                  <m:fPr>
                                    <m:ctrlPr>
                                      <a:rPr lang="it-IT" sz="2800" i="1">
                                        <a:effectLst/>
                                        <a:latin typeface="Cambria Math" panose="02040503050406030204" pitchFamily="18" charset="0"/>
                                      </a:rPr>
                                    </m:ctrlPr>
                                  </m:fPr>
                                  <m:num>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8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dirty="0"/>
                  <a:t>, for the third cost function we have the following results:</a:t>
                </a:r>
              </a:p>
              <a:p>
                <a:pPr marL="0" indent="0">
                  <a:buNone/>
                </a:pPr>
                <a:endParaRPr lang="en-GB" dirty="0"/>
              </a:p>
            </p:txBody>
          </p:sp>
        </mc:Choice>
        <mc:Fallback xmlns="">
          <p:sp>
            <p:nvSpPr>
              <p:cNvPr id="3" name="Segnaposto contenuto 2">
                <a:extLst>
                  <a:ext uri="{FF2B5EF4-FFF2-40B4-BE49-F238E27FC236}">
                    <a16:creationId xmlns:a16="http://schemas.microsoft.com/office/drawing/2014/main" id="{25420E63-1BE2-4D75-855A-E584E0179C38}"/>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B3851F5F-FF77-40C3-8E5A-D018791C7D42}"/>
                  </a:ext>
                </a:extLst>
              </p:cNvPr>
              <p:cNvSpPr txBox="1"/>
              <p:nvPr/>
            </p:nvSpPr>
            <p:spPr>
              <a:xfrm>
                <a:off x="1209582" y="3072540"/>
                <a:ext cx="6094520" cy="3785460"/>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𝐸</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𝜆𝜏</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𝜏</m:t>
                      </m:r>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𝜏</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𝑄</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𝑚</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𝑅</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𝑉</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xmlns="">
          <p:sp>
            <p:nvSpPr>
              <p:cNvPr id="7" name="CasellaDiTesto 6">
                <a:extLst>
                  <a:ext uri="{FF2B5EF4-FFF2-40B4-BE49-F238E27FC236}">
                    <a16:creationId xmlns:a16="http://schemas.microsoft.com/office/drawing/2014/main" id="{B3851F5F-FF77-40C3-8E5A-D018791C7D42}"/>
                  </a:ext>
                </a:extLst>
              </p:cNvPr>
              <p:cNvSpPr txBox="1">
                <a:spLocks noRot="1" noChangeAspect="1" noMove="1" noResize="1" noEditPoints="1" noAdjustHandles="1" noChangeArrowheads="1" noChangeShapeType="1" noTextEdit="1"/>
              </p:cNvSpPr>
              <p:nvPr/>
            </p:nvSpPr>
            <p:spPr>
              <a:xfrm>
                <a:off x="1209582" y="3072540"/>
                <a:ext cx="6094520" cy="3785460"/>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28144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3E0A6F-C2CF-4DDF-BD46-B50B5BD75F43}"/>
              </a:ext>
            </a:extLst>
          </p:cNvPr>
          <p:cNvSpPr>
            <a:spLocks noGrp="1"/>
          </p:cNvSpPr>
          <p:nvPr>
            <p:ph type="title"/>
          </p:nvPr>
        </p:nvSpPr>
        <p:spPr>
          <a:ln w="19050">
            <a:solidFill>
              <a:srgbClr val="C00000"/>
            </a:solidFill>
          </a:ln>
        </p:spPr>
        <p:txBody>
          <a:bodyPr/>
          <a:lstStyle/>
          <a:p>
            <a:r>
              <a:rPr lang="en-GB" dirty="0"/>
              <a:t>Application of the principle to the strategies: Controls’ Expressions</a:t>
            </a:r>
          </a:p>
        </p:txBody>
      </p:sp>
      <p:sp>
        <p:nvSpPr>
          <p:cNvPr id="3" name="Segnaposto contenuto 2">
            <a:extLst>
              <a:ext uri="{FF2B5EF4-FFF2-40B4-BE49-F238E27FC236}">
                <a16:creationId xmlns:a16="http://schemas.microsoft.com/office/drawing/2014/main" id="{1739AA3C-032A-4F98-82AC-7AA4934A6448}"/>
              </a:ext>
            </a:extLst>
          </p:cNvPr>
          <p:cNvSpPr>
            <a:spLocks noGrp="1"/>
          </p:cNvSpPr>
          <p:nvPr>
            <p:ph idx="1"/>
          </p:nvPr>
        </p:nvSpPr>
        <p:spPr>
          <a:xfrm>
            <a:off x="278906" y="1825624"/>
            <a:ext cx="11074894" cy="5032375"/>
          </a:xfrm>
        </p:spPr>
        <p:txBody>
          <a:bodyPr>
            <a:normAutofit lnSpcReduction="10000"/>
          </a:bodyPr>
          <a:lstStyle/>
          <a:p>
            <a:pPr marL="0" indent="0">
              <a:buNone/>
            </a:pPr>
            <a:r>
              <a:rPr lang="en-GB" dirty="0"/>
              <a:t>Controls’ Expressions are obtained as if they were defined in an open set, then, saturating the results:</a:t>
            </a: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dirty="0">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nSpc>
                <a:spcPct val="200000"/>
              </a:lnSpc>
              <a:spcAft>
                <a:spcPts val="800"/>
              </a:spcAft>
              <a:buNone/>
            </a:pPr>
            <a:r>
              <a:rPr lang="it-IT" dirty="0" err="1">
                <a:latin typeface="Calibri" panose="020F0502020204030204" pitchFamily="34" charset="0"/>
                <a:ea typeface="Calibri" panose="020F0502020204030204" pitchFamily="34" charset="0"/>
                <a:cs typeface="DengXian" panose="02010600030101010101" pitchFamily="2" charset="-122"/>
              </a:rPr>
              <a:t>Analogously</a:t>
            </a:r>
            <a:r>
              <a:rPr lang="it-IT" dirty="0">
                <a:latin typeface="Calibri" panose="020F0502020204030204" pitchFamily="34" charset="0"/>
                <a:ea typeface="Calibri" panose="020F0502020204030204" pitchFamily="34" charset="0"/>
                <a:cs typeface="DengXian" panose="02010600030101010101" pitchFamily="2" charset="-122"/>
              </a:rPr>
              <a:t> for the </a:t>
            </a:r>
            <a:r>
              <a:rPr lang="it-IT" dirty="0" err="1">
                <a:latin typeface="Calibri" panose="020F0502020204030204" pitchFamily="34" charset="0"/>
                <a:ea typeface="Calibri" panose="020F0502020204030204" pitchFamily="34" charset="0"/>
                <a:cs typeface="DengXian" panose="02010600030101010101" pitchFamily="2" charset="-122"/>
              </a:rPr>
              <a:t>other</a:t>
            </a:r>
            <a:r>
              <a:rPr lang="it-IT" dirty="0">
                <a:latin typeface="Calibri" panose="020F0502020204030204" pitchFamily="34" charset="0"/>
                <a:ea typeface="Calibri" panose="020F0502020204030204" pitchFamily="34" charset="0"/>
                <a:cs typeface="DengXian" panose="02010600030101010101" pitchFamily="2" charset="-122"/>
              </a:rPr>
              <a:t> </a:t>
            </a:r>
            <a:r>
              <a:rPr lang="it-IT" dirty="0" err="1">
                <a:latin typeface="Calibri" panose="020F0502020204030204" pitchFamily="34" charset="0"/>
                <a:ea typeface="Calibri" panose="020F0502020204030204" pitchFamily="34" charset="0"/>
                <a:cs typeface="DengXian" panose="02010600030101010101" pitchFamily="2" charset="-122"/>
              </a:rPr>
              <a:t>three</a:t>
            </a:r>
            <a:r>
              <a:rPr lang="it-IT" dirty="0">
                <a:latin typeface="Calibri" panose="020F0502020204030204" pitchFamily="34" charset="0"/>
                <a:ea typeface="Calibri" panose="020F0502020204030204" pitchFamily="34" charset="0"/>
                <a:cs typeface="DengXian" panose="02010600030101010101" pitchFamily="2" charset="-122"/>
              </a:rPr>
              <a:t> strategies.</a:t>
            </a: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6A7236D4-4E6E-40E8-9075-53D50F0038D6}"/>
                  </a:ext>
                </a:extLst>
              </p:cNvPr>
              <p:cNvSpPr txBox="1"/>
              <p:nvPr/>
            </p:nvSpPr>
            <p:spPr>
              <a:xfrm>
                <a:off x="278906" y="2867487"/>
                <a:ext cx="11913094" cy="2824171"/>
              </a:xfrm>
              <a:prstGeom prst="rect">
                <a:avLst/>
              </a:prstGeom>
              <a:noFill/>
            </p:spPr>
            <p:txBody>
              <a:bodyPr wrap="square" rtlCol="0">
                <a:spAutoFit/>
              </a:bodyPr>
              <a:lstStyle/>
              <a:p>
                <a:pPr algn="ctr">
                  <a:spcAft>
                    <a:spcPts val="800"/>
                  </a:spcAft>
                </a:pPr>
                <a14:m>
                  <m:oMathPara xmlns:m="http://schemas.openxmlformats.org/officeDocument/2006/math">
                    <m:oMathParaPr>
                      <m:jc m:val="left"/>
                    </m:oMathParaPr>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i="1">
                              <a:latin typeface="Cambria Math" panose="02040503050406030204" pitchFamily="18" charset="0"/>
                              <a:ea typeface="Calibri" panose="020F0502020204030204" pitchFamily="34" charset="0"/>
                              <a:cs typeface="DengXian" panose="02010600030101010101" pitchFamily="2" charset="-122"/>
                            </a:rPr>
                          </m:ctrlPr>
                        </m:fPr>
                        <m:num>
                          <m:r>
                            <a:rPr lang="en-GB" i="1">
                              <a:latin typeface="Cambria Math" panose="02040503050406030204" pitchFamily="18" charset="0"/>
                              <a:ea typeface="Calibri" panose="020F0502020204030204" pitchFamily="34" charset="0"/>
                              <a:cs typeface="DengXian" panose="02010600030101010101" pitchFamily="2" charset="-122"/>
                            </a:rPr>
                            <m:t>−</m:t>
                          </m:r>
                          <m:d>
                            <m:dPr>
                              <m:ctrlPr>
                                <a:rPr lang="it-IT" i="1">
                                  <a:latin typeface="Cambria Math" panose="02040503050406030204" pitchFamily="18" charset="0"/>
                                  <a:ea typeface="Calibri" panose="020F0502020204030204" pitchFamily="34" charset="0"/>
                                  <a:cs typeface="DengXian" panose="02010600030101010101" pitchFamily="2" charset="-122"/>
                                </a:rPr>
                              </m:ctrlPr>
                            </m:dPr>
                            <m:e>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en-GB" i="1">
                                  <a:latin typeface="Cambria Math" panose="02040503050406030204" pitchFamily="18" charset="0"/>
                                  <a:ea typeface="Calibri" panose="020F0502020204030204" pitchFamily="34" charset="0"/>
                                  <a:cs typeface="DengXian" panose="02010600030101010101" pitchFamily="2" charset="-122"/>
                                </a:rPr>
                                <m:t>−</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𝛿</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it-IT" b="0" i="1" smtClean="0">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xmlns="">
          <p:sp>
            <p:nvSpPr>
              <p:cNvPr id="4" name="CasellaDiTesto 3">
                <a:extLst>
                  <a:ext uri="{FF2B5EF4-FFF2-40B4-BE49-F238E27FC236}">
                    <a16:creationId xmlns:a16="http://schemas.microsoft.com/office/drawing/2014/main" id="{6A7236D4-4E6E-40E8-9075-53D50F0038D6}"/>
                  </a:ext>
                </a:extLst>
              </p:cNvPr>
              <p:cNvSpPr txBox="1">
                <a:spLocks noRot="1" noChangeAspect="1" noMove="1" noResize="1" noEditPoints="1" noAdjustHandles="1" noChangeArrowheads="1" noChangeShapeType="1" noTextEdit="1"/>
              </p:cNvSpPr>
              <p:nvPr/>
            </p:nvSpPr>
            <p:spPr>
              <a:xfrm>
                <a:off x="278906" y="2867487"/>
                <a:ext cx="11913094" cy="2824171"/>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8689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w="19050">
            <a:solidFill>
              <a:srgbClr val="C00000"/>
            </a:solidFill>
          </a:ln>
        </p:spPr>
        <p:txBody>
          <a:bodyPr/>
          <a:lstStyle/>
          <a:p>
            <a:r>
              <a:rPr lang="it-IT" dirty="0" err="1"/>
              <a:t>Results</a:t>
            </a:r>
            <a:r>
              <a:rPr lang="it-IT" dirty="0"/>
              <a:t>: </a:t>
            </a:r>
            <a:r>
              <a:rPr lang="it-IT" dirty="0" err="1"/>
              <a:t>introduction</a:t>
            </a:r>
            <a:endParaRPr lang="it-IT"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838200" y="1825624"/>
                <a:ext cx="10515600" cy="5032375"/>
              </a:xfrm>
            </p:spPr>
            <p:txBody>
              <a:bodyPr>
                <a:normAutofit lnSpcReduction="10000"/>
              </a:bodyPr>
              <a:lstStyle/>
              <a:p>
                <a:r>
                  <a:rPr lang="en-GB" sz="2400" dirty="0">
                    <a:effectLst/>
                    <a:latin typeface="Times New Roman" panose="02020603050405020304" pitchFamily="18" charset="0"/>
                    <a:ea typeface="Calibri" panose="020F0502020204030204" pitchFamily="34" charset="0"/>
                    <a:cs typeface="DengXian" panose="02010600030101010101" pitchFamily="2" charset="-122"/>
                  </a:rPr>
                  <a:t>In this section the necessary conditions for optimality are studied from a numerical point of view</a:t>
                </a:r>
              </a:p>
              <a:p>
                <a:r>
                  <a:rPr lang="en-GB" sz="2400" dirty="0">
                    <a:effectLst/>
                    <a:latin typeface="Times New Roman" panose="02020603050405020304" pitchFamily="18" charset="0"/>
                    <a:ea typeface="Calibri" panose="020F0502020204030204" pitchFamily="34" charset="0"/>
                    <a:cs typeface="DengXian" panose="02010600030101010101" pitchFamily="2" charset="-122"/>
                  </a:rPr>
                  <a:t> they are solved by using the © </a:t>
                </a:r>
                <a:r>
                  <a:rPr lang="en-GB" sz="2400" dirty="0" err="1">
                    <a:effectLst/>
                    <a:latin typeface="Times New Roman" panose="02020603050405020304" pitchFamily="18" charset="0"/>
                    <a:ea typeface="Calibri" panose="020F0502020204030204" pitchFamily="34" charset="0"/>
                    <a:cs typeface="DengXian" panose="02010600030101010101" pitchFamily="2" charset="-122"/>
                  </a:rPr>
                  <a:t>Matlab</a:t>
                </a:r>
                <a:r>
                  <a:rPr lang="en-GB" sz="2400" dirty="0">
                    <a:effectLst/>
                    <a:latin typeface="Times New Roman" panose="02020603050405020304" pitchFamily="18" charset="0"/>
                    <a:ea typeface="Calibri" panose="020F0502020204030204" pitchFamily="34" charset="0"/>
                    <a:cs typeface="DengXian" panose="02010600030101010101" pitchFamily="2" charset="-122"/>
                  </a:rPr>
                  <a:t> Optimization Toolbox and the function </a:t>
                </a:r>
                <a:r>
                  <a:rPr lang="en-GB" sz="2400" i="1" dirty="0" err="1">
                    <a:effectLst/>
                    <a:latin typeface="Times New Roman" panose="02020603050405020304" pitchFamily="18" charset="0"/>
                    <a:ea typeface="Calibri" panose="020F0502020204030204" pitchFamily="34" charset="0"/>
                    <a:cs typeface="DengXian" panose="02010600030101010101" pitchFamily="2" charset="-122"/>
                  </a:rPr>
                  <a:t>fmincon</a:t>
                </a:r>
                <a:endParaRPr lang="en-GB" sz="2400" i="1" dirty="0">
                  <a:latin typeface="Times New Roman" panose="02020603050405020304" pitchFamily="18" charset="0"/>
                  <a:ea typeface="Calibri" panose="020F0502020204030204" pitchFamily="34" charset="0"/>
                  <a:cs typeface="DengXian" panose="02010600030101010101" pitchFamily="2" charset="-122"/>
                </a:endParaRPr>
              </a:p>
              <a:p>
                <a:r>
                  <a:rPr lang="en-GB" sz="2400" i="1" dirty="0">
                    <a:effectLst/>
                    <a:latin typeface="Times New Roman" panose="02020603050405020304" pitchFamily="18" charset="0"/>
                    <a:ea typeface="Calibri" panose="020F0502020204030204" pitchFamily="34" charset="0"/>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It allows the finding of a constrained minimum of a function of several variables in an iterative way by solving a sequence of approximate minimization problems.</a:t>
                </a:r>
              </a:p>
              <a:p>
                <a:r>
                  <a:rPr lang="en-GB" sz="2400" dirty="0">
                    <a:effectLst/>
                    <a:latin typeface="Times New Roman" panose="02020603050405020304" pitchFamily="18" charset="0"/>
                    <a:ea typeface="Calibri" panose="020F0502020204030204" pitchFamily="34" charset="0"/>
                    <a:cs typeface="DengXian" panose="02010600030101010101" pitchFamily="2" charset="-122"/>
                  </a:rPr>
                  <a:t>To discuss the effects of the control strategy over the number of infected subjects in IC and not, we have considered the following initial states</a:t>
                </a:r>
                <a:r>
                  <a:rPr lang="en-GB" sz="2400" dirty="0">
                    <a:latin typeface="Times New Roman" panose="02020603050405020304" pitchFamily="18" charset="0"/>
                    <a:ea typeface="Calibri" panose="020F0502020204030204" pitchFamily="34" charset="0"/>
                    <a:cs typeface="DengXian" panose="02010600030101010101" pitchFamily="2" charset="-122"/>
                  </a:rPr>
                  <a:t>:</a:t>
                </a: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r>
                        <a:rPr lang="en-GB" sz="1600" i="1" smtClean="0">
                          <a:effectLst/>
                          <a:latin typeface="Cambria Math" panose="02040503050406030204" pitchFamily="18" charset="0"/>
                          <a:ea typeface="Calibri" panose="020F0502020204030204" pitchFamily="34" charset="0"/>
                          <a:cs typeface="DengXian" panose="02010600030101010101" pitchFamily="2" charset="-122"/>
                        </a:rPr>
                        <m:t>𝑆</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=59699728;</m:t>
                      </m:r>
                      <m:r>
                        <a:rPr lang="en-GB" sz="1600" i="1">
                          <a:effectLst/>
                          <a:latin typeface="Cambria Math" panose="02040503050406030204" pitchFamily="18" charset="0"/>
                          <a:ea typeface="Calibri" panose="020F0502020204030204" pitchFamily="34" charset="0"/>
                          <a:cs typeface="DengXian" panose="02010600030101010101" pitchFamily="2" charset="-122"/>
                        </a:rPr>
                        <m:t>𝐸</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=200000;</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=300000;</m:t>
                      </m:r>
                      <m:r>
                        <a:rPr lang="en-GB" sz="1600" i="1">
                          <a:effectLst/>
                          <a:latin typeface="Cambria Math" panose="02040503050406030204" pitchFamily="18" charset="0"/>
                          <a:ea typeface="Calibri" panose="020F0502020204030204" pitchFamily="34" charset="0"/>
                          <a:cs typeface="DengXian" panose="02010600030101010101" pitchFamily="2" charset="-122"/>
                        </a:rPr>
                        <m:t>𝑄</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=17605;</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=1853;</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=115;</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=200000;</m:t>
                      </m:r>
                      <m:r>
                        <a:rPr lang="en-GB" sz="1600" i="1">
                          <a:effectLst/>
                          <a:latin typeface="Cambria Math" panose="02040503050406030204" pitchFamily="18" charset="0"/>
                          <a:ea typeface="Calibri" panose="020F0502020204030204" pitchFamily="34" charset="0"/>
                          <a:cs typeface="DengXian" panose="02010600030101010101" pitchFamily="2" charset="-122"/>
                        </a:rPr>
                        <m:t>𝑉</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0</m:t>
                          </m:r>
                        </m:e>
                      </m:d>
                      <m:r>
                        <a:rPr lang="en-GB" sz="16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algn="just">
                  <a:lnSpc>
                    <a:spcPct val="100000"/>
                  </a:lnSpc>
                  <a:spcAft>
                    <a:spcPts val="800"/>
                  </a:spcAft>
                </a:pPr>
                <a:r>
                  <a:rPr lang="en-GB" sz="2400" dirty="0">
                    <a:effectLst/>
                    <a:latin typeface="Times New Roman" panose="02020603050405020304" pitchFamily="18" charset="0"/>
                    <a:ea typeface="Calibri" panose="020F0502020204030204" pitchFamily="34" charset="0"/>
                    <a:cs typeface="DengXian" panose="02010600030101010101" pitchFamily="2" charset="-122"/>
                  </a:rPr>
                  <a:t>Some parameter values were taken from the literature and set for the entire simulation to the following value: </a:t>
                </a:r>
                <a:endParaRPr lang="it-IT" sz="24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 xmlns:m="http://schemas.openxmlformats.org/officeDocument/2006/math">
                    <m:r>
                      <a:rPr lang="en-GB" sz="1800" i="1">
                        <a:effectLst/>
                        <a:latin typeface="Cambria Math" panose="02040503050406030204" pitchFamily="18" charset="0"/>
                        <a:ea typeface="Calibri" panose="020F0502020204030204" pitchFamily="34" charset="0"/>
                        <a:cs typeface="DengXian" panose="02010600030101010101" pitchFamily="2" charset="-122"/>
                      </a:rPr>
                      <m:t>𝑏</m:t>
                    </m:r>
                    <m:r>
                      <a:rPr lang="en-GB" sz="1800" i="1">
                        <a:effectLst/>
                        <a:latin typeface="Cambria Math" panose="02040503050406030204" pitchFamily="18" charset="0"/>
                        <a:ea typeface="Calibri" panose="020F0502020204030204" pitchFamily="34" charset="0"/>
                        <a:cs typeface="DengXian" panose="02010600030101010101" pitchFamily="2" charset="-122"/>
                      </a:rPr>
                      <m:t>=1180;</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r>
                      <a:rPr lang="en-GB" sz="1800" i="1">
                        <a:effectLst/>
                        <a:latin typeface="Cambria Math" panose="02040503050406030204" pitchFamily="18" charset="0"/>
                        <a:ea typeface="Calibri" panose="020F0502020204030204" pitchFamily="34" charset="0"/>
                        <a:cs typeface="DengXian" panose="02010600030101010101" pitchFamily="2" charset="-122"/>
                      </a:rPr>
                      <m:t>=3.5×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−10</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𝜂</m:t>
                    </m:r>
                    <m:r>
                      <a:rPr lang="en-GB" sz="1800" i="1">
                        <a:effectLst/>
                        <a:latin typeface="Cambria Math" panose="02040503050406030204" pitchFamily="18" charset="0"/>
                        <a:ea typeface="Calibri" panose="020F0502020204030204" pitchFamily="34" charset="0"/>
                        <a:cs typeface="DengXian" panose="02010600030101010101" pitchFamily="2" charset="-122"/>
                      </a:rPr>
                      <m:t>=0;</m:t>
                    </m:r>
                    <m:r>
                      <a:rPr lang="en-GB" sz="1800" i="1">
                        <a:effectLst/>
                        <a:latin typeface="Cambria Math" panose="02040503050406030204" pitchFamily="18" charset="0"/>
                        <a:ea typeface="Calibri" panose="020F0502020204030204" pitchFamily="34" charset="0"/>
                        <a:cs typeface="DengXian" panose="02010600030101010101" pitchFamily="2" charset="-122"/>
                      </a:rPr>
                      <m:t>𝑚</m:t>
                    </m:r>
                    <m:r>
                      <a:rPr lang="en-GB" sz="1800" i="1">
                        <a:effectLst/>
                        <a:latin typeface="Cambria Math" panose="02040503050406030204" pitchFamily="18" charset="0"/>
                        <a:ea typeface="Calibri" panose="020F0502020204030204" pitchFamily="34" charset="0"/>
                        <a:cs typeface="DengXian" panose="02010600030101010101" pitchFamily="2" charset="-122"/>
                      </a:rPr>
                      <m:t>=0.09;</m:t>
                    </m:r>
                    <m:r>
                      <a:rPr lang="en-GB" sz="1800" i="1">
                        <a:effectLst/>
                        <a:latin typeface="Cambria Math" panose="02040503050406030204" pitchFamily="18" charset="0"/>
                        <a:ea typeface="Calibri" panose="020F0502020204030204" pitchFamily="34" charset="0"/>
                        <a:cs typeface="DengXian" panose="02010600030101010101" pitchFamily="2" charset="-122"/>
                      </a:rPr>
                      <m:t>𝑑</m:t>
                    </m:r>
                    <m:r>
                      <a:rPr lang="en-GB" sz="1800" i="1">
                        <a:effectLst/>
                        <a:latin typeface="Cambria Math" panose="02040503050406030204" pitchFamily="18" charset="0"/>
                        <a:ea typeface="Calibri" panose="020F0502020204030204" pitchFamily="34" charset="0"/>
                        <a:cs typeface="DengXian" panose="02010600030101010101" pitchFamily="2" charset="-122"/>
                      </a:rPr>
                      <m:t>=2.95×</m:t>
                    </m:r>
                    <m:sSup>
                      <m:s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1800" i="1">
                            <a:effectLst/>
                            <a:latin typeface="Cambria Math" panose="02040503050406030204" pitchFamily="18" charset="0"/>
                            <a:ea typeface="Calibri" panose="020F0502020204030204" pitchFamily="34" charset="0"/>
                            <a:cs typeface="DengXian" panose="02010600030101010101" pitchFamily="2" charset="-122"/>
                          </a:rPr>
                          <m:t>10</m:t>
                        </m:r>
                      </m:e>
                      <m:sup>
                        <m:r>
                          <a:rPr lang="en-GB" sz="1800" i="1">
                            <a:effectLst/>
                            <a:latin typeface="Cambria Math" panose="02040503050406030204" pitchFamily="18" charset="0"/>
                            <a:ea typeface="Calibri" panose="020F0502020204030204" pitchFamily="34" charset="0"/>
                            <a:cs typeface="DengXian" panose="02010600030101010101" pitchFamily="2" charset="-122"/>
                          </a:rPr>
                          <m:t>−5</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𝑘</m:t>
                    </m:r>
                    <m:r>
                      <a:rPr lang="en-GB" sz="1800" i="1">
                        <a:effectLst/>
                        <a:latin typeface="Cambria Math" panose="02040503050406030204" pitchFamily="18" charset="0"/>
                        <a:ea typeface="Calibri" panose="020F0502020204030204" pitchFamily="34" charset="0"/>
                        <a:cs typeface="DengXian" panose="02010600030101010101" pitchFamily="2" charset="-122"/>
                      </a:rPr>
                      <m:t>=0.3</m:t>
                    </m:r>
                  </m:oMath>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812" t="-2421" r="-1507"/>
                </a:stretch>
              </a:blipFill>
            </p:spPr>
            <p:txBody>
              <a:bodyPr/>
              <a:lstStyle/>
              <a:p>
                <a:r>
                  <a:rPr lang="en-GB">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9B94EFCC-11A6-4261-AF1C-350777E78D92}"/>
              </a:ext>
            </a:extLst>
          </p:cNvPr>
          <p:cNvPicPr/>
          <p:nvPr/>
        </p:nvPicPr>
        <p:blipFill>
          <a:blip r:embed="rId2"/>
          <a:stretch>
            <a:fillRect/>
          </a:stretch>
        </p:blipFill>
        <p:spPr bwMode="auto">
          <a:xfrm>
            <a:off x="4339480" y="3108804"/>
            <a:ext cx="6164302" cy="3749196"/>
          </a:xfrm>
          <a:prstGeom prst="rect">
            <a:avLst/>
          </a:prstGeom>
        </p:spPr>
      </p:pic>
      <p:sp>
        <p:nvSpPr>
          <p:cNvPr id="2" name="Titolo 1">
            <a:extLst>
              <a:ext uri="{FF2B5EF4-FFF2-40B4-BE49-F238E27FC236}">
                <a16:creationId xmlns:a16="http://schemas.microsoft.com/office/drawing/2014/main" id="{D5957C09-2981-448A-B694-69A4D28F94DB}"/>
              </a:ext>
            </a:extLst>
          </p:cNvPr>
          <p:cNvSpPr>
            <a:spLocks noGrp="1"/>
          </p:cNvSpPr>
          <p:nvPr>
            <p:ph type="title"/>
          </p:nvPr>
        </p:nvSpPr>
        <p:spPr>
          <a:xfrm>
            <a:off x="212513" y="217555"/>
            <a:ext cx="10515600" cy="943584"/>
          </a:xfrm>
          <a:ln w="19050">
            <a:solidFill>
              <a:srgbClr val="C00000"/>
            </a:solidFill>
          </a:ln>
        </p:spPr>
        <p:txBody>
          <a:bodyPr/>
          <a:lstStyle/>
          <a:p>
            <a:r>
              <a:rPr lang="en-GB" dirty="0"/>
              <a:t>Results: fitting simulation</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5034F1BD-EB05-4DAE-9D87-25A0E3C32963}"/>
                  </a:ext>
                </a:extLst>
              </p:cNvPr>
              <p:cNvSpPr>
                <a:spLocks noGrp="1"/>
              </p:cNvSpPr>
              <p:nvPr>
                <p:ph idx="1"/>
              </p:nvPr>
            </p:nvSpPr>
            <p:spPr>
              <a:xfrm>
                <a:off x="136863" y="1088778"/>
                <a:ext cx="10515600" cy="4351338"/>
              </a:xfrm>
            </p:spPr>
            <p:txBody>
              <a:bodyPr/>
              <a:lstStyle/>
              <a:p>
                <a:r>
                  <a:rPr lang="en-GB" sz="1800" dirty="0">
                    <a:effectLst/>
                    <a:latin typeface="Times New Roman" panose="02020603050405020304" pitchFamily="18" charset="0"/>
                    <a:ea typeface="DengXian" panose="02010600030101010101" pitchFamily="2" charset="-122"/>
                    <a:cs typeface="DengXian" panose="02010600030101010101" pitchFamily="2" charset="-122"/>
                  </a:rPr>
                  <a:t>The parameters estimated are </a:t>
                </a:r>
                <a14:m>
                  <m:oMath xmlns:m="http://schemas.openxmlformats.org/officeDocument/2006/math">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𝑝</m:t>
                    </m:r>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𝜆</m:t>
                    </m:r>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1800" dirty="0">
                    <a:effectLst/>
                    <a:latin typeface="Times New Roman" panose="02020603050405020304" pitchFamily="18" charset="0"/>
                    <a:ea typeface="DengXian" panose="02010600030101010101" pitchFamily="2" charset="-122"/>
                    <a:cs typeface="DengXian" panose="02010600030101010101" pitchFamily="2" charset="-122"/>
                  </a:rPr>
                  <a:t> and the controls </a:t>
                </a:r>
                <a14:m>
                  <m:oMath xmlns:m="http://schemas.openxmlformats.org/officeDocument/2006/math">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oMath>
                </a14:m>
                <a:endParaRPr lang="en-GB" dirty="0"/>
              </a:p>
              <a:p>
                <a:r>
                  <a:rPr lang="en-GB" sz="1800" dirty="0">
                    <a:effectLst/>
                    <a:latin typeface="Times New Roman" panose="02020603050405020304" pitchFamily="18" charset="0"/>
                    <a:ea typeface="DengXian" panose="02010600030101010101" pitchFamily="2" charset="-122"/>
                    <a:cs typeface="DengXian" panose="02010600030101010101" pitchFamily="2" charset="-122"/>
                  </a:rPr>
                  <a:t>Each parameter varies on a monthly base, whereas the controls on a weekly base despite of the vaccination control that was fixed by us.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r>
                  <a:rPr lang="en-GB" sz="1800" dirty="0">
                    <a:effectLst/>
                    <a:latin typeface="Times New Roman" panose="02020603050405020304" pitchFamily="18" charset="0"/>
                    <a:ea typeface="DengXian" panose="02010600030101010101" pitchFamily="2" charset="-122"/>
                    <a:cs typeface="DengXian" panose="02010600030101010101" pitchFamily="2" charset="-122"/>
                  </a:rPr>
                  <a:t>we have decided to give more importance to the fitting of the hospitalized not in IC and IC because of the more certain values given by those classes </a:t>
                </a:r>
                <a:r>
                  <a:rPr lang="en-US" sz="1800" dirty="0">
                    <a:effectLst/>
                    <a:latin typeface="Times New Roman" panose="02020603050405020304" pitchFamily="18" charset="0"/>
                    <a:ea typeface="DengXian" panose="02010600030101010101" pitchFamily="2" charset="-122"/>
                    <a:cs typeface="DengXian" panose="02010600030101010101" pitchFamily="2" charset="-122"/>
                  </a:rPr>
                  <a:t>(</a:t>
                </a:r>
                <a14:m>
                  <m:oMath xmlns:m="http://schemas.openxmlformats.org/officeDocument/2006/math">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2</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oMath>
                </a14:m>
                <a:r>
                  <a:rPr lang="en-GB" sz="1800" dirty="0">
                    <a:effectLst/>
                    <a:latin typeface="Times New Roman" panose="02020603050405020304" pitchFamily="18" charset="0"/>
                    <a:ea typeface="DengXian" panose="02010600030101010101" pitchFamily="2" charset="-122"/>
                    <a:cs typeface="DengXian" panose="02010600030101010101" pitchFamily="2" charset="-122"/>
                  </a:rPr>
                  <a:t>.</a:t>
                </a:r>
              </a:p>
              <a:p>
                <a:r>
                  <a:rPr lang="en-GB" sz="1800" dirty="0">
                    <a:latin typeface="Times New Roman" panose="02020603050405020304" pitchFamily="18" charset="0"/>
                    <a:ea typeface="DengXian" panose="02010600030101010101" pitchFamily="2" charset="-122"/>
                  </a:rPr>
                  <a:t>The weights given to the cost function (described in slide 8) are: </a:t>
                </a:r>
                <a14:m>
                  <m:oMath xmlns:m="http://schemas.openxmlformats.org/officeDocument/2006/math">
                    <m:sSub>
                      <m:sSubPr>
                        <m:ctrlPr>
                          <a:rPr lang="it-IT" i="1" smtClean="0">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=2,</m:t>
                    </m:r>
                    <m:sSub>
                      <m:sSubPr>
                        <m:ctrlPr>
                          <a:rPr lang="it-IT"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33</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=10</m:t>
                    </m:r>
                  </m:oMath>
                </a14:m>
                <a:endParaRPr lang="en-GB" dirty="0"/>
              </a:p>
            </p:txBody>
          </p:sp>
        </mc:Choice>
        <mc:Fallback>
          <p:sp>
            <p:nvSpPr>
              <p:cNvPr id="3" name="Segnaposto contenuto 2">
                <a:extLst>
                  <a:ext uri="{FF2B5EF4-FFF2-40B4-BE49-F238E27FC236}">
                    <a16:creationId xmlns:a16="http://schemas.microsoft.com/office/drawing/2014/main" id="{5034F1BD-EB05-4DAE-9D87-25A0E3C32963}"/>
                  </a:ext>
                </a:extLst>
              </p:cNvPr>
              <p:cNvSpPr>
                <a:spLocks noGrp="1" noRot="1" noChangeAspect="1" noMove="1" noResize="1" noEditPoints="1" noAdjustHandles="1" noChangeArrowheads="1" noChangeShapeType="1" noTextEdit="1"/>
              </p:cNvSpPr>
              <p:nvPr>
                <p:ph idx="1"/>
              </p:nvPr>
            </p:nvSpPr>
            <p:spPr>
              <a:xfrm>
                <a:off x="136863" y="1088778"/>
                <a:ext cx="10515600" cy="4351338"/>
              </a:xfrm>
              <a:blipFill>
                <a:blip r:embed="rId3"/>
                <a:stretch>
                  <a:fillRect l="-34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F05C4343-F440-4EE0-B201-3E5DD891B256}"/>
                  </a:ext>
                </a:extLst>
              </p:cNvPr>
              <p:cNvSpPr txBox="1"/>
              <p:nvPr/>
            </p:nvSpPr>
            <p:spPr>
              <a:xfrm>
                <a:off x="882477" y="5440116"/>
                <a:ext cx="3913353" cy="1200329"/>
              </a:xfrm>
              <a:prstGeom prst="rect">
                <a:avLst/>
              </a:prstGeom>
              <a:noFill/>
            </p:spPr>
            <p:txBody>
              <a:bodyPr wrap="square" rtlCol="0">
                <a:spAutoFit/>
              </a:bodyPr>
              <a:lstStyle/>
              <a:p>
                <a:r>
                  <a:rPr lang="en-GB" sz="1800" i="0" dirty="0">
                    <a:effectLst/>
                    <a:latin typeface="Calibri" panose="020F0502020204030204" pitchFamily="34" charset="0"/>
                    <a:ea typeface="Calibri" panose="020F0502020204030204" pitchFamily="34" charset="0"/>
                    <a:cs typeface="Lohit Devanagari"/>
                  </a:rPr>
                  <a:t>comparison between real evolution of </a:t>
                </a:r>
                <a14:m>
                  <m:oMath xmlns:m="http://schemas.openxmlformats.org/officeDocument/2006/math">
                    <m:sSub>
                      <m:sSubPr>
                        <m:ctrlPr>
                          <a:rPr lang="it-IT" sz="1800" i="1">
                            <a:effectLst/>
                            <a:latin typeface="Cambria Math" panose="02040503050406030204" pitchFamily="18" charset="0"/>
                            <a:ea typeface="DengXian" panose="02010600030101010101" pitchFamily="2" charset="-122"/>
                          </a:rPr>
                        </m:ctrlPr>
                      </m:sSubPr>
                      <m:e>
                        <m:r>
                          <a:rPr lang="it-IT" sz="1800" b="0" i="1" smtClean="0">
                            <a:effectLst/>
                            <a:latin typeface="Cambria Math" panose="02040503050406030204" pitchFamily="18" charset="0"/>
                            <a:ea typeface="DengXian" panose="02010600030101010101" pitchFamily="2" charset="-122"/>
                          </a:rPr>
                          <m:t>𝑄</m:t>
                        </m:r>
                        <m:r>
                          <a:rPr lang="it-IT" sz="1800" b="0" i="1" smtClean="0">
                            <a:effectLst/>
                            <a:latin typeface="Cambria Math" panose="02040503050406030204" pitchFamily="18" charset="0"/>
                            <a:ea typeface="DengXian" panose="02010600030101010101" pitchFamily="2" charset="-122"/>
                          </a:rPr>
                          <m:t>,</m:t>
                        </m:r>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2</m:t>
                        </m:r>
                      </m:sub>
                    </m:sSub>
                  </m:oMath>
                </a14:m>
                <a:r>
                  <a:rPr lang="en-GB" sz="1800" i="0" dirty="0">
                    <a:effectLst/>
                    <a:latin typeface="Calibri" panose="020F0502020204030204" pitchFamily="34" charset="0"/>
                    <a:ea typeface="Calibri" panose="020F0502020204030204" pitchFamily="34" charset="0"/>
                    <a:cs typeface="Lohit Devanagari"/>
                  </a:rPr>
                  <a:t> and the simulated one from 23</a:t>
                </a:r>
                <a:r>
                  <a:rPr lang="en-GB" sz="1800" i="0" baseline="30000" dirty="0">
                    <a:effectLst/>
                    <a:latin typeface="Calibri" panose="020F0502020204030204" pitchFamily="34" charset="0"/>
                    <a:ea typeface="Calibri" panose="020F0502020204030204" pitchFamily="34" charset="0"/>
                    <a:cs typeface="Lohit Devanagari"/>
                  </a:rPr>
                  <a:t>rd</a:t>
                </a:r>
                <a:r>
                  <a:rPr lang="en-GB" sz="1800" i="0" dirty="0">
                    <a:effectLst/>
                    <a:latin typeface="Calibri" panose="020F0502020204030204" pitchFamily="34" charset="0"/>
                    <a:ea typeface="Calibri" panose="020F0502020204030204" pitchFamily="34" charset="0"/>
                    <a:cs typeface="Lohit Devanagari"/>
                  </a:rPr>
                  <a:t> June 2020 (t=0) to 22</a:t>
                </a:r>
                <a:r>
                  <a:rPr lang="en-GB" sz="1800" i="0" baseline="30000" dirty="0">
                    <a:effectLst/>
                    <a:latin typeface="Calibri" panose="020F0502020204030204" pitchFamily="34" charset="0"/>
                    <a:ea typeface="Calibri" panose="020F0502020204030204" pitchFamily="34" charset="0"/>
                    <a:cs typeface="Lohit Devanagari"/>
                  </a:rPr>
                  <a:t>nd</a:t>
                </a:r>
                <a:r>
                  <a:rPr lang="en-GB" sz="1800" i="0" dirty="0">
                    <a:effectLst/>
                    <a:latin typeface="Calibri" panose="020F0502020204030204" pitchFamily="34" charset="0"/>
                    <a:ea typeface="Calibri" panose="020F0502020204030204" pitchFamily="34" charset="0"/>
                    <a:cs typeface="Lohit Devanagari"/>
                  </a:rPr>
                  <a:t> February 2021 (t=245)</a:t>
                </a:r>
                <a:endParaRPr lang="it-IT" sz="1800" i="1" dirty="0">
                  <a:effectLst/>
                  <a:latin typeface="Calibri" panose="020F0502020204030204" pitchFamily="34" charset="0"/>
                  <a:ea typeface="Calibri" panose="020F0502020204030204" pitchFamily="34" charset="0"/>
                  <a:cs typeface="Lohit Devanagari"/>
                </a:endParaRPr>
              </a:p>
            </p:txBody>
          </p:sp>
        </mc:Choice>
        <mc:Fallback>
          <p:sp>
            <p:nvSpPr>
              <p:cNvPr id="5" name="CasellaDiTesto 4">
                <a:extLst>
                  <a:ext uri="{FF2B5EF4-FFF2-40B4-BE49-F238E27FC236}">
                    <a16:creationId xmlns:a16="http://schemas.microsoft.com/office/drawing/2014/main" id="{F05C4343-F440-4EE0-B201-3E5DD891B256}"/>
                  </a:ext>
                </a:extLst>
              </p:cNvPr>
              <p:cNvSpPr txBox="1">
                <a:spLocks noRot="1" noChangeAspect="1" noMove="1" noResize="1" noEditPoints="1" noAdjustHandles="1" noChangeArrowheads="1" noChangeShapeType="1" noTextEdit="1"/>
              </p:cNvSpPr>
              <p:nvPr/>
            </p:nvSpPr>
            <p:spPr>
              <a:xfrm>
                <a:off x="882477" y="5440116"/>
                <a:ext cx="3913353" cy="1200329"/>
              </a:xfrm>
              <a:prstGeom prst="rect">
                <a:avLst/>
              </a:prstGeom>
              <a:blipFill>
                <a:blip r:embed="rId4"/>
                <a:stretch>
                  <a:fillRect l="-1402" t="-2538" b="-7107"/>
                </a:stretch>
              </a:blipFill>
            </p:spPr>
            <p:txBody>
              <a:bodyPr/>
              <a:lstStyle/>
              <a:p>
                <a:r>
                  <a:rPr lang="en-GB">
                    <a:noFill/>
                  </a:rPr>
                  <a:t> </a:t>
                </a:r>
              </a:p>
            </p:txBody>
          </p:sp>
        </mc:Fallback>
      </mc:AlternateContent>
    </p:spTree>
    <p:extLst>
      <p:ext uri="{BB962C8B-B14F-4D97-AF65-F5344CB8AC3E}">
        <p14:creationId xmlns:p14="http://schemas.microsoft.com/office/powerpoint/2010/main" val="133230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w="19050" cmpd="sng">
            <a:solidFill>
              <a:srgbClr val="C00000"/>
            </a:solidFill>
          </a:ln>
        </p:spPr>
        <p:txBody>
          <a:bodyPr/>
          <a:lstStyle/>
          <a:p>
            <a:r>
              <a:rPr lang="it-IT" dirty="0" err="1"/>
              <a:t>Results</a:t>
            </a:r>
            <a:r>
              <a:rPr lang="it-IT" dirty="0"/>
              <a:t>: </a:t>
            </a:r>
            <a:r>
              <a:rPr lang="it-IT" dirty="0" err="1"/>
              <a:t>optimal</a:t>
            </a:r>
            <a:r>
              <a:rPr lang="it-IT" dirty="0"/>
              <a:t> control </a:t>
            </a:r>
            <a:r>
              <a:rPr lang="it-IT" dirty="0" err="1"/>
              <a:t>preliminaries</a:t>
            </a:r>
            <a:r>
              <a:rPr lang="it-IT" dirty="0"/>
              <a:t> </a:t>
            </a:r>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838200" y="1825624"/>
                <a:ext cx="10515600" cy="5032375"/>
              </a:xfrm>
            </p:spPr>
            <p:txBody>
              <a:bodyPr>
                <a:normAutofit/>
              </a:bodyPr>
              <a:lstStyle/>
              <a:p>
                <a:pPr algn="just">
                  <a:lnSpc>
                    <a:spcPct val="150000"/>
                  </a:lnSpc>
                  <a:spcAft>
                    <a:spcPts val="800"/>
                  </a:spcAft>
                </a:pPr>
                <a:r>
                  <a:rPr lang="en-GB" sz="1800" dirty="0">
                    <a:effectLst/>
                    <a:latin typeface="Times New Roman" panose="02020603050405020304" pitchFamily="18" charset="0"/>
                    <a:ea typeface="DengXian" panose="02010600030101010101" pitchFamily="2" charset="-122"/>
                    <a:cs typeface="DengXian" panose="02010600030101010101" pitchFamily="2" charset="-122"/>
                  </a:rPr>
                  <a:t>For all the four optimal control strategies we have set the control guess for the optimization as follow:</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=0.3;</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1800" dirty="0">
                  <a:latin typeface="Calibri" panose="020F0502020204030204" pitchFamily="34" charset="0"/>
                  <a:ea typeface="Calibri" panose="020F0502020204030204" pitchFamily="34" charset="0"/>
                  <a:cs typeface="DengXian" panose="02010600030101010101" pitchFamily="2" charset="-122"/>
                </a:endParaRPr>
              </a:p>
              <a:p>
                <a:pPr>
                  <a:lnSpc>
                    <a:spcPct val="150000"/>
                  </a:lnSpc>
                  <a:spcAft>
                    <a:spcPts val="800"/>
                  </a:spcAft>
                </a:pPr>
                <a:r>
                  <a:rPr lang="it-IT" sz="1800" dirty="0">
                    <a:effectLst/>
                  </a:rPr>
                  <a:t>The control </a:t>
                </a:r>
                <a14:m>
                  <m:oMath xmlns:m="http://schemas.openxmlformats.org/officeDocument/2006/math">
                    <m:sSub>
                      <m:sSubPr>
                        <m:ctrlPr>
                          <a:rPr lang="it-IT" sz="1200" i="1" smtClean="0">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oMath>
                </a14:m>
                <a:r>
                  <a:rPr lang="en-GB" sz="1800" dirty="0">
                    <a:effectLst/>
                    <a:latin typeface="Times New Roman" panose="02020603050405020304" pitchFamily="18" charset="0"/>
                    <a:ea typeface="DengXian" panose="02010600030101010101" pitchFamily="2" charset="-122"/>
                    <a:cs typeface="DengXian" panose="02010600030101010101" pitchFamily="2" charset="-122"/>
                  </a:rPr>
                  <a:t> was set to 0 for the initial time</a:t>
                </a:r>
                <a:r>
                  <a:rPr lang="it-IT" sz="1800" dirty="0">
                    <a:effectLst/>
                    <a:latin typeface="Calibri" panose="020F0502020204030204" pitchFamily="34" charset="0"/>
                    <a:ea typeface="DengXian" panose="02010600030101010101" pitchFamily="2" charset="-122"/>
                    <a:cs typeface="DengXian" panose="02010600030101010101" pitchFamily="2" charset="-122"/>
                  </a:rPr>
                  <a:t> </a:t>
                </a:r>
                <a:r>
                  <a:rPr lang="it-IT" sz="1800" dirty="0" err="1">
                    <a:effectLst/>
                    <a:latin typeface="Calibri" panose="020F0502020204030204" pitchFamily="34" charset="0"/>
                    <a:ea typeface="DengXian" panose="02010600030101010101" pitchFamily="2" charset="-122"/>
                    <a:cs typeface="DengXian" panose="02010600030101010101" pitchFamily="2" charset="-122"/>
                  </a:rPr>
                  <a:t>because</a:t>
                </a:r>
                <a:r>
                  <a:rPr lang="it-IT" sz="1800" dirty="0">
                    <a:effectLst/>
                    <a:latin typeface="Calibri" panose="020F0502020204030204" pitchFamily="34" charset="0"/>
                    <a:ea typeface="DengXian" panose="02010600030101010101" pitchFamily="2" charset="-122"/>
                    <a:cs typeface="DengXian" panose="02010600030101010101" pitchFamily="2" charset="-122"/>
                  </a:rPr>
                  <a:t> of the </a:t>
                </a:r>
                <a:r>
                  <a:rPr lang="it-IT" sz="1800" dirty="0" err="1">
                    <a:effectLst/>
                    <a:latin typeface="Calibri" panose="020F0502020204030204" pitchFamily="34" charset="0"/>
                    <a:ea typeface="DengXian" panose="02010600030101010101" pitchFamily="2" charset="-122"/>
                    <a:cs typeface="DengXian" panose="02010600030101010101" pitchFamily="2" charset="-122"/>
                  </a:rPr>
                  <a:t>absence</a:t>
                </a:r>
                <a:r>
                  <a:rPr lang="it-IT" sz="1800" dirty="0">
                    <a:effectLst/>
                    <a:latin typeface="Calibri" panose="020F0502020204030204" pitchFamily="34" charset="0"/>
                    <a:ea typeface="DengXian" panose="02010600030101010101" pitchFamily="2" charset="-122"/>
                    <a:cs typeface="DengXian" panose="02010600030101010101" pitchFamily="2" charset="-122"/>
                  </a:rPr>
                  <a:t> of a vaccine on 23rd </a:t>
                </a:r>
                <a:r>
                  <a:rPr lang="it-IT" sz="1800" dirty="0" err="1">
                    <a:effectLst/>
                    <a:latin typeface="Calibri" panose="020F0502020204030204" pitchFamily="34" charset="0"/>
                    <a:ea typeface="DengXian" panose="02010600030101010101" pitchFamily="2" charset="-122"/>
                    <a:cs typeface="DengXian" panose="02010600030101010101" pitchFamily="2" charset="-122"/>
                  </a:rPr>
                  <a:t>June</a:t>
                </a:r>
                <a:r>
                  <a:rPr lang="it-IT" sz="1800" dirty="0">
                    <a:effectLst/>
                    <a:latin typeface="Calibri" panose="020F0502020204030204" pitchFamily="34" charset="0"/>
                    <a:ea typeface="DengXian" panose="02010600030101010101" pitchFamily="2" charset="-122"/>
                    <a:cs typeface="DengXian" panose="02010600030101010101" pitchFamily="2" charset="-122"/>
                  </a:rPr>
                  <a:t> 2020</a:t>
                </a:r>
              </a:p>
              <a:p>
                <a:pPr>
                  <a:lnSpc>
                    <a:spcPct val="150000"/>
                  </a:lnSpc>
                  <a:spcAft>
                    <a:spcPts val="800"/>
                  </a:spcAft>
                </a:pPr>
                <a:r>
                  <a:rPr lang="en-GB" sz="1800" dirty="0">
                    <a:effectLst/>
                    <a:latin typeface="Times New Roman" panose="02020603050405020304" pitchFamily="18" charset="0"/>
                    <a:ea typeface="DengXian" panose="02010600030101010101" pitchFamily="2" charset="-122"/>
                    <a:cs typeface="DengXian" panose="02010600030101010101" pitchFamily="2" charset="-122"/>
                  </a:rPr>
                  <a:t>The optimization has been performed considering weekly variations of the control in order to be more accurate during the computations and to be more realistic because of the different restrictions and measures taken by the government</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just">
                  <a:lnSpc>
                    <a:spcPct val="150000"/>
                  </a:lnSpc>
                  <a:spcAft>
                    <a:spcPts val="800"/>
                  </a:spcAft>
                </a:pPr>
                <a:r>
                  <a:rPr lang="en-GB" sz="1800" dirty="0">
                    <a:latin typeface="Times New Roman" panose="02020603050405020304" pitchFamily="18" charset="0"/>
                    <a:ea typeface="DengXian" panose="02010600030101010101" pitchFamily="2" charset="-122"/>
                    <a:cs typeface="DengXian" panose="02010600030101010101" pitchFamily="2" charset="-122"/>
                  </a:rPr>
                  <a:t>T</a:t>
                </a:r>
                <a:r>
                  <a:rPr lang="en-GB" sz="1800" dirty="0">
                    <a:effectLst/>
                    <a:latin typeface="Times New Roman" panose="02020603050405020304" pitchFamily="18" charset="0"/>
                    <a:ea typeface="DengXian" panose="02010600030101010101" pitchFamily="2" charset="-122"/>
                    <a:cs typeface="DengXian" panose="02010600030101010101" pitchFamily="2" charset="-122"/>
                  </a:rPr>
                  <a:t>o keep lower the value of the controls we have decided to perform an optimal resources allocation setting the following inequality constraint: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&lt;2.5</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406" r="-464"/>
                </a:stretch>
              </a:blipFill>
            </p:spPr>
            <p:txBody>
              <a:bodyPr/>
              <a:lstStyle/>
              <a:p>
                <a:r>
                  <a:rPr lang="en-GB">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61545" y="112358"/>
            <a:ext cx="10515600" cy="1200328"/>
          </a:xfrm>
          <a:ln w="19050">
            <a:solidFill>
              <a:srgbClr val="C00000"/>
            </a:solidFill>
          </a:ln>
        </p:spPr>
        <p:txBody>
          <a:bodyPr>
            <a:normAutofit fontScale="90000"/>
          </a:bodyPr>
          <a:lstStyle/>
          <a:p>
            <a:r>
              <a:rPr lang="it-IT" sz="3800" dirty="0" err="1"/>
              <a:t>Results</a:t>
            </a:r>
            <a:r>
              <a:rPr lang="it-IT" sz="3800" dirty="0"/>
              <a:t>: </a:t>
            </a:r>
            <a:r>
              <a:rPr lang="it-IT" sz="3800" dirty="0" err="1"/>
              <a:t>optimal</a:t>
            </a:r>
            <a:r>
              <a:rPr lang="it-IT" sz="3800" dirty="0"/>
              <a:t> state </a:t>
            </a:r>
            <a:r>
              <a:rPr lang="it-IT" sz="3800" dirty="0" err="1"/>
              <a:t>trajectories</a:t>
            </a:r>
            <a:r>
              <a:rPr lang="it-IT" sz="3800" dirty="0"/>
              <a:t> and </a:t>
            </a:r>
            <a:r>
              <a:rPr lang="it-IT" sz="3800" dirty="0" err="1"/>
              <a:t>optimal</a:t>
            </a:r>
            <a:r>
              <a:rPr lang="it-IT" sz="3800" dirty="0"/>
              <a:t> control (</a:t>
            </a:r>
            <a:r>
              <a:rPr lang="it-IT" sz="3800" dirty="0" err="1"/>
              <a:t>overall</a:t>
            </a:r>
            <a:r>
              <a:rPr lang="it-IT" sz="3800" dirty="0"/>
              <a:t> </a:t>
            </a:r>
            <a:r>
              <a:rPr lang="it-IT" sz="3800" dirty="0" err="1"/>
              <a:t>comparison</a:t>
            </a:r>
            <a:r>
              <a:rPr lang="it-IT" sz="3800" dirty="0"/>
              <a:t> </a:t>
            </a:r>
            <a:r>
              <a:rPr lang="it-IT" sz="3800" dirty="0" err="1"/>
              <a:t>among</a:t>
            </a:r>
            <a:r>
              <a:rPr lang="it-IT" sz="3800" dirty="0"/>
              <a:t> the </a:t>
            </a:r>
            <a:r>
              <a:rPr lang="it-IT" sz="3800" dirty="0" err="1"/>
              <a:t>four</a:t>
            </a:r>
            <a:r>
              <a:rPr lang="it-IT" sz="3800" dirty="0"/>
              <a:t> strategies</a:t>
            </a:r>
            <a:r>
              <a:rPr lang="it-IT" dirty="0"/>
              <a:t>)</a:t>
            </a:r>
          </a:p>
        </p:txBody>
      </p:sp>
      <p:pic>
        <p:nvPicPr>
          <p:cNvPr id="4" name="Immagine 3">
            <a:extLst>
              <a:ext uri="{FF2B5EF4-FFF2-40B4-BE49-F238E27FC236}">
                <a16:creationId xmlns:a16="http://schemas.microsoft.com/office/drawing/2014/main" id="{C69C5FA8-B622-4849-A5F7-2F720E75316D}"/>
              </a:ext>
            </a:extLst>
          </p:cNvPr>
          <p:cNvPicPr/>
          <p:nvPr/>
        </p:nvPicPr>
        <p:blipFill>
          <a:blip r:embed="rId2"/>
          <a:stretch>
            <a:fillRect/>
          </a:stretch>
        </p:blipFill>
        <p:spPr bwMode="auto">
          <a:xfrm>
            <a:off x="-9728" y="1877439"/>
            <a:ext cx="6302375" cy="3667876"/>
          </a:xfrm>
          <a:prstGeom prst="rect">
            <a:avLst/>
          </a:prstGeom>
          <a:ln w="19050">
            <a:solidFill>
              <a:schemeClr val="accent2">
                <a:lumMod val="75000"/>
              </a:schemeClr>
            </a:solidFill>
          </a:ln>
        </p:spPr>
      </p:pic>
      <p:pic>
        <p:nvPicPr>
          <p:cNvPr id="5" name="Immagine 4">
            <a:extLst>
              <a:ext uri="{FF2B5EF4-FFF2-40B4-BE49-F238E27FC236}">
                <a16:creationId xmlns:a16="http://schemas.microsoft.com/office/drawing/2014/main" id="{C6AA26EE-8E93-401C-9DAA-40994F124ECF}"/>
              </a:ext>
            </a:extLst>
          </p:cNvPr>
          <p:cNvPicPr/>
          <p:nvPr/>
        </p:nvPicPr>
        <p:blipFill>
          <a:blip r:embed="rId3"/>
          <a:stretch>
            <a:fillRect/>
          </a:stretch>
        </p:blipFill>
        <p:spPr bwMode="auto">
          <a:xfrm>
            <a:off x="6292647" y="1494924"/>
            <a:ext cx="5918808" cy="4846320"/>
          </a:xfrm>
          <a:prstGeom prst="rect">
            <a:avLst/>
          </a:prstGeom>
          <a:ln w="19050" cmpd="thickThin">
            <a:solidFill>
              <a:schemeClr val="accent2">
                <a:lumMod val="75000"/>
              </a:schemeClr>
            </a:solidFill>
          </a:ln>
        </p:spPr>
      </p:pic>
      <p:sp>
        <p:nvSpPr>
          <p:cNvPr id="6" name="CasellaDiTesto 5">
            <a:extLst>
              <a:ext uri="{FF2B5EF4-FFF2-40B4-BE49-F238E27FC236}">
                <a16:creationId xmlns:a16="http://schemas.microsoft.com/office/drawing/2014/main" id="{9E250F38-80F9-47EF-8C0F-F9DDD190462F}"/>
              </a:ext>
            </a:extLst>
          </p:cNvPr>
          <p:cNvSpPr txBox="1"/>
          <p:nvPr/>
        </p:nvSpPr>
        <p:spPr>
          <a:xfrm>
            <a:off x="441075" y="5545314"/>
            <a:ext cx="5319895" cy="1200329"/>
          </a:xfrm>
          <a:prstGeom prst="rect">
            <a:avLst/>
          </a:prstGeom>
          <a:noFill/>
        </p:spPr>
        <p:txBody>
          <a:bodyPr wrap="square" rtlCol="0">
            <a:spAutoFit/>
          </a:bodyPr>
          <a:lstStyle/>
          <a:p>
            <a:r>
              <a:rPr lang="en-GB" sz="1200" dirty="0">
                <a:effectLst/>
                <a:latin typeface="Calibri" panose="020F0502020204030204" pitchFamily="34" charset="0"/>
                <a:ea typeface="Calibri" panose="020F0502020204030204" pitchFamily="34" charset="0"/>
                <a:cs typeface="DengXian" panose="02010600030101010101" pitchFamily="2" charset="-122"/>
              </a:rPr>
              <a:t>Comparison of the incidence of the infected not in IC and infected in IC subjects in the five situations: fitting evolution, first optimisation strategy (maximising the number of susceptible), second strategy (minimising the number of infected not in IC and in IC), third strategy (maximising the number of susceptible and simultaneously minimising the number of infected not in IC and in IC), fourth strategy (maximising the number of vaccinated people).</a:t>
            </a:r>
            <a:endParaRPr lang="en-GB" sz="1200" dirty="0"/>
          </a:p>
        </p:txBody>
      </p:sp>
      <p:sp>
        <p:nvSpPr>
          <p:cNvPr id="7" name="CasellaDiTesto 6">
            <a:extLst>
              <a:ext uri="{FF2B5EF4-FFF2-40B4-BE49-F238E27FC236}">
                <a16:creationId xmlns:a16="http://schemas.microsoft.com/office/drawing/2014/main" id="{6D5ACD80-7A9F-4BE2-B61B-63B30DD12A81}"/>
              </a:ext>
            </a:extLst>
          </p:cNvPr>
          <p:cNvSpPr txBox="1"/>
          <p:nvPr/>
        </p:nvSpPr>
        <p:spPr>
          <a:xfrm>
            <a:off x="6292647" y="6341244"/>
            <a:ext cx="5116749" cy="461665"/>
          </a:xfrm>
          <a:prstGeom prst="rect">
            <a:avLst/>
          </a:prstGeom>
          <a:noFill/>
        </p:spPr>
        <p:txBody>
          <a:bodyPr wrap="square" rtlCol="0">
            <a:spAutoFit/>
          </a:bodyPr>
          <a:lstStyle/>
          <a:p>
            <a:r>
              <a:rPr lang="en-GB" sz="1200" dirty="0">
                <a:effectLst/>
                <a:latin typeface="Calibri" panose="020F0502020204030204" pitchFamily="34" charset="0"/>
                <a:ea typeface="Calibri" panose="020F0502020204030204" pitchFamily="34" charset="0"/>
                <a:cs typeface="DengXian" panose="02010600030101010101" pitchFamily="2" charset="-122"/>
              </a:rPr>
              <a:t>optimal controls u</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p</a:t>
            </a:r>
            <a:r>
              <a:rPr lang="en-GB" sz="1200" dirty="0">
                <a:effectLst/>
                <a:latin typeface="Calibri" panose="020F0502020204030204" pitchFamily="34" charset="0"/>
                <a:ea typeface="Calibri" panose="020F0502020204030204" pitchFamily="34" charset="0"/>
                <a:cs typeface="DengXian" panose="02010600030101010101" pitchFamily="2" charset="-122"/>
              </a:rPr>
              <a:t>(t)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 u</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1</a:t>
            </a:r>
            <a:r>
              <a:rPr lang="en-GB" sz="1200" dirty="0">
                <a:effectLst/>
                <a:latin typeface="Calibri" panose="020F0502020204030204" pitchFamily="34" charset="0"/>
                <a:ea typeface="Calibri" panose="020F0502020204030204" pitchFamily="34" charset="0"/>
                <a:cs typeface="DengXian" panose="02010600030101010101" pitchFamily="2" charset="-122"/>
              </a:rPr>
              <a:t>(t)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u</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2</a:t>
            </a:r>
            <a:r>
              <a:rPr lang="en-GB" sz="1200" dirty="0">
                <a:effectLst/>
                <a:latin typeface="Calibri" panose="020F0502020204030204" pitchFamily="34" charset="0"/>
                <a:ea typeface="Calibri" panose="020F0502020204030204" pitchFamily="34" charset="0"/>
                <a:cs typeface="DengXian" panose="02010600030101010101" pitchFamily="2" charset="-122"/>
              </a:rPr>
              <a:t>(t)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a:effectLst/>
                <a:latin typeface="Calibri" panose="020F0502020204030204" pitchFamily="34" charset="0"/>
                <a:ea typeface="Calibri" panose="020F0502020204030204" pitchFamily="34" charset="0"/>
                <a:cs typeface="DengXian" panose="02010600030101010101" pitchFamily="2" charset="-122"/>
              </a:rPr>
              <a:t>,</a:t>
            </a:r>
            <a:r>
              <a:rPr lang="en-GB" sz="1200" baseline="-25000" dirty="0">
                <a:effectLst/>
                <a:latin typeface="Calibri" panose="020F0502020204030204" pitchFamily="34" charset="0"/>
                <a:ea typeface="Calibri" panose="020F0502020204030204" pitchFamily="34" charset="0"/>
                <a:cs typeface="DengXian" panose="02010600030101010101" pitchFamily="2" charset="-122"/>
              </a:rPr>
              <a:t> </a:t>
            </a:r>
            <a:r>
              <a:rPr lang="en-GB" sz="1200" dirty="0" err="1">
                <a:effectLst/>
                <a:latin typeface="Calibri" panose="020F0502020204030204" pitchFamily="34" charset="0"/>
                <a:ea typeface="Calibri" panose="020F0502020204030204" pitchFamily="34" charset="0"/>
                <a:cs typeface="DengXian" panose="02010600030101010101" pitchFamily="2" charset="-122"/>
              </a:rPr>
              <a:t>u</a:t>
            </a:r>
            <a:r>
              <a:rPr lang="en-GB" sz="1200" baseline="-25000" dirty="0" err="1">
                <a:effectLst/>
                <a:latin typeface="Calibri" panose="020F0502020204030204" pitchFamily="34" charset="0"/>
                <a:ea typeface="Calibri" panose="020F0502020204030204" pitchFamily="34" charset="0"/>
                <a:cs typeface="DengXian" panose="02010600030101010101" pitchFamily="2" charset="-122"/>
              </a:rPr>
              <a:t>v</a:t>
            </a:r>
            <a:r>
              <a:rPr lang="en-GB" sz="1200" dirty="0">
                <a:effectLst/>
                <a:latin typeface="Calibri" panose="020F0502020204030204" pitchFamily="34" charset="0"/>
                <a:ea typeface="Calibri" panose="020F0502020204030204" pitchFamily="34" charset="0"/>
                <a:cs typeface="DengXian" panose="02010600030101010101" pitchFamily="2" charset="-122"/>
              </a:rPr>
              <a:t>(t) and fitting controls comparison on a time interval of 35 weeks (245 days)</a:t>
            </a:r>
            <a:endParaRPr lang="en-GB"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1859103" y="2372396"/>
                <a:ext cx="8460554" cy="398272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𝑆</m:t>
                          </m:r>
                        </m:e>
                      </m:acc>
                      <m:r>
                        <a:rPr lang="it-IT" sz="2400" b="0" i="1" smtClean="0">
                          <a:latin typeface="Cambria Math" panose="02040503050406030204" pitchFamily="18" charset="0"/>
                        </a:rPr>
                        <m:t>=</m:t>
                      </m:r>
                      <m:r>
                        <a:rPr lang="it-IT" sz="2400" b="0" i="1" smtClean="0">
                          <a:latin typeface="Cambria Math" panose="02040503050406030204" pitchFamily="18" charset="0"/>
                        </a:rPr>
                        <m:t>𝑏</m:t>
                      </m:r>
                      <m:r>
                        <a:rPr lang="it-IT" sz="2400" b="0" i="1" smtClean="0">
                          <a:latin typeface="Cambria Math" panose="02040503050406030204" pitchFamily="18" charset="0"/>
                        </a:rPr>
                        <m:t>−</m:t>
                      </m:r>
                      <m:r>
                        <a:rPr lang="it-IT" sz="2400" b="0" i="1" smtClean="0">
                          <a:latin typeface="Cambria Math" panose="02040503050406030204" pitchFamily="18" charset="0"/>
                        </a:rPr>
                        <m:t>𝑑𝑆</m:t>
                      </m:r>
                      <m:r>
                        <a:rPr lang="it-IT" sz="2400" b="0" i="1" smtClean="0">
                          <a:latin typeface="Cambria Math" panose="02040503050406030204" pitchFamily="18" charset="0"/>
                        </a:rPr>
                        <m:t>−</m:t>
                      </m:r>
                      <m:r>
                        <a:rPr lang="it-IT" sz="2400" i="1">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rPr>
                        <m:t>𝑆</m:t>
                      </m:r>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b="0" i="1" smtClean="0">
                              <a:latin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𝑢</m:t>
                          </m:r>
                        </m:e>
                        <m:sub>
                          <m:r>
                            <a:rPr lang="it-IT" sz="2400" b="0" i="1" smtClean="0">
                              <a:latin typeface="Cambria Math" panose="02040503050406030204" pitchFamily="18" charset="0"/>
                              <a:ea typeface="Cambria Math" panose="02040503050406030204" pitchFamily="18" charset="0"/>
                            </a:rPr>
                            <m:t>𝑣𝑎</m:t>
                          </m:r>
                        </m:sub>
                      </m:sSub>
                      <m:r>
                        <a:rPr lang="it-IT" sz="2400" b="0" i="1" smtClean="0">
                          <a:latin typeface="Cambria Math" panose="02040503050406030204" pitchFamily="18" charset="0"/>
                          <a:ea typeface="Cambria Math" panose="02040503050406030204" pitchFamily="18" charset="0"/>
                        </a:rPr>
                        <m:t>𝑆</m:t>
                      </m:r>
                    </m:oMath>
                  </m:oMathPara>
                </a14:m>
                <a:endParaRPr lang="it-IT" sz="2400"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m:t>
                      </m:r>
                      <m:r>
                        <a:rPr lang="it-IT" sz="2400" b="0" i="1" smtClean="0">
                          <a:latin typeface="Cambria Math" panose="02040503050406030204" pitchFamily="18" charset="0"/>
                        </a:rPr>
                        <m:t>𝑑𝐸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ea typeface="Cambria Math" panose="02040503050406030204" pitchFamily="18" charset="0"/>
                        </a:rPr>
                        <m:t>𝑆</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𝐼</m:t>
                          </m:r>
                        </m:e>
                        <m:sub>
                          <m:r>
                            <a:rPr lang="it-IT" sz="2400" b="0" i="1" smtClean="0">
                              <a:latin typeface="Cambria Math" panose="02040503050406030204" pitchFamily="18" charset="0"/>
                              <a:ea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rPr>
                        <m:t>𝑘𝐸</m:t>
                      </m:r>
                    </m:oMath>
                  </m:oMathPara>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r>
                      <a:rPr lang="it-IT" sz="2400" b="0" i="1" smtClean="0">
                        <a:latin typeface="Cambria Math" panose="02040503050406030204" pitchFamily="18" charset="0"/>
                      </a:rPr>
                      <m:t>𝑑𝐼</m:t>
                    </m:r>
                    <m:r>
                      <a:rPr lang="it-IT" sz="2400" b="0" i="1" smtClean="0">
                        <a:latin typeface="Cambria Math" panose="02040503050406030204" pitchFamily="18" charset="0"/>
                      </a:rPr>
                      <m:t>+</m:t>
                    </m:r>
                    <m:r>
                      <a:rPr lang="it-IT" sz="2400" b="0" i="1" smtClean="0">
                        <a:latin typeface="Cambria Math" panose="02040503050406030204" pitchFamily="18" charset="0"/>
                      </a:rPr>
                      <m:t>𝑘𝐸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14:m>
                  <m:oMath xmlns:m="http://schemas.openxmlformats.org/officeDocument/2006/math">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endParaRPr lang="it-IT" sz="2400" dirty="0"/>
              </a:p>
              <a:p>
                <a14:m>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𝑄</m:t>
                        </m:r>
                      </m:e>
                    </m:acc>
                    <m:r>
                      <a:rPr lang="it-IT" sz="2400" b="0" i="1" smtClean="0">
                        <a:latin typeface="Cambria Math" panose="02040503050406030204" pitchFamily="18" charset="0"/>
                      </a:rPr>
                      <m:t> =−</m:t>
                    </m:r>
                    <m:r>
                      <a:rPr lang="it-IT" sz="2400" b="0" i="1" smtClean="0">
                        <a:latin typeface="Cambria Math" panose="02040503050406030204" pitchFamily="18" charset="0"/>
                      </a:rPr>
                      <m:t>𝑑𝑄</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a14:m>
                <a:r>
                  <a:rPr lang="it-IT" sz="2400" b="0" dirty="0">
                    <a:ea typeface="Cambria Math" panose="02040503050406030204" pitchFamily="18" charset="0"/>
                  </a:rPr>
                  <a:t> </a:t>
                </a: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oMath>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e>
                    </m:d>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0"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𝑝</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endParaRPr lang="it-IT" sz="2400" dirty="0"/>
              </a:p>
              <a:p>
                <a:pPr/>
                <a14:m>
                  <m:oMathPara xmlns:m="http://schemas.openxmlformats.org/officeDocument/2006/math">
                    <m:oMathParaPr>
                      <m:jc m:val="left"/>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𝑚</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b="0" i="1" smtClean="0">
                          <a:latin typeface="Cambria Math" panose="02040503050406030204" pitchFamily="18" charset="0"/>
                        </a:rPr>
                        <m:t>=−</m:t>
                      </m:r>
                      <m:r>
                        <a:rPr lang="it-IT" sz="2400" b="0" i="1" smtClean="0">
                          <a:latin typeface="Cambria Math" panose="02040503050406030204" pitchFamily="18" charset="0"/>
                        </a:rPr>
                        <m:t>𝑑𝑅</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1</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𝑎</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2</m:t>
                          </m:r>
                        </m:sub>
                      </m:sSub>
                    </m:oMath>
                  </m:oMathPara>
                </a14:m>
                <a:endParaRPr lang="it-IT"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𝑉</m:t>
                          </m:r>
                        </m:e>
                      </m:acc>
                      <m:r>
                        <a:rPr lang="it-IT" sz="2400" b="0" i="1" smtClean="0">
                          <a:latin typeface="Cambria Math" panose="02040503050406030204" pitchFamily="18" charset="0"/>
                        </a:rPr>
                        <m:t>=−</m:t>
                      </m:r>
                      <m:r>
                        <a:rPr lang="it-IT" sz="2400" b="0" i="1" smtClean="0">
                          <a:latin typeface="Cambria Math" panose="02040503050406030204" pitchFamily="18" charset="0"/>
                        </a:rPr>
                        <m:t>𝑑𝑉</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𝑢</m:t>
                          </m:r>
                        </m:e>
                        <m:sub>
                          <m:r>
                            <a:rPr lang="it-IT" sz="2400" i="1">
                              <a:latin typeface="Cambria Math" panose="02040503050406030204" pitchFamily="18" charset="0"/>
                              <a:ea typeface="Cambria Math" panose="02040503050406030204" pitchFamily="18" charset="0"/>
                            </a:rPr>
                            <m:t>𝑣𝑎</m:t>
                          </m:r>
                        </m:sub>
                      </m:sSub>
                      <m:r>
                        <a:rPr lang="it-IT" sz="2400" i="1">
                          <a:latin typeface="Cambria Math" panose="02040503050406030204" pitchFamily="18" charset="0"/>
                          <a:ea typeface="Cambria Math" panose="02040503050406030204" pitchFamily="18" charset="0"/>
                        </a:rPr>
                        <m:t>𝑆</m:t>
                      </m:r>
                    </m:oMath>
                  </m:oMathPara>
                </a14:m>
                <a:endParaRPr lang="it-IT" sz="2400" dirty="0"/>
              </a:p>
            </p:txBody>
          </p:sp>
        </mc:Choice>
        <mc:Fallback xmlns="">
          <p:sp>
            <p:nvSpPr>
              <p:cNvPr id="4" name="CasellaDiTesto 3"/>
              <p:cNvSpPr txBox="true">
                <a:spLocks noRot="true" noChangeAspect="true" noMove="true" noResize="true" noEditPoints="true" noAdjustHandles="true" noChangeArrowheads="true" noChangeShapeType="true" noTextEdit="true"/>
              </p:cNvSpPr>
              <p:nvPr/>
            </p:nvSpPr>
            <p:spPr>
              <a:xfrm>
                <a:off x="1859103" y="2372396"/>
                <a:ext cx="8460554" cy="3982720"/>
              </a:xfrm>
              <a:prstGeom prst="rect">
                <a:avLst/>
              </a:prstGeom>
              <a:blipFill rotWithShape="true">
                <a:blip r:embed="rId2"/>
                <a:stretch>
                  <a:fillRect l="-5" t="-1" r="3" b="1"/>
                </a:stretch>
              </a:blipFill>
            </p:spPr>
            <p:txBody>
              <a:bodyPr/>
              <a:lstStyle/>
              <a:p>
                <a:r>
                  <a:rPr lang="en-US" altLang="en-US">
                    <a:noFill/>
                  </a:rPr>
                  <a:t> </a:t>
                </a:r>
              </a:p>
            </p:txBody>
          </p:sp>
        </mc:Fallback>
      </mc:AlternateContent>
      <p:sp>
        <p:nvSpPr>
          <p:cNvPr id="5" name="Titolo 1"/>
          <p:cNvSpPr>
            <a:spLocks noGrp="1"/>
          </p:cNvSpPr>
          <p:nvPr>
            <p:ph type="title"/>
          </p:nvPr>
        </p:nvSpPr>
        <p:spPr>
          <a:xfrm>
            <a:off x="838200" y="365125"/>
            <a:ext cx="10515600" cy="1325563"/>
          </a:xfrm>
          <a:ln w="19050">
            <a:solidFill>
              <a:srgbClr val="C00000"/>
            </a:solidFill>
          </a:ln>
        </p:spPr>
        <p:txBody>
          <a:bodyPr/>
          <a:lstStyle/>
          <a:p>
            <a:r>
              <a:rPr lang="en-GB" dirty="0"/>
              <a:t>Mathematic</a:t>
            </a:r>
            <a:r>
              <a:rPr lang="it-IT" dirty="0"/>
              <a:t> model: state </a:t>
            </a:r>
            <a:r>
              <a:rPr lang="it-IT" dirty="0" err="1"/>
              <a:t>equations</a:t>
            </a:r>
            <a:r>
              <a:rPr lang="it-IT" dirty="0"/>
              <a:t> with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Results</a:t>
            </a:r>
            <a:r>
              <a:rPr lang="it-IT" dirty="0"/>
              <a:t>: </a:t>
            </a:r>
            <a:r>
              <a:rPr lang="it-IT" dirty="0" err="1"/>
              <a:t>discussion</a:t>
            </a:r>
            <a:r>
              <a:rPr lang="it-IT" dirty="0"/>
              <a:t> (da mettere o da dire a voce??)</a:t>
            </a:r>
          </a:p>
        </p:txBody>
      </p:sp>
      <p:sp>
        <p:nvSpPr>
          <p:cNvPr id="3" name="Segnaposto contenuto 2"/>
          <p:cNvSpPr>
            <a:spLocks noGrp="1"/>
          </p:cNvSpPr>
          <p:nvPr>
            <p:ph idx="1"/>
          </p:nvPr>
        </p:nvSpPr>
        <p:spPr/>
        <p:txBody>
          <a:bodyPr/>
          <a:lstStyle/>
          <a:p>
            <a:r>
              <a:rPr lang="it-IT" dirty="0"/>
              <a:t>Funzione di costo, risultati (simulazione) e interpretazione/commento</a:t>
            </a:r>
          </a:p>
          <a:p>
            <a:endParaRPr lang="it-IT"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w="19050">
            <a:solidFill>
              <a:srgbClr val="C00000"/>
            </a:solidFill>
          </a:ln>
        </p:spPr>
        <p:txBody>
          <a:bodyPr/>
          <a:lstStyle/>
          <a:p>
            <a:r>
              <a:rPr lang="it-IT" dirty="0" err="1"/>
              <a:t>Conclusions</a:t>
            </a:r>
            <a:endParaRPr lang="it-IT" dirty="0"/>
          </a:p>
        </p:txBody>
      </p:sp>
      <p:sp>
        <p:nvSpPr>
          <p:cNvPr id="3" name="Segnaposto contenuto 2"/>
          <p:cNvSpPr>
            <a:spLocks noGrp="1"/>
          </p:cNvSpPr>
          <p:nvPr>
            <p:ph idx="1"/>
          </p:nvPr>
        </p:nvSpPr>
        <p:spPr>
          <a:xfrm>
            <a:off x="838200" y="1825625"/>
            <a:ext cx="10515600" cy="4935098"/>
          </a:xfrm>
        </p:spPr>
        <p:txBody>
          <a:bodyPr>
            <a:normAutofit lnSpcReduction="10000"/>
          </a:bodyPr>
          <a:lstStyle/>
          <a:p>
            <a:r>
              <a:rPr lang="it-IT" sz="2200" dirty="0" err="1"/>
              <a:t>This</a:t>
            </a:r>
            <a:r>
              <a:rPr lang="it-IT" sz="2200" dirty="0"/>
              <a:t> work </a:t>
            </a:r>
            <a:r>
              <a:rPr lang="it-IT" sz="2200" dirty="0" err="1"/>
              <a:t>was</a:t>
            </a:r>
            <a:r>
              <a:rPr lang="it-IT" sz="2200" dirty="0"/>
              <a:t> </a:t>
            </a:r>
            <a:r>
              <a:rPr lang="it-IT" sz="2200" dirty="0" err="1"/>
              <a:t>carried</a:t>
            </a:r>
            <a:r>
              <a:rPr lang="it-IT" sz="2200" dirty="0"/>
              <a:t> out to face the </a:t>
            </a:r>
            <a:r>
              <a:rPr lang="it-IT" sz="2200" dirty="0" err="1"/>
              <a:t>problem</a:t>
            </a:r>
            <a:r>
              <a:rPr lang="it-IT" sz="2200" dirty="0"/>
              <a:t> </a:t>
            </a:r>
            <a:r>
              <a:rPr lang="en-GB" sz="2200" dirty="0">
                <a:latin typeface="Calibri" panose="020F0502020204030204" pitchFamily="34" charset="0"/>
              </a:rPr>
              <a:t>of </a:t>
            </a:r>
            <a:r>
              <a:rPr lang="en-GB" sz="2200" dirty="0">
                <a:effectLst/>
                <a:latin typeface="Calibri" panose="020F0502020204030204" pitchFamily="34" charset="0"/>
                <a:ea typeface="Calibri" panose="020F0502020204030204" pitchFamily="34" charset="0"/>
                <a:cs typeface="DengXian" panose="02010600030101010101" pitchFamily="2" charset="-122"/>
              </a:rPr>
              <a:t>bed collapse and overcrowding in the hospital that Italy was affected during the second wave </a:t>
            </a:r>
            <a:r>
              <a:rPr lang="it-IT" sz="2200" dirty="0"/>
              <a:t> and </a:t>
            </a:r>
            <a:r>
              <a:rPr lang="it-IT" sz="2200" dirty="0" err="1"/>
              <a:t>we</a:t>
            </a:r>
            <a:r>
              <a:rPr lang="it-IT" sz="2200" dirty="0"/>
              <a:t> </a:t>
            </a:r>
            <a:r>
              <a:rPr lang="it-IT" sz="2200" dirty="0" err="1"/>
              <a:t>have</a:t>
            </a:r>
            <a:r>
              <a:rPr lang="it-IT" sz="2200" dirty="0"/>
              <a:t> </a:t>
            </a:r>
            <a:r>
              <a:rPr lang="it-IT" sz="2200" dirty="0" err="1"/>
              <a:t>used</a:t>
            </a:r>
            <a:r>
              <a:rPr lang="it-IT" sz="2200" dirty="0"/>
              <a:t> the </a:t>
            </a:r>
            <a:r>
              <a:rPr lang="it-IT" sz="2200" dirty="0" err="1"/>
              <a:t>optimal</a:t>
            </a:r>
            <a:r>
              <a:rPr lang="it-IT" sz="2200" dirty="0"/>
              <a:t> control theory to compute the </a:t>
            </a:r>
            <a:r>
              <a:rPr lang="it-IT" sz="2200" dirty="0" err="1"/>
              <a:t>optimal</a:t>
            </a:r>
            <a:r>
              <a:rPr lang="it-IT" sz="2200" dirty="0"/>
              <a:t> control actions</a:t>
            </a:r>
            <a:endParaRPr lang="it-IT" dirty="0"/>
          </a:p>
          <a:p>
            <a:r>
              <a:rPr lang="en-GB" sz="2200" dirty="0">
                <a:effectLst/>
                <a:latin typeface="Calibri" panose="020F0502020204030204" pitchFamily="34" charset="0"/>
                <a:ea typeface="Calibri" panose="020F0502020204030204" pitchFamily="34" charset="0"/>
                <a:cs typeface="DengXian" panose="02010600030101010101" pitchFamily="2" charset="-122"/>
              </a:rPr>
              <a:t>we have decided to try different optimisation strategies to understand which strategy was the best in terms of numbers of infected hospitalised and in terms of control efforts</a:t>
            </a:r>
            <a:endParaRPr lang="it-IT" dirty="0"/>
          </a:p>
          <a:p>
            <a:pPr marL="0" indent="0">
              <a:buNone/>
            </a:pPr>
            <a:r>
              <a:rPr lang="it-IT" sz="2200" dirty="0"/>
              <a:t>From </a:t>
            </a:r>
            <a:r>
              <a:rPr lang="it-IT" sz="2200" dirty="0" err="1"/>
              <a:t>this</a:t>
            </a:r>
            <a:r>
              <a:rPr lang="it-IT" sz="2200" dirty="0"/>
              <a:t> work </a:t>
            </a:r>
            <a:r>
              <a:rPr lang="it-IT" sz="2200" dirty="0" err="1"/>
              <a:t>we</a:t>
            </a:r>
            <a:r>
              <a:rPr lang="it-IT" sz="2200" dirty="0"/>
              <a:t> </a:t>
            </a:r>
            <a:r>
              <a:rPr lang="it-IT" sz="2200" dirty="0" err="1"/>
              <a:t>have</a:t>
            </a:r>
            <a:r>
              <a:rPr lang="it-IT" sz="2200" dirty="0"/>
              <a:t> </a:t>
            </a:r>
            <a:r>
              <a:rPr lang="it-IT" sz="2200" dirty="0" err="1"/>
              <a:t>understood</a:t>
            </a:r>
            <a:r>
              <a:rPr lang="it-IT" sz="2200" dirty="0"/>
              <a:t> </a:t>
            </a:r>
            <a:r>
              <a:rPr lang="it-IT" sz="2200" dirty="0" err="1"/>
              <a:t>that</a:t>
            </a:r>
            <a:r>
              <a:rPr lang="it-IT" dirty="0"/>
              <a:t>:</a:t>
            </a:r>
          </a:p>
          <a:p>
            <a:pPr marL="342900" indent="-342900">
              <a:buAutoNum type="arabicPeriod"/>
            </a:pPr>
            <a:r>
              <a:rPr lang="en-GB" sz="2200" dirty="0">
                <a:effectLst/>
                <a:latin typeface="Calibri" panose="020F0502020204030204" pitchFamily="34" charset="0"/>
                <a:ea typeface="Calibri" panose="020F0502020204030204" pitchFamily="34" charset="0"/>
                <a:cs typeface="DengXian" panose="02010600030101010101" pitchFamily="2" charset="-122"/>
              </a:rPr>
              <a:t>The second and the third optimal control strategies significantly reduce the number of infected not in IC and in IC hospitalized but as a trade-off the control effort is higher in the first months</a:t>
            </a:r>
          </a:p>
          <a:p>
            <a:pPr marL="342900" indent="-342900">
              <a:buAutoNum type="arabicPeriod"/>
            </a:pPr>
            <a:r>
              <a:rPr lang="en-GB" sz="2200" dirty="0">
                <a:effectLst/>
                <a:latin typeface="Calibri" panose="020F0502020204030204" pitchFamily="34" charset="0"/>
                <a:ea typeface="Calibri" panose="020F0502020204030204" pitchFamily="34" charset="0"/>
                <a:cs typeface="DengXian" panose="02010600030101010101" pitchFamily="2" charset="-122"/>
              </a:rPr>
              <a:t>The other strategies, even if the curves are lower than the real one,</a:t>
            </a:r>
            <a:r>
              <a:rPr lang="en-GB" sz="2200" dirty="0">
                <a:latin typeface="Calibri" panose="020F0502020204030204" pitchFamily="34" charset="0"/>
                <a:ea typeface="Calibri" panose="020F0502020204030204" pitchFamily="34" charset="0"/>
                <a:cs typeface="DengXian" panose="02010600030101010101" pitchFamily="2" charset="-122"/>
              </a:rPr>
              <a:t> </a:t>
            </a:r>
            <a:r>
              <a:rPr lang="en-GB" sz="2200" dirty="0">
                <a:effectLst/>
                <a:latin typeface="Calibri" panose="020F0502020204030204" pitchFamily="34" charset="0"/>
                <a:ea typeface="Calibri" panose="020F0502020204030204" pitchFamily="34" charset="0"/>
                <a:cs typeface="DengXian" panose="02010600030101010101" pitchFamily="2" charset="-122"/>
              </a:rPr>
              <a:t>the result in the number in infected hospitalised is not satisfactory</a:t>
            </a:r>
          </a:p>
          <a:p>
            <a:pPr marL="514350" indent="-514350">
              <a:buAutoNum type="arabicPeriod"/>
            </a:pPr>
            <a:endParaRPr lang="en-GB" sz="1800" dirty="0">
              <a:latin typeface="Calibri" panose="020F0502020204030204" pitchFamily="34" charset="0"/>
            </a:endParaRPr>
          </a:p>
          <a:p>
            <a:pPr marL="0" indent="0">
              <a:buNone/>
            </a:pPr>
            <a:r>
              <a:rPr lang="en-GB" sz="2200" b="1" dirty="0">
                <a:solidFill>
                  <a:srgbClr val="FF0000"/>
                </a:solidFill>
                <a:latin typeface="Calibri" panose="020F0502020204030204" pitchFamily="34" charset="0"/>
              </a:rPr>
              <a:t>Open topic: </a:t>
            </a:r>
            <a:r>
              <a:rPr lang="en-GB" sz="2200" dirty="0">
                <a:effectLst/>
                <a:latin typeface="Calibri" panose="020F0502020204030204" pitchFamily="34" charset="0"/>
                <a:ea typeface="Calibri" panose="020F0502020204030204" pitchFamily="34" charset="0"/>
                <a:cs typeface="DengXian" panose="02010600030101010101" pitchFamily="2" charset="-122"/>
              </a:rPr>
              <a:t>predict the dynamic system evolution and therefore act on the controls in time to prevent new epidemic waves and saturations of sanitary facilities</a:t>
            </a:r>
            <a:r>
              <a:rPr lang="en-GB" sz="1800" dirty="0">
                <a:effectLst/>
                <a:latin typeface="Calibri" panose="020F0502020204030204" pitchFamily="34" charset="0"/>
                <a:ea typeface="Calibri" panose="020F0502020204030204" pitchFamily="34" charset="0"/>
                <a:cs typeface="DengXian" panose="02010600030101010101" pitchFamily="2" charset="-122"/>
              </a:rPr>
              <a:t>.</a:t>
            </a:r>
            <a:endParaRPr lang="it-IT" sz="22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29574" y="199756"/>
            <a:ext cx="10556132" cy="1094024"/>
          </a:xfrm>
          <a:ln w="19050">
            <a:solidFill>
              <a:srgbClr val="C00000"/>
            </a:solidFill>
          </a:ln>
        </p:spPr>
        <p:txBody>
          <a:bodyPr/>
          <a:lstStyle/>
          <a:p>
            <a:r>
              <a:rPr lang="en-GB" dirty="0"/>
              <a:t>Compartments</a:t>
            </a:r>
            <a:r>
              <a:rPr lang="it-IT" dirty="0"/>
              <a:t> </a:t>
            </a:r>
            <a:r>
              <a:rPr lang="it-IT" dirty="0" err="1"/>
              <a:t>definition</a:t>
            </a:r>
            <a:endParaRPr lang="it-IT" dirty="0"/>
          </a:p>
        </p:txBody>
      </p:sp>
      <mc:AlternateContent xmlns:mc="http://schemas.openxmlformats.org/markup-compatibility/2006" xmlns:a14="http://schemas.microsoft.com/office/drawing/2010/main">
        <mc:Choice Requires="a14">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2807747299"/>
                  </p:ext>
                </p:extLst>
              </p:nvPr>
            </p:nvGraphicFramePr>
            <p:xfrm>
              <a:off x="640080" y="1402715"/>
              <a:ext cx="11140440" cy="5090160"/>
            </p:xfrm>
            <a:graphic>
              <a:graphicData uri="http://schemas.openxmlformats.org/drawingml/2006/table">
                <a:tbl>
                  <a:tblPr bandRow="1">
                    <a:tableStyleId>{5C22544A-7EE6-4342-B048-85BDC9FD1C3A}</a:tableStyleId>
                  </a:tblPr>
                  <a:tblGrid>
                    <a:gridCol w="1661987">
                      <a:extLst>
                        <a:ext uri="{9D8B030D-6E8A-4147-A177-3AD203B41FA5}">
                          <a16:colId xmlns:a16="http://schemas.microsoft.com/office/drawing/2014/main" val="2219117382"/>
                        </a:ext>
                      </a:extLst>
                    </a:gridCol>
                    <a:gridCol w="9478453">
                      <a:extLst>
                        <a:ext uri="{9D8B030D-6E8A-4147-A177-3AD203B41FA5}">
                          <a16:colId xmlns:a16="http://schemas.microsoft.com/office/drawing/2014/main" val="1591659533"/>
                        </a:ext>
                      </a:extLst>
                    </a:gridCol>
                  </a:tblGrid>
                  <a:tr h="370840">
                    <a:tc>
                      <a:txBody>
                        <a:bodyPr/>
                        <a:lstStyle/>
                        <a:p>
                          <a:pPr/>
                          <a14:m>
                            <m:oMathPara xmlns:m="http://schemas.openxmlformats.org/officeDocument/2006/math">
                              <m:oMathParaPr>
                                <m:jc m:val="centerGroup"/>
                              </m:oMathParaPr>
                              <m:oMath xmlns:m="http://schemas.openxmlformats.org/officeDocument/2006/math">
                                <m:r>
                                  <a:rPr lang="it-IT" sz="2200" b="0" i="1" smtClean="0">
                                    <a:latin typeface="Cambria Math" panose="02040503050406030204" pitchFamily="18" charset="0"/>
                                  </a:rPr>
                                  <m:t>𝑆</m:t>
                                </m:r>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people who are not yet infected but they are potentially plagued by the virus.</a:t>
                          </a:r>
                          <a:endParaRPr lang="it-IT" sz="2200" b="0" dirty="0"/>
                        </a:p>
                      </a:txBody>
                      <a:tcPr/>
                    </a:tc>
                    <a:extLst>
                      <a:ext uri="{0D108BD9-81ED-4DB2-BD59-A6C34878D82A}">
                        <a16:rowId xmlns:a16="http://schemas.microsoft.com/office/drawing/2014/main" val="3014022597"/>
                      </a:ext>
                    </a:extLst>
                  </a:tr>
                  <a:tr h="370840">
                    <a:tc>
                      <a:txBody>
                        <a:bodyPr/>
                        <a:lstStyle/>
                        <a:p>
                          <a:pPr/>
                          <a14:m>
                            <m:oMathPara xmlns:m="http://schemas.openxmlformats.org/officeDocument/2006/math">
                              <m:oMathParaPr>
                                <m:jc m:val="centerGroup"/>
                              </m:oMathParaPr>
                              <m:oMath xmlns:m="http://schemas.openxmlformats.org/officeDocument/2006/math">
                                <m:r>
                                  <a:rPr lang="it-IT" sz="2200" b="0" i="1" smtClean="0">
                                    <a:latin typeface="Cambria Math" panose="02040503050406030204" pitchFamily="18" charset="0"/>
                                  </a:rPr>
                                  <m:t>𝐸</m:t>
                                </m:r>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people who have been infected but they still cannot spread the virus because of the incubation period</a:t>
                          </a:r>
                          <a:r>
                            <a:rPr lang="it-IT" sz="2200" b="0" dirty="0"/>
                            <a:t>.</a:t>
                          </a:r>
                        </a:p>
                      </a:txBody>
                      <a:tcPr/>
                    </a:tc>
                    <a:extLst>
                      <a:ext uri="{0D108BD9-81ED-4DB2-BD59-A6C34878D82A}">
                        <a16:rowId xmlns:a16="http://schemas.microsoft.com/office/drawing/2014/main" val="10987680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it-IT" sz="2200" i="1" smtClean="0">
                                        <a:latin typeface="Cambria Math" panose="02040503050406030204" pitchFamily="18" charset="0"/>
                                      </a:rPr>
                                    </m:ctrlPr>
                                  </m:sSubPr>
                                  <m:e>
                                    <m:r>
                                      <a:rPr lang="it-IT" sz="2200" b="0" i="1" smtClean="0">
                                        <a:latin typeface="Cambria Math" panose="02040503050406030204" pitchFamily="18" charset="0"/>
                                      </a:rPr>
                                      <m:t>𝐼</m:t>
                                    </m:r>
                                  </m:e>
                                  <m:sub>
                                    <m:r>
                                      <a:rPr lang="it-IT" sz="2200" b="0" i="1" smtClean="0">
                                        <a:latin typeface="Cambria Math" panose="02040503050406030204" pitchFamily="18" charset="0"/>
                                      </a:rPr>
                                      <m:t>𝑎</m:t>
                                    </m:r>
                                  </m:sub>
                                </m:sSub>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that can infect the susceptible class because they are not yet detected and so they could have contacts with susceptible people.</a:t>
                          </a:r>
                          <a:endParaRPr lang="it-IT" sz="2200" b="0" i="1" dirty="0">
                            <a:latin typeface="Cambria Math" panose="02040503050406030204" pitchFamily="18" charset="0"/>
                          </a:endParaRPr>
                        </a:p>
                      </a:txBody>
                      <a:tcPr/>
                    </a:tc>
                    <a:extLst>
                      <a:ext uri="{0D108BD9-81ED-4DB2-BD59-A6C34878D82A}">
                        <a16:rowId xmlns:a16="http://schemas.microsoft.com/office/drawing/2014/main" val="3961619761"/>
                      </a:ext>
                    </a:extLst>
                  </a:tr>
                  <a:tr h="370840">
                    <a:tc>
                      <a:txBody>
                        <a:bodyPr/>
                        <a:lstStyle/>
                        <a:p>
                          <a:pPr/>
                          <a14:m>
                            <m:oMathPara xmlns:m="http://schemas.openxmlformats.org/officeDocument/2006/math">
                              <m:oMathParaPr>
                                <m:jc m:val="centerGroup"/>
                              </m:oMathParaPr>
                              <m:oMath xmlns:m="http://schemas.openxmlformats.org/officeDocument/2006/math">
                                <m:r>
                                  <a:rPr lang="it-IT" sz="2200" b="0" i="1" smtClean="0">
                                    <a:latin typeface="Cambria Math" panose="02040503050406030204" pitchFamily="18" charset="0"/>
                                  </a:rPr>
                                  <m:t>𝑄</m:t>
                                </m:r>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detected with or without symptoms quarantined and due to this fact, they cannot have contact with susceptible.</a:t>
                          </a:r>
                          <a:endParaRPr lang="it-IT" sz="2200" b="0" i="1" dirty="0">
                            <a:latin typeface="Cambria Math" panose="02040503050406030204" pitchFamily="18" charset="0"/>
                          </a:endParaRPr>
                        </a:p>
                      </a:txBody>
                      <a:tcPr/>
                    </a:tc>
                    <a:extLst>
                      <a:ext uri="{0D108BD9-81ED-4DB2-BD59-A6C34878D82A}">
                        <a16:rowId xmlns:a16="http://schemas.microsoft.com/office/drawing/2014/main" val="285887042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it-IT" sz="2200" b="0" i="1" smtClean="0">
                                        <a:latin typeface="Cambria Math" panose="02040503050406030204" pitchFamily="18" charset="0"/>
                                      </a:rPr>
                                    </m:ctrlPr>
                                  </m:sSubPr>
                                  <m:e>
                                    <m:r>
                                      <a:rPr lang="it-IT" sz="2200" b="0" i="1" smtClean="0">
                                        <a:latin typeface="Cambria Math" panose="02040503050406030204" pitchFamily="18" charset="0"/>
                                      </a:rPr>
                                      <m:t>𝐼</m:t>
                                    </m:r>
                                  </m:e>
                                  <m:sub>
                                    <m:r>
                                      <a:rPr lang="it-IT" sz="2200" b="0" i="1" smtClean="0">
                                        <a:latin typeface="Cambria Math" panose="02040503050406030204" pitchFamily="18" charset="0"/>
                                      </a:rPr>
                                      <m:t>1</m:t>
                                    </m:r>
                                  </m:sub>
                                </m:sSub>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detected, with symptoms and hospitalized not in Intensive Care (IC)</a:t>
                          </a:r>
                        </a:p>
                      </a:txBody>
                      <a:tcPr/>
                    </a:tc>
                    <a:extLst>
                      <a:ext uri="{0D108BD9-81ED-4DB2-BD59-A6C34878D82A}">
                        <a16:rowId xmlns:a16="http://schemas.microsoft.com/office/drawing/2014/main" val="9009624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it-IT" sz="2200" b="0" i="1" smtClean="0">
                                        <a:latin typeface="Cambria Math" panose="02040503050406030204" pitchFamily="18" charset="0"/>
                                      </a:rPr>
                                    </m:ctrlPr>
                                  </m:sSubPr>
                                  <m:e>
                                    <m:r>
                                      <a:rPr lang="it-IT" sz="2200" b="0" i="1" smtClean="0">
                                        <a:latin typeface="Cambria Math" panose="02040503050406030204" pitchFamily="18" charset="0"/>
                                      </a:rPr>
                                      <m:t>𝐼</m:t>
                                    </m:r>
                                  </m:e>
                                  <m:sub>
                                    <m:r>
                                      <a:rPr lang="it-IT" sz="2200" b="0" i="1" smtClean="0">
                                        <a:latin typeface="Cambria Math" panose="02040503050406030204" pitchFamily="18" charset="0"/>
                                      </a:rPr>
                                      <m:t>2</m:t>
                                    </m:r>
                                  </m:sub>
                                </m:sSub>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detected that due to the heavy symptoms has been hospitalized in Intensive Care (IC).</a:t>
                          </a:r>
                          <a:endParaRPr lang="it-IT" sz="2200" b="0" dirty="0"/>
                        </a:p>
                      </a:txBody>
                      <a:tcPr/>
                    </a:tc>
                    <a:extLst>
                      <a:ext uri="{0D108BD9-81ED-4DB2-BD59-A6C34878D82A}">
                        <a16:rowId xmlns:a16="http://schemas.microsoft.com/office/drawing/2014/main" val="2226181080"/>
                      </a:ext>
                    </a:extLst>
                  </a:tr>
                  <a:tr h="370840">
                    <a:tc>
                      <a:txBody>
                        <a:bodyPr/>
                        <a:lstStyle/>
                        <a:p>
                          <a:pPr/>
                          <a14:m>
                            <m:oMathPara xmlns:m="http://schemas.openxmlformats.org/officeDocument/2006/math">
                              <m:oMathParaPr>
                                <m:jc m:val="centerGroup"/>
                              </m:oMathParaPr>
                              <m:oMath xmlns:m="http://schemas.openxmlformats.org/officeDocument/2006/math">
                                <m:r>
                                  <a:rPr lang="it-IT" sz="2200" b="0" i="1" smtClean="0">
                                    <a:latin typeface="Cambria Math" panose="02040503050406030204" pitchFamily="18" charset="0"/>
                                  </a:rPr>
                                  <m:t>𝑅</m:t>
                                </m:r>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healed from the virus and temporarily immune.</a:t>
                          </a:r>
                          <a:endParaRPr lang="it-IT" sz="2200" dirty="0"/>
                        </a:p>
                      </a:txBody>
                      <a:tcPr/>
                    </a:tc>
                    <a:extLst>
                      <a:ext uri="{0D108BD9-81ED-4DB2-BD59-A6C34878D82A}">
                        <a16:rowId xmlns:a16="http://schemas.microsoft.com/office/drawing/2014/main" val="1155778667"/>
                      </a:ext>
                    </a:extLst>
                  </a:tr>
                  <a:tr h="370840">
                    <a:tc>
                      <a:txBody>
                        <a:bodyPr/>
                        <a:lstStyle/>
                        <a:p>
                          <a:pPr/>
                          <a14:m>
                            <m:oMathPara xmlns:m="http://schemas.openxmlformats.org/officeDocument/2006/math">
                              <m:oMathParaPr>
                                <m:jc m:val="centerGroup"/>
                              </m:oMathParaPr>
                              <m:oMath xmlns:m="http://schemas.openxmlformats.org/officeDocument/2006/math">
                                <m:r>
                                  <a:rPr lang="it-IT" sz="2200" b="0" i="1" smtClean="0">
                                    <a:latin typeface="Cambria Math" panose="02040503050406030204" pitchFamily="18" charset="0"/>
                                  </a:rPr>
                                  <m:t>𝑉</m:t>
                                </m:r>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vaccinated and immune.</a:t>
                          </a:r>
                          <a:endParaRPr lang="it-IT" sz="2200" dirty="0"/>
                        </a:p>
                      </a:txBody>
                      <a:tcPr/>
                    </a:tc>
                    <a:extLst>
                      <a:ext uri="{0D108BD9-81ED-4DB2-BD59-A6C34878D82A}">
                        <a16:rowId xmlns:a16="http://schemas.microsoft.com/office/drawing/2014/main" val="2037897696"/>
                      </a:ext>
                    </a:extLst>
                  </a:tr>
                </a:tbl>
              </a:graphicData>
            </a:graphic>
          </p:graphicFrame>
        </mc:Choice>
        <mc:Fallback xmlns="">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2807747299"/>
                  </p:ext>
                </p:extLst>
              </p:nvPr>
            </p:nvGraphicFramePr>
            <p:xfrm>
              <a:off x="640080" y="1402715"/>
              <a:ext cx="11140440" cy="5090160"/>
            </p:xfrm>
            <a:graphic>
              <a:graphicData uri="http://schemas.openxmlformats.org/drawingml/2006/table">
                <a:tbl>
                  <a:tblPr bandRow="1">
                    <a:tableStyleId>{5C22544A-7EE6-4342-B048-85BDC9FD1C3A}</a:tableStyleId>
                  </a:tblPr>
                  <a:tblGrid>
                    <a:gridCol w="1661987">
                      <a:extLst>
                        <a:ext uri="{9D8B030D-6E8A-4147-A177-3AD203B41FA5}">
                          <a16:colId xmlns:a16="http://schemas.microsoft.com/office/drawing/2014/main" val="2219117382"/>
                        </a:ext>
                      </a:extLst>
                    </a:gridCol>
                    <a:gridCol w="9478453">
                      <a:extLst>
                        <a:ext uri="{9D8B030D-6E8A-4147-A177-3AD203B41FA5}">
                          <a16:colId xmlns:a16="http://schemas.microsoft.com/office/drawing/2014/main" val="1591659533"/>
                        </a:ext>
                      </a:extLst>
                    </a:gridCol>
                  </a:tblGrid>
                  <a:tr h="426720">
                    <a:tc>
                      <a:txBody>
                        <a:bodyPr/>
                        <a:lstStyle/>
                        <a:p>
                          <a:endParaRPr lang="it-IT"/>
                        </a:p>
                      </a:txBody>
                      <a:tcPr>
                        <a:blipFill>
                          <a:blip r:embed="rId2"/>
                          <a:stretch>
                            <a:fillRect l="-733" t="-10000" r="-570330" b="-112285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people who are not yet infected but they are potentially plagued by the virus.</a:t>
                          </a:r>
                          <a:endParaRPr lang="it-IT" sz="2200" b="0" dirty="0"/>
                        </a:p>
                      </a:txBody>
                      <a:tcPr/>
                    </a:tc>
                    <a:extLst>
                      <a:ext uri="{0D108BD9-81ED-4DB2-BD59-A6C34878D82A}">
                        <a16:rowId xmlns:a16="http://schemas.microsoft.com/office/drawing/2014/main" val="3014022597"/>
                      </a:ext>
                    </a:extLst>
                  </a:tr>
                  <a:tr h="762000">
                    <a:tc>
                      <a:txBody>
                        <a:bodyPr/>
                        <a:lstStyle/>
                        <a:p>
                          <a:endParaRPr lang="it-IT"/>
                        </a:p>
                      </a:txBody>
                      <a:tcPr>
                        <a:blipFill>
                          <a:blip r:embed="rId2"/>
                          <a:stretch>
                            <a:fillRect l="-733" t="-61600" r="-570330" b="-5288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people who have been infected but they still cannot spread the virus because of the incubation period</a:t>
                          </a:r>
                          <a:r>
                            <a:rPr lang="it-IT" sz="2200" b="0" dirty="0"/>
                            <a:t>.</a:t>
                          </a:r>
                        </a:p>
                      </a:txBody>
                      <a:tcPr/>
                    </a:tc>
                    <a:extLst>
                      <a:ext uri="{0D108BD9-81ED-4DB2-BD59-A6C34878D82A}">
                        <a16:rowId xmlns:a16="http://schemas.microsoft.com/office/drawing/2014/main" val="109876800"/>
                      </a:ext>
                    </a:extLst>
                  </a:tr>
                  <a:tr h="762000">
                    <a:tc>
                      <a:txBody>
                        <a:bodyPr/>
                        <a:lstStyle/>
                        <a:p>
                          <a:endParaRPr lang="it-IT"/>
                        </a:p>
                      </a:txBody>
                      <a:tcPr>
                        <a:blipFill>
                          <a:blip r:embed="rId2"/>
                          <a:stretch>
                            <a:fillRect l="-733" t="-161600" r="-570330" b="-4288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that can infect the susceptible class because they are not yet detected and so they could have contacts with susceptible people.</a:t>
                          </a:r>
                          <a:endParaRPr lang="it-IT" sz="2200" b="0" i="1" dirty="0">
                            <a:latin typeface="Cambria Math" panose="02040503050406030204" pitchFamily="18" charset="0"/>
                          </a:endParaRPr>
                        </a:p>
                      </a:txBody>
                      <a:tcPr/>
                    </a:tc>
                    <a:extLst>
                      <a:ext uri="{0D108BD9-81ED-4DB2-BD59-A6C34878D82A}">
                        <a16:rowId xmlns:a16="http://schemas.microsoft.com/office/drawing/2014/main" val="3961619761"/>
                      </a:ext>
                    </a:extLst>
                  </a:tr>
                  <a:tr h="762000">
                    <a:tc>
                      <a:txBody>
                        <a:bodyPr/>
                        <a:lstStyle/>
                        <a:p>
                          <a:endParaRPr lang="it-IT"/>
                        </a:p>
                      </a:txBody>
                      <a:tcPr>
                        <a:blipFill>
                          <a:blip r:embed="rId2"/>
                          <a:stretch>
                            <a:fillRect l="-733" t="-259524" r="-570330" b="-32539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detected with or without symptoms quarantined and due to this fact, they cannot have contact with susceptible.</a:t>
                          </a:r>
                          <a:endParaRPr lang="it-IT" sz="2200" b="0" i="1" dirty="0">
                            <a:latin typeface="Cambria Math" panose="02040503050406030204" pitchFamily="18" charset="0"/>
                          </a:endParaRPr>
                        </a:p>
                      </a:txBody>
                      <a:tcPr/>
                    </a:tc>
                    <a:extLst>
                      <a:ext uri="{0D108BD9-81ED-4DB2-BD59-A6C34878D82A}">
                        <a16:rowId xmlns:a16="http://schemas.microsoft.com/office/drawing/2014/main" val="2858870422"/>
                      </a:ext>
                    </a:extLst>
                  </a:tr>
                  <a:tr h="762000">
                    <a:tc>
                      <a:txBody>
                        <a:bodyPr/>
                        <a:lstStyle/>
                        <a:p>
                          <a:endParaRPr lang="it-IT"/>
                        </a:p>
                      </a:txBody>
                      <a:tcPr>
                        <a:blipFill>
                          <a:blip r:embed="rId2"/>
                          <a:stretch>
                            <a:fillRect l="-733" t="-362400" r="-570330" b="-228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detected, with symptoms and hospitalized not in Intensive Care (IC)</a:t>
                          </a:r>
                        </a:p>
                      </a:txBody>
                      <a:tcPr/>
                    </a:tc>
                    <a:extLst>
                      <a:ext uri="{0D108BD9-81ED-4DB2-BD59-A6C34878D82A}">
                        <a16:rowId xmlns:a16="http://schemas.microsoft.com/office/drawing/2014/main" val="90096246"/>
                      </a:ext>
                    </a:extLst>
                  </a:tr>
                  <a:tr h="762000">
                    <a:tc>
                      <a:txBody>
                        <a:bodyPr/>
                        <a:lstStyle/>
                        <a:p>
                          <a:endParaRPr lang="it-IT"/>
                        </a:p>
                      </a:txBody>
                      <a:tcPr>
                        <a:blipFill>
                          <a:blip r:embed="rId2"/>
                          <a:stretch>
                            <a:fillRect l="-733" t="-462400" r="-570330" b="-128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detected that due to the heavy symptoms has been hospitalized in Intensive Care (IC).</a:t>
                          </a:r>
                          <a:endParaRPr lang="it-IT" sz="2200" b="0" dirty="0"/>
                        </a:p>
                      </a:txBody>
                      <a:tcPr/>
                    </a:tc>
                    <a:extLst>
                      <a:ext uri="{0D108BD9-81ED-4DB2-BD59-A6C34878D82A}">
                        <a16:rowId xmlns:a16="http://schemas.microsoft.com/office/drawing/2014/main" val="2226181080"/>
                      </a:ext>
                    </a:extLst>
                  </a:tr>
                  <a:tr h="426720">
                    <a:tc>
                      <a:txBody>
                        <a:bodyPr/>
                        <a:lstStyle/>
                        <a:p>
                          <a:endParaRPr lang="it-IT"/>
                        </a:p>
                      </a:txBody>
                      <a:tcPr>
                        <a:blipFill>
                          <a:blip r:embed="rId2"/>
                          <a:stretch>
                            <a:fillRect l="-733" t="-1004286" r="-570330" b="-12857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healed from the virus and temporarily immune.</a:t>
                          </a:r>
                          <a:endParaRPr lang="it-IT" sz="2200" dirty="0"/>
                        </a:p>
                      </a:txBody>
                      <a:tcPr/>
                    </a:tc>
                    <a:extLst>
                      <a:ext uri="{0D108BD9-81ED-4DB2-BD59-A6C34878D82A}">
                        <a16:rowId xmlns:a16="http://schemas.microsoft.com/office/drawing/2014/main" val="1155778667"/>
                      </a:ext>
                    </a:extLst>
                  </a:tr>
                  <a:tr h="426720">
                    <a:tc>
                      <a:txBody>
                        <a:bodyPr/>
                        <a:lstStyle/>
                        <a:p>
                          <a:endParaRPr lang="it-IT"/>
                        </a:p>
                      </a:txBody>
                      <a:tcPr>
                        <a:blipFill>
                          <a:blip r:embed="rId2"/>
                          <a:stretch>
                            <a:fillRect l="-733" t="-1104286" r="-570330" b="-2857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vaccinated and immune.</a:t>
                          </a:r>
                          <a:endParaRPr lang="it-IT" sz="2200" dirty="0"/>
                        </a:p>
                      </a:txBody>
                      <a:tcPr/>
                    </a:tc>
                    <a:extLst>
                      <a:ext uri="{0D108BD9-81ED-4DB2-BD59-A6C34878D82A}">
                        <a16:rowId xmlns:a16="http://schemas.microsoft.com/office/drawing/2014/main" val="2037897696"/>
                      </a:ext>
                    </a:extLst>
                  </a:tr>
                </a:tbl>
              </a:graphicData>
            </a:graphic>
          </p:graphicFrame>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700990911"/>
                  </p:ext>
                </p:extLst>
              </p:nvPr>
            </p:nvGraphicFramePr>
            <p:xfrm>
              <a:off x="613410" y="1172082"/>
              <a:ext cx="11323320" cy="5685918"/>
            </p:xfrm>
            <a:graphic>
              <a:graphicData uri="http://schemas.openxmlformats.org/drawingml/2006/table">
                <a:tbl>
                  <a:tblPr firstRow="1" firstCol="1" bandRow="1">
                    <a:tableStyleId>{5C22544A-7EE6-4342-B048-85BDC9FD1C3A}</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0">
                    <a:tc>
                      <a:txBody>
                        <a:bodyPr/>
                        <a:lstStyle/>
                        <a:p>
                          <a:pPr>
                            <a:lnSpc>
                              <a:spcPct val="107000"/>
                            </a:lnSpc>
                            <a:spcAft>
                              <a:spcPts val="800"/>
                            </a:spcAft>
                          </a:pPr>
                          <a:r>
                            <a:rPr lang="en-GB" sz="2200" dirty="0">
                              <a:effectLst/>
                            </a:rPr>
                            <a:t>Symbol</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ctr">
                            <a:lnSpc>
                              <a:spcPct val="107000"/>
                            </a:lnSpc>
                            <a:spcAft>
                              <a:spcPts val="800"/>
                            </a:spcAft>
                          </a:pPr>
                          <a:r>
                            <a:rPr lang="en-GB" sz="2200" dirty="0">
                              <a:effectLst/>
                            </a:rPr>
                            <a:t>Interpretation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915253974"/>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𝒃</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800" dirty="0">
                              <a:effectLst/>
                            </a:rPr>
                            <a:t>Number of births.</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740841277"/>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𝒅</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Death rate in Italy</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91063789"/>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𝜷</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800" dirty="0">
                              <a:effectLst/>
                            </a:rPr>
                            <a:t>Contact rate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20726655"/>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𝒌</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800" dirty="0">
                              <a:effectLst/>
                            </a:rPr>
                            <a:t>Incubation period</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08412790"/>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𝝀</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Percentage of positive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38836879"/>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𝒑</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Percentage of quarantined people. (1-p): percentage of hospitalized patients not in IC</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080561817"/>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rPr>
                                    </m:ctrlPr>
                                  </m:sSubPr>
                                  <m:e>
                                    <m:r>
                                      <a:rPr lang="en-GB" sz="1800">
                                        <a:effectLst/>
                                        <a:latin typeface="Cambria Math" panose="02040503050406030204" pitchFamily="18" charset="0"/>
                                      </a:rPr>
                                      <m:t>𝝈</m:t>
                                    </m:r>
                                  </m:e>
                                  <m:sub>
                                    <m:r>
                                      <a:rPr lang="en-GB" sz="1800">
                                        <a:effectLst/>
                                        <a:latin typeface="Cambria Math" panose="02040503050406030204" pitchFamily="18" charset="0"/>
                                      </a:rPr>
                                      <m:t>𝟏</m:t>
                                    </m:r>
                                  </m:sub>
                                </m:sSub>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Percentage of people that from quarantine move to Covid units after complications.</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884498215"/>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rPr>
                                    </m:ctrlPr>
                                  </m:sSubPr>
                                  <m:e>
                                    <m:r>
                                      <a:rPr lang="en-GB" sz="1800">
                                        <a:effectLst/>
                                        <a:latin typeface="Cambria Math" panose="02040503050406030204" pitchFamily="18" charset="0"/>
                                      </a:rPr>
                                      <m:t>𝝈</m:t>
                                    </m:r>
                                  </m:e>
                                  <m:sub>
                                    <m:r>
                                      <a:rPr lang="en-GB" sz="1800">
                                        <a:effectLst/>
                                        <a:latin typeface="Cambria Math" panose="02040503050406030204" pitchFamily="18" charset="0"/>
                                      </a:rPr>
                                      <m:t>𝟐</m:t>
                                    </m:r>
                                  </m:sub>
                                </m:sSub>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Percentage of people that from Covid units move to IC units after complications.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33479029"/>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rPr>
                                    </m:ctrlPr>
                                  </m:sSubPr>
                                  <m:e>
                                    <m:r>
                                      <a:rPr lang="en-GB" sz="1800">
                                        <a:effectLst/>
                                        <a:latin typeface="Cambria Math" panose="02040503050406030204" pitchFamily="18" charset="0"/>
                                      </a:rPr>
                                      <m:t>𝜸</m:t>
                                    </m:r>
                                  </m:e>
                                  <m:sub>
                                    <m:r>
                                      <a:rPr lang="en-GB" sz="1800">
                                        <a:effectLst/>
                                        <a:latin typeface="Cambria Math" panose="02040503050406030204" pitchFamily="18" charset="0"/>
                                      </a:rPr>
                                      <m:t>𝒊</m:t>
                                    </m:r>
                                  </m:sub>
                                </m:sSub>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Recovery rate without use of drugs in </a:t>
                          </a:r>
                          <a:r>
                            <a:rPr lang="en-GB" sz="1800" dirty="0" err="1">
                              <a:effectLst/>
                            </a:rPr>
                            <a:t>I</a:t>
                          </a:r>
                          <a:r>
                            <a:rPr lang="en-GB" sz="1800" baseline="-25000" dirty="0" err="1">
                              <a:effectLst/>
                            </a:rPr>
                            <a:t>a</a:t>
                          </a:r>
                          <a:r>
                            <a:rPr lang="en-GB" sz="1800" dirty="0">
                              <a:effectLst/>
                            </a:rPr>
                            <a:t>(</a:t>
                          </a:r>
                          <a:r>
                            <a:rPr lang="en-GB" sz="1800" dirty="0" err="1">
                              <a:effectLst/>
                            </a:rPr>
                            <a:t>i</a:t>
                          </a:r>
                          <a:r>
                            <a:rPr lang="en-GB" sz="1800" dirty="0">
                              <a:effectLst/>
                            </a:rPr>
                            <a:t>=1), Q (</a:t>
                          </a:r>
                          <a:r>
                            <a:rPr lang="en-GB" sz="1800" dirty="0" err="1">
                              <a:effectLst/>
                            </a:rPr>
                            <a:t>i</a:t>
                          </a:r>
                          <a:r>
                            <a:rPr lang="en-GB" sz="1800" dirty="0">
                              <a:effectLst/>
                            </a:rPr>
                            <a:t>=2), I</a:t>
                          </a:r>
                          <a:r>
                            <a:rPr lang="en-GB" sz="1800" baseline="-25000" dirty="0">
                              <a:effectLst/>
                            </a:rPr>
                            <a:t>1</a:t>
                          </a:r>
                          <a:r>
                            <a:rPr lang="en-GB" sz="1800" dirty="0">
                              <a:effectLst/>
                            </a:rPr>
                            <a:t> (</a:t>
                          </a:r>
                          <a:r>
                            <a:rPr lang="en-GB" sz="1800" dirty="0" err="1">
                              <a:effectLst/>
                            </a:rPr>
                            <a:t>i</a:t>
                          </a:r>
                          <a:r>
                            <a:rPr lang="en-GB" sz="1800" dirty="0">
                              <a:effectLst/>
                            </a:rPr>
                            <a:t>=3)</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368275711"/>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𝒎</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Death rate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11678972"/>
                      </a:ext>
                    </a:extLst>
                  </a:tr>
                  <a:tr h="366732">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800" i="1">
                                        <a:effectLst/>
                                        <a:latin typeface="Cambria Math" panose="02040503050406030204" pitchFamily="18" charset="0"/>
                                      </a:rPr>
                                    </m:ctrlPr>
                                  </m:sSubPr>
                                  <m:e>
                                    <m:r>
                                      <a:rPr lang="en-GB" sz="1800">
                                        <a:effectLst/>
                                        <a:latin typeface="Cambria Math" panose="02040503050406030204" pitchFamily="18" charset="0"/>
                                      </a:rPr>
                                      <m:t>𝝆</m:t>
                                    </m:r>
                                  </m:e>
                                  <m:sub>
                                    <m:r>
                                      <a:rPr lang="en-GB" sz="1800">
                                        <a:effectLst/>
                                        <a:latin typeface="Cambria Math" panose="02040503050406030204" pitchFamily="18" charset="0"/>
                                      </a:rPr>
                                      <m:t>𝒋</m:t>
                                    </m:r>
                                  </m:sub>
                                </m:sSub>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Control effectiveness (</a:t>
                          </a:r>
                          <a14:m>
                            <m:oMath xmlns:m="http://schemas.openxmlformats.org/officeDocument/2006/math">
                              <m:sSub>
                                <m:sSubPr>
                                  <m:ctrlPr>
                                    <a:rPr lang="it-IT" sz="1800" i="1">
                                      <a:effectLst/>
                                      <a:latin typeface="Cambria Math" panose="02040503050406030204" pitchFamily="18" charset="0"/>
                                    </a:rPr>
                                  </m:ctrlPr>
                                </m:sSubPr>
                                <m:e>
                                  <m:r>
                                    <a:rPr lang="en-GB" sz="1800">
                                      <a:effectLst/>
                                      <a:latin typeface="Cambria Math" panose="02040503050406030204" pitchFamily="18" charset="0"/>
                                    </a:rPr>
                                    <m:t>𝜌</m:t>
                                  </m:r>
                                </m:e>
                                <m:sub>
                                  <m:r>
                                    <a:rPr lang="en-GB" sz="1800">
                                      <a:effectLst/>
                                      <a:latin typeface="Cambria Math" panose="02040503050406030204" pitchFamily="18" charset="0"/>
                                    </a:rPr>
                                    <m:t>1</m:t>
                                  </m:r>
                                </m:sub>
                              </m:sSub>
                            </m:oMath>
                          </a14:m>
                          <a:r>
                            <a:rPr lang="en-GB" sz="1800" dirty="0">
                              <a:effectLst/>
                            </a:rPr>
                            <a:t> with respect to u</a:t>
                          </a:r>
                          <a:r>
                            <a:rPr lang="en-GB" sz="1800" baseline="-25000" dirty="0">
                              <a:effectLst/>
                            </a:rPr>
                            <a:t>1</a:t>
                          </a:r>
                          <a:r>
                            <a:rPr lang="en-GB" sz="1800" dirty="0">
                              <a:effectLst/>
                            </a:rPr>
                            <a:t> and </a:t>
                          </a:r>
                          <a14:m>
                            <m:oMath xmlns:m="http://schemas.openxmlformats.org/officeDocument/2006/math">
                              <m:sSub>
                                <m:sSubPr>
                                  <m:ctrlPr>
                                    <a:rPr lang="it-IT" sz="1800" i="1">
                                      <a:effectLst/>
                                      <a:latin typeface="Cambria Math" panose="02040503050406030204" pitchFamily="18" charset="0"/>
                                    </a:rPr>
                                  </m:ctrlPr>
                                </m:sSubPr>
                                <m:e>
                                  <m:r>
                                    <a:rPr lang="en-GB" sz="1800">
                                      <a:effectLst/>
                                      <a:latin typeface="Cambria Math" panose="02040503050406030204" pitchFamily="18" charset="0"/>
                                    </a:rPr>
                                    <m:t>𝜌</m:t>
                                  </m:r>
                                </m:e>
                                <m:sub>
                                  <m:r>
                                    <a:rPr lang="en-GB" sz="1800">
                                      <a:effectLst/>
                                      <a:latin typeface="Cambria Math" panose="02040503050406030204" pitchFamily="18" charset="0"/>
                                    </a:rPr>
                                    <m:t>2</m:t>
                                  </m:r>
                                </m:sub>
                              </m:sSub>
                            </m:oMath>
                          </a14:m>
                          <a:r>
                            <a:rPr lang="en-GB" sz="1800" dirty="0">
                              <a:effectLst/>
                            </a:rPr>
                            <a:t> with respect to u</a:t>
                          </a:r>
                          <a:r>
                            <a:rPr lang="en-GB" sz="1800" baseline="-25000" dirty="0">
                              <a:effectLst/>
                            </a:rPr>
                            <a:t>2</a:t>
                          </a:r>
                          <a:r>
                            <a:rPr lang="en-GB" sz="1800" dirty="0">
                              <a:effectLst/>
                            </a:rPr>
                            <a:t>)</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5450000"/>
                      </a:ext>
                    </a:extLst>
                  </a:tr>
                  <a:tr h="52060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𝝉</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Inverse of the mean time to swab (both referring to the onset of symptoms and the time spent to know about the contact with a positive person)</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52159366"/>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𝜼</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Inverse of the mean time to be again susceptible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156777344"/>
                      </a:ext>
                    </a:extLst>
                  </a:tr>
                </a:tbl>
              </a:graphicData>
            </a:graphic>
          </p:graphicFrame>
        </mc:Choice>
        <mc:Fallback>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700990911"/>
                  </p:ext>
                </p:extLst>
              </p:nvPr>
            </p:nvGraphicFramePr>
            <p:xfrm>
              <a:off x="613410" y="1172082"/>
              <a:ext cx="11323320" cy="5685918"/>
            </p:xfrm>
            <a:graphic>
              <a:graphicData uri="http://schemas.openxmlformats.org/drawingml/2006/table">
                <a:tbl>
                  <a:tblPr firstRow="1" firstCol="1" bandRow="1">
                    <a:tableStyleId>{5C22544A-7EE6-4342-B048-85BDC9FD1C3A}</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42900">
                    <a:tc>
                      <a:txBody>
                        <a:bodyPr/>
                        <a:lstStyle/>
                        <a:p>
                          <a:pPr>
                            <a:lnSpc>
                              <a:spcPct val="107000"/>
                            </a:lnSpc>
                            <a:spcAft>
                              <a:spcPts val="800"/>
                            </a:spcAft>
                          </a:pPr>
                          <a:r>
                            <a:rPr lang="en-GB" sz="2200" dirty="0">
                              <a:effectLst/>
                            </a:rPr>
                            <a:t>Symbol</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ctr">
                            <a:lnSpc>
                              <a:spcPct val="107000"/>
                            </a:lnSpc>
                            <a:spcAft>
                              <a:spcPts val="800"/>
                            </a:spcAft>
                          </a:pPr>
                          <a:r>
                            <a:rPr lang="en-GB" sz="2200" dirty="0">
                              <a:effectLst/>
                            </a:rPr>
                            <a:t>Interpretation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915253974"/>
                      </a:ext>
                    </a:extLst>
                  </a:tr>
                  <a:tr h="395097">
                    <a:tc>
                      <a:txBody>
                        <a:bodyPr/>
                        <a:lstStyle/>
                        <a:p>
                          <a:endParaRPr lang="it-IT"/>
                        </a:p>
                      </a:txBody>
                      <a:tcPr marL="57829" marR="57829" marT="0" marB="0">
                        <a:blipFill>
                          <a:blip r:embed="rId2"/>
                          <a:stretch>
                            <a:fillRect l="-353" t="-106154" r="-558304" b="-1256923"/>
                          </a:stretch>
                        </a:blipFill>
                      </a:tcPr>
                    </a:tc>
                    <a:tc>
                      <a:txBody>
                        <a:bodyPr/>
                        <a:lstStyle/>
                        <a:p>
                          <a:pPr algn="just">
                            <a:lnSpc>
                              <a:spcPct val="107000"/>
                            </a:lnSpc>
                            <a:spcAft>
                              <a:spcPts val="800"/>
                            </a:spcAft>
                          </a:pPr>
                          <a:r>
                            <a:rPr lang="en-GB" sz="1800" dirty="0">
                              <a:effectLst/>
                            </a:rPr>
                            <a:t>Number of births.</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740841277"/>
                      </a:ext>
                    </a:extLst>
                  </a:tr>
                  <a:tr h="395097">
                    <a:tc>
                      <a:txBody>
                        <a:bodyPr/>
                        <a:lstStyle/>
                        <a:p>
                          <a:endParaRPr lang="it-IT"/>
                        </a:p>
                      </a:txBody>
                      <a:tcPr marL="57829" marR="57829" marT="0" marB="0">
                        <a:blipFill>
                          <a:blip r:embed="rId2"/>
                          <a:stretch>
                            <a:fillRect l="-353" t="-206154" r="-558304" b="-1156923"/>
                          </a:stretch>
                        </a:blipFill>
                      </a:tcPr>
                    </a:tc>
                    <a:tc>
                      <a:txBody>
                        <a:bodyPr/>
                        <a:lstStyle/>
                        <a:p>
                          <a:pPr>
                            <a:lnSpc>
                              <a:spcPct val="107000"/>
                            </a:lnSpc>
                            <a:spcAft>
                              <a:spcPts val="800"/>
                            </a:spcAft>
                          </a:pPr>
                          <a:r>
                            <a:rPr lang="en-GB" sz="1800" dirty="0">
                              <a:effectLst/>
                            </a:rPr>
                            <a:t>Death rate in Italy</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91063789"/>
                      </a:ext>
                    </a:extLst>
                  </a:tr>
                  <a:tr h="395097">
                    <a:tc>
                      <a:txBody>
                        <a:bodyPr/>
                        <a:lstStyle/>
                        <a:p>
                          <a:endParaRPr lang="it-IT"/>
                        </a:p>
                      </a:txBody>
                      <a:tcPr marL="57829" marR="57829" marT="0" marB="0">
                        <a:blipFill>
                          <a:blip r:embed="rId2"/>
                          <a:stretch>
                            <a:fillRect l="-353" t="-306154" r="-558304" b="-1056923"/>
                          </a:stretch>
                        </a:blipFill>
                      </a:tcPr>
                    </a:tc>
                    <a:tc>
                      <a:txBody>
                        <a:bodyPr/>
                        <a:lstStyle/>
                        <a:p>
                          <a:pPr algn="just">
                            <a:lnSpc>
                              <a:spcPct val="107000"/>
                            </a:lnSpc>
                            <a:spcAft>
                              <a:spcPts val="800"/>
                            </a:spcAft>
                          </a:pPr>
                          <a:r>
                            <a:rPr lang="en-GB" sz="1800" dirty="0">
                              <a:effectLst/>
                            </a:rPr>
                            <a:t>Contact rate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20726655"/>
                      </a:ext>
                    </a:extLst>
                  </a:tr>
                  <a:tr h="395097">
                    <a:tc>
                      <a:txBody>
                        <a:bodyPr/>
                        <a:lstStyle/>
                        <a:p>
                          <a:endParaRPr lang="it-IT"/>
                        </a:p>
                      </a:txBody>
                      <a:tcPr marL="57829" marR="57829" marT="0" marB="0">
                        <a:blipFill>
                          <a:blip r:embed="rId2"/>
                          <a:stretch>
                            <a:fillRect l="-353" t="-406154" r="-558304" b="-956923"/>
                          </a:stretch>
                        </a:blipFill>
                      </a:tcPr>
                    </a:tc>
                    <a:tc>
                      <a:txBody>
                        <a:bodyPr/>
                        <a:lstStyle/>
                        <a:p>
                          <a:pPr algn="just">
                            <a:lnSpc>
                              <a:spcPct val="107000"/>
                            </a:lnSpc>
                            <a:spcAft>
                              <a:spcPts val="800"/>
                            </a:spcAft>
                          </a:pPr>
                          <a:r>
                            <a:rPr lang="en-GB" sz="1800" dirty="0">
                              <a:effectLst/>
                            </a:rPr>
                            <a:t>Incubation period</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08412790"/>
                      </a:ext>
                    </a:extLst>
                  </a:tr>
                  <a:tr h="395097">
                    <a:tc>
                      <a:txBody>
                        <a:bodyPr/>
                        <a:lstStyle/>
                        <a:p>
                          <a:endParaRPr lang="it-IT"/>
                        </a:p>
                      </a:txBody>
                      <a:tcPr marL="57829" marR="57829" marT="0" marB="0">
                        <a:blipFill>
                          <a:blip r:embed="rId2"/>
                          <a:stretch>
                            <a:fillRect l="-353" t="-514063" r="-558304" b="-871875"/>
                          </a:stretch>
                        </a:blipFill>
                      </a:tcPr>
                    </a:tc>
                    <a:tc>
                      <a:txBody>
                        <a:bodyPr/>
                        <a:lstStyle/>
                        <a:p>
                          <a:pPr>
                            <a:lnSpc>
                              <a:spcPct val="107000"/>
                            </a:lnSpc>
                            <a:spcAft>
                              <a:spcPts val="800"/>
                            </a:spcAft>
                          </a:pPr>
                          <a:r>
                            <a:rPr lang="en-GB" sz="1800" dirty="0">
                              <a:effectLst/>
                            </a:rPr>
                            <a:t>Percentage of positive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38836879"/>
                      </a:ext>
                    </a:extLst>
                  </a:tr>
                  <a:tr h="395097">
                    <a:tc>
                      <a:txBody>
                        <a:bodyPr/>
                        <a:lstStyle/>
                        <a:p>
                          <a:endParaRPr lang="it-IT"/>
                        </a:p>
                      </a:txBody>
                      <a:tcPr marL="57829" marR="57829" marT="0" marB="0">
                        <a:blipFill>
                          <a:blip r:embed="rId2"/>
                          <a:stretch>
                            <a:fillRect l="-353" t="-604615" r="-558304" b="-758462"/>
                          </a:stretch>
                        </a:blipFill>
                      </a:tcPr>
                    </a:tc>
                    <a:tc>
                      <a:txBody>
                        <a:bodyPr/>
                        <a:lstStyle/>
                        <a:p>
                          <a:pPr>
                            <a:lnSpc>
                              <a:spcPct val="107000"/>
                            </a:lnSpc>
                            <a:spcAft>
                              <a:spcPts val="800"/>
                            </a:spcAft>
                          </a:pPr>
                          <a:r>
                            <a:rPr lang="en-GB" sz="1800" dirty="0">
                              <a:effectLst/>
                            </a:rPr>
                            <a:t>Percentage of quarantined people. (1-p): percentage of hospitalized patients not in IC</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080561817"/>
                      </a:ext>
                    </a:extLst>
                  </a:tr>
                  <a:tr h="395097">
                    <a:tc>
                      <a:txBody>
                        <a:bodyPr/>
                        <a:lstStyle/>
                        <a:p>
                          <a:endParaRPr lang="it-IT"/>
                        </a:p>
                      </a:txBody>
                      <a:tcPr marL="57829" marR="57829" marT="0" marB="0">
                        <a:blipFill>
                          <a:blip r:embed="rId2"/>
                          <a:stretch>
                            <a:fillRect l="-353" t="-704615" r="-558304" b="-658462"/>
                          </a:stretch>
                        </a:blipFill>
                      </a:tcPr>
                    </a:tc>
                    <a:tc>
                      <a:txBody>
                        <a:bodyPr/>
                        <a:lstStyle/>
                        <a:p>
                          <a:pPr>
                            <a:lnSpc>
                              <a:spcPct val="107000"/>
                            </a:lnSpc>
                            <a:spcAft>
                              <a:spcPts val="800"/>
                            </a:spcAft>
                          </a:pPr>
                          <a:r>
                            <a:rPr lang="en-GB" sz="1800" dirty="0">
                              <a:effectLst/>
                            </a:rPr>
                            <a:t>Percentage of people that from quarantine move to Covid units after complications.</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884498215"/>
                      </a:ext>
                    </a:extLst>
                  </a:tr>
                  <a:tr h="395097">
                    <a:tc>
                      <a:txBody>
                        <a:bodyPr/>
                        <a:lstStyle/>
                        <a:p>
                          <a:endParaRPr lang="it-IT"/>
                        </a:p>
                      </a:txBody>
                      <a:tcPr marL="57829" marR="57829" marT="0" marB="0">
                        <a:blipFill>
                          <a:blip r:embed="rId2"/>
                          <a:stretch>
                            <a:fillRect l="-353" t="-804615" r="-558304" b="-558462"/>
                          </a:stretch>
                        </a:blipFill>
                      </a:tcPr>
                    </a:tc>
                    <a:tc>
                      <a:txBody>
                        <a:bodyPr/>
                        <a:lstStyle/>
                        <a:p>
                          <a:pPr>
                            <a:lnSpc>
                              <a:spcPct val="107000"/>
                            </a:lnSpc>
                            <a:spcAft>
                              <a:spcPts val="800"/>
                            </a:spcAft>
                          </a:pPr>
                          <a:r>
                            <a:rPr lang="en-GB" sz="1800" dirty="0">
                              <a:effectLst/>
                            </a:rPr>
                            <a:t>Percentage of people that from Covid units move to IC units after complications.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33479029"/>
                      </a:ext>
                    </a:extLst>
                  </a:tr>
                  <a:tr h="395097">
                    <a:tc>
                      <a:txBody>
                        <a:bodyPr/>
                        <a:lstStyle/>
                        <a:p>
                          <a:endParaRPr lang="it-IT"/>
                        </a:p>
                      </a:txBody>
                      <a:tcPr marL="57829" marR="57829" marT="0" marB="0">
                        <a:blipFill>
                          <a:blip r:embed="rId2"/>
                          <a:stretch>
                            <a:fillRect l="-353" t="-904615" r="-558304" b="-458462"/>
                          </a:stretch>
                        </a:blipFill>
                      </a:tcPr>
                    </a:tc>
                    <a:tc>
                      <a:txBody>
                        <a:bodyPr/>
                        <a:lstStyle/>
                        <a:p>
                          <a:pPr>
                            <a:lnSpc>
                              <a:spcPct val="107000"/>
                            </a:lnSpc>
                            <a:spcAft>
                              <a:spcPts val="800"/>
                            </a:spcAft>
                          </a:pPr>
                          <a:r>
                            <a:rPr lang="en-GB" sz="1800" dirty="0">
                              <a:effectLst/>
                            </a:rPr>
                            <a:t>Recovery rate without use of drugs in </a:t>
                          </a:r>
                          <a:r>
                            <a:rPr lang="en-GB" sz="1800" dirty="0" err="1">
                              <a:effectLst/>
                            </a:rPr>
                            <a:t>I</a:t>
                          </a:r>
                          <a:r>
                            <a:rPr lang="en-GB" sz="1800" baseline="-25000" dirty="0" err="1">
                              <a:effectLst/>
                            </a:rPr>
                            <a:t>a</a:t>
                          </a:r>
                          <a:r>
                            <a:rPr lang="en-GB" sz="1800" dirty="0">
                              <a:effectLst/>
                            </a:rPr>
                            <a:t>(</a:t>
                          </a:r>
                          <a:r>
                            <a:rPr lang="en-GB" sz="1800" dirty="0" err="1">
                              <a:effectLst/>
                            </a:rPr>
                            <a:t>i</a:t>
                          </a:r>
                          <a:r>
                            <a:rPr lang="en-GB" sz="1800" dirty="0">
                              <a:effectLst/>
                            </a:rPr>
                            <a:t>=1), Q (</a:t>
                          </a:r>
                          <a:r>
                            <a:rPr lang="en-GB" sz="1800" dirty="0" err="1">
                              <a:effectLst/>
                            </a:rPr>
                            <a:t>i</a:t>
                          </a:r>
                          <a:r>
                            <a:rPr lang="en-GB" sz="1800" dirty="0">
                              <a:effectLst/>
                            </a:rPr>
                            <a:t>=2), I</a:t>
                          </a:r>
                          <a:r>
                            <a:rPr lang="en-GB" sz="1800" baseline="-25000" dirty="0">
                              <a:effectLst/>
                            </a:rPr>
                            <a:t>1</a:t>
                          </a:r>
                          <a:r>
                            <a:rPr lang="en-GB" sz="1800" dirty="0">
                              <a:effectLst/>
                            </a:rPr>
                            <a:t> (</a:t>
                          </a:r>
                          <a:r>
                            <a:rPr lang="en-GB" sz="1800" dirty="0" err="1">
                              <a:effectLst/>
                            </a:rPr>
                            <a:t>i</a:t>
                          </a:r>
                          <a:r>
                            <a:rPr lang="en-GB" sz="1800" dirty="0">
                              <a:effectLst/>
                            </a:rPr>
                            <a:t>=3)</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368275711"/>
                      </a:ext>
                    </a:extLst>
                  </a:tr>
                  <a:tr h="395097">
                    <a:tc>
                      <a:txBody>
                        <a:bodyPr/>
                        <a:lstStyle/>
                        <a:p>
                          <a:endParaRPr lang="it-IT"/>
                        </a:p>
                      </a:txBody>
                      <a:tcPr marL="57829" marR="57829" marT="0" marB="0">
                        <a:blipFill>
                          <a:blip r:embed="rId2"/>
                          <a:stretch>
                            <a:fillRect l="-353" t="-1004615" r="-558304" b="-358462"/>
                          </a:stretch>
                        </a:blipFill>
                      </a:tcPr>
                    </a:tc>
                    <a:tc>
                      <a:txBody>
                        <a:bodyPr/>
                        <a:lstStyle/>
                        <a:p>
                          <a:pPr>
                            <a:lnSpc>
                              <a:spcPct val="107000"/>
                            </a:lnSpc>
                            <a:spcAft>
                              <a:spcPts val="800"/>
                            </a:spcAft>
                          </a:pPr>
                          <a:r>
                            <a:rPr lang="en-GB" sz="1800" dirty="0">
                              <a:effectLst/>
                            </a:rPr>
                            <a:t>Death rate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11678972"/>
                      </a:ext>
                    </a:extLst>
                  </a:tr>
                  <a:tr h="422974">
                    <a:tc>
                      <a:txBody>
                        <a:bodyPr/>
                        <a:lstStyle/>
                        <a:p>
                          <a:endParaRPr lang="it-IT"/>
                        </a:p>
                      </a:txBody>
                      <a:tcPr marL="57829" marR="57829" marT="0" marB="0">
                        <a:blipFill>
                          <a:blip r:embed="rId2"/>
                          <a:stretch>
                            <a:fillRect l="-353" t="-1040580" r="-558304" b="-237681"/>
                          </a:stretch>
                        </a:blipFill>
                      </a:tcPr>
                    </a:tc>
                    <a:tc>
                      <a:txBody>
                        <a:bodyPr/>
                        <a:lstStyle/>
                        <a:p>
                          <a:endParaRPr lang="it-IT"/>
                        </a:p>
                      </a:txBody>
                      <a:tcPr marL="57829" marR="57829" marT="0" marB="0">
                        <a:blipFill>
                          <a:blip r:embed="rId2"/>
                          <a:stretch>
                            <a:fillRect l="-18020" t="-1040580" r="-254" b="-237681"/>
                          </a:stretch>
                        </a:blipFill>
                      </a:tcPr>
                    </a:tc>
                    <a:extLst>
                      <a:ext uri="{0D108BD9-81ED-4DB2-BD59-A6C34878D82A}">
                        <a16:rowId xmlns:a16="http://schemas.microsoft.com/office/drawing/2014/main" val="15450000"/>
                      </a:ext>
                    </a:extLst>
                  </a:tr>
                  <a:tr h="573977">
                    <a:tc>
                      <a:txBody>
                        <a:bodyPr/>
                        <a:lstStyle/>
                        <a:p>
                          <a:endParaRPr lang="it-IT"/>
                        </a:p>
                      </a:txBody>
                      <a:tcPr marL="57829" marR="57829" marT="0" marB="0">
                        <a:blipFill>
                          <a:blip r:embed="rId2"/>
                          <a:stretch>
                            <a:fillRect l="-353" t="-837234" r="-558304" b="-74468"/>
                          </a:stretch>
                        </a:blipFill>
                      </a:tcPr>
                    </a:tc>
                    <a:tc>
                      <a:txBody>
                        <a:bodyPr/>
                        <a:lstStyle/>
                        <a:p>
                          <a:pPr>
                            <a:lnSpc>
                              <a:spcPct val="107000"/>
                            </a:lnSpc>
                            <a:spcAft>
                              <a:spcPts val="800"/>
                            </a:spcAft>
                          </a:pPr>
                          <a:r>
                            <a:rPr lang="en-GB" sz="1800" dirty="0">
                              <a:effectLst/>
                            </a:rPr>
                            <a:t>Inverse of the mean time to swab (both referring to the onset of symptoms and the time spent to know about the contact with a positive person)</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52159366"/>
                      </a:ext>
                    </a:extLst>
                  </a:tr>
                  <a:tr h="395097">
                    <a:tc>
                      <a:txBody>
                        <a:bodyPr/>
                        <a:lstStyle/>
                        <a:p>
                          <a:endParaRPr lang="it-IT"/>
                        </a:p>
                      </a:txBody>
                      <a:tcPr marL="57829" marR="57829" marT="0" marB="0">
                        <a:blipFill>
                          <a:blip r:embed="rId2"/>
                          <a:stretch>
                            <a:fillRect l="-353" t="-1355385" r="-558304" b="-7692"/>
                          </a:stretch>
                        </a:blipFill>
                      </a:tcPr>
                    </a:tc>
                    <a:tc>
                      <a:txBody>
                        <a:bodyPr/>
                        <a:lstStyle/>
                        <a:p>
                          <a:pPr>
                            <a:lnSpc>
                              <a:spcPct val="107000"/>
                            </a:lnSpc>
                            <a:spcAft>
                              <a:spcPts val="800"/>
                            </a:spcAft>
                          </a:pPr>
                          <a:r>
                            <a:rPr lang="en-GB" sz="1800" dirty="0">
                              <a:effectLst/>
                            </a:rPr>
                            <a:t>Inverse of the mean time to be again susceptible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156777344"/>
                      </a:ext>
                    </a:extLst>
                  </a:tr>
                </a:tbl>
              </a:graphicData>
            </a:graphic>
          </p:graphicFrame>
        </mc:Fallback>
      </mc:AlternateContent>
      <p:sp>
        <p:nvSpPr>
          <p:cNvPr id="6" name="CasellaDiTesto 5">
            <a:extLst>
              <a:ext uri="{FF2B5EF4-FFF2-40B4-BE49-F238E27FC236}">
                <a16:creationId xmlns:a16="http://schemas.microsoft.com/office/drawing/2014/main" id="{014069D3-669A-4549-BC28-EFEFF6474C74}"/>
              </a:ext>
            </a:extLst>
          </p:cNvPr>
          <p:cNvSpPr txBox="1"/>
          <p:nvPr/>
        </p:nvSpPr>
        <p:spPr>
          <a:xfrm flipH="1">
            <a:off x="613410" y="134498"/>
            <a:ext cx="10165081" cy="830997"/>
          </a:xfrm>
          <a:prstGeom prst="rect">
            <a:avLst/>
          </a:prstGeom>
          <a:noFill/>
          <a:ln w="19050">
            <a:solidFill>
              <a:srgbClr val="C00000"/>
            </a:solidFill>
          </a:ln>
        </p:spPr>
        <p:txBody>
          <a:bodyPr wrap="square" rtlCol="0">
            <a:spAutoFit/>
          </a:bodyPr>
          <a:lstStyle/>
          <a:p>
            <a:r>
              <a:rPr lang="it-IT" sz="4800" dirty="0">
                <a:latin typeface="+mj-lt"/>
              </a:rPr>
              <a:t>Model: </a:t>
            </a:r>
            <a:r>
              <a:rPr lang="it-IT" sz="4800" dirty="0" err="1">
                <a:latin typeface="+mj-lt"/>
              </a:rPr>
              <a:t>parameters</a:t>
            </a:r>
            <a:r>
              <a:rPr lang="it-IT" sz="4800" dirty="0">
                <a:latin typeface="+mj-lt"/>
              </a:rPr>
              <a:t> </a:t>
            </a:r>
            <a:r>
              <a:rPr lang="it-IT" sz="4800" dirty="0" err="1">
                <a:latin typeface="+mj-lt"/>
              </a:rPr>
              <a:t>interpretation</a:t>
            </a:r>
            <a:endParaRPr lang="en-GB" sz="48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w="19050">
            <a:solidFill>
              <a:srgbClr val="C00000"/>
            </a:solidFill>
          </a:ln>
        </p:spPr>
        <p:txBody>
          <a:bodyPr/>
          <a:lstStyle/>
          <a:p>
            <a:r>
              <a:rPr lang="it-IT" dirty="0"/>
              <a:t>Model: control actions </a:t>
            </a:r>
            <a:r>
              <a:rPr lang="it-IT" dirty="0" err="1"/>
              <a:t>interpretation</a:t>
            </a:r>
            <a:endParaRPr lang="it-IT" dirty="0"/>
          </a:p>
        </p:txBody>
      </p:sp>
      <p:sp>
        <p:nvSpPr>
          <p:cNvPr id="3" name="Segnaposto contenuto 2"/>
          <p:cNvSpPr>
            <a:spLocks noGrp="1"/>
          </p:cNvSpPr>
          <p:nvPr>
            <p:ph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indent="0">
              <a:buNone/>
            </a:pPr>
            <a:endParaRPr lang="it-IT" dirty="0"/>
          </a:p>
        </p:txBody>
      </p:sp>
      <mc:AlternateContent xmlns:mc="http://schemas.openxmlformats.org/markup-compatibility/2006" xmlns:a14="http://schemas.microsoft.com/office/drawing/2010/main">
        <mc:Choice Requires="a14">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568035966"/>
                  </p:ext>
                </p:extLst>
              </p:nvPr>
            </p:nvGraphicFramePr>
            <p:xfrm>
              <a:off x="640080" y="2833211"/>
              <a:ext cx="11323320" cy="3057843"/>
            </p:xfrm>
            <a:graphic>
              <a:graphicData uri="http://schemas.openxmlformats.org/drawingml/2006/table">
                <a:tbl>
                  <a:tblPr firstRow="1" firstCol="1" bandRow="1">
                    <a:tableStyleId>{5C22544A-7EE6-4342-B048-85BDC9FD1C3A}</a:tableStyleId>
                  </a:tblPr>
                  <a:tblGrid>
                    <a:gridCol w="1721352">
                      <a:extLst>
                        <a:ext uri="{9D8B030D-6E8A-4147-A177-3AD203B41FA5}">
                          <a16:colId xmlns:a16="http://schemas.microsoft.com/office/drawing/2014/main" val="2503273867"/>
                        </a:ext>
                      </a:extLst>
                    </a:gridCol>
                    <a:gridCol w="9601968">
                      <a:extLst>
                        <a:ext uri="{9D8B030D-6E8A-4147-A177-3AD203B41FA5}">
                          <a16:colId xmlns:a16="http://schemas.microsoft.com/office/drawing/2014/main" val="994607054"/>
                        </a:ext>
                      </a:extLst>
                    </a:gridCol>
                  </a:tblGrid>
                  <a:tr h="351557">
                    <a:tc>
                      <a:txBody>
                        <a:bodyPr/>
                        <a:lstStyle/>
                        <a:p>
                          <a:pPr>
                            <a:lnSpc>
                              <a:spcPct val="107000"/>
                            </a:lnSpc>
                            <a:spcAft>
                              <a:spcPts val="800"/>
                            </a:spcAft>
                          </a:pPr>
                          <a:r>
                            <a:rPr lang="en-GB" sz="2200" dirty="0">
                              <a:effectLst/>
                            </a:rPr>
                            <a:t>Control variables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ctr">
                            <a:lnSpc>
                              <a:spcPct val="107000"/>
                            </a:lnSpc>
                            <a:spcAft>
                              <a:spcPts val="800"/>
                            </a:spcAft>
                          </a:pPr>
                          <a:r>
                            <a:rPr lang="en-GB" sz="2200" dirty="0">
                              <a:effectLst/>
                            </a:rPr>
                            <a:t>Interpretation/policy</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847390958"/>
                      </a:ext>
                    </a:extLst>
                  </a:tr>
                  <a:tr h="365366">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𝒑</m:t>
                                    </m:r>
                                  </m:sub>
                                </m:sSub>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rPr>
                            <a:t>Prior control (social distancing, masks, information campaigns)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438046820"/>
                      </a:ext>
                    </a:extLst>
                  </a:tr>
                  <a:tr h="340657">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𝟏</m:t>
                                    </m:r>
                                  </m:sub>
                                </m:sSub>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rPr>
                            <a:t>Hospital treatments control over non-IC patients (availability of beds, medical staff, use of drugs)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619870407"/>
                      </a:ext>
                    </a:extLst>
                  </a:tr>
                  <a:tr h="372248">
                    <a:tc>
                      <a:txBody>
                        <a:bodyPr/>
                        <a:lstStyle/>
                        <a:p>
                          <a:pPr algn="ctr">
                            <a:lnSpc>
                              <a:spcPct val="107000"/>
                            </a:lnSpc>
                            <a:spcAft>
                              <a:spcPts val="800"/>
                            </a:spcAft>
                            <a:tabLst>
                              <a:tab pos="457200" algn="l"/>
                            </a:tabLs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𝟐</m:t>
                                    </m:r>
                                  </m:sub>
                                </m:sSub>
                              </m:oMath>
                            </m:oMathPara>
                          </a14:m>
                          <a:endParaRPr lang="it-IT" sz="2200" dirty="0">
                            <a:effectLst/>
                          </a:endParaRPr>
                        </a:p>
                      </a:txBody>
                      <a:tcPr marL="57829" marR="57829" marT="0" marB="0"/>
                    </a:tc>
                    <a:tc>
                      <a:txBody>
                        <a:bodyPr/>
                        <a:lstStyle/>
                        <a:p>
                          <a:pPr algn="just">
                            <a:lnSpc>
                              <a:spcPct val="107000"/>
                            </a:lnSpc>
                            <a:spcAft>
                              <a:spcPts val="800"/>
                            </a:spcAft>
                          </a:pPr>
                          <a:r>
                            <a:rPr lang="en-GB" sz="2200" dirty="0">
                              <a:effectLst/>
                            </a:rPr>
                            <a:t>Hospital treatments control over IC patients (availability of beds in IC units, ventilator, oxygen, medial staff)</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50356011"/>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𝒗𝒂</m:t>
                                    </m:r>
                                  </m:sub>
                                </m:sSub>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2200" dirty="0">
                              <a:effectLst/>
                            </a:rPr>
                            <a:t>Control over vaccine inoculation and production.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57163776"/>
                      </a:ext>
                    </a:extLst>
                  </a:tr>
                </a:tbl>
              </a:graphicData>
            </a:graphic>
          </p:graphicFrame>
        </mc:Choice>
        <mc:Fallback xmlns="">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568035966"/>
                  </p:ext>
                </p:extLst>
              </p:nvPr>
            </p:nvGraphicFramePr>
            <p:xfrm>
              <a:off x="640080" y="2833211"/>
              <a:ext cx="11323320" cy="3057843"/>
            </p:xfrm>
            <a:graphic>
              <a:graphicData uri="http://schemas.openxmlformats.org/drawingml/2006/table">
                <a:tbl>
                  <a:tblPr firstRow="1" firstCol="1" bandRow="1">
                    <a:tableStyleId>{5C22544A-7EE6-4342-B048-85BDC9FD1C3A}</a:tableStyleId>
                  </a:tblPr>
                  <a:tblGrid>
                    <a:gridCol w="1721352">
                      <a:extLst>
                        <a:ext uri="{9D8B030D-6E8A-4147-A177-3AD203B41FA5}">
                          <a16:colId xmlns:a16="http://schemas.microsoft.com/office/drawing/2014/main" val="2503273867"/>
                        </a:ext>
                      </a:extLst>
                    </a:gridCol>
                    <a:gridCol w="9601968">
                      <a:extLst>
                        <a:ext uri="{9D8B030D-6E8A-4147-A177-3AD203B41FA5}">
                          <a16:colId xmlns:a16="http://schemas.microsoft.com/office/drawing/2014/main" val="994607054"/>
                        </a:ext>
                      </a:extLst>
                    </a:gridCol>
                  </a:tblGrid>
                  <a:tr h="701675">
                    <a:tc>
                      <a:txBody>
                        <a:bodyPr/>
                        <a:lstStyle/>
                        <a:p>
                          <a:pPr>
                            <a:lnSpc>
                              <a:spcPct val="107000"/>
                            </a:lnSpc>
                            <a:spcAft>
                              <a:spcPts val="800"/>
                            </a:spcAft>
                          </a:pPr>
                          <a:r>
                            <a:rPr lang="en-GB" sz="2200" dirty="0">
                              <a:effectLst/>
                            </a:rPr>
                            <a:t>Control variables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ctr">
                            <a:lnSpc>
                              <a:spcPct val="107000"/>
                            </a:lnSpc>
                            <a:spcAft>
                              <a:spcPts val="800"/>
                            </a:spcAft>
                          </a:pPr>
                          <a:r>
                            <a:rPr lang="en-GB" sz="2200" dirty="0">
                              <a:effectLst/>
                            </a:rPr>
                            <a:t>Interpretation/policy</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847390958"/>
                      </a:ext>
                    </a:extLst>
                  </a:tr>
                  <a:tr h="492443">
                    <a:tc>
                      <a:txBody>
                        <a:bodyPr/>
                        <a:lstStyle/>
                        <a:p>
                          <a:endParaRPr lang="it-IT"/>
                        </a:p>
                      </a:txBody>
                      <a:tcPr marL="57829" marR="57829" marT="0" marB="0">
                        <a:blipFill>
                          <a:blip r:embed="rId2"/>
                          <a:stretch>
                            <a:fillRect l="-709" t="-156790" r="-560284" b="-388889"/>
                          </a:stretch>
                        </a:blipFill>
                      </a:tcPr>
                    </a:tc>
                    <a:tc>
                      <a:txBody>
                        <a:bodyPr/>
                        <a:lstStyle/>
                        <a:p>
                          <a:pPr>
                            <a:lnSpc>
                              <a:spcPct val="107000"/>
                            </a:lnSpc>
                            <a:spcAft>
                              <a:spcPts val="800"/>
                            </a:spcAft>
                          </a:pPr>
                          <a:r>
                            <a:rPr lang="en-GB" sz="2200" dirty="0">
                              <a:effectLst/>
                            </a:rPr>
                            <a:t>Prior control (social distancing, masks, information campaigns)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438046820"/>
                      </a:ext>
                    </a:extLst>
                  </a:tr>
                  <a:tr h="701675">
                    <a:tc>
                      <a:txBody>
                        <a:bodyPr/>
                        <a:lstStyle/>
                        <a:p>
                          <a:endParaRPr lang="it-IT"/>
                        </a:p>
                      </a:txBody>
                      <a:tcPr marL="57829" marR="57829" marT="0" marB="0">
                        <a:blipFill>
                          <a:blip r:embed="rId2"/>
                          <a:stretch>
                            <a:fillRect l="-709" t="-179310" r="-560284" b="-171552"/>
                          </a:stretch>
                        </a:blipFill>
                      </a:tcPr>
                    </a:tc>
                    <a:tc>
                      <a:txBody>
                        <a:bodyPr/>
                        <a:lstStyle/>
                        <a:p>
                          <a:pPr>
                            <a:lnSpc>
                              <a:spcPct val="107000"/>
                            </a:lnSpc>
                            <a:spcAft>
                              <a:spcPts val="800"/>
                            </a:spcAft>
                          </a:pPr>
                          <a:r>
                            <a:rPr lang="en-GB" sz="2200" dirty="0">
                              <a:effectLst/>
                            </a:rPr>
                            <a:t>Hospital treatments control over non-IC patients (availability of beds, medical staff, use of drugs)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619870407"/>
                      </a:ext>
                    </a:extLst>
                  </a:tr>
                  <a:tr h="701675">
                    <a:tc>
                      <a:txBody>
                        <a:bodyPr/>
                        <a:lstStyle/>
                        <a:p>
                          <a:endParaRPr lang="it-IT"/>
                        </a:p>
                      </a:txBody>
                      <a:tcPr marL="57829" marR="57829" marT="0" marB="0">
                        <a:blipFill>
                          <a:blip r:embed="rId2"/>
                          <a:stretch>
                            <a:fillRect l="-709" t="-281739" r="-560284" b="-73043"/>
                          </a:stretch>
                        </a:blipFill>
                      </a:tcPr>
                    </a:tc>
                    <a:tc>
                      <a:txBody>
                        <a:bodyPr/>
                        <a:lstStyle/>
                        <a:p>
                          <a:pPr algn="just">
                            <a:lnSpc>
                              <a:spcPct val="107000"/>
                            </a:lnSpc>
                            <a:spcAft>
                              <a:spcPts val="800"/>
                            </a:spcAft>
                          </a:pPr>
                          <a:r>
                            <a:rPr lang="en-GB" sz="2200" dirty="0">
                              <a:effectLst/>
                            </a:rPr>
                            <a:t>Hospital treatments control over IC patients (availability of beds in IC units, ventilator, oxygen, medial staff)</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50356011"/>
                      </a:ext>
                    </a:extLst>
                  </a:tr>
                  <a:tr h="460375">
                    <a:tc>
                      <a:txBody>
                        <a:bodyPr/>
                        <a:lstStyle/>
                        <a:p>
                          <a:endParaRPr lang="it-IT"/>
                        </a:p>
                      </a:txBody>
                      <a:tcPr marL="57829" marR="57829" marT="0" marB="0">
                        <a:blipFill>
                          <a:blip r:embed="rId2"/>
                          <a:stretch>
                            <a:fillRect l="-709" t="-577632" r="-560284" b="-10526"/>
                          </a:stretch>
                        </a:blipFill>
                      </a:tcPr>
                    </a:tc>
                    <a:tc>
                      <a:txBody>
                        <a:bodyPr/>
                        <a:lstStyle/>
                        <a:p>
                          <a:pPr algn="just">
                            <a:lnSpc>
                              <a:spcPct val="107000"/>
                            </a:lnSpc>
                            <a:spcAft>
                              <a:spcPts val="800"/>
                            </a:spcAft>
                          </a:pPr>
                          <a:r>
                            <a:rPr lang="en-GB" sz="2200" dirty="0">
                              <a:effectLst/>
                            </a:rPr>
                            <a:t>Control over vaccine inoculation and production.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57163776"/>
                      </a:ext>
                    </a:extLst>
                  </a:tr>
                </a:tbl>
              </a:graphicData>
            </a:graphic>
          </p:graphicFrame>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815E4489-0E48-4DE8-9FD0-E7B9B8576735}"/>
                  </a:ext>
                </a:extLst>
              </p:cNvPr>
              <p:cNvSpPr txBox="1"/>
              <p:nvPr/>
            </p:nvSpPr>
            <p:spPr>
              <a:xfrm>
                <a:off x="640080" y="6262299"/>
                <a:ext cx="7101840" cy="461152"/>
              </a:xfrm>
              <a:prstGeom prst="rect">
                <a:avLst/>
              </a:prstGeom>
              <a:noFill/>
            </p:spPr>
            <p:txBody>
              <a:bodyPr wrap="square">
                <a:spAutoFit/>
              </a:bodyPr>
              <a:lstStyle/>
              <a:p>
                <a:r>
                  <a:rPr lang="it-IT" sz="2200" dirty="0"/>
                  <a:t>With  </a:t>
                </a:r>
                <a14:m>
                  <m:oMath xmlns:m="http://schemas.openxmlformats.org/officeDocument/2006/math">
                    <m:sSub>
                      <m:sSubPr>
                        <m:ctrlPr>
                          <a:rPr lang="it-IT" sz="2200" i="1" smtClean="0">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𝒑</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r>
                      <a:rPr lang="it-IT" sz="2200" b="0" i="1" smtClean="0">
                        <a:effectLst/>
                        <a:latin typeface="Cambria Math" panose="02040503050406030204" pitchFamily="18" charset="0"/>
                        <a:ea typeface="Cambria Math" panose="02040503050406030204" pitchFamily="18" charset="0"/>
                      </a:rPr>
                      <m:t>,</m:t>
                    </m:r>
                    <m:sSub>
                      <m:sSubPr>
                        <m:ctrlPr>
                          <a:rPr lang="it-IT" sz="2200" i="1">
                            <a:latin typeface="Cambria Math" panose="02040503050406030204" pitchFamily="18" charset="0"/>
                          </a:rPr>
                        </m:ctrlPr>
                      </m:sSubPr>
                      <m:e>
                        <m:r>
                          <a:rPr lang="en-GB" sz="2200">
                            <a:latin typeface="Cambria Math" panose="02040503050406030204" pitchFamily="18" charset="0"/>
                          </a:rPr>
                          <m:t>𝒖</m:t>
                        </m:r>
                      </m:e>
                      <m:sub>
                        <m:r>
                          <a:rPr lang="it-IT" sz="2200" b="0" i="1" smtClean="0">
                            <a:latin typeface="Cambria Math" panose="02040503050406030204" pitchFamily="18" charset="0"/>
                          </a:rPr>
                          <m:t>1</m:t>
                        </m:r>
                      </m:sub>
                    </m:sSub>
                    <m:r>
                      <a:rPr lang="en-GB" sz="2200" i="1">
                        <a:latin typeface="Cambria Math" panose="02040503050406030204" pitchFamily="18" charset="0"/>
                        <a:ea typeface="Cambria Math" panose="02040503050406030204" pitchFamily="18" charset="0"/>
                      </a:rPr>
                      <m:t>∈</m:t>
                    </m:r>
                    <m:d>
                      <m:dPr>
                        <m:begChr m:val="["/>
                        <m:endChr m:val="]"/>
                        <m:ctrlPr>
                          <a:rPr lang="it-IT" sz="2200" i="1">
                            <a:latin typeface="Cambria Math" panose="02040503050406030204" pitchFamily="18" charset="0"/>
                            <a:ea typeface="Cambria Math" panose="02040503050406030204" pitchFamily="18" charset="0"/>
                          </a:rPr>
                        </m:ctrlPr>
                      </m:dPr>
                      <m:e>
                        <m:r>
                          <a:rPr lang="it-IT" sz="2200" i="1">
                            <a:latin typeface="Cambria Math" panose="02040503050406030204" pitchFamily="18" charset="0"/>
                            <a:ea typeface="Cambria Math" panose="02040503050406030204" pitchFamily="18" charset="0"/>
                          </a:rPr>
                          <m:t>0,1</m:t>
                        </m:r>
                      </m:e>
                    </m:d>
                    <m:r>
                      <a:rPr lang="it-IT" sz="2200" i="1">
                        <a:latin typeface="Cambria Math" panose="02040503050406030204" pitchFamily="18" charset="0"/>
                        <a:ea typeface="Cambria Math" panose="02040503050406030204" pitchFamily="18" charset="0"/>
                      </a:rPr>
                      <m:t>,</m:t>
                    </m:r>
                  </m:oMath>
                </a14:m>
                <a:r>
                  <a:rPr lang="it-IT" sz="2200" dirty="0"/>
                  <a:t> </a:t>
                </a:r>
                <a14:m>
                  <m:oMath xmlns:m="http://schemas.openxmlformats.org/officeDocument/2006/math">
                    <m:sSub>
                      <m:sSubPr>
                        <m:ctrlPr>
                          <a:rPr lang="it-IT" sz="2200" i="1">
                            <a:latin typeface="Cambria Math" panose="02040503050406030204" pitchFamily="18" charset="0"/>
                          </a:rPr>
                        </m:ctrlPr>
                      </m:sSubPr>
                      <m:e>
                        <m:r>
                          <a:rPr lang="en-GB" sz="2200">
                            <a:latin typeface="Cambria Math" panose="02040503050406030204" pitchFamily="18" charset="0"/>
                          </a:rPr>
                          <m:t>𝒖</m:t>
                        </m:r>
                      </m:e>
                      <m:sub>
                        <m:r>
                          <a:rPr lang="it-IT" sz="2200" b="0" i="1" smtClean="0">
                            <a:latin typeface="Cambria Math" panose="02040503050406030204" pitchFamily="18" charset="0"/>
                          </a:rPr>
                          <m:t>2</m:t>
                        </m:r>
                      </m:sub>
                    </m:sSub>
                    <m:r>
                      <a:rPr lang="en-GB" sz="2200" i="1">
                        <a:latin typeface="Cambria Math" panose="02040503050406030204" pitchFamily="18" charset="0"/>
                        <a:ea typeface="Cambria Math" panose="02040503050406030204" pitchFamily="18" charset="0"/>
                      </a:rPr>
                      <m:t>∈</m:t>
                    </m:r>
                    <m:d>
                      <m:dPr>
                        <m:begChr m:val="["/>
                        <m:endChr m:val="]"/>
                        <m:ctrlPr>
                          <a:rPr lang="it-IT" sz="2200" i="1">
                            <a:latin typeface="Cambria Math" panose="02040503050406030204" pitchFamily="18" charset="0"/>
                            <a:ea typeface="Cambria Math" panose="02040503050406030204" pitchFamily="18" charset="0"/>
                          </a:rPr>
                        </m:ctrlPr>
                      </m:dPr>
                      <m:e>
                        <m:r>
                          <a:rPr lang="it-IT" sz="2200" i="1">
                            <a:latin typeface="Cambria Math" panose="02040503050406030204" pitchFamily="18" charset="0"/>
                            <a:ea typeface="Cambria Math" panose="02040503050406030204" pitchFamily="18" charset="0"/>
                          </a:rPr>
                          <m:t>0,1</m:t>
                        </m:r>
                      </m:e>
                    </m:d>
                    <m:r>
                      <a:rPr lang="it-IT" sz="2200" i="1">
                        <a:latin typeface="Cambria Math" panose="02040503050406030204" pitchFamily="18" charset="0"/>
                        <a:ea typeface="Cambria Math" panose="02040503050406030204" pitchFamily="18" charset="0"/>
                      </a:rPr>
                      <m:t>,</m:t>
                    </m:r>
                  </m:oMath>
                </a14:m>
                <a:r>
                  <a:rPr lang="it-IT" sz="2200" dirty="0"/>
                  <a:t> </a:t>
                </a:r>
                <a14:m>
                  <m:oMath xmlns:m="http://schemas.openxmlformats.org/officeDocument/2006/math">
                    <m:sSub>
                      <m:sSubPr>
                        <m:ctrlPr>
                          <a:rPr lang="it-IT" sz="2200" i="1">
                            <a:latin typeface="Cambria Math" panose="02040503050406030204" pitchFamily="18" charset="0"/>
                          </a:rPr>
                        </m:ctrlPr>
                      </m:sSubPr>
                      <m:e>
                        <m:r>
                          <a:rPr lang="en-GB" sz="2200">
                            <a:latin typeface="Cambria Math" panose="02040503050406030204" pitchFamily="18" charset="0"/>
                          </a:rPr>
                          <m:t>𝒖</m:t>
                        </m:r>
                      </m:e>
                      <m:sub>
                        <m:r>
                          <a:rPr lang="it-IT" sz="2200" b="0" i="1" smtClean="0">
                            <a:latin typeface="Cambria Math" panose="02040503050406030204" pitchFamily="18" charset="0"/>
                          </a:rPr>
                          <m:t>𝑣𝑎</m:t>
                        </m:r>
                      </m:sub>
                    </m:sSub>
                    <m:r>
                      <a:rPr lang="en-GB" sz="2200" i="1">
                        <a:latin typeface="Cambria Math" panose="02040503050406030204" pitchFamily="18" charset="0"/>
                        <a:ea typeface="Cambria Math" panose="02040503050406030204" pitchFamily="18" charset="0"/>
                      </a:rPr>
                      <m:t>∈</m:t>
                    </m:r>
                    <m:d>
                      <m:dPr>
                        <m:begChr m:val="["/>
                        <m:endChr m:val="]"/>
                        <m:ctrlPr>
                          <a:rPr lang="it-IT" sz="2200" i="1">
                            <a:latin typeface="Cambria Math" panose="02040503050406030204" pitchFamily="18" charset="0"/>
                            <a:ea typeface="Cambria Math" panose="02040503050406030204" pitchFamily="18" charset="0"/>
                          </a:rPr>
                        </m:ctrlPr>
                      </m:dPr>
                      <m:e>
                        <m:r>
                          <a:rPr lang="it-IT" sz="2200" i="1">
                            <a:latin typeface="Cambria Math" panose="02040503050406030204" pitchFamily="18" charset="0"/>
                            <a:ea typeface="Cambria Math" panose="02040503050406030204" pitchFamily="18" charset="0"/>
                          </a:rPr>
                          <m:t>0,1</m:t>
                        </m:r>
                      </m:e>
                    </m:d>
                  </m:oMath>
                </a14:m>
                <a:endParaRPr lang="en-GB" sz="2200" dirty="0"/>
              </a:p>
            </p:txBody>
          </p:sp>
        </mc:Choice>
        <mc:Fallback xmlns="">
          <p:sp>
            <p:nvSpPr>
              <p:cNvPr id="7" name="CasellaDiTesto 6">
                <a:extLst>
                  <a:ext uri="{FF2B5EF4-FFF2-40B4-BE49-F238E27FC236}">
                    <a16:creationId xmlns:a16="http://schemas.microsoft.com/office/drawing/2014/main" id="{815E4489-0E48-4DE8-9FD0-E7B9B8576735}"/>
                  </a:ext>
                </a:extLst>
              </p:cNvPr>
              <p:cNvSpPr txBox="1">
                <a:spLocks noRot="1" noChangeAspect="1" noMove="1" noResize="1" noEditPoints="1" noAdjustHandles="1" noChangeArrowheads="1" noChangeShapeType="1" noTextEdit="1"/>
              </p:cNvSpPr>
              <p:nvPr/>
            </p:nvSpPr>
            <p:spPr>
              <a:xfrm>
                <a:off x="640080" y="6262299"/>
                <a:ext cx="7101840" cy="461152"/>
              </a:xfrm>
              <a:prstGeom prst="rect">
                <a:avLst/>
              </a:prstGeom>
              <a:blipFill>
                <a:blip r:embed="rId3"/>
                <a:stretch>
                  <a:fillRect l="-1116" t="-6579" b="-21053"/>
                </a:stretch>
              </a:blipFill>
            </p:spPr>
            <p:txBody>
              <a:bodyPr/>
              <a:lstStyle/>
              <a:p>
                <a:r>
                  <a:rPr lang="en-GB">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laborazione 168"/>
          <p:cNvSpPr/>
          <p:nvPr/>
        </p:nvSpPr>
        <p:spPr>
          <a:xfrm>
            <a:off x="4917233" y="807551"/>
            <a:ext cx="6662132" cy="5570190"/>
          </a:xfrm>
          <a:prstGeom prst="flowChartProcess">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mc:AlternateContent xmlns:mc="http://schemas.openxmlformats.org/markup-compatibility/2006" xmlns:a14="http://schemas.microsoft.com/office/drawing/2010/main">
        <mc:Choice Requires="a14">
          <p:sp>
            <p:nvSpPr>
              <p:cNvPr id="4" name="Rettangolo 3"/>
              <p:cNvSpPr/>
              <p:nvPr/>
            </p:nvSpPr>
            <p:spPr>
              <a:xfrm>
                <a:off x="7756202" y="1435414"/>
                <a:ext cx="1003300"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𝐸</m:t>
                      </m:r>
                    </m:oMath>
                  </m:oMathPara>
                </a14:m>
                <a:endParaRPr lang="it-IT" sz="2000" dirty="0">
                  <a:solidFill>
                    <a:sysClr val="windowText" lastClr="000000"/>
                  </a:solidFill>
                  <a:latin typeface="Calibri" panose="020F0502020204030204"/>
                </a:endParaRPr>
              </a:p>
            </p:txBody>
          </p:sp>
        </mc:Choice>
        <mc:Fallback xmlns="">
          <p:sp>
            <p:nvSpPr>
              <p:cNvPr id="4" name="Rettangolo 3"/>
              <p:cNvSpPr>
                <a:spLocks noRot="true" noChangeAspect="true" noMove="true" noResize="true" noEditPoints="true" noAdjustHandles="true" noChangeArrowheads="true" noChangeShapeType="true" noTextEdit="true"/>
              </p:cNvSpPr>
              <p:nvPr/>
            </p:nvSpPr>
            <p:spPr>
              <a:xfrm>
                <a:off x="7756202" y="1435414"/>
                <a:ext cx="1003300" cy="600075"/>
              </a:xfrm>
              <a:prstGeom prst="rect">
                <a:avLst/>
              </a:prstGeom>
              <a:blipFill rotWithShape="true">
                <a:blip r:embed="rId2"/>
                <a:stretch>
                  <a:fillRect l="-1930" t="-3227" r="-1868" b="-3122"/>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 name="Rettangolo 4"/>
              <p:cNvSpPr/>
              <p:nvPr/>
            </p:nvSpPr>
            <p:spPr>
              <a:xfrm>
                <a:off x="7829236" y="3218866"/>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ysClr val="windowText" lastClr="000000"/>
                              </a:solidFill>
                              <a:latin typeface="Cambria Math" panose="02040503050406030204" pitchFamily="18" charset="0"/>
                            </a:rPr>
                          </m:ctrlPr>
                        </m:sSubPr>
                        <m:e>
                          <m:r>
                            <a:rPr lang="it-IT" sz="2000" b="0" i="1" smtClean="0">
                              <a:solidFill>
                                <a:sysClr val="windowText" lastClr="000000"/>
                              </a:solidFill>
                              <a:latin typeface="Cambria Math" panose="02040503050406030204" pitchFamily="18" charset="0"/>
                            </a:rPr>
                            <m:t>𝐼</m:t>
                          </m:r>
                        </m:e>
                        <m:sub>
                          <m:r>
                            <a:rPr lang="it-IT" sz="2000" b="0" i="1" smtClean="0">
                              <a:solidFill>
                                <a:sysClr val="windowText" lastClr="000000"/>
                              </a:solidFill>
                              <a:latin typeface="Cambria Math" panose="02040503050406030204" pitchFamily="18" charset="0"/>
                            </a:rPr>
                            <m:t>1</m:t>
                          </m:r>
                        </m:sub>
                      </m:sSub>
                    </m:oMath>
                  </m:oMathPara>
                </a14:m>
                <a:endParaRPr lang="it-IT" sz="2000" dirty="0">
                  <a:solidFill>
                    <a:sysClr val="windowText" lastClr="000000"/>
                  </a:solidFill>
                  <a:latin typeface="Calibri" panose="020F0502020204030204"/>
                </a:endParaRPr>
              </a:p>
            </p:txBody>
          </p:sp>
        </mc:Choice>
        <mc:Fallback xmlns="">
          <p:sp>
            <p:nvSpPr>
              <p:cNvPr id="5" name="Rettangolo 4"/>
              <p:cNvSpPr>
                <a:spLocks noRot="true" noChangeAspect="true" noMove="true" noResize="true" noEditPoints="true" noAdjustHandles="true" noChangeArrowheads="true" noChangeShapeType="true" noTextEdit="true"/>
              </p:cNvSpPr>
              <p:nvPr/>
            </p:nvSpPr>
            <p:spPr>
              <a:xfrm>
                <a:off x="7829236" y="3218866"/>
                <a:ext cx="1004887" cy="600075"/>
              </a:xfrm>
              <a:prstGeom prst="rect">
                <a:avLst/>
              </a:prstGeom>
              <a:blipFill rotWithShape="true">
                <a:blip r:embed="rId3"/>
                <a:stretch>
                  <a:fillRect l="-1928" t="-3183" r="-1895"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Rettangolo 5"/>
              <p:cNvSpPr/>
              <p:nvPr/>
            </p:nvSpPr>
            <p:spPr>
              <a:xfrm>
                <a:off x="7831368" y="4792533"/>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𝑅</m:t>
                      </m:r>
                    </m:oMath>
                  </m:oMathPara>
                </a14:m>
                <a:endParaRPr lang="it-IT" sz="2000" dirty="0">
                  <a:solidFill>
                    <a:sysClr val="windowText" lastClr="000000"/>
                  </a:solidFill>
                  <a:latin typeface="Calibri" panose="020F0502020204030204"/>
                </a:endParaRPr>
              </a:p>
            </p:txBody>
          </p:sp>
        </mc:Choice>
        <mc:Fallback xmlns="">
          <p:sp>
            <p:nvSpPr>
              <p:cNvPr id="6" name="Rettangolo 5"/>
              <p:cNvSpPr>
                <a:spLocks noRot="true" noChangeAspect="true" noMove="true" noResize="true" noEditPoints="true" noAdjustHandles="true" noChangeArrowheads="true" noChangeShapeType="true" noTextEdit="true"/>
              </p:cNvSpPr>
              <p:nvPr/>
            </p:nvSpPr>
            <p:spPr>
              <a:xfrm>
                <a:off x="7831368" y="4792533"/>
                <a:ext cx="1004887" cy="600075"/>
              </a:xfrm>
              <a:prstGeom prst="rect">
                <a:avLst/>
              </a:prstGeom>
              <a:blipFill rotWithShape="true">
                <a:blip r:embed="rId4"/>
                <a:stretch>
                  <a:fillRect l="-1950" t="-3206" r="-1873" b="-3143"/>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7" name="Rettangolo 6"/>
              <p:cNvSpPr/>
              <p:nvPr/>
            </p:nvSpPr>
            <p:spPr>
              <a:xfrm>
                <a:off x="9731859" y="3218866"/>
                <a:ext cx="1004888" cy="59848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i="1" dirty="0" smtClean="0">
                              <a:solidFill>
                                <a:sysClr val="windowText" lastClr="000000"/>
                              </a:solidFill>
                              <a:latin typeface="Cambria Math" panose="02040503050406030204" pitchFamily="18" charset="0"/>
                            </a:rPr>
                            <m:t>𝐼</m:t>
                          </m:r>
                        </m:e>
                        <m:sub>
                          <m:r>
                            <a:rPr lang="it-IT" sz="2000" i="1" dirty="0" smtClean="0">
                              <a:solidFill>
                                <a:sysClr val="windowText" lastClr="000000"/>
                              </a:solidFill>
                              <a:latin typeface="Cambria Math" panose="02040503050406030204" pitchFamily="18" charset="0"/>
                            </a:rPr>
                            <m:t>2</m:t>
                          </m:r>
                        </m:sub>
                      </m:sSub>
                    </m:oMath>
                  </m:oMathPara>
                </a14:m>
                <a:endParaRPr lang="it-IT" sz="2000" dirty="0">
                  <a:solidFill>
                    <a:sysClr val="windowText" lastClr="000000"/>
                  </a:solidFill>
                  <a:latin typeface="Calibri" panose="020F0502020204030204"/>
                </a:endParaRPr>
              </a:p>
            </p:txBody>
          </p:sp>
        </mc:Choice>
        <mc:Fallback xmlns="">
          <p:sp>
            <p:nvSpPr>
              <p:cNvPr id="7" name="Rettangolo 6"/>
              <p:cNvSpPr>
                <a:spLocks noRot="true" noChangeAspect="true" noMove="true" noResize="true" noEditPoints="true" noAdjustHandles="true" noChangeArrowheads="true" noChangeShapeType="true" noTextEdit="true"/>
              </p:cNvSpPr>
              <p:nvPr/>
            </p:nvSpPr>
            <p:spPr>
              <a:xfrm>
                <a:off x="9731859" y="3218866"/>
                <a:ext cx="1004888" cy="598488"/>
              </a:xfrm>
              <a:prstGeom prst="rect">
                <a:avLst/>
              </a:prstGeom>
              <a:blipFill rotWithShape="true">
                <a:blip r:embed="rId5"/>
                <a:stretch>
                  <a:fillRect l="-1944" t="-3192" r="-1879" b="-3121"/>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Rettangolo 7"/>
              <p:cNvSpPr/>
              <p:nvPr/>
            </p:nvSpPr>
            <p:spPr>
              <a:xfrm>
                <a:off x="10146380" y="1432394"/>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b="0" i="1" dirty="0" smtClean="0">
                              <a:solidFill>
                                <a:sysClr val="windowText" lastClr="000000"/>
                              </a:solidFill>
                              <a:latin typeface="Cambria Math" panose="02040503050406030204" pitchFamily="18" charset="0"/>
                            </a:rPr>
                            <m:t>𝐼</m:t>
                          </m:r>
                        </m:e>
                        <m:sub>
                          <m:r>
                            <a:rPr lang="it-IT" sz="2000" b="0" i="1" dirty="0" smtClean="0">
                              <a:solidFill>
                                <a:sysClr val="windowText" lastClr="000000"/>
                              </a:solidFill>
                              <a:latin typeface="Cambria Math" panose="02040503050406030204" pitchFamily="18" charset="0"/>
                            </a:rPr>
                            <m:t>𝑎</m:t>
                          </m:r>
                        </m:sub>
                      </m:sSub>
                    </m:oMath>
                  </m:oMathPara>
                </a14:m>
                <a:endParaRPr lang="it-IT" sz="2000" dirty="0">
                  <a:solidFill>
                    <a:sysClr val="windowText" lastClr="000000"/>
                  </a:solidFill>
                  <a:latin typeface="Calibri" panose="020F0502020204030204"/>
                </a:endParaRPr>
              </a:p>
            </p:txBody>
          </p:sp>
        </mc:Choice>
        <mc:Fallback xmlns="">
          <p:sp>
            <p:nvSpPr>
              <p:cNvPr id="8" name="Rettangolo 7"/>
              <p:cNvSpPr>
                <a:spLocks noRot="true" noChangeAspect="true" noMove="true" noResize="true" noEditPoints="true" noAdjustHandles="true" noChangeArrowheads="true" noChangeShapeType="true" noTextEdit="true"/>
              </p:cNvSpPr>
              <p:nvPr/>
            </p:nvSpPr>
            <p:spPr>
              <a:xfrm>
                <a:off x="10146380" y="1432394"/>
                <a:ext cx="1004887" cy="600075"/>
              </a:xfrm>
              <a:prstGeom prst="rect">
                <a:avLst/>
              </a:prstGeom>
              <a:blipFill rotWithShape="true">
                <a:blip r:embed="rId6"/>
                <a:stretch>
                  <a:fillRect l="-1931" t="-3253" r="-1893" b="-309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18" name="Connettore 2 17"/>
          <p:cNvCxnSpPr>
            <a:stCxn id="48" idx="1"/>
            <a:endCxn id="4" idx="1"/>
          </p:cNvCxnSpPr>
          <p:nvPr/>
        </p:nvCxnSpPr>
        <p:spPr>
          <a:xfrm flipV="1">
            <a:off x="5195828" y="1735452"/>
            <a:ext cx="2560374" cy="60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a:stCxn id="4" idx="3"/>
            <a:endCxn id="8" idx="1"/>
          </p:cNvCxnSpPr>
          <p:nvPr/>
        </p:nvCxnSpPr>
        <p:spPr>
          <a:xfrm flipV="1">
            <a:off x="8759502" y="1732432"/>
            <a:ext cx="1386878" cy="30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5" idx="3"/>
            <a:endCxn id="7" idx="1"/>
          </p:cNvCxnSpPr>
          <p:nvPr/>
        </p:nvCxnSpPr>
        <p:spPr>
          <a:xfrm flipV="1">
            <a:off x="8834123" y="3518110"/>
            <a:ext cx="89773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p:cNvCxnSpPr>
            <a:stCxn id="5" idx="2"/>
            <a:endCxn id="6" idx="0"/>
          </p:cNvCxnSpPr>
          <p:nvPr/>
        </p:nvCxnSpPr>
        <p:spPr>
          <a:xfrm>
            <a:off x="8331680" y="3818941"/>
            <a:ext cx="2132" cy="9735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p:cNvCxnSpPr>
            <a:endCxn id="48" idx="0"/>
          </p:cNvCxnSpPr>
          <p:nvPr/>
        </p:nvCxnSpPr>
        <p:spPr>
          <a:xfrm>
            <a:off x="5698272" y="982827"/>
            <a:ext cx="0" cy="4586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Connettore 2 26"/>
          <p:cNvCxnSpPr>
            <a:stCxn id="8" idx="2"/>
            <a:endCxn id="29" idx="0"/>
          </p:cNvCxnSpPr>
          <p:nvPr/>
        </p:nvCxnSpPr>
        <p:spPr>
          <a:xfrm flipH="1">
            <a:off x="6762300" y="2032469"/>
            <a:ext cx="3886524" cy="118639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ettangolo 28"/>
              <p:cNvSpPr/>
              <p:nvPr/>
            </p:nvSpPr>
            <p:spPr>
              <a:xfrm>
                <a:off x="6259857" y="3218866"/>
                <a:ext cx="1004885"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𝑄</m:t>
                      </m:r>
                    </m:oMath>
                  </m:oMathPara>
                </a14:m>
                <a:endParaRPr lang="it-IT" sz="2000" dirty="0">
                  <a:solidFill>
                    <a:sysClr val="windowText" lastClr="000000"/>
                  </a:solidFill>
                  <a:latin typeface="Calibri" panose="020F0502020204030204"/>
                </a:endParaRPr>
              </a:p>
            </p:txBody>
          </p:sp>
        </mc:Choice>
        <mc:Fallback xmlns="">
          <p:sp>
            <p:nvSpPr>
              <p:cNvPr id="29" name="Rettangolo 28"/>
              <p:cNvSpPr>
                <a:spLocks noRot="true" noChangeAspect="true" noMove="true" noResize="true" noEditPoints="true" noAdjustHandles="true" noChangeArrowheads="true" noChangeShapeType="true" noTextEdit="true"/>
              </p:cNvSpPr>
              <p:nvPr/>
            </p:nvSpPr>
            <p:spPr>
              <a:xfrm>
                <a:off x="6259857" y="3218866"/>
                <a:ext cx="1004885" cy="600075"/>
              </a:xfrm>
              <a:prstGeom prst="rect">
                <a:avLst/>
              </a:prstGeom>
              <a:blipFill rotWithShape="true">
                <a:blip r:embed="rId7"/>
                <a:stretch>
                  <a:fillRect l="-1898" t="-3183" r="-1862"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37" name="Connettore 2 36"/>
          <p:cNvCxnSpPr>
            <a:stCxn id="7" idx="3"/>
          </p:cNvCxnSpPr>
          <p:nvPr/>
        </p:nvCxnSpPr>
        <p:spPr>
          <a:xfrm>
            <a:off x="10736747" y="3518110"/>
            <a:ext cx="4652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ettangolo 47"/>
              <p:cNvSpPr/>
              <p:nvPr/>
            </p:nvSpPr>
            <p:spPr>
              <a:xfrm>
                <a:off x="5195828" y="1441499"/>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𝑆</m:t>
                      </m:r>
                    </m:oMath>
                  </m:oMathPara>
                </a14:m>
                <a:endParaRPr lang="it-IT" sz="2000" dirty="0">
                  <a:solidFill>
                    <a:sysClr val="windowText" lastClr="000000"/>
                  </a:solidFill>
                  <a:latin typeface="Calibri" panose="020F0502020204030204"/>
                </a:endParaRPr>
              </a:p>
            </p:txBody>
          </p:sp>
        </mc:Choice>
        <mc:Fallback xmlns="">
          <p:sp>
            <p:nvSpPr>
              <p:cNvPr id="48" name="Rettangolo 47"/>
              <p:cNvSpPr>
                <a:spLocks noRot="true" noChangeAspect="true" noMove="true" noResize="true" noEditPoints="true" noAdjustHandles="true" noChangeArrowheads="true" noChangeShapeType="true" noTextEdit="true"/>
              </p:cNvSpPr>
              <p:nvPr/>
            </p:nvSpPr>
            <p:spPr>
              <a:xfrm>
                <a:off x="5195828" y="1441499"/>
                <a:ext cx="1004888" cy="600075"/>
              </a:xfrm>
              <a:prstGeom prst="rect">
                <a:avLst/>
              </a:prstGeom>
              <a:blipFill rotWithShape="true">
                <a:blip r:embed="rId8"/>
                <a:stretch>
                  <a:fillRect l="-1921" t="-3183" r="-1838"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sp>
        <p:nvSpPr>
          <p:cNvPr id="49" name="CasellaDiTesto 48"/>
          <p:cNvSpPr txBox="1"/>
          <p:nvPr/>
        </p:nvSpPr>
        <p:spPr>
          <a:xfrm>
            <a:off x="-747943" y="157149"/>
            <a:ext cx="6224563" cy="769441"/>
          </a:xfrm>
          <a:prstGeom prst="rect">
            <a:avLst/>
          </a:prstGeom>
          <a:noFill/>
        </p:spPr>
        <p:txBody>
          <a:bodyPr wrap="square" rtlCol="0">
            <a:spAutoFit/>
          </a:bodyPr>
          <a:lstStyle/>
          <a:p>
            <a:pPr algn="ctr"/>
            <a:r>
              <a:rPr lang="it-IT" sz="4400" dirty="0" err="1">
                <a:latin typeface="+mj-lt"/>
              </a:rPr>
              <a:t>Block</a:t>
            </a:r>
            <a:r>
              <a:rPr lang="it-IT" sz="4400" dirty="0">
                <a:latin typeface="+mj-lt"/>
              </a:rPr>
              <a:t> </a:t>
            </a:r>
            <a:r>
              <a:rPr lang="it-IT" sz="4400" dirty="0" err="1">
                <a:latin typeface="+mj-lt"/>
              </a:rPr>
              <a:t>diagram</a:t>
            </a:r>
            <a:endParaRPr lang="it-IT" sz="4400" dirty="0">
              <a:latin typeface="+mj-lt"/>
            </a:endParaRPr>
          </a:p>
        </p:txBody>
      </p:sp>
      <p:cxnSp>
        <p:nvCxnSpPr>
          <p:cNvPr id="98" name="Connettore 2 97"/>
          <p:cNvCxnSpPr>
            <a:stCxn id="29" idx="3"/>
            <a:endCxn id="5" idx="1"/>
          </p:cNvCxnSpPr>
          <p:nvPr/>
        </p:nvCxnSpPr>
        <p:spPr>
          <a:xfrm>
            <a:off x="7264742" y="3518904"/>
            <a:ext cx="564494"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Connettore 2 65"/>
          <p:cNvCxnSpPr>
            <a:stCxn id="7" idx="2"/>
            <a:endCxn id="6" idx="0"/>
          </p:cNvCxnSpPr>
          <p:nvPr/>
        </p:nvCxnSpPr>
        <p:spPr>
          <a:xfrm flipH="1">
            <a:off x="8333812" y="3817354"/>
            <a:ext cx="1900491" cy="9751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CasellaDiTesto 87"/>
              <p:cNvSpPr txBox="1"/>
              <p:nvPr/>
            </p:nvSpPr>
            <p:spPr>
              <a:xfrm>
                <a:off x="399725" y="4849840"/>
                <a:ext cx="4379306" cy="1527901"/>
              </a:xfrm>
              <a:prstGeom prst="rect">
                <a:avLst/>
              </a:prstGeom>
              <a:noFill/>
              <a:ln>
                <a:solidFill>
                  <a:schemeClr val="tx1"/>
                </a:solidFill>
                <a:prstDash val="sysDot"/>
              </a:ln>
            </p:spPr>
            <p:txBody>
              <a:bodyPr wrap="square" lIns="72000" tIns="72000" rIns="72000" bIns="72000" rtlCol="0">
                <a:spAutoFit/>
              </a:bodyPr>
              <a:lstStyle/>
              <a:p>
                <a:pPr/>
                <a14:m>
                  <m:oMathPara xmlns:m="http://schemas.openxmlformats.org/officeDocument/2006/math">
                    <m:oMathParaPr>
                      <m:jc m:val="left"/>
                    </m:oMathParaPr>
                    <m:oMath xmlns:m="http://schemas.openxmlformats.org/officeDocument/2006/math">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S</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dS</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bS</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va</m:t>
                          </m:r>
                        </m:sub>
                      </m:sSub>
                      <m:r>
                        <m:rPr>
                          <m:sty m:val="p"/>
                        </m:rPr>
                        <a:rPr lang="it-IT" sz="1200" b="0" i="0" smtClean="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E</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βS</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oMath>
                  </m:oMathPara>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dI</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Q</m:t>
                        </m:r>
                      </m:e>
                    </m:acc>
                    <m:r>
                      <a:rPr lang="it-IT" sz="1200" b="0" i="0" smtClean="0">
                        <a:effectLst/>
                        <a:latin typeface="Cambria Math" panose="02040503050406030204" pitchFamily="18" charset="0"/>
                        <a:ea typeface="Cambria Math" panose="02040503050406030204" pitchFamily="18" charset="0"/>
                      </a:rPr>
                      <m:t> =−</m:t>
                    </m:r>
                    <m:r>
                      <m:rPr>
                        <m:sty m:val="p"/>
                      </m:rPr>
                      <a:rPr lang="it-IT" sz="1200" b="0" i="0" smtClean="0">
                        <a:effectLst/>
                        <a:latin typeface="Cambria Math" panose="02040503050406030204" pitchFamily="18" charset="0"/>
                        <a:ea typeface="Cambria Math" panose="02040503050406030204" pitchFamily="18" charset="0"/>
                      </a:rPr>
                      <m:t>dQ</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pλτ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a:effectLst/>
                            <a:latin typeface="Cambria Math" panose="02040503050406030204" pitchFamily="18" charset="0"/>
                            <a:ea typeface="Cambria Math" panose="02040503050406030204" pitchFamily="18" charset="0"/>
                          </a:rPr>
                          <m:t>σ</m:t>
                        </m:r>
                      </m:e>
                      <m:sub>
                        <m:r>
                          <a:rPr lang="it-IT" sz="120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e>
                    </m:d>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+(1−</m:t>
                    </m:r>
                    <m:r>
                      <m:rPr>
                        <m:sty m:val="p"/>
                      </m:rPr>
                      <a:rPr lang="it-IT" sz="1200" b="0" i="0" smtClean="0">
                        <a:effectLst/>
                        <a:latin typeface="Cambria Math" panose="02040503050406030204" pitchFamily="18" charset="0"/>
                        <a:ea typeface="Cambria Math" panose="02040503050406030204" pitchFamily="18" charset="0"/>
                      </a:rPr>
                      <m:t>p</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m</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R</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dR</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1</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i="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u</m:t>
                          </m:r>
                        </m:e>
                        <m:sub>
                          <m:r>
                            <m:rPr>
                              <m:sty m:val="p"/>
                            </m:rPr>
                            <a:rPr lang="it-IT" sz="1200" i="0">
                              <a:effectLst/>
                              <a:latin typeface="Cambria Math" panose="02040503050406030204" pitchFamily="18" charset="0"/>
                              <a:ea typeface="Cambria Math" panose="02040503050406030204" pitchFamily="18" charset="0"/>
                            </a:rPr>
                            <m:t>va</m:t>
                          </m:r>
                        </m:sub>
                      </m:sSub>
                      <m:r>
                        <m:rPr>
                          <m:sty m:val="p"/>
                        </m:rPr>
                        <a:rPr lang="it-IT" sz="1200" i="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p:txBody>
          </p:sp>
        </mc:Choice>
        <mc:Fallback xmlns="">
          <p:sp>
            <p:nvSpPr>
              <p:cNvPr id="88" name="CasellaDiTesto 87"/>
              <p:cNvSpPr txBox="true">
                <a:spLocks noRot="true" noChangeAspect="true" noMove="true" noResize="true" noEditPoints="true" noAdjustHandles="true" noChangeArrowheads="true" noChangeShapeType="true" noTextEdit="true"/>
              </p:cNvSpPr>
              <p:nvPr/>
            </p:nvSpPr>
            <p:spPr>
              <a:xfrm>
                <a:off x="399725" y="4849840"/>
                <a:ext cx="4379306" cy="1527901"/>
              </a:xfrm>
              <a:prstGeom prst="rect">
                <a:avLst/>
              </a:prstGeom>
              <a:blipFill rotWithShape="true">
                <a:blip r:embed="rId9"/>
                <a:stretch>
                  <a:fillRect l="-123" t="-314" r="-101" b="-30975"/>
                </a:stretch>
              </a:blipFill>
              <a:ln>
                <a:solidFill>
                  <a:schemeClr val="tx1"/>
                </a:solidFill>
                <a:prstDash val="sysDot"/>
              </a:ln>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9" name="CasellaDiTesto 88"/>
              <p:cNvSpPr txBox="1"/>
              <p:nvPr/>
            </p:nvSpPr>
            <p:spPr>
              <a:xfrm>
                <a:off x="6535477" y="1399743"/>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effectLst>
                            <a:outerShdw blurRad="38100" dist="38100" dir="2700000" algn="tl">
                              <a:srgbClr val="000000">
                                <a:alpha val="43137"/>
                              </a:srgbClr>
                            </a:outerShdw>
                          </a:effectLst>
                          <a:latin typeface="Cambria Math" panose="02040503050406030204" pitchFamily="18" charset="0"/>
                        </a:rPr>
                        <m:t>𝛽</m:t>
                      </m:r>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effectLst>
                                <a:outerShdw blurRad="38100" dist="38100" dir="2700000" algn="tl">
                                  <a:srgbClr val="000000">
                                    <a:alpha val="43137"/>
                                  </a:srgbClr>
                                </a:outerShdw>
                              </a:effectLst>
                              <a:latin typeface="Cambria Math" panose="02040503050406030204" pitchFamily="18" charset="0"/>
                            </a:rPr>
                          </m:ctrlPr>
                        </m:dPr>
                        <m:e>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effectLst>
                    <a:outerShdw blurRad="38100" dist="38100" dir="2700000" algn="tl">
                      <a:srgbClr val="000000">
                        <a:alpha val="43137"/>
                      </a:srgbClr>
                    </a:outerShdw>
                  </a:effectLst>
                </a:endParaRPr>
              </a:p>
            </p:txBody>
          </p:sp>
        </mc:Choice>
        <mc:Fallback xmlns="">
          <p:sp>
            <p:nvSpPr>
              <p:cNvPr id="89" name="CasellaDiTesto 88"/>
              <p:cNvSpPr txBox="true">
                <a:spLocks noRot="true" noChangeAspect="true" noMove="true" noResize="true" noEditPoints="true" noAdjustHandles="true" noChangeArrowheads="true" noChangeShapeType="true" noTextEdit="true"/>
              </p:cNvSpPr>
              <p:nvPr/>
            </p:nvSpPr>
            <p:spPr>
              <a:xfrm>
                <a:off x="6535477" y="1399743"/>
                <a:ext cx="1101012" cy="342338"/>
              </a:xfrm>
              <a:prstGeom prst="rect">
                <a:avLst/>
              </a:prstGeom>
              <a:blipFill rotWithShape="true">
                <a:blip r:embed="rId10"/>
                <a:stretch>
                  <a:fillRect l="-5" t="-59" r="56" b="-48518"/>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rot="20572297">
                <a:off x="7839005" y="2405758"/>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92" name="CasellaDiTesto 91"/>
              <p:cNvSpPr txBox="true">
                <a:spLocks noRot="true" noChangeAspect="true" noMove="true" noResize="true" noEditPoints="true" noAdjustHandles="true" noChangeArrowheads="true" noChangeShapeType="true" noTextEdit="true"/>
              </p:cNvSpPr>
              <p:nvPr/>
            </p:nvSpPr>
            <p:spPr>
              <a:xfrm rot="20572297">
                <a:off x="7839005" y="2405758"/>
                <a:ext cx="1101012" cy="307777"/>
              </a:xfrm>
              <a:prstGeom prst="rect">
                <a:avLst/>
              </a:prstGeom>
              <a:blipFill rotWithShape="true">
                <a:blip r:embed="rId11"/>
                <a:stretch>
                  <a:fillRect l="-1955" t="-50464" r="-1859" b="-5028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3" name="CasellaDiTesto 92"/>
              <p:cNvSpPr txBox="1"/>
              <p:nvPr/>
            </p:nvSpPr>
            <p:spPr>
              <a:xfrm>
                <a:off x="9260075" y="1457486"/>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effectLst>
                    <a:outerShdw blurRad="38100" dist="38100" dir="2700000" algn="tl">
                      <a:srgbClr val="000000">
                        <a:alpha val="43137"/>
                      </a:srgbClr>
                    </a:outerShdw>
                  </a:effectLst>
                </a:endParaRPr>
              </a:p>
            </p:txBody>
          </p:sp>
        </mc:Choice>
        <mc:Fallback xmlns="">
          <p:sp>
            <p:nvSpPr>
              <p:cNvPr id="93" name="CasellaDiTesto 92"/>
              <p:cNvSpPr txBox="true">
                <a:spLocks noRot="true" noChangeAspect="true" noMove="true" noResize="true" noEditPoints="true" noAdjustHandles="true" noChangeArrowheads="true" noChangeShapeType="true" noTextEdit="true"/>
              </p:cNvSpPr>
              <p:nvPr/>
            </p:nvSpPr>
            <p:spPr>
              <a:xfrm>
                <a:off x="9260075" y="1457486"/>
                <a:ext cx="385731" cy="307777"/>
              </a:xfrm>
              <a:prstGeom prst="rect">
                <a:avLst/>
              </a:prstGeom>
              <a:blipFill rotWithShape="true">
                <a:blip r:embed="rId12"/>
                <a:stretch>
                  <a:fillRect l="-131" t="-52" r="40" b="19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4" name="CasellaDiTesto 93"/>
              <p:cNvSpPr txBox="1"/>
              <p:nvPr/>
            </p:nvSpPr>
            <p:spPr>
              <a:xfrm>
                <a:off x="8245267" y="393446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rPr>
                            <m:t>u</m:t>
                          </m:r>
                        </m:e>
                        <m:sub>
                          <m:r>
                            <a:rPr lang="it-IT" sz="1400" i="0">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94" name="CasellaDiTesto 93"/>
              <p:cNvSpPr txBox="true">
                <a:spLocks noRot="true" noChangeAspect="true" noMove="true" noResize="true" noEditPoints="true" noAdjustHandles="true" noChangeArrowheads="true" noChangeShapeType="true" noTextEdit="true"/>
              </p:cNvSpPr>
              <p:nvPr/>
            </p:nvSpPr>
            <p:spPr>
              <a:xfrm>
                <a:off x="8245267" y="3934466"/>
                <a:ext cx="1004887" cy="307777"/>
              </a:xfrm>
              <a:prstGeom prst="rect">
                <a:avLst/>
              </a:prstGeom>
              <a:blipFill rotWithShape="true">
                <a:blip r:embed="rId13"/>
                <a:stretch>
                  <a:fillRect l="-42" t="-2" r="11" b="-53911"/>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rot="19754708">
                <a:off x="9061013" y="4289896"/>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effectLst>
                    <a:outerShdw blurRad="38100" dist="38100" dir="2700000" algn="tl">
                      <a:srgbClr val="000000">
                        <a:alpha val="43137"/>
                      </a:srgbClr>
                    </a:outerShdw>
                  </a:effectLst>
                </a:endParaRPr>
              </a:p>
            </p:txBody>
          </p:sp>
        </mc:Choice>
        <mc:Fallback xmlns="">
          <p:sp>
            <p:nvSpPr>
              <p:cNvPr id="91" name="CasellaDiTesto 90"/>
              <p:cNvSpPr txBox="true">
                <a:spLocks noRot="true" noChangeAspect="true" noMove="true" noResize="true" noEditPoints="true" noAdjustHandles="true" noChangeArrowheads="true" noChangeShapeType="true" noTextEdit="true"/>
              </p:cNvSpPr>
              <p:nvPr/>
            </p:nvSpPr>
            <p:spPr>
              <a:xfrm rot="19754708">
                <a:off x="9061013" y="4289896"/>
                <a:ext cx="493713" cy="307777"/>
              </a:xfrm>
              <a:prstGeom prst="rect">
                <a:avLst/>
              </a:prstGeom>
              <a:blipFill rotWithShape="true">
                <a:blip r:embed="rId14"/>
                <a:stretch>
                  <a:fillRect l="-8915" t="-33989" r="-8899" b="-3395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5" name="CasellaDiTesto 94"/>
              <p:cNvSpPr txBox="1"/>
              <p:nvPr/>
            </p:nvSpPr>
            <p:spPr>
              <a:xfrm>
                <a:off x="8778540" y="3211374"/>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1</m:t>
                          </m:r>
                        </m:sub>
                      </m:sSub>
                      <m:r>
                        <a:rPr lang="it-IT" sz="1400" b="0" i="0" smtClean="0">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p>
            </p:txBody>
          </p:sp>
        </mc:Choice>
        <mc:Fallback xmlns="">
          <p:sp>
            <p:nvSpPr>
              <p:cNvPr id="95" name="CasellaDiTesto 94"/>
              <p:cNvSpPr txBox="true">
                <a:spLocks noRot="true" noChangeAspect="true" noMove="true" noResize="true" noEditPoints="true" noAdjustHandles="true" noChangeArrowheads="true" noChangeShapeType="true" noTextEdit="true"/>
              </p:cNvSpPr>
              <p:nvPr/>
            </p:nvSpPr>
            <p:spPr>
              <a:xfrm>
                <a:off x="8778540" y="3211374"/>
                <a:ext cx="1004886" cy="307777"/>
              </a:xfrm>
              <a:prstGeom prst="rect">
                <a:avLst/>
              </a:prstGeom>
              <a:blipFill rotWithShape="true">
                <a:blip r:embed="rId15"/>
                <a:stretch>
                  <a:fillRect l="-30" t="-58" r="61" b="-53443"/>
                </a:stretch>
              </a:blipFill>
            </p:spPr>
            <p:txBody>
              <a:bodyPr/>
              <a:lstStyle/>
              <a:p>
                <a:r>
                  <a:rPr lang="en-US" altLang="en-US">
                    <a:noFill/>
                  </a:rPr>
                  <a:t> </a:t>
                </a:r>
              </a:p>
            </p:txBody>
          </p:sp>
        </mc:Fallback>
      </mc:AlternateContent>
      <p:cxnSp>
        <p:nvCxnSpPr>
          <p:cNvPr id="97" name="Connettore 2 96"/>
          <p:cNvCxnSpPr>
            <a:stCxn id="8" idx="2"/>
            <a:endCxn id="5" idx="0"/>
          </p:cNvCxnSpPr>
          <p:nvPr/>
        </p:nvCxnSpPr>
        <p:spPr>
          <a:xfrm flipH="1">
            <a:off x="8331680" y="2032469"/>
            <a:ext cx="2317144" cy="11863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CasellaDiTesto 101"/>
              <p:cNvSpPr txBox="1"/>
              <p:nvPr/>
            </p:nvSpPr>
            <p:spPr>
              <a:xfrm>
                <a:off x="9575767" y="5035632"/>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102" name="CasellaDiTesto 101"/>
              <p:cNvSpPr txBox="true">
                <a:spLocks noRot="true" noChangeAspect="true" noMove="true" noResize="true" noEditPoints="true" noAdjustHandles="true" noChangeArrowheads="true" noChangeShapeType="true" noTextEdit="true"/>
              </p:cNvSpPr>
              <p:nvPr/>
            </p:nvSpPr>
            <p:spPr>
              <a:xfrm>
                <a:off x="9575767" y="5035632"/>
                <a:ext cx="530749" cy="307777"/>
              </a:xfrm>
              <a:prstGeom prst="rect">
                <a:avLst/>
              </a:prstGeom>
              <a:blipFill rotWithShape="true">
                <a:blip r:embed="rId16"/>
                <a:stretch>
                  <a:fillRect l="-113" t="-27" r="93" b="16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4" name="CasellaDiTesto 103"/>
              <p:cNvSpPr txBox="1"/>
              <p:nvPr/>
            </p:nvSpPr>
            <p:spPr>
              <a:xfrm>
                <a:off x="5736140" y="1041694"/>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p>
            </p:txBody>
          </p:sp>
        </mc:Choice>
        <mc:Fallback xmlns="">
          <p:sp>
            <p:nvSpPr>
              <p:cNvPr id="104" name="CasellaDiTesto 103"/>
              <p:cNvSpPr txBox="true">
                <a:spLocks noRot="true" noChangeAspect="true" noMove="true" noResize="true" noEditPoints="true" noAdjustHandles="true" noChangeArrowheads="true" noChangeShapeType="true" noTextEdit="true"/>
              </p:cNvSpPr>
              <p:nvPr/>
            </p:nvSpPr>
            <p:spPr>
              <a:xfrm>
                <a:off x="5736140" y="1041694"/>
                <a:ext cx="258687" cy="307777"/>
              </a:xfrm>
              <a:prstGeom prst="rect">
                <a:avLst/>
              </a:prstGeom>
              <a:blipFill rotWithShape="true">
                <a:blip r:embed="rId17"/>
                <a:stretch>
                  <a:fillRect l="-72" t="-96" r="165" b="31"/>
                </a:stretch>
              </a:blipFill>
            </p:spPr>
            <p:txBody>
              <a:bodyPr/>
              <a:lstStyle/>
              <a:p>
                <a:r>
                  <a:rPr lang="en-US" altLang="en-US">
                    <a:noFill/>
                  </a:rPr>
                  <a:t> </a:t>
                </a:r>
              </a:p>
            </p:txBody>
          </p:sp>
        </mc:Fallback>
      </mc:AlternateContent>
      <p:cxnSp>
        <p:nvCxnSpPr>
          <p:cNvPr id="129" name="Connettore a gomito 128"/>
          <p:cNvCxnSpPr>
            <a:stCxn id="6" idx="1"/>
            <a:endCxn id="48" idx="2"/>
          </p:cNvCxnSpPr>
          <p:nvPr/>
        </p:nvCxnSpPr>
        <p:spPr>
          <a:xfrm rot="10800000">
            <a:off x="5698272" y="2041575"/>
            <a:ext cx="2133096" cy="305099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CasellaDiTesto 133"/>
              <p:cNvSpPr txBox="1"/>
              <p:nvPr/>
            </p:nvSpPr>
            <p:spPr>
              <a:xfrm>
                <a:off x="5629797" y="2032469"/>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p>
            </p:txBody>
          </p:sp>
        </mc:Choice>
        <mc:Fallback xmlns="">
          <p:sp>
            <p:nvSpPr>
              <p:cNvPr id="134" name="CasellaDiTesto 133"/>
              <p:cNvSpPr txBox="true">
                <a:spLocks noRot="true" noChangeAspect="true" noMove="true" noResize="true" noEditPoints="true" noAdjustHandles="true" noChangeArrowheads="true" noChangeShapeType="true" noTextEdit="true"/>
              </p:cNvSpPr>
              <p:nvPr/>
            </p:nvSpPr>
            <p:spPr>
              <a:xfrm>
                <a:off x="5629797" y="2032469"/>
                <a:ext cx="385038" cy="307777"/>
              </a:xfrm>
              <a:prstGeom prst="rect">
                <a:avLst/>
              </a:prstGeom>
              <a:blipFill rotWithShape="true">
                <a:blip r:embed="rId18"/>
                <a:stretch>
                  <a:fillRect l="-136" t="-152" r="30" b="88"/>
                </a:stretch>
              </a:blipFill>
            </p:spPr>
            <p:txBody>
              <a:bodyPr/>
              <a:lstStyle/>
              <a:p>
                <a:r>
                  <a:rPr lang="en-US" altLang="en-US">
                    <a:noFill/>
                  </a:rPr>
                  <a:t> </a:t>
                </a:r>
              </a:p>
            </p:txBody>
          </p:sp>
        </mc:Fallback>
      </mc:AlternateContent>
      <p:cxnSp>
        <p:nvCxnSpPr>
          <p:cNvPr id="153" name="Connettore 2 152"/>
          <p:cNvCxnSpPr>
            <a:stCxn id="29" idx="2"/>
            <a:endCxn id="6" idx="0"/>
          </p:cNvCxnSpPr>
          <p:nvPr/>
        </p:nvCxnSpPr>
        <p:spPr>
          <a:xfrm>
            <a:off x="6762300" y="3818941"/>
            <a:ext cx="1571512" cy="97359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7395672" y="3223108"/>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p>
            </p:txBody>
          </p:sp>
        </mc:Choice>
        <mc:Fallback xmlns="">
          <p:sp>
            <p:nvSpPr>
              <p:cNvPr id="136" name="CasellaDiTesto 135"/>
              <p:cNvSpPr txBox="true">
                <a:spLocks noRot="true" noChangeAspect="true" noMove="true" noResize="true" noEditPoints="true" noAdjustHandles="true" noChangeArrowheads="true" noChangeShapeType="true" noTextEdit="true"/>
              </p:cNvSpPr>
              <p:nvPr/>
            </p:nvSpPr>
            <p:spPr>
              <a:xfrm>
                <a:off x="7395672" y="3223108"/>
                <a:ext cx="405373" cy="307777"/>
              </a:xfrm>
              <a:prstGeom prst="rect">
                <a:avLst/>
              </a:prstGeom>
              <a:blipFill rotWithShape="true">
                <a:blip r:embed="rId19"/>
                <a:stretch>
                  <a:fillRect l="-114" t="-157" r="17" b="9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rot="19848741">
                <a:off x="8983015" y="2585039"/>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a:rPr lang="it-IT" sz="1400" i="0" smtClean="0">
                          <a:effectLst>
                            <a:outerShdw blurRad="38100" dist="38100" dir="2700000" algn="tl">
                              <a:srgbClr val="000000">
                                <a:alpha val="43137"/>
                              </a:srgbClr>
                            </a:outerShdw>
                          </a:effectLst>
                          <a:latin typeface="Cambria Math" panose="02040503050406030204" pitchFamily="18" charset="0"/>
                        </a:rPr>
                        <m:t>)</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100" name="CasellaDiTesto 99"/>
              <p:cNvSpPr txBox="true">
                <a:spLocks noRot="true" noChangeAspect="true" noMove="true" noResize="true" noEditPoints="true" noAdjustHandles="true" noChangeArrowheads="true" noChangeShapeType="true" noTextEdit="true"/>
              </p:cNvSpPr>
              <p:nvPr/>
            </p:nvSpPr>
            <p:spPr>
              <a:xfrm rot="19848741">
                <a:off x="8983015" y="2585039"/>
                <a:ext cx="1101012" cy="307777"/>
              </a:xfrm>
              <a:prstGeom prst="rect">
                <a:avLst/>
              </a:prstGeom>
              <a:blipFill rotWithShape="true">
                <a:blip r:embed="rId20"/>
                <a:stretch>
                  <a:fillRect l="-489" t="-81068" r="-441" b="-80750"/>
                </a:stretch>
              </a:blipFill>
              <a:ln>
                <a:noFill/>
              </a:ln>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56" name="CasellaDiTesto 155"/>
              <p:cNvSpPr txBox="1"/>
              <p:nvPr/>
            </p:nvSpPr>
            <p:spPr>
              <a:xfrm rot="2070687" flipH="1">
                <a:off x="7354909" y="431708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p>
            </p:txBody>
          </p:sp>
        </mc:Choice>
        <mc:Fallback xmlns="">
          <p:sp>
            <p:nvSpPr>
              <p:cNvPr id="156" name="CasellaDiTesto 155"/>
              <p:cNvSpPr txBox="true">
                <a:spLocks noRot="true" noChangeAspect="true" noMove="true" noResize="true" noEditPoints="true" noAdjustHandles="true" noChangeArrowheads="true" noChangeShapeType="true" noTextEdit="true"/>
              </p:cNvSpPr>
              <p:nvPr/>
            </p:nvSpPr>
            <p:spPr>
              <a:xfrm rot="2070687" flipH="true">
                <a:off x="7354909" y="4317081"/>
                <a:ext cx="359782" cy="307777"/>
              </a:xfrm>
              <a:prstGeom prst="rect">
                <a:avLst/>
              </a:prstGeom>
              <a:blipFill rotWithShape="true">
                <a:blip r:embed="rId21"/>
                <a:stretch>
                  <a:fillRect l="-15449" t="-24460" r="-15334" b="-24296"/>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58" name="CasellaDiTesto 157"/>
              <p:cNvSpPr txBox="1"/>
              <p:nvPr/>
            </p:nvSpPr>
            <p:spPr>
              <a:xfrm>
                <a:off x="10720691" y="3262948"/>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p>
            </p:txBody>
          </p:sp>
        </mc:Choice>
        <mc:Fallback xmlns="">
          <p:sp>
            <p:nvSpPr>
              <p:cNvPr id="158" name="CasellaDiTesto 157"/>
              <p:cNvSpPr txBox="true">
                <a:spLocks noRot="true" noChangeAspect="true" noMove="true" noResize="true" noEditPoints="true" noAdjustHandles="true" noChangeArrowheads="true" noChangeShapeType="true" noTextEdit="true"/>
              </p:cNvSpPr>
              <p:nvPr/>
            </p:nvSpPr>
            <p:spPr>
              <a:xfrm>
                <a:off x="10720691" y="3262948"/>
                <a:ext cx="259993" cy="307777"/>
              </a:xfrm>
              <a:prstGeom prst="rect">
                <a:avLst/>
              </a:prstGeom>
              <a:blipFill rotWithShape="true">
                <a:blip r:embed="rId22"/>
                <a:stretch>
                  <a:fillRect l="-239" t="-103" r="-5027" b="39"/>
                </a:stretch>
              </a:blipFill>
            </p:spPr>
            <p:txBody>
              <a:bodyPr/>
              <a:lstStyle/>
              <a:p>
                <a:r>
                  <a:rPr lang="en-US" altLang="en-US">
                    <a:noFill/>
                  </a:rPr>
                  <a:t> </a:t>
                </a:r>
              </a:p>
            </p:txBody>
          </p:sp>
        </mc:Fallback>
      </mc:AlternateContent>
      <p:sp>
        <p:nvSpPr>
          <p:cNvPr id="159" name="CasellaDiTesto 158"/>
          <p:cNvSpPr txBox="1"/>
          <p:nvPr/>
        </p:nvSpPr>
        <p:spPr>
          <a:xfrm>
            <a:off x="1022445" y="3008026"/>
            <a:ext cx="3228227" cy="923330"/>
          </a:xfrm>
          <a:prstGeom prst="rect">
            <a:avLst/>
          </a:prstGeom>
          <a:noFill/>
          <a:ln w="6350">
            <a:solidFill>
              <a:schemeClr val="tx1"/>
            </a:solidFill>
          </a:ln>
        </p:spPr>
        <p:txBody>
          <a:bodyPr wrap="square" rtlCol="0">
            <a:spAutoFit/>
          </a:bodyPr>
          <a:lstStyle/>
          <a:p>
            <a:r>
              <a:rPr lang="it-IT" dirty="0" err="1"/>
              <a:t>Each</a:t>
            </a:r>
            <a:r>
              <a:rPr lang="it-IT" dirty="0"/>
              <a:t> </a:t>
            </a:r>
            <a:r>
              <a:rPr lang="it-IT" dirty="0" err="1"/>
              <a:t>block</a:t>
            </a:r>
            <a:r>
              <a:rPr lang="it-IT" dirty="0"/>
              <a:t> </a:t>
            </a:r>
            <a:r>
              <a:rPr lang="it-IT" dirty="0" err="1"/>
              <a:t>has</a:t>
            </a:r>
            <a:r>
              <a:rPr lang="it-IT" dirty="0"/>
              <a:t> an </a:t>
            </a:r>
            <a:r>
              <a:rPr lang="it-IT" dirty="0" err="1"/>
              <a:t>implicit</a:t>
            </a:r>
            <a:r>
              <a:rPr lang="it-IT" dirty="0"/>
              <a:t> </a:t>
            </a:r>
            <a:r>
              <a:rPr lang="it-IT" dirty="0" err="1"/>
              <a:t>ougoing</a:t>
            </a:r>
            <a:r>
              <a:rPr lang="it-IT" dirty="0"/>
              <a:t> flow </a:t>
            </a:r>
            <a:r>
              <a:rPr lang="it-IT" dirty="0" err="1"/>
              <a:t>representing</a:t>
            </a:r>
            <a:r>
              <a:rPr lang="it-IT" dirty="0"/>
              <a:t> the </a:t>
            </a:r>
            <a:r>
              <a:rPr lang="it-IT" dirty="0" err="1"/>
              <a:t>death</a:t>
            </a:r>
            <a:r>
              <a:rPr lang="it-IT" dirty="0"/>
              <a:t> d</a:t>
            </a:r>
          </a:p>
        </p:txBody>
      </p:sp>
      <p:cxnSp>
        <p:nvCxnSpPr>
          <p:cNvPr id="62" name="Connettore a gomito 61"/>
          <p:cNvCxnSpPr>
            <a:stCxn id="8" idx="3"/>
            <a:endCxn id="6" idx="3"/>
          </p:cNvCxnSpPr>
          <p:nvPr/>
        </p:nvCxnSpPr>
        <p:spPr>
          <a:xfrm flipH="1">
            <a:off x="8836255" y="1732432"/>
            <a:ext cx="2315012" cy="3360139"/>
          </a:xfrm>
          <a:prstGeom prst="bentConnector3">
            <a:avLst>
              <a:gd name="adj1" fmla="val -987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Rettangolo 52"/>
              <p:cNvSpPr/>
              <p:nvPr/>
            </p:nvSpPr>
            <p:spPr>
              <a:xfrm>
                <a:off x="4974176" y="5409070"/>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ysClr val="windowText" lastClr="000000"/>
                          </a:solidFill>
                          <a:latin typeface="Cambria Math" panose="02040503050406030204" pitchFamily="18" charset="0"/>
                        </a:rPr>
                        <m:t>𝑉</m:t>
                      </m:r>
                    </m:oMath>
                  </m:oMathPara>
                </a14:m>
                <a:endParaRPr lang="it-IT" sz="2000" dirty="0">
                  <a:solidFill>
                    <a:sysClr val="windowText" lastClr="000000"/>
                  </a:solidFill>
                  <a:latin typeface="Calibri" panose="020F0502020204030204"/>
                </a:endParaRPr>
              </a:p>
            </p:txBody>
          </p:sp>
        </mc:Choice>
        <mc:Fallback xmlns="">
          <p:sp>
            <p:nvSpPr>
              <p:cNvPr id="53" name="Rettangolo 52"/>
              <p:cNvSpPr>
                <a:spLocks noRot="true" noChangeAspect="true" noMove="true" noResize="true" noEditPoints="true" noAdjustHandles="true" noChangeArrowheads="true" noChangeShapeType="true" noTextEdit="true"/>
              </p:cNvSpPr>
              <p:nvPr/>
            </p:nvSpPr>
            <p:spPr>
              <a:xfrm>
                <a:off x="4974176" y="5409070"/>
                <a:ext cx="1004888" cy="600075"/>
              </a:xfrm>
              <a:prstGeom prst="rect">
                <a:avLst/>
              </a:prstGeom>
              <a:blipFill rotWithShape="true">
                <a:blip r:embed="rId23"/>
                <a:stretch>
                  <a:fillRect l="-1918" t="-3198" r="-1842" b="-3151"/>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54" name="Connettore 2 53"/>
          <p:cNvCxnSpPr>
            <a:endCxn id="53" idx="0"/>
          </p:cNvCxnSpPr>
          <p:nvPr/>
        </p:nvCxnSpPr>
        <p:spPr>
          <a:xfrm>
            <a:off x="5476620" y="2041574"/>
            <a:ext cx="0" cy="336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CasellaDiTesto 57"/>
              <p:cNvSpPr txBox="1"/>
              <p:nvPr/>
            </p:nvSpPr>
            <p:spPr>
              <a:xfrm>
                <a:off x="5020653" y="3291110"/>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mbria Math" panose="02040503050406030204" pitchFamily="18" charset="0"/>
                            </a:rPr>
                          </m:ctrlPr>
                        </m:sSubPr>
                        <m:e>
                          <m:r>
                            <m:rPr>
                              <m:sty m:val="p"/>
                            </m:rPr>
                            <a:rPr lang="it-IT" sz="1600" i="0">
                              <a:effectLst/>
                              <a:latin typeface="Cambria Math" panose="02040503050406030204" pitchFamily="18" charset="0"/>
                              <a:ea typeface="Cambria Math" panose="02040503050406030204" pitchFamily="18" charset="0"/>
                            </a:rPr>
                            <m:t>u</m:t>
                          </m:r>
                        </m:e>
                        <m:sub>
                          <m:r>
                            <m:rPr>
                              <m:sty m:val="p"/>
                            </m:rPr>
                            <a:rPr lang="it-IT" sz="1600" i="0">
                              <a:effectLst/>
                              <a:latin typeface="Cambria Math" panose="02040503050406030204" pitchFamily="18" charset="0"/>
                              <a:ea typeface="Cambria Math" panose="02040503050406030204" pitchFamily="18" charset="0"/>
                            </a:rPr>
                            <m:t>va</m:t>
                          </m:r>
                        </m:sub>
                      </m:sSub>
                    </m:oMath>
                  </m:oMathPara>
                </a14:m>
                <a:endParaRPr lang="it-IT" sz="1600" dirty="0"/>
              </a:p>
            </p:txBody>
          </p:sp>
        </mc:Choice>
        <mc:Fallback xmlns="">
          <p:sp>
            <p:nvSpPr>
              <p:cNvPr id="58" name="CasellaDiTesto 57"/>
              <p:cNvSpPr txBox="true">
                <a:spLocks noRot="true" noChangeAspect="true" noMove="true" noResize="true" noEditPoints="true" noAdjustHandles="true" noChangeArrowheads="true" noChangeShapeType="true" noTextEdit="true"/>
              </p:cNvSpPr>
              <p:nvPr/>
            </p:nvSpPr>
            <p:spPr>
              <a:xfrm>
                <a:off x="5020653" y="3291110"/>
                <a:ext cx="469808" cy="338554"/>
              </a:xfrm>
              <a:prstGeom prst="rect">
                <a:avLst/>
              </a:prstGeom>
              <a:blipFill rotWithShape="true">
                <a:blip r:embed="rId24"/>
                <a:stretch>
                  <a:fillRect l="-73" t="-160" r="53" b="1"/>
                </a:stretch>
              </a:blipFill>
            </p:spPr>
            <p:txBody>
              <a:bodyPr/>
              <a:lstStyle/>
              <a:p>
                <a:r>
                  <a:rPr lang="en-US"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ln w="19050">
            <a:solidFill>
              <a:srgbClr val="C00000"/>
            </a:solidFill>
          </a:ln>
        </p:spPr>
        <p:txBody>
          <a:bodyPr/>
          <a:lstStyle/>
          <a:p>
            <a:r>
              <a:rPr lang="it-IT" dirty="0"/>
              <a:t>Model fitting</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normAutofit/>
              </a:bodyPr>
              <a:lstStyle/>
              <a:p>
                <a:r>
                  <a:rPr lang="en-GB" sz="2200" dirty="0">
                    <a:solidFill>
                      <a:srgbClr val="131413"/>
                    </a:solidFill>
                    <a:effectLst/>
                    <a:latin typeface="Times New Roman" panose="02020603050405020304" pitchFamily="18" charset="0"/>
                    <a:ea typeface="Calibri" panose="020F0502020204030204" pitchFamily="34" charset="0"/>
                    <a:cs typeface="KdvpnkMinionProRegular"/>
                  </a:rPr>
                  <a:t>We must consider the fitting problem before we could get optimization.</a:t>
                </a:r>
              </a:p>
              <a:p>
                <a:pPr marL="0" indent="0">
                  <a:buNone/>
                </a:pPr>
                <a:endParaRPr lang="it-IT" sz="2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2200" dirty="0">
                    <a:solidFill>
                      <a:srgbClr val="131413"/>
                    </a:solidFill>
                    <a:latin typeface="Times New Roman" panose="02020603050405020304" pitchFamily="18" charset="0"/>
                    <a:ea typeface="Calibri" panose="020F0502020204030204" pitchFamily="34" charset="0"/>
                    <a:cs typeface="KdvpnkMinionProRegular"/>
                  </a:rPr>
                  <a:t>Aim:</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should follow the real data and find the parameters that would reproduce the real behaviour</a:t>
                </a:r>
              </a:p>
              <a:p>
                <a:pPr marL="0" indent="0">
                  <a:buNone/>
                </a:pPr>
                <a:endParaRPr lang="en-GB" sz="2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22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22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22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r>
                      <a:rPr lang="en-GB" sz="2200" i="1">
                        <a:effectLst/>
                        <a:latin typeface="Cambria Math" panose="02040503050406030204" pitchFamily="18" charset="0"/>
                        <a:ea typeface="Calibri" panose="020F0502020204030204" pitchFamily="34" charset="0"/>
                        <a:cs typeface="DengXian" panose="02010600030101010101" pitchFamily="2" charset="-122"/>
                      </a:rPr>
                      <m:t>𝜆</m:t>
                    </m:r>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2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14:m>
                  <m:oMath xmlns:m="http://schemas.openxmlformats.org/officeDocument/2006/math">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2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2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2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2200" dirty="0">
                    <a:solidFill>
                      <a:srgbClr val="131413"/>
                    </a:solidFill>
                    <a:latin typeface="Times New Roman" panose="02020603050405020304" pitchFamily="18" charset="0"/>
                    <a:ea typeface="Calibri" panose="020F0502020204030204" pitchFamily="34" charset="0"/>
                    <a:cs typeface="KdvpnkMinionProRegular"/>
                  </a:rPr>
                  <a:t>F</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22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696" t="-1541" r="-522"/>
                </a:stretch>
              </a:blipFill>
            </p:spPr>
            <p:txBody>
              <a:bodyPr/>
              <a:lstStyle/>
              <a:p>
                <a:r>
                  <a:rPr lang="en-GB">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B15E28-671A-4717-BD55-257F2992A5A2}"/>
              </a:ext>
            </a:extLst>
          </p:cNvPr>
          <p:cNvSpPr>
            <a:spLocks noGrp="1"/>
          </p:cNvSpPr>
          <p:nvPr>
            <p:ph type="title"/>
          </p:nvPr>
        </p:nvSpPr>
        <p:spPr>
          <a:ln w="19050">
            <a:solidFill>
              <a:srgbClr val="C00000"/>
            </a:solidFill>
          </a:ln>
        </p:spPr>
        <p:txBody>
          <a:bodyPr/>
          <a:lstStyle/>
          <a:p>
            <a:r>
              <a:rPr lang="en-GB" dirty="0"/>
              <a:t>Fitting strategy and objective function definition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D7A7972-01E0-4964-8065-A7AA8AA7A3BE}"/>
                  </a:ext>
                </a:extLst>
              </p:cNvPr>
              <p:cNvSpPr>
                <a:spLocks noGrp="1"/>
              </p:cNvSpPr>
              <p:nvPr>
                <p:ph idx="1"/>
              </p:nvPr>
            </p:nvSpPr>
            <p:spPr/>
            <p:txBody>
              <a:bodyPr>
                <a:normAutofit/>
              </a:bodyPr>
              <a:lstStyle/>
              <a:p>
                <a:r>
                  <a:rPr lang="en-GB" sz="2200" dirty="0"/>
                  <a:t>Fitted parameters based on real data given by “</a:t>
                </a:r>
                <a:r>
                  <a:rPr lang="en-GB" sz="2200" dirty="0" err="1"/>
                  <a:t>Protezione</a:t>
                </a:r>
                <a:r>
                  <a:rPr lang="en-GB" sz="2200" dirty="0"/>
                  <a:t> Civile” on Quarantined, infected hospitalized not in IC and in IC</a:t>
                </a:r>
              </a:p>
              <a:p>
                <a:r>
                  <a:rPr lang="en-GB" sz="2200" dirty="0"/>
                  <a:t>Fitting strategy: reduce </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the error between the real behaviour and the estimated one by minimizing the difference between real </a:t>
                </a:r>
                <a14:m>
                  <m:oMath xmlns:m="http://schemas.openxmlformats.org/officeDocument/2006/math">
                    <m:r>
                      <a:rPr lang="en-GB" sz="2200" i="1">
                        <a:effectLst/>
                        <a:latin typeface="Cambria Math" panose="02040503050406030204" pitchFamily="18" charset="0"/>
                        <a:ea typeface="Calibri" panose="020F0502020204030204" pitchFamily="34" charset="0"/>
                        <a:cs typeface="DengXian" panose="02010600030101010101" pitchFamily="2" charset="-122"/>
                      </a:rPr>
                      <m:t>𝑄</m:t>
                    </m:r>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2200" dirty="0">
                    <a:effectLst/>
                    <a:latin typeface="Times New Roman" panose="02020603050405020304" pitchFamily="18" charset="0"/>
                    <a:ea typeface="Calibri" panose="020F0502020204030204" pitchFamily="34" charset="0"/>
                    <a:cs typeface="KdvpnkMinionProRegular"/>
                  </a:rPr>
                  <a:t> and </a:t>
                </a:r>
                <a:r>
                  <a:rPr lang="en-GB" sz="2200" dirty="0">
                    <a:solidFill>
                      <a:srgbClr val="131413"/>
                    </a:solidFill>
                    <a:effectLst/>
                    <a:latin typeface="Times New Roman" panose="02020603050405020304" pitchFamily="18" charset="0"/>
                    <a:ea typeface="Calibri" panose="020F0502020204030204" pitchFamily="34" charset="0"/>
                    <a:cs typeface="KdvpnkMinionProRegular"/>
                  </a:rPr>
                  <a:t>our model</a:t>
                </a:r>
                <a:r>
                  <a:rPr lang="en-GB" sz="2200" dirty="0"/>
                  <a:t> </a:t>
                </a:r>
              </a:p>
              <a:p>
                <a:r>
                  <a:rPr lang="en-GB" sz="2200" dirty="0"/>
                  <a:t>The cost function is:</a:t>
                </a:r>
              </a:p>
              <a:p>
                <a:endParaRPr lang="en-GB" sz="2200" dirty="0"/>
              </a:p>
              <a:p>
                <a:pPr marL="0" indent="0">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DengXian" panose="02010600030101010101" pitchFamily="2" charset="-122"/>
                        </a:rPr>
                        <m:t>𝐽</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sz="1600" i="1">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𝑀</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1800" i="1">
                              <a:effectLst/>
                              <a:latin typeface="Cambria Math" panose="02040503050406030204" pitchFamily="18" charset="0"/>
                              <a:ea typeface="Calibri" panose="020F0502020204030204" pitchFamily="34" charset="0"/>
                              <a:cs typeface="DengXian" panose="02010600030101010101" pitchFamily="2" charset="-122"/>
                            </a:rPr>
                            <m:t>𝑑𝑡</m:t>
                          </m:r>
                        </m:e>
                      </m:nary>
                    </m:oMath>
                  </m:oMathPara>
                </a14:m>
                <a:endParaRPr lang="en-GB" sz="2200" dirty="0"/>
              </a:p>
              <a:p>
                <a:pPr marL="0" indent="0">
                  <a:buNone/>
                </a:pPr>
                <a14:m>
                  <m:oMathPara xmlns:m="http://schemas.openxmlformats.org/officeDocument/2006/math">
                    <m:oMathParaPr>
                      <m:jc m:val="centerGroup"/>
                    </m:oMathParaPr>
                    <m:oMath xmlns:m="http://schemas.openxmlformats.org/officeDocument/2006/math">
                      <m:nary>
                        <m:naryPr>
                          <m:ctrlPr>
                            <a:rPr lang="it-IT" sz="1600" i="1" smtClean="0">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sSup>
                            <m:sSupPr>
                              <m:ctrlPr>
                                <a:rPr lang="it-IT" sz="1600" i="1">
                                  <a:effectLst/>
                                  <a:latin typeface="Cambria Math" panose="02040503050406030204" pitchFamily="18" charset="0"/>
                                </a:rPr>
                              </m:ctrlPr>
                            </m:sSup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11</m:t>
                                  </m:r>
                                </m:sub>
                              </m:sSub>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22</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33</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e>
                      </m:nary>
                    </m:oMath>
                  </m:oMathPara>
                </a14:m>
                <a:endParaRPr lang="en-GB" sz="2200" dirty="0"/>
              </a:p>
              <a:p>
                <a:pPr marL="0" indent="0">
                  <a:buNone/>
                </a:pPr>
                <a:r>
                  <a:rPr lang="en-GB" sz="1800" dirty="0">
                    <a:solidFill>
                      <a:srgbClr val="131413"/>
                    </a:solidFill>
                    <a:effectLst/>
                    <a:latin typeface="Times New Roman" panose="02020603050405020304" pitchFamily="18" charset="0"/>
                    <a:ea typeface="Calibri" panose="020F0502020204030204" pitchFamily="34" charset="0"/>
                    <a:cs typeface="KdvpnkMinionProRegular"/>
                  </a:rPr>
                  <a:t>M: matrix non-singular, symmetric, diagonal and semi definite positive</a:t>
                </a:r>
                <a:endParaRPr lang="en-GB" sz="2200" dirty="0"/>
              </a:p>
            </p:txBody>
          </p:sp>
        </mc:Choice>
        <mc:Fallback xmlns="">
          <p:sp>
            <p:nvSpPr>
              <p:cNvPr id="3" name="Segnaposto contenuto 2">
                <a:extLst>
                  <a:ext uri="{FF2B5EF4-FFF2-40B4-BE49-F238E27FC236}">
                    <a16:creationId xmlns:a16="http://schemas.microsoft.com/office/drawing/2014/main" id="{0D7A7972-01E0-4964-8065-A7AA8AA7A3BE}"/>
                  </a:ext>
                </a:extLst>
              </p:cNvPr>
              <p:cNvSpPr>
                <a:spLocks noGrp="1" noRot="1" noChangeAspect="1" noMove="1" noResize="1" noEditPoints="1" noAdjustHandles="1" noChangeArrowheads="1" noChangeShapeType="1" noTextEdit="1"/>
              </p:cNvSpPr>
              <p:nvPr>
                <p:ph idx="1"/>
              </p:nvPr>
            </p:nvSpPr>
            <p:spPr>
              <a:blipFill>
                <a:blip r:embed="rId2"/>
                <a:stretch>
                  <a:fillRect l="-696" t="-1681" b="-9664"/>
                </a:stretch>
              </a:blipFill>
            </p:spPr>
            <p:txBody>
              <a:bodyPr/>
              <a:lstStyle/>
              <a:p>
                <a:r>
                  <a:rPr lang="en-GB">
                    <a:noFill/>
                  </a:rPr>
                  <a:t> </a:t>
                </a:r>
              </a:p>
            </p:txBody>
          </p:sp>
        </mc:Fallback>
      </mc:AlternateContent>
    </p:spTree>
    <p:extLst>
      <p:ext uri="{BB962C8B-B14F-4D97-AF65-F5344CB8AC3E}">
        <p14:creationId xmlns:p14="http://schemas.microsoft.com/office/powerpoint/2010/main" val="208097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2602D-8E3D-44C0-9039-4B0B96F0C55D}"/>
              </a:ext>
            </a:extLst>
          </p:cNvPr>
          <p:cNvSpPr>
            <a:spLocks noGrp="1"/>
          </p:cNvSpPr>
          <p:nvPr>
            <p:ph type="title"/>
          </p:nvPr>
        </p:nvSpPr>
        <p:spPr>
          <a:ln w="19050">
            <a:solidFill>
              <a:srgbClr val="C00000"/>
            </a:solidFill>
          </a:ln>
        </p:spPr>
        <p:txBody>
          <a:bodyPr/>
          <a:lstStyle/>
          <a:p>
            <a:r>
              <a:rPr lang="en-GB" dirty="0"/>
              <a:t>Optimal control: motivations and strategies </a:t>
            </a:r>
          </a:p>
        </p:txBody>
      </p:sp>
      <p:sp>
        <p:nvSpPr>
          <p:cNvPr id="3" name="Segnaposto contenuto 2">
            <a:extLst>
              <a:ext uri="{FF2B5EF4-FFF2-40B4-BE49-F238E27FC236}">
                <a16:creationId xmlns:a16="http://schemas.microsoft.com/office/drawing/2014/main" id="{65A7659D-4ED5-4BED-92C4-15C8ADC7CD53}"/>
              </a:ext>
            </a:extLst>
          </p:cNvPr>
          <p:cNvSpPr>
            <a:spLocks noGrp="1"/>
          </p:cNvSpPr>
          <p:nvPr>
            <p:ph idx="1"/>
          </p:nvPr>
        </p:nvSpPr>
        <p:spPr>
          <a:xfrm>
            <a:off x="838200" y="2017817"/>
            <a:ext cx="10515600" cy="4351338"/>
          </a:xfrm>
        </p:spPr>
        <p:txBody>
          <a:bodyPr>
            <a:normAutofit fontScale="92500" lnSpcReduction="20000"/>
          </a:bodyPr>
          <a:lstStyle/>
          <a:p>
            <a:r>
              <a:rPr lang="en-GB" dirty="0"/>
              <a:t>Find a way to avoid the spread of the virus </a:t>
            </a:r>
          </a:p>
          <a:p>
            <a:r>
              <a:rPr lang="en-GB" dirty="0"/>
              <a:t>Prevent hospitals overcrowding and beds collapse in IC-u avoiding number of deaths</a:t>
            </a:r>
          </a:p>
          <a:p>
            <a:r>
              <a:rPr lang="en-GB" dirty="0"/>
              <a:t>Try to find the best strategy that accomplish the task</a:t>
            </a:r>
          </a:p>
          <a:p>
            <a:r>
              <a:rPr lang="en-GB" dirty="0"/>
              <a:t>Four strategies proposed:</a:t>
            </a:r>
          </a:p>
          <a:p>
            <a:pPr marL="514350" indent="-514350">
              <a:buFont typeface="+mj-lt"/>
              <a:buAutoNum type="arabicPeriod"/>
            </a:pPr>
            <a:r>
              <a:rPr lang="en-GB" dirty="0"/>
              <a:t>Maximise the number of susceptible </a:t>
            </a:r>
            <a:r>
              <a:rPr lang="en-GB" dirty="0">
                <a:solidFill>
                  <a:srgbClr val="000000"/>
                </a:solidFill>
                <a:effectLst/>
                <a:ea typeface="Calibri" panose="020F0502020204030204" pitchFamily="34" charset="0"/>
                <a:cs typeface="KdvpnkMinionProRegular"/>
              </a:rPr>
              <a:t>(</a:t>
            </a:r>
            <a:r>
              <a:rPr lang="en-GB" i="1" dirty="0">
                <a:solidFill>
                  <a:srgbClr val="000000"/>
                </a:solidFill>
                <a:ea typeface="Calibri" panose="020F0502020204030204" pitchFamily="34" charset="0"/>
                <a:cs typeface="KdvpnkMinionProRegular"/>
              </a:rPr>
              <a:t>S</a:t>
            </a:r>
            <a:r>
              <a:rPr lang="en-GB" dirty="0">
                <a:solidFill>
                  <a:srgbClr val="000000"/>
                </a:solidFill>
                <a:effectLst/>
                <a:ea typeface="Calibri" panose="020F0502020204030204" pitchFamily="34" charset="0"/>
                <a:cs typeface="KdvpnkMinionProRegular"/>
              </a:rPr>
              <a:t>)</a:t>
            </a:r>
            <a:endParaRPr lang="en-GB" dirty="0"/>
          </a:p>
          <a:p>
            <a:pPr marL="514350" indent="-514350">
              <a:buFont typeface="+mj-lt"/>
              <a:buAutoNum type="arabicPeriod"/>
            </a:pPr>
            <a:r>
              <a:rPr lang="en-GB" dirty="0"/>
              <a:t>Minimise hospitalised patients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a typeface="Calibri" panose="020F0502020204030204" pitchFamily="34" charset="0"/>
                <a:cs typeface="KdvpnkMinionProRegular"/>
              </a:rPr>
              <a:t>2</a:t>
            </a:r>
            <a:r>
              <a:rPr lang="en-GB" dirty="0">
                <a:solidFill>
                  <a:srgbClr val="000000"/>
                </a:solidFill>
                <a:effectLst/>
                <a:ea typeface="Calibri" panose="020F0502020204030204" pitchFamily="34" charset="0"/>
                <a:cs typeface="KdvpnkMinionProRegular"/>
              </a:rPr>
              <a:t>) </a:t>
            </a:r>
            <a:r>
              <a:rPr lang="en-GB" dirty="0"/>
              <a:t>and hospitalised ones with symptoms not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ffectLst/>
                <a:ea typeface="Calibri" panose="020F0502020204030204" pitchFamily="34" charset="0"/>
                <a:cs typeface="KdvpnkMinionProRegular"/>
              </a:rPr>
              <a:t>1</a:t>
            </a:r>
            <a:r>
              <a:rPr lang="en-GB" dirty="0">
                <a:solidFill>
                  <a:srgbClr val="000000"/>
                </a:solidFill>
                <a:effectLst/>
                <a:ea typeface="Calibri" panose="020F0502020204030204" pitchFamily="34" charset="0"/>
                <a:cs typeface="KdvpnkMinionProRegular"/>
              </a:rPr>
              <a:t>)</a:t>
            </a:r>
            <a:endParaRPr lang="en-GB" dirty="0"/>
          </a:p>
          <a:p>
            <a:pPr marL="514350" indent="-514350">
              <a:buFont typeface="+mj-lt"/>
              <a:buAutoNum type="arabicPeriod"/>
            </a:pPr>
            <a:r>
              <a:rPr lang="en-GB" dirty="0"/>
              <a:t>Maximise susceptible </a:t>
            </a:r>
            <a:r>
              <a:rPr lang="en-GB" dirty="0">
                <a:solidFill>
                  <a:srgbClr val="000000"/>
                </a:solidFill>
                <a:effectLst/>
                <a:ea typeface="Calibri" panose="020F0502020204030204" pitchFamily="34" charset="0"/>
                <a:cs typeface="KdvpnkMinionProRegular"/>
              </a:rPr>
              <a:t>(</a:t>
            </a:r>
            <a:r>
              <a:rPr lang="en-GB" i="1" dirty="0">
                <a:solidFill>
                  <a:srgbClr val="000000"/>
                </a:solidFill>
                <a:ea typeface="Calibri" panose="020F0502020204030204" pitchFamily="34" charset="0"/>
                <a:cs typeface="KdvpnkMinionProRegular"/>
              </a:rPr>
              <a:t>S</a:t>
            </a:r>
            <a:r>
              <a:rPr lang="en-GB" dirty="0">
                <a:solidFill>
                  <a:srgbClr val="000000"/>
                </a:solidFill>
                <a:effectLst/>
                <a:ea typeface="Calibri" panose="020F0502020204030204" pitchFamily="34" charset="0"/>
                <a:cs typeface="KdvpnkMinionProRegular"/>
              </a:rPr>
              <a:t>) </a:t>
            </a:r>
            <a:r>
              <a:rPr lang="en-GB" dirty="0"/>
              <a:t>and minimise hospitalised patients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a typeface="Calibri" panose="020F0502020204030204" pitchFamily="34" charset="0"/>
                <a:cs typeface="KdvpnkMinionProRegular"/>
              </a:rPr>
              <a:t>2</a:t>
            </a:r>
            <a:r>
              <a:rPr lang="en-GB" dirty="0">
                <a:solidFill>
                  <a:srgbClr val="000000"/>
                </a:solidFill>
                <a:effectLst/>
                <a:ea typeface="Calibri" panose="020F0502020204030204" pitchFamily="34" charset="0"/>
                <a:cs typeface="KdvpnkMinionProRegular"/>
              </a:rPr>
              <a:t>)</a:t>
            </a:r>
            <a:r>
              <a:rPr lang="en-GB" dirty="0"/>
              <a:t> and hospitalised ones with symptoms not in IC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I</a:t>
            </a:r>
            <a:r>
              <a:rPr lang="en-GB" i="1" baseline="-25000" dirty="0">
                <a:solidFill>
                  <a:srgbClr val="000000"/>
                </a:solidFill>
                <a:effectLst/>
                <a:ea typeface="Calibri" panose="020F0502020204030204" pitchFamily="34" charset="0"/>
                <a:cs typeface="KdvpnkMinionProRegular"/>
              </a:rPr>
              <a:t>1</a:t>
            </a:r>
            <a:r>
              <a:rPr lang="en-GB" dirty="0">
                <a:solidFill>
                  <a:srgbClr val="000000"/>
                </a:solidFill>
                <a:effectLst/>
                <a:ea typeface="Calibri" panose="020F0502020204030204" pitchFamily="34" charset="0"/>
                <a:cs typeface="KdvpnkMinionProRegular"/>
              </a:rPr>
              <a:t>)</a:t>
            </a:r>
            <a:endParaRPr lang="en-GB" dirty="0"/>
          </a:p>
          <a:p>
            <a:pPr marL="514350" indent="-514350">
              <a:buFont typeface="+mj-lt"/>
              <a:buAutoNum type="arabicPeriod"/>
            </a:pPr>
            <a:r>
              <a:rPr lang="en-GB" dirty="0"/>
              <a:t>Maximise the number of vaccinated subjects </a:t>
            </a:r>
            <a:r>
              <a:rPr lang="en-GB" dirty="0">
                <a:solidFill>
                  <a:srgbClr val="000000"/>
                </a:solidFill>
                <a:effectLst/>
                <a:ea typeface="Calibri" panose="020F0502020204030204" pitchFamily="34" charset="0"/>
                <a:cs typeface="KdvpnkMinionProRegular"/>
              </a:rPr>
              <a:t>(</a:t>
            </a:r>
            <a:r>
              <a:rPr lang="en-GB" i="1" dirty="0">
                <a:solidFill>
                  <a:srgbClr val="000000"/>
                </a:solidFill>
                <a:effectLst/>
                <a:ea typeface="Calibri" panose="020F0502020204030204" pitchFamily="34" charset="0"/>
                <a:cs typeface="KdvpnkMinionProRegular"/>
              </a:rPr>
              <a:t>V)</a:t>
            </a:r>
            <a:endParaRPr lang="en-GB" dirty="0"/>
          </a:p>
        </p:txBody>
      </p:sp>
    </p:spTree>
    <p:extLst>
      <p:ext uri="{BB962C8B-B14F-4D97-AF65-F5344CB8AC3E}">
        <p14:creationId xmlns:p14="http://schemas.microsoft.com/office/powerpoint/2010/main" val="11079545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2359</Words>
  <Application>Microsoft Office PowerPoint</Application>
  <PresentationFormat>Widescreen</PresentationFormat>
  <Paragraphs>205</Paragraphs>
  <Slides>21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Arial</vt:lpstr>
      <vt:lpstr>Calibri</vt:lpstr>
      <vt:lpstr>Calibri Light</vt:lpstr>
      <vt:lpstr>Cambria Math</vt:lpstr>
      <vt:lpstr>Times New Roman</vt:lpstr>
      <vt:lpstr>Tema di Office</vt:lpstr>
      <vt:lpstr>Optimal control strategies to prevent the hospital beds collapse during Covid-19 outbreak </vt:lpstr>
      <vt:lpstr>Mathematic model: state equations with control</vt:lpstr>
      <vt:lpstr>Compartments definition</vt:lpstr>
      <vt:lpstr>Presentazione standard di PowerPoint</vt:lpstr>
      <vt:lpstr>Model: control actions interpretation</vt:lpstr>
      <vt:lpstr>Presentazione standard di PowerPoint</vt:lpstr>
      <vt:lpstr>Model fitting</vt:lpstr>
      <vt:lpstr>Fitting strategy and objective function definition</vt:lpstr>
      <vt:lpstr>Optimal control: motivations and strategies </vt:lpstr>
      <vt:lpstr>Cost functions</vt:lpstr>
      <vt:lpstr>Optimal control problem and solutions: Pontryagin maximum principle</vt:lpstr>
      <vt:lpstr>Pontryagin maximum princple: theorem</vt:lpstr>
      <vt:lpstr>Application of the principle to the strategies: Hamiltonian</vt:lpstr>
      <vt:lpstr>Application of the principle to the strategies: Costate equations</vt:lpstr>
      <vt:lpstr>Application of the principle to the strategies: Controls’ Expressions</vt:lpstr>
      <vt:lpstr>Results: introduction</vt:lpstr>
      <vt:lpstr>Results: fitting simulation</vt:lpstr>
      <vt:lpstr>Results: optimal control preliminaries </vt:lpstr>
      <vt:lpstr>Results: optimal state trajectories and optimal control (overall comparison among the four strategies)</vt:lpstr>
      <vt:lpstr>Results: discussion (da mettere o da dire a voce??)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rotondi</dc:creator>
  <cp:lastModifiedBy>Leonardo Pio  Lo Porto</cp:lastModifiedBy>
  <cp:revision>84</cp:revision>
  <dcterms:created xsi:type="dcterms:W3CDTF">2021-02-25T08:15:09Z</dcterms:created>
  <dcterms:modified xsi:type="dcterms:W3CDTF">2021-03-30T13:48:19Z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