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72" r:id="rId6"/>
    <p:sldId id="260" r:id="rId7"/>
    <p:sldId id="273" r:id="rId8"/>
    <p:sldId id="262" r:id="rId9"/>
    <p:sldId id="263" r:id="rId10"/>
    <p:sldId id="264" r:id="rId11"/>
    <p:sldId id="274" r:id="rId12"/>
    <p:sldId id="265" r:id="rId13"/>
    <p:sldId id="266" r:id="rId14"/>
    <p:sldId id="267" r:id="rId15"/>
    <p:sldId id="268" r:id="rId16"/>
    <p:sldId id="269" r:id="rId17"/>
    <p:sldId id="270" r:id="rId18"/>
    <p:sldId id="271" r:id="rId19"/>
    <p:sldId id="275"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9"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29/03/2021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29/03/2021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29/03/2021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29/03/2021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29/03/2021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29/03/2021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29/03/2021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29/03/2021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29/03/2021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29/03/2021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29/03/2021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29/03/2021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0.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0.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6.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18081" y="1918154"/>
            <a:ext cx="9155837" cy="3021691"/>
          </a:xfrm>
        </p:spPr>
        <p:txBody>
          <a:bodyPr>
            <a:normAutofit fontScale="90000"/>
          </a:bodyPr>
          <a:lstStyle/>
          <a:p>
            <a:r>
              <a:rPr lang="it-IT" dirty="0" err="1"/>
              <a:t>Optimal</a:t>
            </a:r>
            <a:r>
              <a:rPr lang="it-IT" dirty="0"/>
              <a:t> control strategies to </a:t>
            </a:r>
            <a:r>
              <a:rPr lang="it-IT" dirty="0" err="1"/>
              <a:t>prevent</a:t>
            </a:r>
            <a:r>
              <a:rPr lang="it-IT" dirty="0"/>
              <a:t> the hospital beds </a:t>
            </a:r>
            <a:r>
              <a:rPr lang="it-IT" dirty="0" err="1"/>
              <a:t>collapse</a:t>
            </a:r>
            <a:r>
              <a:rPr lang="it-IT" dirty="0"/>
              <a:t> </a:t>
            </a:r>
            <a:r>
              <a:rPr lang="it-IT" dirty="0" err="1"/>
              <a:t>during</a:t>
            </a:r>
            <a:r>
              <a:rPr lang="it-IT" dirty="0"/>
              <a:t> Covid-19 </a:t>
            </a:r>
            <a:r>
              <a:rPr lang="it-IT" dirty="0" err="1"/>
              <a:t>outbreak</a:t>
            </a:r>
            <a:r>
              <a:rPr lang="it-IT"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5083206" cy="1249362"/>
          </a:xfrm>
        </p:spPr>
        <p:txBody>
          <a:bodyPr/>
          <a:lstStyle/>
          <a:p>
            <a:r>
              <a:rPr lang="it-IT" dirty="0"/>
              <a:t>Funzioni di costo </a:t>
            </a:r>
          </a:p>
        </p:txBody>
      </p:sp>
      <mc:AlternateContent xmlns:mc="http://schemas.openxmlformats.org/markup-compatibility/2006" xmlns:a14="http://schemas.microsoft.com/office/drawing/2010/main">
        <mc:Choice Requires="a14">
          <p:sp>
            <p:nvSpPr>
              <p:cNvPr id="4" name="CasellaDiTesto 3"/>
              <p:cNvSpPr txBox="1"/>
              <p:nvPr/>
            </p:nvSpPr>
            <p:spPr>
              <a:xfrm>
                <a:off x="838200" y="1583879"/>
                <a:ext cx="4783617" cy="5271187"/>
              </a:xfrm>
              <a:prstGeom prst="rect">
                <a:avLst/>
              </a:prstGeom>
              <a:noFill/>
            </p:spPr>
            <p:txBody>
              <a:bodyPr wrap="none" lIns="0" tIns="0" rIns="0" bIns="0" rtlCol="0">
                <a:spAutoFit/>
              </a:bodyPr>
              <a:lstStyle/>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14:m>
                  <m:oMathPara xmlns:m="http://schemas.openxmlformats.org/officeDocument/2006/math">
                    <m:oMathParaPr>
                      <m:jc m:val="centerGroup"/>
                    </m:oMathParaPr>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m:oMathPara>
                </a14:m>
                <a:endParaRPr lang="it-IT" sz="2000" b="0" i="1" dirty="0">
                  <a:latin typeface="Cambria Math" panose="02040503050406030204" pitchFamily="18" charset="0"/>
                </a:endParaRPr>
              </a:p>
              <a:p>
                <a:pPr>
                  <a:lnSpc>
                    <a:spcPct val="200000"/>
                  </a:lnSpc>
                </a:pPr>
                <a14:m>
                  <m:oMathPara xmlns:m="http://schemas.openxmlformats.org/officeDocument/2006/math">
                    <m:oMathParaPr>
                      <m:jc m:val="centerGroup"/>
                    </m:oMathParaPr>
                    <m:oMath xmlns:m="http://schemas.openxmlformats.org/officeDocument/2006/math">
                      <m:r>
                        <a:rPr lang="it-IT" sz="2000" b="0" i="1" smtClean="0">
                          <a:latin typeface="Cambria Math" panose="02040503050406030204" pitchFamily="18" charset="0"/>
                        </a:rPr>
                        <m:t> </m:t>
                      </m:r>
                    </m:oMath>
                  </m:oMathPara>
                </a14:m>
                <a:endParaRPr lang="it-IT" sz="2000" b="0" dirty="0"/>
              </a:p>
              <a:p>
                <a:endParaRPr lang="it-IT" b="0" dirty="0"/>
              </a:p>
              <a:p>
                <a:endParaRPr lang="it-IT" dirty="0"/>
              </a:p>
            </p:txBody>
          </p:sp>
        </mc:Choice>
        <mc:Fallback xmlns="">
          <p:sp>
            <p:nvSpPr>
              <p:cNvPr id="4" name="CasellaDiTesto 3"/>
              <p:cNvSpPr txBox="true">
                <a:spLocks noRot="true" noChangeAspect="true" noMove="true" noResize="true" noEditPoints="true" noAdjustHandles="true" noChangeArrowheads="true" noChangeShapeType="true" noTextEdit="true"/>
              </p:cNvSpPr>
              <p:nvPr/>
            </p:nvSpPr>
            <p:spPr>
              <a:xfrm>
                <a:off x="838200" y="1583879"/>
                <a:ext cx="4783617" cy="5271187"/>
              </a:xfrm>
              <a:prstGeom prst="rect">
                <a:avLst/>
              </a:prstGeom>
              <a:blipFill rotWithShape="true">
                <a:blip r:embed="rId2"/>
                <a:stretch>
                  <a:fillRect t="-4" r="-18727" b="-1742"/>
                </a:stretch>
              </a:blipFill>
            </p:spPr>
            <p:txBody>
              <a:bodyPr/>
              <a:lstStyle/>
              <a:p>
                <a:r>
                  <a:rPr lang="en-US" altLang="en-US">
                    <a:noFill/>
                  </a:rPr>
                  <a:t> </a:t>
                </a:r>
              </a:p>
            </p:txBody>
          </p:sp>
        </mc:Fallback>
      </mc:AlternateContent>
      <p:sp>
        <p:nvSpPr>
          <p:cNvPr id="5" name="Titolo 1"/>
          <p:cNvSpPr txBox="1"/>
          <p:nvPr/>
        </p:nvSpPr>
        <p:spPr>
          <a:xfrm>
            <a:off x="6570185" y="441324"/>
            <a:ext cx="5179381" cy="1173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Vincoli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Applicazione </a:t>
            </a:r>
            <a:r>
              <a:rPr lang="it-IT" dirty="0" err="1"/>
              <a:t>Pontryagin</a:t>
            </a:r>
            <a:endParaRPr lang="it-IT" dirty="0"/>
          </a:p>
        </p:txBody>
      </p:sp>
      <p:sp>
        <p:nvSpPr>
          <p:cNvPr id="3" name="Segnaposto contenuto 2"/>
          <p:cNvSpPr>
            <a:spLocks noGrp="1"/>
          </p:cNvSpPr>
          <p:nvPr>
            <p:ph idx="1"/>
          </p:nvPr>
        </p:nvSpPr>
        <p:spPr/>
        <p:txBody>
          <a:bodyPr/>
          <a:lstStyle/>
          <a:p>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Fitting parametri modello </a:t>
            </a:r>
          </a:p>
        </p:txBody>
      </p:sp>
      <p:sp>
        <p:nvSpPr>
          <p:cNvPr id="3" name="Segnaposto contenuto 2"/>
          <p:cNvSpPr>
            <a:spLocks noGrp="1"/>
          </p:cNvSpPr>
          <p:nvPr>
            <p:ph idx="1"/>
          </p:nvPr>
        </p:nvSpPr>
        <p:spPr/>
        <p:txBody>
          <a:bodyPr/>
          <a:lstStyle/>
          <a:p>
            <a:r>
              <a:rPr lang="it-IT" dirty="0"/>
              <a:t>Prima di effettuare l’ottimizzazione puntiamo a far aderire il modello ai dati reali al fine di avere al momento dell’ottimizzazione dei risultati che possono rispecchiare per certi versi le reali possibilità usando strategie di controllo ottimo offerte da </a:t>
            </a:r>
            <a:r>
              <a:rPr lang="it-IT" dirty="0" err="1"/>
              <a:t>Matlab</a:t>
            </a:r>
            <a:r>
              <a:rPr lang="it-IT"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 fitting </a:t>
            </a:r>
          </a:p>
        </p:txBody>
      </p:sp>
      <p:sp>
        <p:nvSpPr>
          <p:cNvPr id="3" name="Segnaposto contenuto 2"/>
          <p:cNvSpPr>
            <a:spLocks noGrp="1"/>
          </p:cNvSpPr>
          <p:nvPr>
            <p:ph idx="1"/>
          </p:nvPr>
        </p:nvSpPr>
        <p:spPr/>
        <p:txBody>
          <a:bodyPr/>
          <a:lstStyle/>
          <a:p>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Risultati/simulazione: Prima strategia </a:t>
            </a:r>
          </a:p>
        </p:txBody>
      </p:sp>
      <p:sp>
        <p:nvSpPr>
          <p:cNvPr id="3" name="Segnaposto contenuto 2"/>
          <p:cNvSpPr>
            <a:spLocks noGrp="1"/>
          </p:cNvSpPr>
          <p:nvPr>
            <p:ph idx="1"/>
          </p:nvPr>
        </p:nvSpPr>
        <p:spPr/>
        <p:txBody>
          <a:bodyPr/>
          <a:lstStyle/>
          <a:p>
            <a:r>
              <a:rPr lang="it-IT" dirty="0"/>
              <a:t>Funzione di costo, risultati (simulazione) e interpretazione/commento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Risultati/simulazione: seconda strategia</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Risultati/simulazione: terza strategia</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Risultati/simulazione: quarta strategia</a:t>
            </a:r>
          </a:p>
        </p:txBody>
      </p:sp>
      <p:sp>
        <p:nvSpPr>
          <p:cNvPr id="3" name="Segnaposto contenuto 2"/>
          <p:cNvSpPr>
            <a:spLocks noGrp="1"/>
          </p:cNvSpPr>
          <p:nvPr>
            <p:ph idx="1"/>
          </p:nvPr>
        </p:nvSpPr>
        <p:spPr/>
        <p:txBody>
          <a:bodyPr/>
          <a:lstStyle/>
          <a:p>
            <a:r>
              <a:rPr lang="it-IT" dirty="0"/>
              <a:t>Funzione di costo, risultati (simulazione) e interpretazione/commento</a:t>
            </a:r>
          </a:p>
          <a:p>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Comparazione strategie e commenti sullo sforzo del controllo </a:t>
            </a:r>
          </a:p>
        </p:txBody>
      </p:sp>
      <p:sp>
        <p:nvSpPr>
          <p:cNvPr id="3" name="Segnaposto contenuto 2"/>
          <p:cNvSpPr>
            <a:spLocks noGrp="1"/>
          </p:cNvSpPr>
          <p:nvPr>
            <p:ph idx="1"/>
          </p:nvPr>
        </p:nvSpPr>
        <p:spPr/>
        <p:txBody>
          <a:bodyPr/>
          <a:lstStyle/>
          <a:p>
            <a:endParaRPr lang="it-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Conclusioni</a:t>
            </a:r>
          </a:p>
        </p:txBody>
      </p:sp>
      <p:sp>
        <p:nvSpPr>
          <p:cNvPr id="3" name="Segnaposto contenuto 2"/>
          <p:cNvSpPr>
            <a:spLocks noGrp="1"/>
          </p:cNvSpPr>
          <p:nvPr>
            <p:ph idx="1"/>
          </p:nvPr>
        </p:nvSpPr>
        <p:spPr/>
        <p:txBody>
          <a:bodyPr/>
          <a:lstStyle/>
          <a:p>
            <a:endParaRPr 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1859103" y="2372396"/>
                <a:ext cx="8460554" cy="39827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true">
                <a:spLocks noRot="true" noChangeAspect="true" noMove="true" noResize="true" noEditPoints="true" noAdjustHandles="true" noChangeArrowheads="true" noChangeShapeType="true" noTextEdit="true"/>
              </p:cNvSpPr>
              <p:nvPr/>
            </p:nvSpPr>
            <p:spPr>
              <a:xfrm>
                <a:off x="1859103" y="2372396"/>
                <a:ext cx="8460554" cy="3982720"/>
              </a:xfrm>
              <a:prstGeom prst="rect">
                <a:avLst/>
              </a:prstGeom>
              <a:blipFill rotWithShape="true">
                <a:blip r:embed="rId2"/>
                <a:stretch>
                  <a:fillRect l="-5" t="-1" r="3" b="1"/>
                </a:stretch>
              </a:blipFill>
            </p:spPr>
            <p:txBody>
              <a:bodyPr/>
              <a:lstStyle/>
              <a:p>
                <a:r>
                  <a:rPr lang="en-US" altLang="en-US">
                    <a:noFill/>
                  </a:rPr>
                  <a:t> </a:t>
                </a:r>
              </a:p>
            </p:txBody>
          </p:sp>
        </mc:Fallback>
      </mc:AlternateContent>
      <p:sp>
        <p:nvSpPr>
          <p:cNvPr id="5" name="Titolo 1"/>
          <p:cNvSpPr>
            <a:spLocks noGrp="1"/>
          </p:cNvSpPr>
          <p:nvPr>
            <p:ph type="title"/>
          </p:nvPr>
        </p:nvSpPr>
        <p:spPr>
          <a:xfrm>
            <a:off x="838200" y="365125"/>
            <a:ext cx="10515600" cy="1325563"/>
          </a:xfrm>
        </p:spPr>
        <p:txBody>
          <a:bodyPr/>
          <a:lstStyle/>
          <a:p>
            <a:r>
              <a:rPr lang="en-GB" dirty="0"/>
              <a:t>Mathematic</a:t>
            </a:r>
            <a:r>
              <a:rPr lang="it-IT" dirty="0"/>
              <a:t> model: state </a:t>
            </a:r>
            <a:r>
              <a:rPr lang="it-IT" dirty="0" err="1"/>
              <a:t>equations</a:t>
            </a:r>
            <a:r>
              <a:rPr lang="it-IT" dirty="0"/>
              <a:t> with control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Compartments</a:t>
            </a:r>
            <a:r>
              <a:rPr lang="it-IT" dirty="0"/>
              <a:t> </a:t>
            </a:r>
            <a:r>
              <a:rPr lang="it-IT" dirty="0" err="1"/>
              <a:t>definition</a:t>
            </a:r>
            <a:endParaRPr lang="it-IT" dirty="0"/>
          </a:p>
        </p:txBody>
      </p:sp>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807747299"/>
                  </p:ext>
                </p:extLst>
              </p:nvPr>
            </p:nvGraphicFramePr>
            <p:xfrm>
              <a:off x="640080" y="1402715"/>
              <a:ext cx="11140440" cy="5090160"/>
            </p:xfrm>
            <a:graphic>
              <a:graphicData uri="http://schemas.openxmlformats.org/drawingml/2006/table">
                <a:tbl>
                  <a:tblPr bandRow="1">
                    <a:tableStyleId>{5C22544A-7EE6-4342-B048-85BDC9FD1C3A}</a:tableStyleId>
                  </a:tblPr>
                  <a:tblGrid>
                    <a:gridCol w="1661987">
                      <a:extLst>
                        <a:ext uri="{9D8B030D-6E8A-4147-A177-3AD203B41FA5}">
                          <a16:colId xmlns:a16="http://schemas.microsoft.com/office/drawing/2014/main" val="2219117382"/>
                        </a:ext>
                      </a:extLst>
                    </a:gridCol>
                    <a:gridCol w="9478453">
                      <a:extLst>
                        <a:ext uri="{9D8B030D-6E8A-4147-A177-3AD203B41FA5}">
                          <a16:colId xmlns:a16="http://schemas.microsoft.com/office/drawing/2014/main" val="1591659533"/>
                        </a:ext>
                      </a:extLst>
                    </a:gridCol>
                  </a:tblGrid>
                  <a:tr h="370840">
                    <a:tc>
                      <a:txBody>
                        <a:bodyPr/>
                        <a:lstStyle/>
                        <a:p>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𝑆</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are not yet infected but they are potentially plagued by the virus.</a:t>
                          </a:r>
                          <a:endParaRPr lang="it-IT" sz="2200" b="0" dirty="0"/>
                        </a:p>
                      </a:txBody>
                      <a:tcPr/>
                    </a:tc>
                    <a:extLst>
                      <a:ext uri="{0D108BD9-81ED-4DB2-BD59-A6C34878D82A}">
                        <a16:rowId xmlns:a16="http://schemas.microsoft.com/office/drawing/2014/main" val="3014022597"/>
                      </a:ext>
                    </a:extLst>
                  </a:tr>
                  <a:tr h="370840">
                    <a:tc>
                      <a:txBody>
                        <a:bodyPr/>
                        <a:lstStyle/>
                        <a:p>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𝐸</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have been infected but they still cannot spread the virus because of the incubation period</a:t>
                          </a:r>
                          <a:r>
                            <a:rPr lang="it-IT" sz="2200" b="0" dirty="0"/>
                            <a:t>.</a:t>
                          </a:r>
                        </a:p>
                      </a:txBody>
                      <a:tcPr/>
                    </a:tc>
                    <a:extLst>
                      <a:ext uri="{0D108BD9-81ED-4DB2-BD59-A6C34878D82A}">
                        <a16:rowId xmlns:a16="http://schemas.microsoft.com/office/drawing/2014/main" val="109876800"/>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sz="2200" i="1" smtClean="0">
                                        <a:latin typeface="Cambria Math" panose="02040503050406030204" pitchFamily="18" charset="0"/>
                                      </a:rPr>
                                    </m:ctrlPr>
                                  </m:sSubPr>
                                  <m:e>
                                    <m:r>
                                      <a:rPr lang="it-IT" sz="2200" b="0" i="1" smtClean="0">
                                        <a:latin typeface="Cambria Math" panose="02040503050406030204" pitchFamily="18" charset="0"/>
                                      </a:rPr>
                                      <m:t>𝐼</m:t>
                                    </m:r>
                                  </m:e>
                                  <m:sub>
                                    <m:r>
                                      <a:rPr lang="it-IT" sz="2200" b="0" i="1" smtClean="0">
                                        <a:latin typeface="Cambria Math" panose="02040503050406030204" pitchFamily="18" charset="0"/>
                                      </a:rPr>
                                      <m:t>𝑎</m:t>
                                    </m:r>
                                  </m:sub>
                                </m:sSub>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that can infect the susceptible class because they are not yet detected and so they could have contacts with susceptible people.</a:t>
                          </a:r>
                          <a:endParaRPr lang="it-IT" sz="2200" b="0" i="1" dirty="0">
                            <a:latin typeface="Cambria Math" panose="02040503050406030204" pitchFamily="18" charset="0"/>
                          </a:endParaRPr>
                        </a:p>
                      </a:txBody>
                      <a:tcPr/>
                    </a:tc>
                    <a:extLst>
                      <a:ext uri="{0D108BD9-81ED-4DB2-BD59-A6C34878D82A}">
                        <a16:rowId xmlns:a16="http://schemas.microsoft.com/office/drawing/2014/main" val="3961619761"/>
                      </a:ext>
                    </a:extLst>
                  </a:tr>
                  <a:tr h="370840">
                    <a:tc>
                      <a:txBody>
                        <a:bodyPr/>
                        <a:lstStyle/>
                        <a:p>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𝑄</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or without symptoms quarantined and due to this fact, they cannot have contact with susceptible.</a:t>
                          </a:r>
                          <a:endParaRPr lang="it-IT" sz="2200" b="0" i="1" dirty="0">
                            <a:latin typeface="Cambria Math" panose="02040503050406030204" pitchFamily="18" charset="0"/>
                          </a:endParaRPr>
                        </a:p>
                      </a:txBody>
                      <a:tcPr/>
                    </a:tc>
                    <a:extLst>
                      <a:ext uri="{0D108BD9-81ED-4DB2-BD59-A6C34878D82A}">
                        <a16:rowId xmlns:a16="http://schemas.microsoft.com/office/drawing/2014/main" val="2858870422"/>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𝐼</m:t>
                                    </m:r>
                                  </m:e>
                                  <m:sub>
                                    <m:r>
                                      <a:rPr lang="it-IT" sz="2200" b="0" i="1" smtClean="0">
                                        <a:latin typeface="Cambria Math" panose="02040503050406030204" pitchFamily="18" charset="0"/>
                                      </a:rPr>
                                      <m:t>1</m:t>
                                    </m:r>
                                  </m:sub>
                                </m:sSub>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symptoms and hospitalized not in Intensive Care (IC)</a:t>
                          </a:r>
                        </a:p>
                      </a:txBody>
                      <a:tcPr/>
                    </a:tc>
                    <a:extLst>
                      <a:ext uri="{0D108BD9-81ED-4DB2-BD59-A6C34878D82A}">
                        <a16:rowId xmlns:a16="http://schemas.microsoft.com/office/drawing/2014/main" val="90096246"/>
                      </a:ext>
                    </a:extLst>
                  </a:tr>
                  <a:tr h="370840">
                    <a:tc>
                      <a:txBody>
                        <a:bodyPr/>
                        <a:lstStyle/>
                        <a:p>
                          <a14:m>
                            <m:oMathPara xmlns:m="http://schemas.openxmlformats.org/officeDocument/2006/math">
                              <m:oMathParaPr>
                                <m:jc m:val="centerGroup"/>
                              </m:oMathParaPr>
                              <m:oMath xmlns:m="http://schemas.openxmlformats.org/officeDocument/2006/math">
                                <m:sSub>
                                  <m:sSubPr>
                                    <m:ctrlPr>
                                      <a:rPr lang="it-IT" sz="2200" b="0" i="1" smtClean="0">
                                        <a:latin typeface="Cambria Math" panose="02040503050406030204" pitchFamily="18" charset="0"/>
                                      </a:rPr>
                                    </m:ctrlPr>
                                  </m:sSubPr>
                                  <m:e>
                                    <m:r>
                                      <a:rPr lang="it-IT" sz="2200" b="0" i="1" smtClean="0">
                                        <a:latin typeface="Cambria Math" panose="02040503050406030204" pitchFamily="18" charset="0"/>
                                      </a:rPr>
                                      <m:t>𝐼</m:t>
                                    </m:r>
                                  </m:e>
                                  <m:sub>
                                    <m:r>
                                      <a:rPr lang="it-IT" sz="2200" b="0" i="1" smtClean="0">
                                        <a:latin typeface="Cambria Math" panose="02040503050406030204" pitchFamily="18" charset="0"/>
                                      </a:rPr>
                                      <m:t>2</m:t>
                                    </m:r>
                                  </m:sub>
                                </m:sSub>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that due to the heavy symptoms has been hospitalized in Intensive Care (IC).</a:t>
                          </a:r>
                          <a:endParaRPr lang="it-IT" sz="2200" b="0" dirty="0"/>
                        </a:p>
                      </a:txBody>
                      <a:tcPr/>
                    </a:tc>
                    <a:extLst>
                      <a:ext uri="{0D108BD9-81ED-4DB2-BD59-A6C34878D82A}">
                        <a16:rowId xmlns:a16="http://schemas.microsoft.com/office/drawing/2014/main" val="2226181080"/>
                      </a:ext>
                    </a:extLst>
                  </a:tr>
                  <a:tr h="370840">
                    <a:tc>
                      <a:txBody>
                        <a:bodyPr/>
                        <a:lstStyle/>
                        <a:p>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𝑅</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healed from the virus and temporarily immune.</a:t>
                          </a:r>
                          <a:endParaRPr lang="it-IT" sz="2200" dirty="0"/>
                        </a:p>
                      </a:txBody>
                      <a:tcPr/>
                    </a:tc>
                    <a:extLst>
                      <a:ext uri="{0D108BD9-81ED-4DB2-BD59-A6C34878D82A}">
                        <a16:rowId xmlns:a16="http://schemas.microsoft.com/office/drawing/2014/main" val="1155778667"/>
                      </a:ext>
                    </a:extLst>
                  </a:tr>
                  <a:tr h="370840">
                    <a:tc>
                      <a:txBody>
                        <a:bodyPr/>
                        <a:lstStyle/>
                        <a:p>
                          <a14:m>
                            <m:oMathPara xmlns:m="http://schemas.openxmlformats.org/officeDocument/2006/math">
                              <m:oMathParaPr>
                                <m:jc m:val="centerGroup"/>
                              </m:oMathParaPr>
                              <m:oMath xmlns:m="http://schemas.openxmlformats.org/officeDocument/2006/math">
                                <m:r>
                                  <a:rPr lang="it-IT" sz="2200" b="0" i="1" smtClean="0">
                                    <a:latin typeface="Cambria Math" panose="02040503050406030204" pitchFamily="18" charset="0"/>
                                  </a:rPr>
                                  <m:t>𝑉</m:t>
                                </m:r>
                              </m:oMath>
                            </m:oMathPara>
                          </a14:m>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vaccinated and immune.</a:t>
                          </a:r>
                          <a:endParaRPr lang="it-IT" sz="2200" dirty="0"/>
                        </a:p>
                      </a:txBody>
                      <a:tcPr/>
                    </a:tc>
                    <a:extLst>
                      <a:ext uri="{0D108BD9-81ED-4DB2-BD59-A6C34878D82A}">
                        <a16:rowId xmlns:a16="http://schemas.microsoft.com/office/drawing/2014/main" val="2037897696"/>
                      </a:ext>
                    </a:extLst>
                  </a:tr>
                </a:tbl>
              </a:graphicData>
            </a:graphic>
          </p:graphicFrame>
        </mc:Choice>
        <mc:Fallback>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2807747299"/>
                  </p:ext>
                </p:extLst>
              </p:nvPr>
            </p:nvGraphicFramePr>
            <p:xfrm>
              <a:off x="640080" y="1402715"/>
              <a:ext cx="11140440" cy="5090160"/>
            </p:xfrm>
            <a:graphic>
              <a:graphicData uri="http://schemas.openxmlformats.org/drawingml/2006/table">
                <a:tbl>
                  <a:tblPr bandRow="1">
                    <a:tableStyleId>{5C22544A-7EE6-4342-B048-85BDC9FD1C3A}</a:tableStyleId>
                  </a:tblPr>
                  <a:tblGrid>
                    <a:gridCol w="1661987">
                      <a:extLst>
                        <a:ext uri="{9D8B030D-6E8A-4147-A177-3AD203B41FA5}">
                          <a16:colId xmlns:a16="http://schemas.microsoft.com/office/drawing/2014/main" val="2219117382"/>
                        </a:ext>
                      </a:extLst>
                    </a:gridCol>
                    <a:gridCol w="9478453">
                      <a:extLst>
                        <a:ext uri="{9D8B030D-6E8A-4147-A177-3AD203B41FA5}">
                          <a16:colId xmlns:a16="http://schemas.microsoft.com/office/drawing/2014/main" val="1591659533"/>
                        </a:ext>
                      </a:extLst>
                    </a:gridCol>
                  </a:tblGrid>
                  <a:tr h="426720">
                    <a:tc>
                      <a:txBody>
                        <a:bodyPr/>
                        <a:lstStyle/>
                        <a:p>
                          <a:endParaRPr lang="it-IT"/>
                        </a:p>
                      </a:txBody>
                      <a:tcPr>
                        <a:blipFill>
                          <a:blip r:embed="rId2"/>
                          <a:stretch>
                            <a:fillRect l="-733" t="-10000" r="-570330" b="-112285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are not yet infected but they are potentially plagued by the virus.</a:t>
                          </a:r>
                          <a:endParaRPr lang="it-IT" sz="2200" b="0" dirty="0"/>
                        </a:p>
                      </a:txBody>
                      <a:tcPr/>
                    </a:tc>
                    <a:extLst>
                      <a:ext uri="{0D108BD9-81ED-4DB2-BD59-A6C34878D82A}">
                        <a16:rowId xmlns:a16="http://schemas.microsoft.com/office/drawing/2014/main" val="3014022597"/>
                      </a:ext>
                    </a:extLst>
                  </a:tr>
                  <a:tr h="762000">
                    <a:tc>
                      <a:txBody>
                        <a:bodyPr/>
                        <a:lstStyle/>
                        <a:p>
                          <a:endParaRPr lang="it-IT"/>
                        </a:p>
                      </a:txBody>
                      <a:tcPr>
                        <a:blipFill>
                          <a:blip r:embed="rId2"/>
                          <a:stretch>
                            <a:fillRect l="-733" t="-61600" r="-570330" b="-5288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people who have been infected but they still cannot spread the virus because of the incubation period</a:t>
                          </a:r>
                          <a:r>
                            <a:rPr lang="it-IT" sz="2200" b="0" dirty="0"/>
                            <a:t>.</a:t>
                          </a:r>
                        </a:p>
                      </a:txBody>
                      <a:tcPr/>
                    </a:tc>
                    <a:extLst>
                      <a:ext uri="{0D108BD9-81ED-4DB2-BD59-A6C34878D82A}">
                        <a16:rowId xmlns:a16="http://schemas.microsoft.com/office/drawing/2014/main" val="109876800"/>
                      </a:ext>
                    </a:extLst>
                  </a:tr>
                  <a:tr h="762000">
                    <a:tc>
                      <a:txBody>
                        <a:bodyPr/>
                        <a:lstStyle/>
                        <a:p>
                          <a:endParaRPr lang="it-IT"/>
                        </a:p>
                      </a:txBody>
                      <a:tcPr>
                        <a:blipFill>
                          <a:blip r:embed="rId2"/>
                          <a:stretch>
                            <a:fillRect l="-733" t="-161600" r="-570330" b="-4288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that can infect the susceptible class because they are not yet detected and so they could have contacts with susceptible people.</a:t>
                          </a:r>
                          <a:endParaRPr lang="it-IT" sz="2200" b="0" i="1" dirty="0">
                            <a:latin typeface="Cambria Math" panose="02040503050406030204" pitchFamily="18" charset="0"/>
                          </a:endParaRPr>
                        </a:p>
                      </a:txBody>
                      <a:tcPr/>
                    </a:tc>
                    <a:extLst>
                      <a:ext uri="{0D108BD9-81ED-4DB2-BD59-A6C34878D82A}">
                        <a16:rowId xmlns:a16="http://schemas.microsoft.com/office/drawing/2014/main" val="3961619761"/>
                      </a:ext>
                    </a:extLst>
                  </a:tr>
                  <a:tr h="762000">
                    <a:tc>
                      <a:txBody>
                        <a:bodyPr/>
                        <a:lstStyle/>
                        <a:p>
                          <a:endParaRPr lang="it-IT"/>
                        </a:p>
                      </a:txBody>
                      <a:tcPr>
                        <a:blipFill>
                          <a:blip r:embed="rId2"/>
                          <a:stretch>
                            <a:fillRect l="-733" t="-259524" r="-570330" b="-3253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or without symptoms quarantined and due to this fact, they cannot have contact with susceptible.</a:t>
                          </a:r>
                          <a:endParaRPr lang="it-IT" sz="2200" b="0" i="1" dirty="0">
                            <a:latin typeface="Cambria Math" panose="02040503050406030204" pitchFamily="18" charset="0"/>
                          </a:endParaRPr>
                        </a:p>
                      </a:txBody>
                      <a:tcPr/>
                    </a:tc>
                    <a:extLst>
                      <a:ext uri="{0D108BD9-81ED-4DB2-BD59-A6C34878D82A}">
                        <a16:rowId xmlns:a16="http://schemas.microsoft.com/office/drawing/2014/main" val="2858870422"/>
                      </a:ext>
                    </a:extLst>
                  </a:tr>
                  <a:tr h="762000">
                    <a:tc>
                      <a:txBody>
                        <a:bodyPr/>
                        <a:lstStyle/>
                        <a:p>
                          <a:endParaRPr lang="it-IT"/>
                        </a:p>
                      </a:txBody>
                      <a:tcPr>
                        <a:blipFill>
                          <a:blip r:embed="rId2"/>
                          <a:stretch>
                            <a:fillRect l="-733" t="-362400" r="-570330" b="-2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with symptoms and hospitalized not in Intensive Care (IC)</a:t>
                          </a:r>
                        </a:p>
                      </a:txBody>
                      <a:tcPr/>
                    </a:tc>
                    <a:extLst>
                      <a:ext uri="{0D108BD9-81ED-4DB2-BD59-A6C34878D82A}">
                        <a16:rowId xmlns:a16="http://schemas.microsoft.com/office/drawing/2014/main" val="90096246"/>
                      </a:ext>
                    </a:extLst>
                  </a:tr>
                  <a:tr h="762000">
                    <a:tc>
                      <a:txBody>
                        <a:bodyPr/>
                        <a:lstStyle/>
                        <a:p>
                          <a:endParaRPr lang="it-IT"/>
                        </a:p>
                      </a:txBody>
                      <a:tcPr>
                        <a:blipFill>
                          <a:blip r:embed="rId2"/>
                          <a:stretch>
                            <a:fillRect l="-733" t="-462400" r="-570330" b="-1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detected that due to the heavy symptoms has been hospitalized in Intensive Care (IC).</a:t>
                          </a:r>
                          <a:endParaRPr lang="it-IT" sz="2200" b="0" dirty="0"/>
                        </a:p>
                      </a:txBody>
                      <a:tcPr/>
                    </a:tc>
                    <a:extLst>
                      <a:ext uri="{0D108BD9-81ED-4DB2-BD59-A6C34878D82A}">
                        <a16:rowId xmlns:a16="http://schemas.microsoft.com/office/drawing/2014/main" val="2226181080"/>
                      </a:ext>
                    </a:extLst>
                  </a:tr>
                  <a:tr h="426720">
                    <a:tc>
                      <a:txBody>
                        <a:bodyPr/>
                        <a:lstStyle/>
                        <a:p>
                          <a:endParaRPr lang="it-IT"/>
                        </a:p>
                      </a:txBody>
                      <a:tcPr>
                        <a:blipFill>
                          <a:blip r:embed="rId2"/>
                          <a:stretch>
                            <a:fillRect l="-733" t="-1004286" r="-570330" b="-1285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healed from the virus and temporarily immune.</a:t>
                          </a:r>
                          <a:endParaRPr lang="it-IT" sz="2200" dirty="0"/>
                        </a:p>
                      </a:txBody>
                      <a:tcPr/>
                    </a:tc>
                    <a:extLst>
                      <a:ext uri="{0D108BD9-81ED-4DB2-BD59-A6C34878D82A}">
                        <a16:rowId xmlns:a16="http://schemas.microsoft.com/office/drawing/2014/main" val="1155778667"/>
                      </a:ext>
                    </a:extLst>
                  </a:tr>
                  <a:tr h="426720">
                    <a:tc>
                      <a:txBody>
                        <a:bodyPr/>
                        <a:lstStyle/>
                        <a:p>
                          <a:endParaRPr lang="it-IT"/>
                        </a:p>
                      </a:txBody>
                      <a:tcPr>
                        <a:blipFill>
                          <a:blip r:embed="rId2"/>
                          <a:stretch>
                            <a:fillRect l="-733" t="-1104286" r="-570330" b="-285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fraction of population vaccinated and immune.</a:t>
                          </a:r>
                          <a:endParaRPr lang="it-IT" sz="2200" dirty="0"/>
                        </a:p>
                      </a:txBody>
                      <a:tcPr/>
                    </a:tc>
                    <a:extLst>
                      <a:ext uri="{0D108BD9-81ED-4DB2-BD59-A6C34878D82A}">
                        <a16:rowId xmlns:a16="http://schemas.microsoft.com/office/drawing/2014/main" val="2037897696"/>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2515377351"/>
                  </p:ext>
                </p:extLst>
              </p:nvPr>
            </p:nvGraphicFramePr>
            <p:xfrm>
              <a:off x="613410" y="965495"/>
              <a:ext cx="11323320" cy="5685918"/>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0">
                    <a:tc>
                      <a:txBody>
                        <a:bodyPr/>
                        <a:lstStyle/>
                        <a:p>
                          <a:pPr>
                            <a:lnSpc>
                              <a:spcPct val="107000"/>
                            </a:lnSpc>
                            <a:spcAft>
                              <a:spcPts val="800"/>
                            </a:spcAft>
                          </a:pPr>
                          <a:r>
                            <a:rPr lang="en-GB" sz="2200" dirty="0">
                              <a:effectLst/>
                            </a:rPr>
                            <a:t>Symbol</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𝒃</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Number of births.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𝒅</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Death rate in Italy</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𝜷</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Contact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𝒌</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800" dirty="0">
                              <a:effectLst/>
                            </a:rPr>
                            <a:t>Incubation period</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𝝀</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positive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𝒑</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quarantined people. (1-p): percentage of hospitalized patients not in IC</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a:effectLst/>
                                      </a:rPr>
                                    </m:ctrlPr>
                                  </m:sSubPr>
                                  <m:e>
                                    <m:r>
                                      <a:rPr lang="en-GB" sz="1800">
                                        <a:effectLst/>
                                      </a:rPr>
                                      <m:t>𝝈</m:t>
                                    </m:r>
                                  </m:e>
                                  <m:sub>
                                    <m:r>
                                      <a:rPr lang="en-GB" sz="1800">
                                        <a:effectLst/>
                                      </a:rPr>
                                      <m:t>𝟏</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people that from quarantine move to Covid units after complications.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a:effectLst/>
                                      </a:rPr>
                                    </m:ctrlPr>
                                  </m:sSubPr>
                                  <m:e>
                                    <m:r>
                                      <a:rPr lang="en-GB" sz="1800">
                                        <a:effectLst/>
                                      </a:rPr>
                                      <m:t>𝝈</m:t>
                                    </m:r>
                                  </m:e>
                                  <m:sub>
                                    <m:r>
                                      <a:rPr lang="en-GB" sz="1800">
                                        <a:effectLst/>
                                      </a:rPr>
                                      <m:t>𝟐</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Percentage of people that from Covid units move to IC units after complications.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a:effectLst/>
                                      </a:rPr>
                                    </m:ctrlPr>
                                  </m:sSubPr>
                                  <m:e>
                                    <m:r>
                                      <a:rPr lang="en-GB" sz="1800">
                                        <a:effectLst/>
                                      </a:rPr>
                                      <m:t>𝜸</m:t>
                                    </m:r>
                                  </m:e>
                                  <m:sub>
                                    <m:r>
                                      <a:rPr lang="en-GB" sz="1800">
                                        <a:effectLst/>
                                      </a:rPr>
                                      <m:t>𝒊</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Recovery rate without use of drugs in </a:t>
                          </a:r>
                          <a:r>
                            <a:rPr lang="en-GB" sz="1800" dirty="0" err="1">
                              <a:effectLst/>
                            </a:rPr>
                            <a:t>I</a:t>
                          </a:r>
                          <a:r>
                            <a:rPr lang="en-GB" sz="1800" baseline="-25000" dirty="0" err="1">
                              <a:effectLst/>
                            </a:rPr>
                            <a:t>a</a:t>
                          </a:r>
                          <a:r>
                            <a:rPr lang="en-GB" sz="1800" dirty="0">
                              <a:effectLst/>
                            </a:rPr>
                            <a:t>(</a:t>
                          </a:r>
                          <a:r>
                            <a:rPr lang="en-GB" sz="1800" dirty="0" err="1">
                              <a:effectLst/>
                            </a:rPr>
                            <a:t>i</a:t>
                          </a:r>
                          <a:r>
                            <a:rPr lang="en-GB" sz="1800" dirty="0">
                              <a:effectLst/>
                            </a:rPr>
                            <a:t>=1), Q (</a:t>
                          </a:r>
                          <a:r>
                            <a:rPr lang="en-GB" sz="1800" dirty="0" err="1">
                              <a:effectLst/>
                            </a:rPr>
                            <a:t>i</a:t>
                          </a:r>
                          <a:r>
                            <a:rPr lang="en-GB" sz="1800" dirty="0">
                              <a:effectLst/>
                            </a:rPr>
                            <a:t>=2), I</a:t>
                          </a:r>
                          <a:r>
                            <a:rPr lang="en-GB" sz="1800" baseline="-25000" dirty="0">
                              <a:effectLst/>
                            </a:rPr>
                            <a:t>1</a:t>
                          </a:r>
                          <a:r>
                            <a:rPr lang="en-GB" sz="1800" dirty="0">
                              <a:effectLst/>
                            </a:rPr>
                            <a:t> (</a:t>
                          </a:r>
                          <a:r>
                            <a:rPr lang="en-GB" sz="1800" dirty="0" err="1">
                              <a:effectLst/>
                            </a:rPr>
                            <a:t>i</a:t>
                          </a:r>
                          <a:r>
                            <a:rPr lang="en-GB" sz="1800" dirty="0">
                              <a:effectLst/>
                            </a:rPr>
                            <a:t>=3)</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𝒎</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Death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36673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800">
                                        <a:effectLst/>
                                      </a:rPr>
                                    </m:ctrlPr>
                                  </m:sSubPr>
                                  <m:e>
                                    <m:r>
                                      <a:rPr lang="en-GB" sz="1800">
                                        <a:effectLst/>
                                      </a:rPr>
                                      <m:t>𝝆</m:t>
                                    </m:r>
                                  </m:e>
                                  <m:sub>
                                    <m:r>
                                      <a:rPr lang="en-GB" sz="1800">
                                        <a:effectLst/>
                                      </a:rPr>
                                      <m:t>𝒋</m:t>
                                    </m:r>
                                  </m:sub>
                                </m:sSub>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Control effectiveness (</a:t>
                          </a:r>
                          <a14:m>
                            <m:oMath xmlns:m="http://schemas.openxmlformats.org/officeDocument/2006/math">
                              <m:sSub>
                                <m:sSubPr>
                                  <m:ctrlPr>
                                    <a:rPr lang="it-IT" sz="1800">
                                      <a:effectLst/>
                                    </a:rPr>
                                  </m:ctrlPr>
                                </m:sSubPr>
                                <m:e>
                                  <m:r>
                                    <a:rPr lang="en-GB" sz="1800">
                                      <a:effectLst/>
                                    </a:rPr>
                                    <m:t>𝜌</m:t>
                                  </m:r>
                                </m:e>
                                <m:sub>
                                  <m:r>
                                    <a:rPr lang="en-GB" sz="1800">
                                      <a:effectLst/>
                                    </a:rPr>
                                    <m:t>1</m:t>
                                  </m:r>
                                </m:sub>
                              </m:sSub>
                            </m:oMath>
                          </a14:m>
                          <a:r>
                            <a:rPr lang="en-GB" sz="1800" dirty="0">
                              <a:effectLst/>
                            </a:rPr>
                            <a:t> with respect to u</a:t>
                          </a:r>
                          <a:r>
                            <a:rPr lang="en-GB" sz="1800" baseline="-25000" dirty="0">
                              <a:effectLst/>
                            </a:rPr>
                            <a:t>1</a:t>
                          </a:r>
                          <a:r>
                            <a:rPr lang="en-GB" sz="1800" dirty="0">
                              <a:effectLst/>
                            </a:rPr>
                            <a:t> and </a:t>
                          </a:r>
                          <a14:m>
                            <m:oMath xmlns:m="http://schemas.openxmlformats.org/officeDocument/2006/math">
                              <m:sSub>
                                <m:sSubPr>
                                  <m:ctrlPr>
                                    <a:rPr lang="it-IT" sz="1800">
                                      <a:effectLst/>
                                    </a:rPr>
                                  </m:ctrlPr>
                                </m:sSubPr>
                                <m:e>
                                  <m:r>
                                    <a:rPr lang="en-GB" sz="1800">
                                      <a:effectLst/>
                                    </a:rPr>
                                    <m:t>𝜌</m:t>
                                  </m:r>
                                </m:e>
                                <m:sub>
                                  <m:r>
                                    <a:rPr lang="en-GB" sz="1800">
                                      <a:effectLst/>
                                    </a:rPr>
                                    <m:t>2</m:t>
                                  </m:r>
                                </m:sub>
                              </m:sSub>
                            </m:oMath>
                          </a14:m>
                          <a:r>
                            <a:rPr lang="en-GB" sz="1800" dirty="0">
                              <a:effectLst/>
                            </a:rPr>
                            <a:t> with respect to u</a:t>
                          </a:r>
                          <a:r>
                            <a:rPr lang="en-GB" sz="1800" baseline="-25000" dirty="0">
                              <a:effectLst/>
                            </a:rPr>
                            <a:t>2</a:t>
                          </a:r>
                          <a:r>
                            <a:rPr lang="en-GB" sz="1800" dirty="0">
                              <a:effectLst/>
                            </a:rPr>
                            <a:t>)</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5450000"/>
                      </a:ext>
                    </a:extLst>
                  </a:tr>
                  <a:tr h="5206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𝝉</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Inverse of the mean time to swab (both referring to the onset of symptoms and the time spent to know about the contact with a positive person)</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800">
                                    <a:effectLst/>
                                  </a:rPr>
                                  <m:t>𝜼</m:t>
                                </m:r>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800" dirty="0">
                              <a:effectLst/>
                            </a:rPr>
                            <a:t>Inverse of the mean time to be again susceptible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Choice>
        <mc:Fallback>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2515377351"/>
                  </p:ext>
                </p:extLst>
              </p:nvPr>
            </p:nvGraphicFramePr>
            <p:xfrm>
              <a:off x="613410" y="965495"/>
              <a:ext cx="11323320" cy="5685918"/>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42900">
                    <a:tc>
                      <a:txBody>
                        <a:bodyPr/>
                        <a:lstStyle/>
                        <a:p>
                          <a:pPr>
                            <a:lnSpc>
                              <a:spcPct val="107000"/>
                            </a:lnSpc>
                            <a:spcAft>
                              <a:spcPts val="800"/>
                            </a:spcAft>
                          </a:pPr>
                          <a:r>
                            <a:rPr lang="en-GB" sz="2200" dirty="0">
                              <a:effectLst/>
                            </a:rPr>
                            <a:t>Symbol</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915253974"/>
                      </a:ext>
                    </a:extLst>
                  </a:tr>
                  <a:tr h="395097">
                    <a:tc>
                      <a:txBody>
                        <a:bodyPr/>
                        <a:lstStyle/>
                        <a:p>
                          <a:endParaRPr lang="it-IT"/>
                        </a:p>
                      </a:txBody>
                      <a:tcPr marL="57829" marR="57829" marT="0" marB="0">
                        <a:blipFill>
                          <a:blip r:embed="rId2"/>
                          <a:stretch>
                            <a:fillRect l="-353" t="-106154" r="-558304" b="-1256923"/>
                          </a:stretch>
                        </a:blipFill>
                      </a:tcPr>
                    </a:tc>
                    <a:tc>
                      <a:txBody>
                        <a:bodyPr/>
                        <a:lstStyle/>
                        <a:p>
                          <a:pPr algn="just">
                            <a:lnSpc>
                              <a:spcPct val="107000"/>
                            </a:lnSpc>
                            <a:spcAft>
                              <a:spcPts val="800"/>
                            </a:spcAft>
                          </a:pPr>
                          <a:r>
                            <a:rPr lang="en-GB" sz="1800" dirty="0">
                              <a:effectLst/>
                            </a:rPr>
                            <a:t>Number of births.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740841277"/>
                      </a:ext>
                    </a:extLst>
                  </a:tr>
                  <a:tr h="395097">
                    <a:tc>
                      <a:txBody>
                        <a:bodyPr/>
                        <a:lstStyle/>
                        <a:p>
                          <a:endParaRPr lang="it-IT"/>
                        </a:p>
                      </a:txBody>
                      <a:tcPr marL="57829" marR="57829" marT="0" marB="0">
                        <a:blipFill>
                          <a:blip r:embed="rId2"/>
                          <a:stretch>
                            <a:fillRect l="-353" t="-206154" r="-558304" b="-1156923"/>
                          </a:stretch>
                        </a:blipFill>
                      </a:tcPr>
                    </a:tc>
                    <a:tc>
                      <a:txBody>
                        <a:bodyPr/>
                        <a:lstStyle/>
                        <a:p>
                          <a:pPr>
                            <a:lnSpc>
                              <a:spcPct val="107000"/>
                            </a:lnSpc>
                            <a:spcAft>
                              <a:spcPts val="800"/>
                            </a:spcAft>
                          </a:pPr>
                          <a:r>
                            <a:rPr lang="en-GB" sz="1800" dirty="0">
                              <a:effectLst/>
                            </a:rPr>
                            <a:t>Death rate in Italy</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91063789"/>
                      </a:ext>
                    </a:extLst>
                  </a:tr>
                  <a:tr h="395097">
                    <a:tc>
                      <a:txBody>
                        <a:bodyPr/>
                        <a:lstStyle/>
                        <a:p>
                          <a:endParaRPr lang="it-IT"/>
                        </a:p>
                      </a:txBody>
                      <a:tcPr marL="57829" marR="57829" marT="0" marB="0">
                        <a:blipFill>
                          <a:blip r:embed="rId2"/>
                          <a:stretch>
                            <a:fillRect l="-353" t="-306154" r="-558304" b="-1056923"/>
                          </a:stretch>
                        </a:blipFill>
                      </a:tcPr>
                    </a:tc>
                    <a:tc>
                      <a:txBody>
                        <a:bodyPr/>
                        <a:lstStyle/>
                        <a:p>
                          <a:pPr algn="just">
                            <a:lnSpc>
                              <a:spcPct val="107000"/>
                            </a:lnSpc>
                            <a:spcAft>
                              <a:spcPts val="800"/>
                            </a:spcAft>
                          </a:pPr>
                          <a:r>
                            <a:rPr lang="en-GB" sz="1800" dirty="0">
                              <a:effectLst/>
                            </a:rPr>
                            <a:t>Contact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20726655"/>
                      </a:ext>
                    </a:extLst>
                  </a:tr>
                  <a:tr h="395097">
                    <a:tc>
                      <a:txBody>
                        <a:bodyPr/>
                        <a:lstStyle/>
                        <a:p>
                          <a:endParaRPr lang="it-IT"/>
                        </a:p>
                      </a:txBody>
                      <a:tcPr marL="57829" marR="57829" marT="0" marB="0">
                        <a:blipFill>
                          <a:blip r:embed="rId2"/>
                          <a:stretch>
                            <a:fillRect l="-353" t="-406154" r="-558304" b="-956923"/>
                          </a:stretch>
                        </a:blipFill>
                      </a:tcPr>
                    </a:tc>
                    <a:tc>
                      <a:txBody>
                        <a:bodyPr/>
                        <a:lstStyle/>
                        <a:p>
                          <a:pPr algn="just">
                            <a:lnSpc>
                              <a:spcPct val="107000"/>
                            </a:lnSpc>
                            <a:spcAft>
                              <a:spcPts val="800"/>
                            </a:spcAft>
                          </a:pPr>
                          <a:r>
                            <a:rPr lang="en-GB" sz="1800" dirty="0">
                              <a:effectLst/>
                            </a:rPr>
                            <a:t>Incubation period</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08412790"/>
                      </a:ext>
                    </a:extLst>
                  </a:tr>
                  <a:tr h="395097">
                    <a:tc>
                      <a:txBody>
                        <a:bodyPr/>
                        <a:lstStyle/>
                        <a:p>
                          <a:endParaRPr lang="it-IT"/>
                        </a:p>
                      </a:txBody>
                      <a:tcPr marL="57829" marR="57829" marT="0" marB="0">
                        <a:blipFill>
                          <a:blip r:embed="rId2"/>
                          <a:stretch>
                            <a:fillRect l="-353" t="-506154" r="-558304" b="-856923"/>
                          </a:stretch>
                        </a:blipFill>
                      </a:tcPr>
                    </a:tc>
                    <a:tc>
                      <a:txBody>
                        <a:bodyPr/>
                        <a:lstStyle/>
                        <a:p>
                          <a:pPr>
                            <a:lnSpc>
                              <a:spcPct val="107000"/>
                            </a:lnSpc>
                            <a:spcAft>
                              <a:spcPts val="800"/>
                            </a:spcAft>
                          </a:pPr>
                          <a:r>
                            <a:rPr lang="en-GB" sz="1800" dirty="0">
                              <a:effectLst/>
                            </a:rPr>
                            <a:t>Percentage of positive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38836879"/>
                      </a:ext>
                    </a:extLst>
                  </a:tr>
                  <a:tr h="395097">
                    <a:tc>
                      <a:txBody>
                        <a:bodyPr/>
                        <a:lstStyle/>
                        <a:p>
                          <a:endParaRPr lang="it-IT"/>
                        </a:p>
                      </a:txBody>
                      <a:tcPr marL="57829" marR="57829" marT="0" marB="0">
                        <a:blipFill>
                          <a:blip r:embed="rId2"/>
                          <a:stretch>
                            <a:fillRect l="-353" t="-606154" r="-558304" b="-756923"/>
                          </a:stretch>
                        </a:blipFill>
                      </a:tcPr>
                    </a:tc>
                    <a:tc>
                      <a:txBody>
                        <a:bodyPr/>
                        <a:lstStyle/>
                        <a:p>
                          <a:pPr>
                            <a:lnSpc>
                              <a:spcPct val="107000"/>
                            </a:lnSpc>
                            <a:spcAft>
                              <a:spcPts val="800"/>
                            </a:spcAft>
                          </a:pPr>
                          <a:r>
                            <a:rPr lang="en-GB" sz="1800" dirty="0">
                              <a:effectLst/>
                            </a:rPr>
                            <a:t>Percentage of quarantined people. (1-p): percentage of hospitalized patients not in IC</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080561817"/>
                      </a:ext>
                    </a:extLst>
                  </a:tr>
                  <a:tr h="395097">
                    <a:tc>
                      <a:txBody>
                        <a:bodyPr/>
                        <a:lstStyle/>
                        <a:p>
                          <a:endParaRPr lang="it-IT"/>
                        </a:p>
                      </a:txBody>
                      <a:tcPr marL="57829" marR="57829" marT="0" marB="0">
                        <a:blipFill>
                          <a:blip r:embed="rId2"/>
                          <a:stretch>
                            <a:fillRect l="-353" t="-706154" r="-558304" b="-656923"/>
                          </a:stretch>
                        </a:blipFill>
                      </a:tcPr>
                    </a:tc>
                    <a:tc>
                      <a:txBody>
                        <a:bodyPr/>
                        <a:lstStyle/>
                        <a:p>
                          <a:pPr>
                            <a:lnSpc>
                              <a:spcPct val="107000"/>
                            </a:lnSpc>
                            <a:spcAft>
                              <a:spcPts val="800"/>
                            </a:spcAft>
                          </a:pPr>
                          <a:r>
                            <a:rPr lang="en-GB" sz="1800" dirty="0">
                              <a:effectLst/>
                            </a:rPr>
                            <a:t>Percentage of people that from quarantine move to Covid units after complications.</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884498215"/>
                      </a:ext>
                    </a:extLst>
                  </a:tr>
                  <a:tr h="395097">
                    <a:tc>
                      <a:txBody>
                        <a:bodyPr/>
                        <a:lstStyle/>
                        <a:p>
                          <a:endParaRPr lang="it-IT"/>
                        </a:p>
                      </a:txBody>
                      <a:tcPr marL="57829" marR="57829" marT="0" marB="0">
                        <a:blipFill>
                          <a:blip r:embed="rId2"/>
                          <a:stretch>
                            <a:fillRect l="-353" t="-806154" r="-558304" b="-556923"/>
                          </a:stretch>
                        </a:blipFill>
                      </a:tcPr>
                    </a:tc>
                    <a:tc>
                      <a:txBody>
                        <a:bodyPr/>
                        <a:lstStyle/>
                        <a:p>
                          <a:pPr>
                            <a:lnSpc>
                              <a:spcPct val="107000"/>
                            </a:lnSpc>
                            <a:spcAft>
                              <a:spcPts val="800"/>
                            </a:spcAft>
                          </a:pPr>
                          <a:r>
                            <a:rPr lang="en-GB" sz="1800" dirty="0">
                              <a:effectLst/>
                            </a:rPr>
                            <a:t>Percentage of people that from Covid units move to IC units after complications.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33479029"/>
                      </a:ext>
                    </a:extLst>
                  </a:tr>
                  <a:tr h="395097">
                    <a:tc>
                      <a:txBody>
                        <a:bodyPr/>
                        <a:lstStyle/>
                        <a:p>
                          <a:endParaRPr lang="it-IT"/>
                        </a:p>
                      </a:txBody>
                      <a:tcPr marL="57829" marR="57829" marT="0" marB="0">
                        <a:blipFill>
                          <a:blip r:embed="rId2"/>
                          <a:stretch>
                            <a:fillRect l="-353" t="-920313" r="-558304" b="-465625"/>
                          </a:stretch>
                        </a:blipFill>
                      </a:tcPr>
                    </a:tc>
                    <a:tc>
                      <a:txBody>
                        <a:bodyPr/>
                        <a:lstStyle/>
                        <a:p>
                          <a:pPr>
                            <a:lnSpc>
                              <a:spcPct val="107000"/>
                            </a:lnSpc>
                            <a:spcAft>
                              <a:spcPts val="800"/>
                            </a:spcAft>
                          </a:pPr>
                          <a:r>
                            <a:rPr lang="en-GB" sz="1800" dirty="0">
                              <a:effectLst/>
                            </a:rPr>
                            <a:t>Recovery rate without use of drugs in </a:t>
                          </a:r>
                          <a:r>
                            <a:rPr lang="en-GB" sz="1800" dirty="0" err="1">
                              <a:effectLst/>
                            </a:rPr>
                            <a:t>I</a:t>
                          </a:r>
                          <a:r>
                            <a:rPr lang="en-GB" sz="1800" baseline="-25000" dirty="0" err="1">
                              <a:effectLst/>
                            </a:rPr>
                            <a:t>a</a:t>
                          </a:r>
                          <a:r>
                            <a:rPr lang="en-GB" sz="1800" dirty="0">
                              <a:effectLst/>
                            </a:rPr>
                            <a:t>(</a:t>
                          </a:r>
                          <a:r>
                            <a:rPr lang="en-GB" sz="1800" dirty="0" err="1">
                              <a:effectLst/>
                            </a:rPr>
                            <a:t>i</a:t>
                          </a:r>
                          <a:r>
                            <a:rPr lang="en-GB" sz="1800" dirty="0">
                              <a:effectLst/>
                            </a:rPr>
                            <a:t>=1), Q (</a:t>
                          </a:r>
                          <a:r>
                            <a:rPr lang="en-GB" sz="1800" dirty="0" err="1">
                              <a:effectLst/>
                            </a:rPr>
                            <a:t>i</a:t>
                          </a:r>
                          <a:r>
                            <a:rPr lang="en-GB" sz="1800" dirty="0">
                              <a:effectLst/>
                            </a:rPr>
                            <a:t>=2), I</a:t>
                          </a:r>
                          <a:r>
                            <a:rPr lang="en-GB" sz="1800" baseline="-25000" dirty="0">
                              <a:effectLst/>
                            </a:rPr>
                            <a:t>1</a:t>
                          </a:r>
                          <a:r>
                            <a:rPr lang="en-GB" sz="1800" dirty="0">
                              <a:effectLst/>
                            </a:rPr>
                            <a:t> (</a:t>
                          </a:r>
                          <a:r>
                            <a:rPr lang="en-GB" sz="1800" dirty="0" err="1">
                              <a:effectLst/>
                            </a:rPr>
                            <a:t>i</a:t>
                          </a:r>
                          <a:r>
                            <a:rPr lang="en-GB" sz="1800" dirty="0">
                              <a:effectLst/>
                            </a:rPr>
                            <a:t>=3)</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368275711"/>
                      </a:ext>
                    </a:extLst>
                  </a:tr>
                  <a:tr h="395097">
                    <a:tc>
                      <a:txBody>
                        <a:bodyPr/>
                        <a:lstStyle/>
                        <a:p>
                          <a:endParaRPr lang="it-IT"/>
                        </a:p>
                      </a:txBody>
                      <a:tcPr marL="57829" marR="57829" marT="0" marB="0">
                        <a:blipFill>
                          <a:blip r:embed="rId2"/>
                          <a:stretch>
                            <a:fillRect l="-353" t="-1004615" r="-558304" b="-358462"/>
                          </a:stretch>
                        </a:blipFill>
                      </a:tcPr>
                    </a:tc>
                    <a:tc>
                      <a:txBody>
                        <a:bodyPr/>
                        <a:lstStyle/>
                        <a:p>
                          <a:pPr>
                            <a:lnSpc>
                              <a:spcPct val="107000"/>
                            </a:lnSpc>
                            <a:spcAft>
                              <a:spcPts val="800"/>
                            </a:spcAft>
                          </a:pPr>
                          <a:r>
                            <a:rPr lang="en-GB" sz="1800" dirty="0">
                              <a:effectLst/>
                            </a:rPr>
                            <a:t>Death rate</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3211678972"/>
                      </a:ext>
                    </a:extLst>
                  </a:tr>
                  <a:tr h="422974">
                    <a:tc>
                      <a:txBody>
                        <a:bodyPr/>
                        <a:lstStyle/>
                        <a:p>
                          <a:endParaRPr lang="it-IT"/>
                        </a:p>
                      </a:txBody>
                      <a:tcPr marL="57829" marR="57829" marT="0" marB="0">
                        <a:blipFill>
                          <a:blip r:embed="rId2"/>
                          <a:stretch>
                            <a:fillRect l="-353" t="-1025714" r="-558304" b="-232857"/>
                          </a:stretch>
                        </a:blipFill>
                      </a:tcPr>
                    </a:tc>
                    <a:tc>
                      <a:txBody>
                        <a:bodyPr/>
                        <a:lstStyle/>
                        <a:p>
                          <a:endParaRPr lang="it-IT"/>
                        </a:p>
                      </a:txBody>
                      <a:tcPr marL="57829" marR="57829" marT="0" marB="0">
                        <a:blipFill>
                          <a:blip r:embed="rId2"/>
                          <a:stretch>
                            <a:fillRect l="-18020" t="-1025714" r="-254" b="-232857"/>
                          </a:stretch>
                        </a:blipFill>
                      </a:tcPr>
                    </a:tc>
                    <a:extLst>
                      <a:ext uri="{0D108BD9-81ED-4DB2-BD59-A6C34878D82A}">
                        <a16:rowId xmlns:a16="http://schemas.microsoft.com/office/drawing/2014/main" val="15450000"/>
                      </a:ext>
                    </a:extLst>
                  </a:tr>
                  <a:tr h="573977">
                    <a:tc>
                      <a:txBody>
                        <a:bodyPr/>
                        <a:lstStyle/>
                        <a:p>
                          <a:endParaRPr lang="it-IT"/>
                        </a:p>
                      </a:txBody>
                      <a:tcPr marL="57829" marR="57829" marT="0" marB="0">
                        <a:blipFill>
                          <a:blip r:embed="rId2"/>
                          <a:stretch>
                            <a:fillRect l="-353" t="-838298" r="-558304" b="-73404"/>
                          </a:stretch>
                        </a:blipFill>
                      </a:tcPr>
                    </a:tc>
                    <a:tc>
                      <a:txBody>
                        <a:bodyPr/>
                        <a:lstStyle/>
                        <a:p>
                          <a:pPr>
                            <a:lnSpc>
                              <a:spcPct val="107000"/>
                            </a:lnSpc>
                            <a:spcAft>
                              <a:spcPts val="800"/>
                            </a:spcAft>
                          </a:pPr>
                          <a:r>
                            <a:rPr lang="en-GB" sz="1800" dirty="0">
                              <a:effectLst/>
                            </a:rPr>
                            <a:t>Inverse of the mean time to swab (both referring to the onset of symptoms and the time spent to know about the contact with a positive person)</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852159366"/>
                      </a:ext>
                    </a:extLst>
                  </a:tr>
                  <a:tr h="395097">
                    <a:tc>
                      <a:txBody>
                        <a:bodyPr/>
                        <a:lstStyle/>
                        <a:p>
                          <a:endParaRPr lang="it-IT"/>
                        </a:p>
                      </a:txBody>
                      <a:tcPr marL="57829" marR="57829" marT="0" marB="0">
                        <a:blipFill>
                          <a:blip r:embed="rId2"/>
                          <a:stretch>
                            <a:fillRect l="-353" t="-1356923" r="-558304" b="-6154"/>
                          </a:stretch>
                        </a:blipFill>
                      </a:tcPr>
                    </a:tc>
                    <a:tc>
                      <a:txBody>
                        <a:bodyPr/>
                        <a:lstStyle/>
                        <a:p>
                          <a:pPr>
                            <a:lnSpc>
                              <a:spcPct val="107000"/>
                            </a:lnSpc>
                            <a:spcAft>
                              <a:spcPts val="800"/>
                            </a:spcAft>
                          </a:pPr>
                          <a:r>
                            <a:rPr lang="en-GB" sz="1800" dirty="0">
                              <a:effectLst/>
                            </a:rPr>
                            <a:t>Inverse of the mean time to be again susceptible </a:t>
                          </a:r>
                          <a:endParaRPr lang="it-IT" sz="18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6" name="CasellaDiTesto 5">
            <a:extLst>
              <a:ext uri="{FF2B5EF4-FFF2-40B4-BE49-F238E27FC236}">
                <a16:creationId xmlns:a16="http://schemas.microsoft.com/office/drawing/2014/main" id="{014069D3-669A-4549-BC28-EFEFF6474C74}"/>
              </a:ext>
            </a:extLst>
          </p:cNvPr>
          <p:cNvSpPr txBox="1"/>
          <p:nvPr/>
        </p:nvSpPr>
        <p:spPr>
          <a:xfrm flipH="1">
            <a:off x="613410" y="206587"/>
            <a:ext cx="10165081" cy="830997"/>
          </a:xfrm>
          <a:prstGeom prst="rect">
            <a:avLst/>
          </a:prstGeom>
          <a:noFill/>
        </p:spPr>
        <p:txBody>
          <a:bodyPr wrap="square" rtlCol="0">
            <a:spAutoFit/>
          </a:bodyPr>
          <a:lstStyle/>
          <a:p>
            <a:r>
              <a:rPr lang="it-IT" sz="4800" dirty="0">
                <a:latin typeface="+mj-lt"/>
              </a:rPr>
              <a:t>Model: </a:t>
            </a:r>
            <a:r>
              <a:rPr lang="it-IT" sz="4800" dirty="0" err="1">
                <a:latin typeface="+mj-lt"/>
              </a:rPr>
              <a:t>parameters</a:t>
            </a:r>
            <a:r>
              <a:rPr lang="it-IT" sz="4800" dirty="0">
                <a:latin typeface="+mj-lt"/>
              </a:rPr>
              <a:t> </a:t>
            </a:r>
            <a:r>
              <a:rPr lang="it-IT" sz="4800" dirty="0" err="1">
                <a:latin typeface="+mj-lt"/>
              </a:rPr>
              <a:t>interpretation</a:t>
            </a:r>
            <a:endParaRPr lang="en-GB" sz="4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Model: control actions </a:t>
            </a:r>
            <a:r>
              <a:rPr lang="it-IT" dirty="0" err="1"/>
              <a:t>interpretation</a:t>
            </a:r>
            <a:endParaRPr lang="it-IT" dirty="0"/>
          </a:p>
        </p:txBody>
      </p:sp>
      <p:sp>
        <p:nvSpPr>
          <p:cNvPr id="3" name="Segnaposto contenuto 2"/>
          <p:cNvSpPr>
            <a:spLocks noGrp="1"/>
          </p:cNvSpPr>
          <p:nvPr>
            <p:ph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indent="0">
              <a:buNone/>
            </a:pPr>
            <a:endParaRPr lang="it-IT" dirty="0"/>
          </a:p>
        </p:txBody>
      </p:sp>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568035966"/>
                  </p:ext>
                </p:extLst>
              </p:nvPr>
            </p:nvGraphicFramePr>
            <p:xfrm>
              <a:off x="640080" y="2833211"/>
              <a:ext cx="11323320" cy="3057843"/>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03273867"/>
                        </a:ext>
                      </a:extLst>
                    </a:gridCol>
                    <a:gridCol w="9601968">
                      <a:extLst>
                        <a:ext uri="{9D8B030D-6E8A-4147-A177-3AD203B41FA5}">
                          <a16:colId xmlns:a16="http://schemas.microsoft.com/office/drawing/2014/main" val="994607054"/>
                        </a:ext>
                      </a:extLst>
                    </a:gridCol>
                  </a:tblGrid>
                  <a:tr h="351557">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36536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3406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372248">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rPr>
                            <a:t>Hospital treatments control over IC patients (availability of beds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34157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Choice>
        <mc:Fallback>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568035966"/>
                  </p:ext>
                </p:extLst>
              </p:nvPr>
            </p:nvGraphicFramePr>
            <p:xfrm>
              <a:off x="640080" y="2833211"/>
              <a:ext cx="11323320" cy="3057843"/>
            </p:xfrm>
            <a:graphic>
              <a:graphicData uri="http://schemas.openxmlformats.org/drawingml/2006/table">
                <a:tbl>
                  <a:tblPr firstRow="1" firstCol="1" bandRow="1">
                    <a:tableStyleId>{5C22544A-7EE6-4342-B048-85BDC9FD1C3A}</a:tableStyleId>
                  </a:tblPr>
                  <a:tblGrid>
                    <a:gridCol w="1721352">
                      <a:extLst>
                        <a:ext uri="{9D8B030D-6E8A-4147-A177-3AD203B41FA5}">
                          <a16:colId xmlns:a16="http://schemas.microsoft.com/office/drawing/2014/main" val="2503273867"/>
                        </a:ext>
                      </a:extLst>
                    </a:gridCol>
                    <a:gridCol w="9601968">
                      <a:extLst>
                        <a:ext uri="{9D8B030D-6E8A-4147-A177-3AD203B41FA5}">
                          <a16:colId xmlns:a16="http://schemas.microsoft.com/office/drawing/2014/main" val="994607054"/>
                        </a:ext>
                      </a:extLst>
                    </a:gridCol>
                  </a:tblGrid>
                  <a:tr h="701675">
                    <a:tc>
                      <a:txBody>
                        <a:bodyPr/>
                        <a:lstStyle/>
                        <a:p>
                          <a:pPr>
                            <a:lnSpc>
                              <a:spcPct val="107000"/>
                            </a:lnSpc>
                            <a:spcAft>
                              <a:spcPts val="800"/>
                            </a:spcAft>
                          </a:pPr>
                          <a:r>
                            <a:rPr lang="en-GB" sz="2200" dirty="0">
                              <a:effectLst/>
                            </a:rPr>
                            <a:t>Control variables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ctr">
                            <a:lnSpc>
                              <a:spcPct val="107000"/>
                            </a:lnSpc>
                            <a:spcAft>
                              <a:spcPts val="800"/>
                            </a:spcAft>
                          </a:pPr>
                          <a:r>
                            <a:rPr lang="en-GB" sz="2200" dirty="0">
                              <a:effectLst/>
                            </a:rPr>
                            <a:t>Interpretation/policy</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847390958"/>
                      </a:ext>
                    </a:extLst>
                  </a:tr>
                  <a:tr h="492443">
                    <a:tc>
                      <a:txBody>
                        <a:bodyPr/>
                        <a:lstStyle/>
                        <a:p>
                          <a:endParaRPr lang="it-IT"/>
                        </a:p>
                      </a:txBody>
                      <a:tcPr marL="57829" marR="57829" marT="0" marB="0">
                        <a:blipFill>
                          <a:blip r:embed="rId2"/>
                          <a:stretch>
                            <a:fillRect l="-709" t="-156790" r="-560284" b="-388889"/>
                          </a:stretch>
                        </a:blipFill>
                      </a:tcPr>
                    </a:tc>
                    <a:tc>
                      <a:txBody>
                        <a:bodyPr/>
                        <a:lstStyle/>
                        <a:p>
                          <a:pPr>
                            <a:lnSpc>
                              <a:spcPct val="107000"/>
                            </a:lnSpc>
                            <a:spcAft>
                              <a:spcPts val="800"/>
                            </a:spcAft>
                          </a:pPr>
                          <a:r>
                            <a:rPr lang="en-GB" sz="2200" dirty="0">
                              <a:effectLst/>
                            </a:rPr>
                            <a:t>Prior control (social distancing, masks, information campaigns)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438046820"/>
                      </a:ext>
                    </a:extLst>
                  </a:tr>
                  <a:tr h="701675">
                    <a:tc>
                      <a:txBody>
                        <a:bodyPr/>
                        <a:lstStyle/>
                        <a:p>
                          <a:endParaRPr lang="it-IT"/>
                        </a:p>
                      </a:txBody>
                      <a:tcPr marL="57829" marR="57829" marT="0" marB="0">
                        <a:blipFill>
                          <a:blip r:embed="rId2"/>
                          <a:stretch>
                            <a:fillRect l="-709" t="-179310" r="-560284" b="-171552"/>
                          </a:stretch>
                        </a:blipFill>
                      </a:tcPr>
                    </a:tc>
                    <a:tc>
                      <a:txBody>
                        <a:bodyPr/>
                        <a:lstStyle/>
                        <a:p>
                          <a:pPr>
                            <a:lnSpc>
                              <a:spcPct val="107000"/>
                            </a:lnSpc>
                            <a:spcAft>
                              <a:spcPts val="800"/>
                            </a:spcAft>
                          </a:pPr>
                          <a:r>
                            <a:rPr lang="en-GB" sz="2200" dirty="0">
                              <a:effectLst/>
                            </a:rPr>
                            <a:t>Hospital treatments control over non-IC patients (availability of beds, medical staff, use of drugs)</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1619870407"/>
                      </a:ext>
                    </a:extLst>
                  </a:tr>
                  <a:tr h="701675">
                    <a:tc>
                      <a:txBody>
                        <a:bodyPr/>
                        <a:lstStyle/>
                        <a:p>
                          <a:endParaRPr lang="it-IT"/>
                        </a:p>
                      </a:txBody>
                      <a:tcPr marL="57829" marR="57829" marT="0" marB="0">
                        <a:blipFill>
                          <a:blip r:embed="rId2"/>
                          <a:stretch>
                            <a:fillRect l="-709" t="-281739" r="-560284" b="-73043"/>
                          </a:stretch>
                        </a:blipFill>
                      </a:tcPr>
                    </a:tc>
                    <a:tc>
                      <a:txBody>
                        <a:bodyPr/>
                        <a:lstStyle/>
                        <a:p>
                          <a:pPr algn="just">
                            <a:lnSpc>
                              <a:spcPct val="107000"/>
                            </a:lnSpc>
                            <a:spcAft>
                              <a:spcPts val="800"/>
                            </a:spcAft>
                          </a:pPr>
                          <a:r>
                            <a:rPr lang="en-GB" sz="2200" dirty="0">
                              <a:effectLst/>
                            </a:rPr>
                            <a:t>Hospital treatments control over IC patients (availability of beds in IC units, ventilator, oxygen, medial staff)</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250356011"/>
                      </a:ext>
                    </a:extLst>
                  </a:tr>
                  <a:tr h="460375">
                    <a:tc>
                      <a:txBody>
                        <a:bodyPr/>
                        <a:lstStyle/>
                        <a:p>
                          <a:endParaRPr lang="it-IT"/>
                        </a:p>
                      </a:txBody>
                      <a:tcPr marL="57829" marR="57829" marT="0" marB="0">
                        <a:blipFill>
                          <a:blip r:embed="rId2"/>
                          <a:stretch>
                            <a:fillRect l="-709" t="-577632" r="-560284" b="-10526"/>
                          </a:stretch>
                        </a:blipFill>
                      </a:tcPr>
                    </a:tc>
                    <a:tc>
                      <a:txBody>
                        <a:bodyPr/>
                        <a:lstStyle/>
                        <a:p>
                          <a:pPr algn="just">
                            <a:lnSpc>
                              <a:spcPct val="107000"/>
                            </a:lnSpc>
                            <a:spcAft>
                              <a:spcPts val="800"/>
                            </a:spcAft>
                          </a:pPr>
                          <a:r>
                            <a:rPr lang="en-GB" sz="2200" dirty="0">
                              <a:effectLst/>
                            </a:rPr>
                            <a:t>Control over vaccine inoculation and production.</a:t>
                          </a:r>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extLst>
                      <a:ext uri="{0D108BD9-81ED-4DB2-BD59-A6C34878D82A}">
                        <a16:rowId xmlns:a16="http://schemas.microsoft.com/office/drawing/2014/main" val="2757163776"/>
                      </a:ext>
                    </a:extLst>
                  </a:tr>
                </a:tbl>
              </a:graphicData>
            </a:graphic>
          </p:graphicFrame>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815E4489-0E48-4DE8-9FD0-E7B9B8576735}"/>
                  </a:ext>
                </a:extLst>
              </p:cNvPr>
              <p:cNvSpPr txBox="1"/>
              <p:nvPr/>
            </p:nvSpPr>
            <p:spPr>
              <a:xfrm>
                <a:off x="640080" y="6262299"/>
                <a:ext cx="7101840" cy="461152"/>
              </a:xfrm>
              <a:prstGeom prst="rect">
                <a:avLst/>
              </a:prstGeom>
              <a:noFill/>
            </p:spPr>
            <p:txBody>
              <a:bodyPr wrap="square">
                <a:spAutoFit/>
              </a:bodyPr>
              <a:lstStyle/>
              <a:p>
                <a:pPr/>
                <a:r>
                  <a:rPr lang="it-IT" sz="2200" dirty="0"/>
                  <a:t>With  </a:t>
                </a:r>
                <a14:m>
                  <m:oMath xmlns:m="http://schemas.openxmlformats.org/officeDocument/2006/math">
                    <m:sSub>
                      <m:sSubPr>
                        <m:ctrlPr>
                          <a:rPr lang="it-IT" sz="2200" i="1" smtClean="0">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r>
                      <a:rPr lang="it-IT" sz="2200" b="0" i="1" smtClean="0">
                        <a:effectLst/>
                        <a:latin typeface="Cambria Math" panose="02040503050406030204" pitchFamily="18" charset="0"/>
                        <a:ea typeface="Cambria Math" panose="02040503050406030204" pitchFamily="18" charset="0"/>
                      </a:rPr>
                      <m:t>,</m:t>
                    </m:r>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1</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r>
                      <a:rPr lang="it-IT" sz="2200" i="1">
                        <a:latin typeface="Cambria Math" panose="02040503050406030204" pitchFamily="18" charset="0"/>
                        <a:ea typeface="Cambria Math" panose="02040503050406030204" pitchFamily="18" charset="0"/>
                      </a:rPr>
                      <m:t>,</m:t>
                    </m:r>
                  </m:oMath>
                </a14:m>
                <a:r>
                  <a:rPr lang="it-IT" sz="2200" dirty="0"/>
                  <a:t> </a:t>
                </a:r>
                <a14:m>
                  <m:oMath xmlns:m="http://schemas.openxmlformats.org/officeDocument/2006/math">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2</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r>
                      <a:rPr lang="it-IT" sz="2200" i="1">
                        <a:latin typeface="Cambria Math" panose="02040503050406030204" pitchFamily="18" charset="0"/>
                        <a:ea typeface="Cambria Math" panose="02040503050406030204" pitchFamily="18" charset="0"/>
                      </a:rPr>
                      <m:t>,</m:t>
                    </m:r>
                  </m:oMath>
                </a14:m>
                <a:r>
                  <a:rPr lang="it-IT" sz="2200" dirty="0"/>
                  <a:t> </a:t>
                </a:r>
                <a14:m>
                  <m:oMath xmlns:m="http://schemas.openxmlformats.org/officeDocument/2006/math">
                    <m:sSub>
                      <m:sSubPr>
                        <m:ctrlPr>
                          <a:rPr lang="it-IT" sz="2200" i="1">
                            <a:latin typeface="Cambria Math" panose="02040503050406030204" pitchFamily="18" charset="0"/>
                          </a:rPr>
                        </m:ctrlPr>
                      </m:sSubPr>
                      <m:e>
                        <m:r>
                          <a:rPr lang="en-GB" sz="2200">
                            <a:latin typeface="Cambria Math" panose="02040503050406030204" pitchFamily="18" charset="0"/>
                          </a:rPr>
                          <m:t>𝒖</m:t>
                        </m:r>
                      </m:e>
                      <m:sub>
                        <m:r>
                          <a:rPr lang="it-IT" sz="2200" b="0" i="1" smtClean="0">
                            <a:latin typeface="Cambria Math" panose="02040503050406030204" pitchFamily="18" charset="0"/>
                          </a:rPr>
                          <m:t>𝑣𝑎</m:t>
                        </m:r>
                      </m:sub>
                    </m:sSub>
                    <m:r>
                      <a:rPr lang="en-GB" sz="2200" i="1">
                        <a:latin typeface="Cambria Math" panose="02040503050406030204" pitchFamily="18" charset="0"/>
                        <a:ea typeface="Cambria Math" panose="02040503050406030204" pitchFamily="18" charset="0"/>
                      </a:rPr>
                      <m:t>∈</m:t>
                    </m:r>
                    <m:d>
                      <m:dPr>
                        <m:begChr m:val="["/>
                        <m:endChr m:val="]"/>
                        <m:ctrlPr>
                          <a:rPr lang="it-IT" sz="2200" i="1">
                            <a:latin typeface="Cambria Math" panose="02040503050406030204" pitchFamily="18" charset="0"/>
                            <a:ea typeface="Cambria Math" panose="02040503050406030204" pitchFamily="18" charset="0"/>
                          </a:rPr>
                        </m:ctrlPr>
                      </m:dPr>
                      <m:e>
                        <m:r>
                          <a:rPr lang="it-IT" sz="2200" i="1">
                            <a:latin typeface="Cambria Math" panose="02040503050406030204" pitchFamily="18" charset="0"/>
                            <a:ea typeface="Cambria Math" panose="02040503050406030204" pitchFamily="18" charset="0"/>
                          </a:rPr>
                          <m:t>0,1</m:t>
                        </m:r>
                      </m:e>
                    </m:d>
                  </m:oMath>
                </a14:m>
                <a:endParaRPr lang="en-GB" sz="2200" dirty="0"/>
              </a:p>
            </p:txBody>
          </p:sp>
        </mc:Choice>
        <mc:Fallback>
          <p:sp>
            <p:nvSpPr>
              <p:cNvPr id="7" name="CasellaDiTesto 6">
                <a:extLst>
                  <a:ext uri="{FF2B5EF4-FFF2-40B4-BE49-F238E27FC236}">
                    <a16:creationId xmlns:a16="http://schemas.microsoft.com/office/drawing/2014/main" id="{815E4489-0E48-4DE8-9FD0-E7B9B8576735}"/>
                  </a:ext>
                </a:extLst>
              </p:cNvPr>
              <p:cNvSpPr txBox="1">
                <a:spLocks noRot="1" noChangeAspect="1" noMove="1" noResize="1" noEditPoints="1" noAdjustHandles="1" noChangeArrowheads="1" noChangeShapeType="1" noTextEdit="1"/>
              </p:cNvSpPr>
              <p:nvPr/>
            </p:nvSpPr>
            <p:spPr>
              <a:xfrm>
                <a:off x="640080" y="6262299"/>
                <a:ext cx="7101840" cy="461152"/>
              </a:xfrm>
              <a:prstGeom prst="rect">
                <a:avLst/>
              </a:prstGeom>
              <a:blipFill>
                <a:blip r:embed="rId3"/>
                <a:stretch>
                  <a:fillRect l="-1116" t="-6579" b="-21053"/>
                </a:stretch>
              </a:blipFill>
            </p:spPr>
            <p:txBody>
              <a:bodyPr/>
              <a:lstStyle/>
              <a:p>
                <a:r>
                  <a:rPr lang="en-GB">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laborazione 168"/>
          <p:cNvSpPr/>
          <p:nvPr/>
        </p:nvSpPr>
        <p:spPr>
          <a:xfrm>
            <a:off x="4917233" y="807551"/>
            <a:ext cx="6662132" cy="5570190"/>
          </a:xfrm>
          <a:prstGeom prst="flowChartProcess">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mc:AlternateContent xmlns:mc="http://schemas.openxmlformats.org/markup-compatibility/2006" xmlns:a14="http://schemas.microsoft.com/office/drawing/2010/main">
        <mc:Choice Requires="a14">
          <p:sp>
            <p:nvSpPr>
              <p:cNvPr id="4" name="Rettangolo 3"/>
              <p:cNvSpPr/>
              <p:nvPr/>
            </p:nvSpPr>
            <p:spPr>
              <a:xfrm>
                <a:off x="7756202" y="1435414"/>
                <a:ext cx="1003300"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𝐸</m:t>
                      </m:r>
                    </m:oMath>
                  </m:oMathPara>
                </a14:m>
                <a:endParaRPr lang="it-IT" sz="2000" dirty="0">
                  <a:solidFill>
                    <a:sysClr val="windowText" lastClr="000000"/>
                  </a:solidFill>
                  <a:latin typeface="Calibri" panose="020F0502020204030204"/>
                </a:endParaRPr>
              </a:p>
            </p:txBody>
          </p:sp>
        </mc:Choice>
        <mc:Fallback xmlns="">
          <p:sp>
            <p:nvSpPr>
              <p:cNvPr id="4" name="Rettangolo 3"/>
              <p:cNvSpPr>
                <a:spLocks noRot="true" noChangeAspect="true" noMove="true" noResize="true" noEditPoints="true" noAdjustHandles="true" noChangeArrowheads="true" noChangeShapeType="true" noTextEdit="true"/>
              </p:cNvSpPr>
              <p:nvPr/>
            </p:nvSpPr>
            <p:spPr>
              <a:xfrm>
                <a:off x="7756202" y="1435414"/>
                <a:ext cx="1003300" cy="600075"/>
              </a:xfrm>
              <a:prstGeom prst="rect">
                <a:avLst/>
              </a:prstGeom>
              <a:blipFill rotWithShape="true">
                <a:blip r:embed="rId2"/>
                <a:stretch>
                  <a:fillRect l="-1930" t="-3227" r="-1868" b="-3122"/>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5" name="Rettangolo 4"/>
              <p:cNvSpPr/>
              <p:nvPr/>
            </p:nvSpPr>
            <p:spPr>
              <a:xfrm>
                <a:off x="7829236" y="3218866"/>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ysClr val="windowText" lastClr="000000"/>
                              </a:solidFill>
                              <a:latin typeface="Cambria Math" panose="02040503050406030204" pitchFamily="18" charset="0"/>
                            </a:rPr>
                          </m:ctrlPr>
                        </m:sSubPr>
                        <m:e>
                          <m:r>
                            <a:rPr lang="it-IT" sz="2000" b="0" i="1" smtClean="0">
                              <a:solidFill>
                                <a:sysClr val="windowText" lastClr="000000"/>
                              </a:solidFill>
                              <a:latin typeface="Cambria Math" panose="02040503050406030204" pitchFamily="18" charset="0"/>
                            </a:rPr>
                            <m:t>𝐼</m:t>
                          </m:r>
                        </m:e>
                        <m:sub>
                          <m:r>
                            <a:rPr lang="it-IT" sz="2000" b="0" i="1" smtClean="0">
                              <a:solidFill>
                                <a:sysClr val="windowText" lastClr="000000"/>
                              </a:solidFill>
                              <a:latin typeface="Cambria Math" panose="02040503050406030204" pitchFamily="18" charset="0"/>
                            </a:rPr>
                            <m:t>1</m:t>
                          </m:r>
                        </m:sub>
                      </m:sSub>
                    </m:oMath>
                  </m:oMathPara>
                </a14:m>
                <a:endParaRPr lang="it-IT" sz="2000" dirty="0">
                  <a:solidFill>
                    <a:sysClr val="windowText" lastClr="000000"/>
                  </a:solidFill>
                  <a:latin typeface="Calibri" panose="020F0502020204030204"/>
                </a:endParaRPr>
              </a:p>
            </p:txBody>
          </p:sp>
        </mc:Choice>
        <mc:Fallback xmlns="">
          <p:sp>
            <p:nvSpPr>
              <p:cNvPr id="5" name="Rettangolo 4"/>
              <p:cNvSpPr>
                <a:spLocks noRot="true" noChangeAspect="true" noMove="true" noResize="true" noEditPoints="true" noAdjustHandles="true" noChangeArrowheads="true" noChangeShapeType="true" noTextEdit="true"/>
              </p:cNvSpPr>
              <p:nvPr/>
            </p:nvSpPr>
            <p:spPr>
              <a:xfrm>
                <a:off x="7829236" y="3218866"/>
                <a:ext cx="1004887" cy="600075"/>
              </a:xfrm>
              <a:prstGeom prst="rect">
                <a:avLst/>
              </a:prstGeom>
              <a:blipFill rotWithShape="true">
                <a:blip r:embed="rId3"/>
                <a:stretch>
                  <a:fillRect l="-1928" t="-3183" r="-1895"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6" name="Rettangolo 5"/>
              <p:cNvSpPr/>
              <p:nvPr/>
            </p:nvSpPr>
            <p:spPr>
              <a:xfrm>
                <a:off x="7831368" y="4792533"/>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𝑅</m:t>
                      </m:r>
                    </m:oMath>
                  </m:oMathPara>
                </a14:m>
                <a:endParaRPr lang="it-IT" sz="2000" dirty="0">
                  <a:solidFill>
                    <a:sysClr val="windowText" lastClr="000000"/>
                  </a:solidFill>
                  <a:latin typeface="Calibri" panose="020F0502020204030204"/>
                </a:endParaRPr>
              </a:p>
            </p:txBody>
          </p:sp>
        </mc:Choice>
        <mc:Fallback xmlns="">
          <p:sp>
            <p:nvSpPr>
              <p:cNvPr id="6" name="Rettangolo 5"/>
              <p:cNvSpPr>
                <a:spLocks noRot="true" noChangeAspect="true" noMove="true" noResize="true" noEditPoints="true" noAdjustHandles="true" noChangeArrowheads="true" noChangeShapeType="true" noTextEdit="true"/>
              </p:cNvSpPr>
              <p:nvPr/>
            </p:nvSpPr>
            <p:spPr>
              <a:xfrm>
                <a:off x="7831368" y="4792533"/>
                <a:ext cx="1004887" cy="600075"/>
              </a:xfrm>
              <a:prstGeom prst="rect">
                <a:avLst/>
              </a:prstGeom>
              <a:blipFill rotWithShape="true">
                <a:blip r:embed="rId4"/>
                <a:stretch>
                  <a:fillRect l="-1950" t="-3206" r="-1873" b="-3143"/>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7" name="Rettangolo 6"/>
              <p:cNvSpPr/>
              <p:nvPr/>
            </p:nvSpPr>
            <p:spPr>
              <a:xfrm>
                <a:off x="9731859" y="3218866"/>
                <a:ext cx="1004888" cy="59848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i="1" dirty="0" smtClean="0">
                              <a:solidFill>
                                <a:sysClr val="windowText" lastClr="000000"/>
                              </a:solidFill>
                              <a:latin typeface="Cambria Math" panose="02040503050406030204" pitchFamily="18" charset="0"/>
                            </a:rPr>
                            <m:t>𝐼</m:t>
                          </m:r>
                        </m:e>
                        <m:sub>
                          <m:r>
                            <a:rPr lang="it-IT" sz="2000" i="1" dirty="0" smtClean="0">
                              <a:solidFill>
                                <a:sysClr val="windowText" lastClr="000000"/>
                              </a:solidFill>
                              <a:latin typeface="Cambria Math" panose="02040503050406030204" pitchFamily="18" charset="0"/>
                            </a:rPr>
                            <m:t>2</m:t>
                          </m:r>
                        </m:sub>
                      </m:sSub>
                    </m:oMath>
                  </m:oMathPara>
                </a14:m>
                <a:endParaRPr lang="it-IT" sz="2000" dirty="0">
                  <a:solidFill>
                    <a:sysClr val="windowText" lastClr="000000"/>
                  </a:solidFill>
                  <a:latin typeface="Calibri" panose="020F0502020204030204"/>
                </a:endParaRPr>
              </a:p>
            </p:txBody>
          </p:sp>
        </mc:Choice>
        <mc:Fallback xmlns="">
          <p:sp>
            <p:nvSpPr>
              <p:cNvPr id="7" name="Rettangolo 6"/>
              <p:cNvSpPr>
                <a:spLocks noRot="true" noChangeAspect="true" noMove="true" noResize="true" noEditPoints="true" noAdjustHandles="true" noChangeArrowheads="true" noChangeShapeType="true" noTextEdit="true"/>
              </p:cNvSpPr>
              <p:nvPr/>
            </p:nvSpPr>
            <p:spPr>
              <a:xfrm>
                <a:off x="9731859" y="3218866"/>
                <a:ext cx="1004888" cy="598488"/>
              </a:xfrm>
              <a:prstGeom prst="rect">
                <a:avLst/>
              </a:prstGeom>
              <a:blipFill rotWithShape="true">
                <a:blip r:embed="rId5"/>
                <a:stretch>
                  <a:fillRect l="-1944" t="-3192" r="-1879" b="-312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10146380" y="1432394"/>
                <a:ext cx="1004887"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ysClr val="windowText" lastClr="000000"/>
                              </a:solidFill>
                              <a:latin typeface="Cambria Math" panose="02040503050406030204" pitchFamily="18" charset="0"/>
                            </a:rPr>
                          </m:ctrlPr>
                        </m:sSubPr>
                        <m:e>
                          <m:r>
                            <a:rPr lang="it-IT" sz="2000" b="0" i="1" dirty="0" smtClean="0">
                              <a:solidFill>
                                <a:sysClr val="windowText" lastClr="000000"/>
                              </a:solidFill>
                              <a:latin typeface="Cambria Math" panose="02040503050406030204" pitchFamily="18" charset="0"/>
                            </a:rPr>
                            <m:t>𝐼</m:t>
                          </m:r>
                        </m:e>
                        <m:sub>
                          <m:r>
                            <a:rPr lang="it-IT" sz="2000" b="0" i="1" dirty="0" smtClean="0">
                              <a:solidFill>
                                <a:sysClr val="windowText" lastClr="000000"/>
                              </a:solidFill>
                              <a:latin typeface="Cambria Math" panose="02040503050406030204" pitchFamily="18" charset="0"/>
                            </a:rPr>
                            <m:t>𝑎</m:t>
                          </m:r>
                        </m:sub>
                      </m:sSub>
                    </m:oMath>
                  </m:oMathPara>
                </a14:m>
                <a:endParaRPr lang="it-IT" sz="2000" dirty="0">
                  <a:solidFill>
                    <a:sysClr val="windowText" lastClr="000000"/>
                  </a:solidFill>
                  <a:latin typeface="Calibri" panose="020F0502020204030204"/>
                </a:endParaRPr>
              </a:p>
            </p:txBody>
          </p:sp>
        </mc:Choice>
        <mc:Fallback xmlns="">
          <p:sp>
            <p:nvSpPr>
              <p:cNvPr id="8" name="Rettangolo 7"/>
              <p:cNvSpPr>
                <a:spLocks noRot="true" noChangeAspect="true" noMove="true" noResize="true" noEditPoints="true" noAdjustHandles="true" noChangeArrowheads="true" noChangeShapeType="true" noTextEdit="true"/>
              </p:cNvSpPr>
              <p:nvPr/>
            </p:nvSpPr>
            <p:spPr>
              <a:xfrm>
                <a:off x="10146380" y="1432394"/>
                <a:ext cx="1004887" cy="600075"/>
              </a:xfrm>
              <a:prstGeom prst="rect">
                <a:avLst/>
              </a:prstGeom>
              <a:blipFill rotWithShape="true">
                <a:blip r:embed="rId6"/>
                <a:stretch>
                  <a:fillRect l="-1931" t="-3253" r="-1893" b="-309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18" name="Connettore 2 17"/>
          <p:cNvCxnSpPr>
            <a:stCxn id="48" idx="1"/>
            <a:endCxn id="4" idx="1"/>
          </p:cNvCxnSpPr>
          <p:nvPr/>
        </p:nvCxnSpPr>
        <p:spPr>
          <a:xfrm flipV="1">
            <a:off x="5195828" y="1735452"/>
            <a:ext cx="2560374" cy="60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stCxn id="4" idx="3"/>
            <a:endCxn id="8" idx="1"/>
          </p:cNvCxnSpPr>
          <p:nvPr/>
        </p:nvCxnSpPr>
        <p:spPr>
          <a:xfrm flipV="1">
            <a:off x="8759502" y="1732432"/>
            <a:ext cx="1386878" cy="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5" idx="3"/>
            <a:endCxn id="7" idx="1"/>
          </p:cNvCxnSpPr>
          <p:nvPr/>
        </p:nvCxnSpPr>
        <p:spPr>
          <a:xfrm flipV="1">
            <a:off x="8834123" y="3518110"/>
            <a:ext cx="897736" cy="7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a:stCxn id="5" idx="2"/>
            <a:endCxn id="6" idx="0"/>
          </p:cNvCxnSpPr>
          <p:nvPr/>
        </p:nvCxnSpPr>
        <p:spPr>
          <a:xfrm>
            <a:off x="8331680" y="3818941"/>
            <a:ext cx="2132" cy="9735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p:cNvCxnSpPr>
            <a:endCxn id="48" idx="0"/>
          </p:cNvCxnSpPr>
          <p:nvPr/>
        </p:nvCxnSpPr>
        <p:spPr>
          <a:xfrm>
            <a:off x="5698272" y="982827"/>
            <a:ext cx="0" cy="4586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Connettore 2 26"/>
          <p:cNvCxnSpPr>
            <a:stCxn id="8" idx="2"/>
            <a:endCxn id="29" idx="0"/>
          </p:cNvCxnSpPr>
          <p:nvPr/>
        </p:nvCxnSpPr>
        <p:spPr>
          <a:xfrm flipH="1">
            <a:off x="6762300" y="2032469"/>
            <a:ext cx="3886524" cy="11863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ttangolo 28"/>
              <p:cNvSpPr/>
              <p:nvPr/>
            </p:nvSpPr>
            <p:spPr>
              <a:xfrm>
                <a:off x="6259857" y="3218866"/>
                <a:ext cx="1004885"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𝑄</m:t>
                      </m:r>
                    </m:oMath>
                  </m:oMathPara>
                </a14:m>
                <a:endParaRPr lang="it-IT" sz="2000" dirty="0">
                  <a:solidFill>
                    <a:sysClr val="windowText" lastClr="000000"/>
                  </a:solidFill>
                  <a:latin typeface="Calibri" panose="020F0502020204030204"/>
                </a:endParaRPr>
              </a:p>
            </p:txBody>
          </p:sp>
        </mc:Choice>
        <mc:Fallback xmlns="">
          <p:sp>
            <p:nvSpPr>
              <p:cNvPr id="29" name="Rettangolo 28"/>
              <p:cNvSpPr>
                <a:spLocks noRot="true" noChangeAspect="true" noMove="true" noResize="true" noEditPoints="true" noAdjustHandles="true" noChangeArrowheads="true" noChangeShapeType="true" noTextEdit="true"/>
              </p:cNvSpPr>
              <p:nvPr/>
            </p:nvSpPr>
            <p:spPr>
              <a:xfrm>
                <a:off x="6259857" y="3218866"/>
                <a:ext cx="1004885" cy="600075"/>
              </a:xfrm>
              <a:prstGeom prst="rect">
                <a:avLst/>
              </a:prstGeom>
              <a:blipFill rotWithShape="true">
                <a:blip r:embed="rId7"/>
                <a:stretch>
                  <a:fillRect l="-1898" t="-3183" r="-1862"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37" name="Connettore 2 36"/>
          <p:cNvCxnSpPr>
            <a:stCxn id="7" idx="3"/>
          </p:cNvCxnSpPr>
          <p:nvPr/>
        </p:nvCxnSpPr>
        <p:spPr>
          <a:xfrm>
            <a:off x="10736747" y="3518110"/>
            <a:ext cx="46527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ttangolo 47"/>
              <p:cNvSpPr/>
              <p:nvPr/>
            </p:nvSpPr>
            <p:spPr>
              <a:xfrm>
                <a:off x="5195828" y="1441499"/>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ysClr val="windowText" lastClr="000000"/>
                          </a:solidFill>
                          <a:latin typeface="Cambria Math" panose="02040503050406030204" pitchFamily="18" charset="0"/>
                        </a:rPr>
                        <m:t>𝑆</m:t>
                      </m:r>
                    </m:oMath>
                  </m:oMathPara>
                </a14:m>
                <a:endParaRPr lang="it-IT" sz="2000" dirty="0">
                  <a:solidFill>
                    <a:sysClr val="windowText" lastClr="000000"/>
                  </a:solidFill>
                  <a:latin typeface="Calibri" panose="020F0502020204030204"/>
                </a:endParaRPr>
              </a:p>
            </p:txBody>
          </p:sp>
        </mc:Choice>
        <mc:Fallback xmlns="">
          <p:sp>
            <p:nvSpPr>
              <p:cNvPr id="48" name="Rettangolo 47"/>
              <p:cNvSpPr>
                <a:spLocks noRot="true" noChangeAspect="true" noMove="true" noResize="true" noEditPoints="true" noAdjustHandles="true" noChangeArrowheads="true" noChangeShapeType="true" noTextEdit="true"/>
              </p:cNvSpPr>
              <p:nvPr/>
            </p:nvSpPr>
            <p:spPr>
              <a:xfrm>
                <a:off x="5195828" y="1441499"/>
                <a:ext cx="1004888" cy="600075"/>
              </a:xfrm>
              <a:prstGeom prst="rect">
                <a:avLst/>
              </a:prstGeom>
              <a:blipFill rotWithShape="true">
                <a:blip r:embed="rId8"/>
                <a:stretch>
                  <a:fillRect l="-1921" t="-3183" r="-1838" b="-3166"/>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sp>
        <p:nvSpPr>
          <p:cNvPr id="49" name="CasellaDiTesto 48"/>
          <p:cNvSpPr txBox="1"/>
          <p:nvPr/>
        </p:nvSpPr>
        <p:spPr>
          <a:xfrm>
            <a:off x="-747943" y="157149"/>
            <a:ext cx="6224563" cy="769441"/>
          </a:xfrm>
          <a:prstGeom prst="rect">
            <a:avLst/>
          </a:prstGeom>
          <a:noFill/>
        </p:spPr>
        <p:txBody>
          <a:bodyPr wrap="square" rtlCol="0">
            <a:spAutoFit/>
          </a:bodyPr>
          <a:lstStyle/>
          <a:p>
            <a:pPr algn="ctr"/>
            <a:r>
              <a:rPr lang="it-IT" sz="4400" dirty="0" err="1">
                <a:latin typeface="+mj-lt"/>
              </a:rPr>
              <a:t>Block</a:t>
            </a:r>
            <a:r>
              <a:rPr lang="it-IT" sz="4400" dirty="0">
                <a:latin typeface="+mj-lt"/>
              </a:rPr>
              <a:t> </a:t>
            </a:r>
            <a:r>
              <a:rPr lang="it-IT" sz="4400" dirty="0" err="1">
                <a:latin typeface="+mj-lt"/>
              </a:rPr>
              <a:t>diagram</a:t>
            </a:r>
            <a:endParaRPr lang="it-IT" sz="4400" dirty="0">
              <a:latin typeface="+mj-lt"/>
            </a:endParaRPr>
          </a:p>
        </p:txBody>
      </p:sp>
      <p:cxnSp>
        <p:nvCxnSpPr>
          <p:cNvPr id="98" name="Connettore 2 97"/>
          <p:cNvCxnSpPr>
            <a:stCxn id="29" idx="3"/>
            <a:endCxn id="5" idx="1"/>
          </p:cNvCxnSpPr>
          <p:nvPr/>
        </p:nvCxnSpPr>
        <p:spPr>
          <a:xfrm>
            <a:off x="7264742" y="3518904"/>
            <a:ext cx="5644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Connettore 2 65"/>
          <p:cNvCxnSpPr>
            <a:stCxn id="7" idx="2"/>
            <a:endCxn id="6" idx="0"/>
          </p:cNvCxnSpPr>
          <p:nvPr/>
        </p:nvCxnSpPr>
        <p:spPr>
          <a:xfrm flipH="1">
            <a:off x="8333812" y="3817354"/>
            <a:ext cx="1900491" cy="9751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CasellaDiTesto 87"/>
              <p:cNvSpPr txBox="1"/>
              <p:nvPr/>
            </p:nvSpPr>
            <p:spPr>
              <a:xfrm>
                <a:off x="399725" y="4849840"/>
                <a:ext cx="4379306" cy="1527901"/>
              </a:xfrm>
              <a:prstGeom prst="rect">
                <a:avLst/>
              </a:prstGeom>
              <a:noFill/>
              <a:ln>
                <a:solidFill>
                  <a:schemeClr val="tx1"/>
                </a:solidFill>
                <a:prstDash val="sysDot"/>
              </a:ln>
            </p:spPr>
            <p:txBody>
              <a:bodyPr wrap="square" lIns="72000" tIns="72000" rIns="72000" bIns="72000" rtlCol="0">
                <a:spAutoFit/>
              </a:bodyPr>
              <a:lstStyle/>
              <a:p>
                <a:pPr/>
                <a14:m>
                  <m:oMathPara xmlns:m="http://schemas.openxmlformats.org/officeDocument/2006/math">
                    <m:oMathParaPr>
                      <m:jc m:val="left"/>
                    </m:oMathParaPr>
                    <m:oMath xmlns:m="http://schemas.openxmlformats.org/officeDocument/2006/math">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S</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dS</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bS</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va</m:t>
                          </m:r>
                        </m:sub>
                      </m:sSub>
                      <m:r>
                        <m:rPr>
                          <m:sty m:val="p"/>
                        </m:rPr>
                        <a:rPr lang="it-IT" sz="1200" b="0" i="0" smtClean="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E</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βS</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m:rPr>
                                  <m:sty m:val="p"/>
                                </m:rPr>
                                <a:rPr lang="it-IT" sz="1200" b="0" i="0" smtClean="0">
                                  <a:effectLst/>
                                  <a:latin typeface="Cambria Math" panose="02040503050406030204" pitchFamily="18" charset="0"/>
                                  <a:ea typeface="Cambria Math" panose="02040503050406030204" pitchFamily="18" charset="0"/>
                                </a:rPr>
                                <m:t>p</m:t>
                              </m:r>
                            </m:sub>
                          </m:sSub>
                        </m:e>
                      </m:d>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oMath>
                  </m:oMathPara>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dI</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kE</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Q</m:t>
                        </m:r>
                      </m:e>
                    </m:acc>
                    <m:r>
                      <a:rPr lang="it-IT" sz="1200" b="0" i="0" smtClean="0">
                        <a:effectLst/>
                        <a:latin typeface="Cambria Math" panose="02040503050406030204" pitchFamily="18" charset="0"/>
                        <a:ea typeface="Cambria Math" panose="02040503050406030204" pitchFamily="18" charset="0"/>
                      </a:rPr>
                      <m:t> =−</m:t>
                    </m:r>
                    <m:r>
                      <m:rPr>
                        <m:sty m:val="p"/>
                      </m:rPr>
                      <a:rPr lang="it-IT" sz="1200" b="0" i="0" smtClean="0">
                        <a:effectLst/>
                        <a:latin typeface="Cambria Math" panose="02040503050406030204" pitchFamily="18" charset="0"/>
                        <a:ea typeface="Cambria Math" panose="02040503050406030204" pitchFamily="18" charset="0"/>
                      </a:rPr>
                      <m:t>dQ</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pλτ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oMath>
                </a14:m>
                <a:r>
                  <a:rPr lang="it-IT" sz="1200" b="0" dirty="0">
                    <a:effectLst/>
                    <a:latin typeface="Cambria Math" panose="02040503050406030204" pitchFamily="18" charset="0"/>
                    <a:ea typeface="Cambria Math" panose="02040503050406030204" pitchFamily="18" charset="0"/>
                  </a:rPr>
                  <a:t> </a:t>
                </a:r>
                <a14:m>
                  <m:oMath xmlns:m="http://schemas.openxmlformats.org/officeDocument/2006/math">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oMath>
                </a14:m>
                <a:endParaRPr lang="it-IT" sz="1200" dirty="0">
                  <a:effectLst/>
                  <a:latin typeface="Cambria Math" panose="02040503050406030204" pitchFamily="18" charset="0"/>
                  <a:ea typeface="Cambria Math" panose="02040503050406030204" pitchFamily="18" charset="0"/>
                </a:endParaRPr>
              </a:p>
              <a:p>
                <a14:m>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a:effectLst/>
                            <a:latin typeface="Cambria Math" panose="02040503050406030204" pitchFamily="18" charset="0"/>
                            <a:ea typeface="Cambria Math" panose="02040503050406030204" pitchFamily="18" charset="0"/>
                          </a:rPr>
                          <m:t>σ</m:t>
                        </m:r>
                      </m:e>
                      <m:sub>
                        <m:r>
                          <a:rPr lang="it-IT" sz="1200">
                            <a:effectLst/>
                            <a:latin typeface="Cambria Math" panose="02040503050406030204" pitchFamily="18" charset="0"/>
                            <a:ea typeface="Cambria Math" panose="02040503050406030204" pitchFamily="18" charset="0"/>
                          </a:rPr>
                          <m:t>1</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d>
                      <m:dPr>
                        <m:ctrlPr>
                          <a:rPr lang="it-IT" sz="1200" b="0" i="1" smtClean="0">
                            <a:effectLst/>
                            <a:latin typeface="Cambria Math" panose="02040503050406030204" pitchFamily="18" charset="0"/>
                            <a:ea typeface="Cambria Math" panose="02040503050406030204" pitchFamily="18" charset="0"/>
                          </a:rPr>
                        </m:ctrlPr>
                      </m:dPr>
                      <m:e>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e>
                    </m:d>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+(1−</m:t>
                    </m:r>
                    <m:r>
                      <m:rPr>
                        <m:sty m:val="p"/>
                      </m:rPr>
                      <a:rPr lang="it-IT" sz="1200" b="0" i="0" smtClean="0">
                        <a:effectLst/>
                        <a:latin typeface="Cambria Math" panose="02040503050406030204" pitchFamily="18" charset="0"/>
                        <a:ea typeface="Cambria Math" panose="02040503050406030204" pitchFamily="18" charset="0"/>
                      </a:rPr>
                      <m:t>p</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λτ</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m:rPr>
                            <m:sty m:val="p"/>
                          </m:rPr>
                          <a:rPr lang="it-IT" sz="1200" b="0" i="0" smtClean="0">
                            <a:effectLst/>
                            <a:latin typeface="Cambria Math" panose="02040503050406030204" pitchFamily="18" charset="0"/>
                            <a:ea typeface="Cambria Math" panose="02040503050406030204" pitchFamily="18" charset="0"/>
                          </a:rPr>
                          <m:t>a</m:t>
                        </m:r>
                      </m:sub>
                    </m:sSub>
                  </m:oMath>
                </a14:m>
                <a:r>
                  <a:rPr lang="it-IT" sz="1200" b="0" dirty="0">
                    <a:effectLst/>
                    <a:latin typeface="Cambria Math" panose="02040503050406030204" pitchFamily="18" charset="0"/>
                    <a:ea typeface="Cambria Math" panose="02040503050406030204" pitchFamily="18" charset="0"/>
                  </a:rPr>
                  <a:t> </a:t>
                </a:r>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sz="1200" i="1" smtClean="0">
                              <a:effectLst/>
                              <a:latin typeface="Cambria Math" panose="02040503050406030204" pitchFamily="18" charset="0"/>
                              <a:ea typeface="Cambria Math" panose="02040503050406030204" pitchFamily="18" charset="0"/>
                            </a:rPr>
                          </m:ctrlPr>
                        </m:sSubPr>
                        <m:e>
                          <m:acc>
                            <m:accPr>
                              <m:chr m:val="̇"/>
                              <m:ctrlPr>
                                <a:rPr lang="it-IT" sz="120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I</m:t>
                              </m:r>
                            </m:e>
                          </m:acc>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m</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σ</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(1−</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oMath>
                  </m:oMathPara>
                </a14:m>
                <a:endParaRPr lang="it-IT" sz="1200" dirty="0">
                  <a:effectLst/>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it-IT" sz="1200" b="0" i="1" smtClean="0">
                              <a:effectLst/>
                              <a:latin typeface="Cambria Math" panose="02040503050406030204" pitchFamily="18" charset="0"/>
                              <a:ea typeface="Cambria Math" panose="02040503050406030204" pitchFamily="18" charset="0"/>
                            </a:rPr>
                          </m:ctrlPr>
                        </m:accPr>
                        <m:e>
                          <m:r>
                            <m:rPr>
                              <m:sty m:val="p"/>
                            </m:rPr>
                            <a:rPr lang="it-IT" sz="1200" b="0" i="0" smtClean="0">
                              <a:effectLst/>
                              <a:latin typeface="Cambria Math" panose="02040503050406030204" pitchFamily="18" charset="0"/>
                              <a:ea typeface="Cambria Math" panose="02040503050406030204" pitchFamily="18" charset="0"/>
                            </a:rPr>
                            <m:t>R</m:t>
                          </m:r>
                        </m:e>
                      </m:acc>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dR</m:t>
                      </m:r>
                      <m:r>
                        <a:rPr lang="it-IT" sz="1200" b="0" i="0" smtClean="0">
                          <a:effectLst/>
                          <a:latin typeface="Cambria Math" panose="02040503050406030204" pitchFamily="18" charset="0"/>
                          <a:ea typeface="Cambria Math" panose="02040503050406030204" pitchFamily="18" charset="0"/>
                        </a:rPr>
                        <m:t>−</m:t>
                      </m:r>
                      <m:r>
                        <m:rPr>
                          <m:sty m:val="p"/>
                        </m:rPr>
                        <a:rPr lang="it-IT" sz="1200" b="0" i="0" smtClean="0">
                          <a:effectLst/>
                          <a:latin typeface="Cambria Math" panose="02040503050406030204" pitchFamily="18" charset="0"/>
                          <a:ea typeface="Cambria Math" panose="02040503050406030204" pitchFamily="18" charset="0"/>
                        </a:rPr>
                        <m:t>ηR</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1</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m:rPr>
                              <m:sty m:val="p"/>
                            </m:rPr>
                            <a:rPr lang="it-IT" sz="1200" i="0">
                              <a:effectLst/>
                              <a:latin typeface="Cambria Math" panose="02040503050406030204" pitchFamily="18" charset="0"/>
                              <a:ea typeface="Cambria Math" panose="02040503050406030204" pitchFamily="18" charset="0"/>
                            </a:rPr>
                            <m:t>a</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γ</m:t>
                          </m:r>
                        </m:e>
                        <m:sub>
                          <m:r>
                            <a:rPr lang="it-IT" sz="1200" b="0" i="0" smtClean="0">
                              <a:effectLst/>
                              <a:latin typeface="Cambria Math" panose="02040503050406030204" pitchFamily="18" charset="0"/>
                              <a:ea typeface="Cambria Math" panose="02040503050406030204" pitchFamily="18" charset="0"/>
                            </a:rPr>
                            <m:t>2</m:t>
                          </m:r>
                        </m:sub>
                      </m:sSub>
                      <m:r>
                        <m:rPr>
                          <m:sty m:val="p"/>
                        </m:rPr>
                        <a:rPr lang="it-IT" sz="1200" b="0" i="0" smtClean="0">
                          <a:effectLst/>
                          <a:latin typeface="Cambria Math" panose="02040503050406030204" pitchFamily="18" charset="0"/>
                          <a:ea typeface="Cambria Math" panose="02040503050406030204" pitchFamily="18" charset="0"/>
                        </a:rPr>
                        <m:t>Q</m:t>
                      </m:r>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γ</m:t>
                          </m:r>
                        </m:e>
                        <m:sub>
                          <m:r>
                            <a:rPr lang="it-IT" sz="1200" i="0">
                              <a:effectLst/>
                              <a:latin typeface="Cambria Math" panose="02040503050406030204" pitchFamily="18" charset="0"/>
                              <a:ea typeface="Cambria Math" panose="02040503050406030204" pitchFamily="18" charset="0"/>
                            </a:rPr>
                            <m:t>3</m:t>
                          </m:r>
                        </m:sub>
                      </m:sSub>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I</m:t>
                          </m:r>
                        </m:e>
                        <m:sub>
                          <m:r>
                            <a:rPr lang="it-IT" sz="1200" i="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1</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1</m:t>
                          </m:r>
                        </m:sub>
                      </m:sSub>
                      <m:r>
                        <a:rPr lang="it-IT" sz="1200" b="0" i="0" smtClean="0">
                          <a:effectLst/>
                          <a:latin typeface="Cambria Math" panose="02040503050406030204" pitchFamily="18" charset="0"/>
                          <a:ea typeface="Cambria Math" panose="02040503050406030204" pitchFamily="18" charset="0"/>
                        </a:rPr>
                        <m:t>+</m:t>
                      </m:r>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ρ</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I</m:t>
                          </m:r>
                        </m:e>
                        <m:sub>
                          <m:r>
                            <a:rPr lang="it-IT" sz="1200" b="0" i="0" smtClean="0">
                              <a:effectLst/>
                              <a:latin typeface="Cambria Math" panose="02040503050406030204" pitchFamily="18" charset="0"/>
                              <a:ea typeface="Cambria Math" panose="02040503050406030204" pitchFamily="18" charset="0"/>
                            </a:rPr>
                            <m:t>2</m:t>
                          </m:r>
                        </m:sub>
                      </m:sSub>
                      <m:sSub>
                        <m:sSubPr>
                          <m:ctrlPr>
                            <a:rPr lang="it-IT" sz="1200" b="0" i="1" smtClean="0">
                              <a:effectLst/>
                              <a:latin typeface="Cambria Math" panose="02040503050406030204" pitchFamily="18" charset="0"/>
                              <a:ea typeface="Cambria Math" panose="02040503050406030204" pitchFamily="18" charset="0"/>
                            </a:rPr>
                          </m:ctrlPr>
                        </m:sSubPr>
                        <m:e>
                          <m:r>
                            <m:rPr>
                              <m:sty m:val="p"/>
                            </m:rPr>
                            <a:rPr lang="it-IT" sz="1200" b="0" i="0" smtClean="0">
                              <a:effectLst/>
                              <a:latin typeface="Cambria Math" panose="02040503050406030204" pitchFamily="18" charset="0"/>
                              <a:ea typeface="Cambria Math" panose="02040503050406030204" pitchFamily="18" charset="0"/>
                            </a:rPr>
                            <m:t>u</m:t>
                          </m:r>
                        </m:e>
                        <m:sub>
                          <m:r>
                            <a:rPr lang="it-IT" sz="1200" b="0" i="0" smtClean="0">
                              <a:effectLst/>
                              <a:latin typeface="Cambria Math" panose="02040503050406030204" pitchFamily="18" charset="0"/>
                              <a:ea typeface="Cambria Math" panose="02040503050406030204" pitchFamily="18" charset="0"/>
                            </a:rPr>
                            <m:t>2</m:t>
                          </m:r>
                        </m:sub>
                      </m:sSub>
                      <m:r>
                        <a:rPr lang="it-IT" sz="1200" b="0" i="0" smtClean="0">
                          <a:effectLst/>
                          <a:latin typeface="Cambria Math" panose="02040503050406030204" pitchFamily="18" charset="0"/>
                          <a:ea typeface="Cambria Math" panose="02040503050406030204" pitchFamily="18" charset="0"/>
                        </a:rPr>
                        <m:t>(+</m:t>
                      </m:r>
                      <m:sSub>
                        <m:sSubPr>
                          <m:ctrlPr>
                            <a:rPr lang="it-IT" sz="1200" i="1">
                              <a:effectLst/>
                              <a:latin typeface="Cambria Math" panose="02040503050406030204" pitchFamily="18" charset="0"/>
                              <a:ea typeface="Cambria Math" panose="02040503050406030204" pitchFamily="18" charset="0"/>
                            </a:rPr>
                          </m:ctrlPr>
                        </m:sSubPr>
                        <m:e>
                          <m:r>
                            <m:rPr>
                              <m:sty m:val="p"/>
                            </m:rPr>
                            <a:rPr lang="it-IT" sz="1200" i="0">
                              <a:effectLst/>
                              <a:latin typeface="Cambria Math" panose="02040503050406030204" pitchFamily="18" charset="0"/>
                              <a:ea typeface="Cambria Math" panose="02040503050406030204" pitchFamily="18" charset="0"/>
                            </a:rPr>
                            <m:t>u</m:t>
                          </m:r>
                        </m:e>
                        <m:sub>
                          <m:r>
                            <m:rPr>
                              <m:sty m:val="p"/>
                            </m:rPr>
                            <a:rPr lang="it-IT" sz="1200" i="0">
                              <a:effectLst/>
                              <a:latin typeface="Cambria Math" panose="02040503050406030204" pitchFamily="18" charset="0"/>
                              <a:ea typeface="Cambria Math" panose="02040503050406030204" pitchFamily="18" charset="0"/>
                            </a:rPr>
                            <m:t>va</m:t>
                          </m:r>
                        </m:sub>
                      </m:sSub>
                      <m:r>
                        <m:rPr>
                          <m:sty m:val="p"/>
                        </m:rPr>
                        <a:rPr lang="it-IT" sz="1200" i="0">
                          <a:effectLst/>
                          <a:latin typeface="Cambria Math" panose="02040503050406030204" pitchFamily="18" charset="0"/>
                          <a:ea typeface="Cambria Math" panose="02040503050406030204" pitchFamily="18" charset="0"/>
                        </a:rPr>
                        <m:t>S</m:t>
                      </m:r>
                      <m:r>
                        <a:rPr lang="it-IT" sz="1200" b="0" i="0" smtClean="0">
                          <a:effectLst/>
                          <a:latin typeface="Cambria Math" panose="02040503050406030204" pitchFamily="18" charset="0"/>
                          <a:ea typeface="Cambria Math" panose="02040503050406030204" pitchFamily="18" charset="0"/>
                        </a:rPr>
                        <m:t>)</m:t>
                      </m:r>
                    </m:oMath>
                  </m:oMathPara>
                </a14:m>
                <a:endParaRPr lang="it-IT" sz="1200" dirty="0">
                  <a:effectLst/>
                  <a:latin typeface="Cambria Math" panose="02040503050406030204" pitchFamily="18" charset="0"/>
                  <a:ea typeface="Cambria Math" panose="02040503050406030204" pitchFamily="18" charset="0"/>
                </a:endParaRPr>
              </a:p>
            </p:txBody>
          </p:sp>
        </mc:Choice>
        <mc:Fallback xmlns="">
          <p:sp>
            <p:nvSpPr>
              <p:cNvPr id="88" name="CasellaDiTesto 87"/>
              <p:cNvSpPr txBox="true">
                <a:spLocks noRot="true" noChangeAspect="true" noMove="true" noResize="true" noEditPoints="true" noAdjustHandles="true" noChangeArrowheads="true" noChangeShapeType="true" noTextEdit="true"/>
              </p:cNvSpPr>
              <p:nvPr/>
            </p:nvSpPr>
            <p:spPr>
              <a:xfrm>
                <a:off x="399725" y="4849840"/>
                <a:ext cx="4379306" cy="1527901"/>
              </a:xfrm>
              <a:prstGeom prst="rect">
                <a:avLst/>
              </a:prstGeom>
              <a:blipFill rotWithShape="true">
                <a:blip r:embed="rId9"/>
                <a:stretch>
                  <a:fillRect l="-123" t="-314" r="-101" b="-30975"/>
                </a:stretch>
              </a:blipFill>
              <a:ln>
                <a:solidFill>
                  <a:schemeClr val="tx1"/>
                </a:solidFill>
                <a:prstDash val="sysDot"/>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9" name="CasellaDiTesto 88"/>
              <p:cNvSpPr txBox="1"/>
              <p:nvPr/>
            </p:nvSpPr>
            <p:spPr>
              <a:xfrm>
                <a:off x="6535477" y="1399743"/>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effectLst>
                            <a:outerShdw blurRad="38100" dist="38100" dir="2700000" algn="tl">
                              <a:srgbClr val="000000">
                                <a:alpha val="43137"/>
                              </a:srgbClr>
                            </a:outerShdw>
                          </a:effectLst>
                          <a:latin typeface="Cambria Math" panose="02040503050406030204" pitchFamily="18" charset="0"/>
                        </a:rPr>
                        <m:t>𝛽</m:t>
                      </m:r>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effectLst>
                                <a:outerShdw blurRad="38100" dist="38100" dir="2700000" algn="tl">
                                  <a:srgbClr val="000000">
                                    <a:alpha val="43137"/>
                                  </a:srgbClr>
                                </a:outerShdw>
                              </a:effectLst>
                              <a:latin typeface="Cambria Math" panose="02040503050406030204" pitchFamily="18" charset="0"/>
                            </a:rPr>
                          </m:ctrlPr>
                        </m:dPr>
                        <m:e>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effectLst>
                    <a:outerShdw blurRad="38100" dist="38100" dir="2700000" algn="tl">
                      <a:srgbClr val="000000">
                        <a:alpha val="43137"/>
                      </a:srgbClr>
                    </a:outerShdw>
                  </a:effectLst>
                </a:endParaRPr>
              </a:p>
            </p:txBody>
          </p:sp>
        </mc:Choice>
        <mc:Fallback xmlns="">
          <p:sp>
            <p:nvSpPr>
              <p:cNvPr id="89" name="CasellaDiTesto 88"/>
              <p:cNvSpPr txBox="true">
                <a:spLocks noRot="true" noChangeAspect="true" noMove="true" noResize="true" noEditPoints="true" noAdjustHandles="true" noChangeArrowheads="true" noChangeShapeType="true" noTextEdit="true"/>
              </p:cNvSpPr>
              <p:nvPr/>
            </p:nvSpPr>
            <p:spPr>
              <a:xfrm>
                <a:off x="6535477" y="1399743"/>
                <a:ext cx="1101012" cy="342338"/>
              </a:xfrm>
              <a:prstGeom prst="rect">
                <a:avLst/>
              </a:prstGeom>
              <a:blipFill rotWithShape="true">
                <a:blip r:embed="rId10"/>
                <a:stretch>
                  <a:fillRect l="-5" t="-59" r="56" b="-4851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2" name="CasellaDiTesto 91"/>
              <p:cNvSpPr txBox="1"/>
              <p:nvPr/>
            </p:nvSpPr>
            <p:spPr>
              <a:xfrm rot="20572297">
                <a:off x="7839005" y="2405758"/>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92" name="CasellaDiTesto 91"/>
              <p:cNvSpPr txBox="true">
                <a:spLocks noRot="true" noChangeAspect="true" noMove="true" noResize="true" noEditPoints="true" noAdjustHandles="true" noChangeArrowheads="true" noChangeShapeType="true" noTextEdit="true"/>
              </p:cNvSpPr>
              <p:nvPr/>
            </p:nvSpPr>
            <p:spPr>
              <a:xfrm rot="20572297">
                <a:off x="7839005" y="2405758"/>
                <a:ext cx="1101012" cy="307777"/>
              </a:xfrm>
              <a:prstGeom prst="rect">
                <a:avLst/>
              </a:prstGeom>
              <a:blipFill rotWithShape="true">
                <a:blip r:embed="rId11"/>
                <a:stretch>
                  <a:fillRect l="-1955" t="-50464" r="-1859" b="-5028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3" name="CasellaDiTesto 92"/>
              <p:cNvSpPr txBox="1"/>
              <p:nvPr/>
            </p:nvSpPr>
            <p:spPr>
              <a:xfrm>
                <a:off x="9260075" y="1457486"/>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effectLst>
                    <a:outerShdw blurRad="38100" dist="38100" dir="2700000" algn="tl">
                      <a:srgbClr val="000000">
                        <a:alpha val="43137"/>
                      </a:srgbClr>
                    </a:outerShdw>
                  </a:effectLst>
                </a:endParaRPr>
              </a:p>
            </p:txBody>
          </p:sp>
        </mc:Choice>
        <mc:Fallback xmlns="">
          <p:sp>
            <p:nvSpPr>
              <p:cNvPr id="93" name="CasellaDiTesto 92"/>
              <p:cNvSpPr txBox="true">
                <a:spLocks noRot="true" noChangeAspect="true" noMove="true" noResize="true" noEditPoints="true" noAdjustHandles="true" noChangeArrowheads="true" noChangeShapeType="true" noTextEdit="true"/>
              </p:cNvSpPr>
              <p:nvPr/>
            </p:nvSpPr>
            <p:spPr>
              <a:xfrm>
                <a:off x="9260075" y="1457486"/>
                <a:ext cx="385731" cy="307777"/>
              </a:xfrm>
              <a:prstGeom prst="rect">
                <a:avLst/>
              </a:prstGeom>
              <a:blipFill rotWithShape="true">
                <a:blip r:embed="rId12"/>
                <a:stretch>
                  <a:fillRect l="-131" t="-52" r="40" b="19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4" name="CasellaDiTesto 93"/>
              <p:cNvSpPr txBox="1"/>
              <p:nvPr/>
            </p:nvSpPr>
            <p:spPr>
              <a:xfrm>
                <a:off x="8245267" y="393446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rPr>
                            <m:t>u</m:t>
                          </m:r>
                        </m:e>
                        <m:sub>
                          <m:r>
                            <a:rPr lang="it-IT" sz="1400" i="0">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94" name="CasellaDiTesto 93"/>
              <p:cNvSpPr txBox="true">
                <a:spLocks noRot="true" noChangeAspect="true" noMove="true" noResize="true" noEditPoints="true" noAdjustHandles="true" noChangeArrowheads="true" noChangeShapeType="true" noTextEdit="true"/>
              </p:cNvSpPr>
              <p:nvPr/>
            </p:nvSpPr>
            <p:spPr>
              <a:xfrm>
                <a:off x="8245267" y="3934466"/>
                <a:ext cx="1004887" cy="307777"/>
              </a:xfrm>
              <a:prstGeom prst="rect">
                <a:avLst/>
              </a:prstGeom>
              <a:blipFill rotWithShape="true">
                <a:blip r:embed="rId13"/>
                <a:stretch>
                  <a:fillRect l="-42" t="-2" r="11" b="-53911"/>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1" name="CasellaDiTesto 90"/>
              <p:cNvSpPr txBox="1"/>
              <p:nvPr/>
            </p:nvSpPr>
            <p:spPr>
              <a:xfrm rot="19754708">
                <a:off x="9061013" y="4289896"/>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effectLst>
                    <a:outerShdw blurRad="38100" dist="38100" dir="2700000" algn="tl">
                      <a:srgbClr val="000000">
                        <a:alpha val="43137"/>
                      </a:srgbClr>
                    </a:outerShdw>
                  </a:effectLst>
                </a:endParaRPr>
              </a:p>
            </p:txBody>
          </p:sp>
        </mc:Choice>
        <mc:Fallback xmlns="">
          <p:sp>
            <p:nvSpPr>
              <p:cNvPr id="91" name="CasellaDiTesto 90"/>
              <p:cNvSpPr txBox="true">
                <a:spLocks noRot="true" noChangeAspect="true" noMove="true" noResize="true" noEditPoints="true" noAdjustHandles="true" noChangeArrowheads="true" noChangeShapeType="true" noTextEdit="true"/>
              </p:cNvSpPr>
              <p:nvPr/>
            </p:nvSpPr>
            <p:spPr>
              <a:xfrm rot="19754708">
                <a:off x="9061013" y="4289896"/>
                <a:ext cx="493713" cy="307777"/>
              </a:xfrm>
              <a:prstGeom prst="rect">
                <a:avLst/>
              </a:prstGeom>
              <a:blipFill rotWithShape="true">
                <a:blip r:embed="rId14"/>
                <a:stretch>
                  <a:fillRect l="-8915" t="-33989" r="-8899" b="-33954"/>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5" name="CasellaDiTesto 94"/>
              <p:cNvSpPr txBox="1"/>
              <p:nvPr/>
            </p:nvSpPr>
            <p:spPr>
              <a:xfrm>
                <a:off x="8778540" y="3211374"/>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rPr>
                            <m:t>u</m:t>
                          </m:r>
                        </m:e>
                        <m:sub>
                          <m:r>
                            <a:rPr lang="it-IT" sz="1400" b="0" i="0" smtClean="0">
                              <a:effectLst>
                                <a:outerShdw blurRad="38100" dist="38100" dir="2700000" algn="tl">
                                  <a:srgbClr val="000000">
                                    <a:alpha val="43137"/>
                                  </a:srgbClr>
                                </a:outerShdw>
                              </a:effectLst>
                              <a:latin typeface="Cambria Math" panose="02040503050406030204" pitchFamily="18" charset="0"/>
                            </a:rPr>
                            <m:t>1</m:t>
                          </m:r>
                        </m:sub>
                      </m:sSub>
                      <m:r>
                        <a:rPr lang="it-IT" sz="1400" b="0" i="0" smtClean="0">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p>
            </p:txBody>
          </p:sp>
        </mc:Choice>
        <mc:Fallback xmlns="">
          <p:sp>
            <p:nvSpPr>
              <p:cNvPr id="95" name="CasellaDiTesto 94"/>
              <p:cNvSpPr txBox="true">
                <a:spLocks noRot="true" noChangeAspect="true" noMove="true" noResize="true" noEditPoints="true" noAdjustHandles="true" noChangeArrowheads="true" noChangeShapeType="true" noTextEdit="true"/>
              </p:cNvSpPr>
              <p:nvPr/>
            </p:nvSpPr>
            <p:spPr>
              <a:xfrm>
                <a:off x="8778540" y="3211374"/>
                <a:ext cx="1004886" cy="307777"/>
              </a:xfrm>
              <a:prstGeom prst="rect">
                <a:avLst/>
              </a:prstGeom>
              <a:blipFill rotWithShape="true">
                <a:blip r:embed="rId15"/>
                <a:stretch>
                  <a:fillRect l="-30" t="-58" r="61" b="-53443"/>
                </a:stretch>
              </a:blipFill>
            </p:spPr>
            <p:txBody>
              <a:bodyPr/>
              <a:lstStyle/>
              <a:p>
                <a:r>
                  <a:rPr lang="en-US" altLang="en-US">
                    <a:noFill/>
                  </a:rPr>
                  <a:t> </a:t>
                </a:r>
              </a:p>
            </p:txBody>
          </p:sp>
        </mc:Fallback>
      </mc:AlternateContent>
      <p:cxnSp>
        <p:nvCxnSpPr>
          <p:cNvPr id="97" name="Connettore 2 96"/>
          <p:cNvCxnSpPr>
            <a:stCxn id="8" idx="2"/>
            <a:endCxn id="5" idx="0"/>
          </p:cNvCxnSpPr>
          <p:nvPr/>
        </p:nvCxnSpPr>
        <p:spPr>
          <a:xfrm flipH="1">
            <a:off x="8331680" y="2032469"/>
            <a:ext cx="2317144" cy="1186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CasellaDiTesto 101"/>
              <p:cNvSpPr txBox="1"/>
              <p:nvPr/>
            </p:nvSpPr>
            <p:spPr>
              <a:xfrm>
                <a:off x="9575767" y="5035632"/>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effectLst>
                    <a:outerShdw blurRad="38100" dist="38100" dir="2700000" algn="tl">
                      <a:srgbClr val="000000">
                        <a:alpha val="43137"/>
                      </a:srgbClr>
                    </a:outerShdw>
                  </a:effectLst>
                </a:endParaRPr>
              </a:p>
            </p:txBody>
          </p:sp>
        </mc:Choice>
        <mc:Fallback xmlns="">
          <p:sp>
            <p:nvSpPr>
              <p:cNvPr id="102" name="CasellaDiTesto 101"/>
              <p:cNvSpPr txBox="true">
                <a:spLocks noRot="true" noChangeAspect="true" noMove="true" noResize="true" noEditPoints="true" noAdjustHandles="true" noChangeArrowheads="true" noChangeShapeType="true" noTextEdit="true"/>
              </p:cNvSpPr>
              <p:nvPr/>
            </p:nvSpPr>
            <p:spPr>
              <a:xfrm>
                <a:off x="9575767" y="5035632"/>
                <a:ext cx="530749" cy="307777"/>
              </a:xfrm>
              <a:prstGeom prst="rect">
                <a:avLst/>
              </a:prstGeom>
              <a:blipFill rotWithShape="true">
                <a:blip r:embed="rId16"/>
                <a:stretch>
                  <a:fillRect l="-113" t="-27" r="93" b="1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4" name="CasellaDiTesto 103"/>
              <p:cNvSpPr txBox="1"/>
              <p:nvPr/>
            </p:nvSpPr>
            <p:spPr>
              <a:xfrm>
                <a:off x="5736140" y="1041694"/>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p>
            </p:txBody>
          </p:sp>
        </mc:Choice>
        <mc:Fallback xmlns="">
          <p:sp>
            <p:nvSpPr>
              <p:cNvPr id="104" name="CasellaDiTesto 103"/>
              <p:cNvSpPr txBox="true">
                <a:spLocks noRot="true" noChangeAspect="true" noMove="true" noResize="true" noEditPoints="true" noAdjustHandles="true" noChangeArrowheads="true" noChangeShapeType="true" noTextEdit="true"/>
              </p:cNvSpPr>
              <p:nvPr/>
            </p:nvSpPr>
            <p:spPr>
              <a:xfrm>
                <a:off x="5736140" y="1041694"/>
                <a:ext cx="258687" cy="307777"/>
              </a:xfrm>
              <a:prstGeom prst="rect">
                <a:avLst/>
              </a:prstGeom>
              <a:blipFill rotWithShape="true">
                <a:blip r:embed="rId17"/>
                <a:stretch>
                  <a:fillRect l="-72" t="-96" r="165" b="31"/>
                </a:stretch>
              </a:blipFill>
            </p:spPr>
            <p:txBody>
              <a:bodyPr/>
              <a:lstStyle/>
              <a:p>
                <a:r>
                  <a:rPr lang="en-US" altLang="en-US">
                    <a:noFill/>
                  </a:rPr>
                  <a:t> </a:t>
                </a:r>
              </a:p>
            </p:txBody>
          </p:sp>
        </mc:Fallback>
      </mc:AlternateContent>
      <p:cxnSp>
        <p:nvCxnSpPr>
          <p:cNvPr id="129" name="Connettore a gomito 128"/>
          <p:cNvCxnSpPr>
            <a:stCxn id="6" idx="1"/>
            <a:endCxn id="48" idx="2"/>
          </p:cNvCxnSpPr>
          <p:nvPr/>
        </p:nvCxnSpPr>
        <p:spPr>
          <a:xfrm rot="10800000">
            <a:off x="5698272" y="2041575"/>
            <a:ext cx="2133096" cy="305099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CasellaDiTesto 133"/>
              <p:cNvSpPr txBox="1"/>
              <p:nvPr/>
            </p:nvSpPr>
            <p:spPr>
              <a:xfrm>
                <a:off x="5629797" y="2032469"/>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p>
            </p:txBody>
          </p:sp>
        </mc:Choice>
        <mc:Fallback xmlns="">
          <p:sp>
            <p:nvSpPr>
              <p:cNvPr id="134" name="CasellaDiTesto 133"/>
              <p:cNvSpPr txBox="true">
                <a:spLocks noRot="true" noChangeAspect="true" noMove="true" noResize="true" noEditPoints="true" noAdjustHandles="true" noChangeArrowheads="true" noChangeShapeType="true" noTextEdit="true"/>
              </p:cNvSpPr>
              <p:nvPr/>
            </p:nvSpPr>
            <p:spPr>
              <a:xfrm>
                <a:off x="5629797" y="2032469"/>
                <a:ext cx="385038" cy="307777"/>
              </a:xfrm>
              <a:prstGeom prst="rect">
                <a:avLst/>
              </a:prstGeom>
              <a:blipFill rotWithShape="true">
                <a:blip r:embed="rId18"/>
                <a:stretch>
                  <a:fillRect l="-136" t="-152" r="30" b="88"/>
                </a:stretch>
              </a:blipFill>
            </p:spPr>
            <p:txBody>
              <a:bodyPr/>
              <a:lstStyle/>
              <a:p>
                <a:r>
                  <a:rPr lang="en-US" altLang="en-US">
                    <a:noFill/>
                  </a:rPr>
                  <a:t> </a:t>
                </a:r>
              </a:p>
            </p:txBody>
          </p:sp>
        </mc:Fallback>
      </mc:AlternateContent>
      <p:cxnSp>
        <p:nvCxnSpPr>
          <p:cNvPr id="153" name="Connettore 2 152"/>
          <p:cNvCxnSpPr>
            <a:stCxn id="29" idx="2"/>
            <a:endCxn id="6" idx="0"/>
          </p:cNvCxnSpPr>
          <p:nvPr/>
        </p:nvCxnSpPr>
        <p:spPr>
          <a:xfrm>
            <a:off x="6762300" y="3818941"/>
            <a:ext cx="1571512" cy="9735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6" name="CasellaDiTesto 135"/>
              <p:cNvSpPr txBox="1"/>
              <p:nvPr/>
            </p:nvSpPr>
            <p:spPr>
              <a:xfrm>
                <a:off x="7395672" y="3223108"/>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p>
            </p:txBody>
          </p:sp>
        </mc:Choice>
        <mc:Fallback xmlns="">
          <p:sp>
            <p:nvSpPr>
              <p:cNvPr id="136" name="CasellaDiTesto 135"/>
              <p:cNvSpPr txBox="true">
                <a:spLocks noRot="true" noChangeAspect="true" noMove="true" noResize="true" noEditPoints="true" noAdjustHandles="true" noChangeArrowheads="true" noChangeShapeType="true" noTextEdit="true"/>
              </p:cNvSpPr>
              <p:nvPr/>
            </p:nvSpPr>
            <p:spPr>
              <a:xfrm>
                <a:off x="7395672" y="3223108"/>
                <a:ext cx="405373" cy="307777"/>
              </a:xfrm>
              <a:prstGeom prst="rect">
                <a:avLst/>
              </a:prstGeom>
              <a:blipFill rotWithShape="true">
                <a:blip r:embed="rId19"/>
                <a:stretch>
                  <a:fillRect l="-114" t="-157" r="17" b="93"/>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00" name="CasellaDiTesto 99"/>
              <p:cNvSpPr txBox="1"/>
              <p:nvPr/>
            </p:nvSpPr>
            <p:spPr>
              <a:xfrm rot="19848741">
                <a:off x="8983015" y="2585039"/>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effectLst>
                            <a:outerShdw blurRad="38100" dist="38100" dir="2700000" algn="tl">
                              <a:srgbClr val="000000">
                                <a:alpha val="43137"/>
                              </a:srgbClr>
                            </a:outerShdw>
                          </a:effectLst>
                          <a:latin typeface="Cambria Math" panose="02040503050406030204" pitchFamily="18" charset="0"/>
                        </a:rPr>
                        <m:t>p</m:t>
                      </m:r>
                      <m:r>
                        <a:rPr lang="it-IT" sz="1400" i="0" smtClean="0">
                          <a:effectLst>
                            <a:outerShdw blurRad="38100" dist="38100" dir="2700000" algn="tl">
                              <a:srgbClr val="000000">
                                <a:alpha val="43137"/>
                              </a:srgbClr>
                            </a:outerShdw>
                          </a:effectLst>
                          <a:latin typeface="Cambria Math" panose="02040503050406030204" pitchFamily="18" charset="0"/>
                        </a:rPr>
                        <m:t>)</m:t>
                      </m:r>
                      <m:r>
                        <m:rPr>
                          <m:sty m:val="p"/>
                        </m:rPr>
                        <a:rPr lang="it-IT" sz="1400" i="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effectLst>
                    <a:outerShdw blurRad="38100" dist="38100" dir="2700000" algn="tl">
                      <a:srgbClr val="000000">
                        <a:alpha val="43137"/>
                      </a:srgbClr>
                    </a:outerShdw>
                  </a:effectLst>
                </a:endParaRPr>
              </a:p>
            </p:txBody>
          </p:sp>
        </mc:Choice>
        <mc:Fallback xmlns="">
          <p:sp>
            <p:nvSpPr>
              <p:cNvPr id="100" name="CasellaDiTesto 99"/>
              <p:cNvSpPr txBox="true">
                <a:spLocks noRot="true" noChangeAspect="true" noMove="true" noResize="true" noEditPoints="true" noAdjustHandles="true" noChangeArrowheads="true" noChangeShapeType="true" noTextEdit="true"/>
              </p:cNvSpPr>
              <p:nvPr/>
            </p:nvSpPr>
            <p:spPr>
              <a:xfrm rot="19848741">
                <a:off x="8983015" y="2585039"/>
                <a:ext cx="1101012" cy="307777"/>
              </a:xfrm>
              <a:prstGeom prst="rect">
                <a:avLst/>
              </a:prstGeom>
              <a:blipFill rotWithShape="true">
                <a:blip r:embed="rId20"/>
                <a:stretch>
                  <a:fillRect l="-489" t="-81068" r="-441" b="-80750"/>
                </a:stretch>
              </a:blipFill>
              <a:ln>
                <a:noFill/>
              </a:ln>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6" name="CasellaDiTesto 155"/>
              <p:cNvSpPr txBox="1"/>
              <p:nvPr/>
            </p:nvSpPr>
            <p:spPr>
              <a:xfrm rot="2070687" flipH="1">
                <a:off x="7354909" y="431708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p>
            </p:txBody>
          </p:sp>
        </mc:Choice>
        <mc:Fallback xmlns="">
          <p:sp>
            <p:nvSpPr>
              <p:cNvPr id="156" name="CasellaDiTesto 155"/>
              <p:cNvSpPr txBox="true">
                <a:spLocks noRot="true" noChangeAspect="true" noMove="true" noResize="true" noEditPoints="true" noAdjustHandles="true" noChangeArrowheads="true" noChangeShapeType="true" noTextEdit="true"/>
              </p:cNvSpPr>
              <p:nvPr/>
            </p:nvSpPr>
            <p:spPr>
              <a:xfrm rot="2070687" flipH="true">
                <a:off x="7354909" y="4317081"/>
                <a:ext cx="359782" cy="307777"/>
              </a:xfrm>
              <a:prstGeom prst="rect">
                <a:avLst/>
              </a:prstGeom>
              <a:blipFill rotWithShape="true">
                <a:blip r:embed="rId21"/>
                <a:stretch>
                  <a:fillRect l="-15449" t="-24460" r="-15334" b="-24296"/>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58" name="CasellaDiTesto 157"/>
              <p:cNvSpPr txBox="1"/>
              <p:nvPr/>
            </p:nvSpPr>
            <p:spPr>
              <a:xfrm>
                <a:off x="10720691" y="3262948"/>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p>
            </p:txBody>
          </p:sp>
        </mc:Choice>
        <mc:Fallback xmlns="">
          <p:sp>
            <p:nvSpPr>
              <p:cNvPr id="158" name="CasellaDiTesto 157"/>
              <p:cNvSpPr txBox="true">
                <a:spLocks noRot="true" noChangeAspect="true" noMove="true" noResize="true" noEditPoints="true" noAdjustHandles="true" noChangeArrowheads="true" noChangeShapeType="true" noTextEdit="true"/>
              </p:cNvSpPr>
              <p:nvPr/>
            </p:nvSpPr>
            <p:spPr>
              <a:xfrm>
                <a:off x="10720691" y="3262948"/>
                <a:ext cx="259993" cy="307777"/>
              </a:xfrm>
              <a:prstGeom prst="rect">
                <a:avLst/>
              </a:prstGeom>
              <a:blipFill rotWithShape="true">
                <a:blip r:embed="rId22"/>
                <a:stretch>
                  <a:fillRect l="-239" t="-103" r="-5027" b="39"/>
                </a:stretch>
              </a:blipFill>
            </p:spPr>
            <p:txBody>
              <a:bodyPr/>
              <a:lstStyle/>
              <a:p>
                <a:r>
                  <a:rPr lang="en-US" altLang="en-US">
                    <a:noFill/>
                  </a:rPr>
                  <a:t> </a:t>
                </a:r>
              </a:p>
            </p:txBody>
          </p:sp>
        </mc:Fallback>
      </mc:AlternateContent>
      <p:sp>
        <p:nvSpPr>
          <p:cNvPr id="159" name="CasellaDiTesto 158"/>
          <p:cNvSpPr txBox="1"/>
          <p:nvPr/>
        </p:nvSpPr>
        <p:spPr>
          <a:xfrm>
            <a:off x="1022445" y="3008026"/>
            <a:ext cx="3228227" cy="923330"/>
          </a:xfrm>
          <a:prstGeom prst="rect">
            <a:avLst/>
          </a:prstGeom>
          <a:noFill/>
          <a:ln w="6350">
            <a:solidFill>
              <a:schemeClr val="tx1"/>
            </a:solidFill>
          </a:ln>
        </p:spPr>
        <p:txBody>
          <a:bodyPr wrap="square" rtlCol="0">
            <a:spAutoFit/>
          </a:bodyPr>
          <a:lstStyle/>
          <a:p>
            <a:r>
              <a:rPr lang="it-IT" dirty="0" err="1"/>
              <a:t>Each</a:t>
            </a:r>
            <a:r>
              <a:rPr lang="it-IT" dirty="0"/>
              <a:t> </a:t>
            </a:r>
            <a:r>
              <a:rPr lang="it-IT" dirty="0" err="1"/>
              <a:t>block</a:t>
            </a:r>
            <a:r>
              <a:rPr lang="it-IT" dirty="0"/>
              <a:t> </a:t>
            </a:r>
            <a:r>
              <a:rPr lang="it-IT" dirty="0" err="1"/>
              <a:t>has</a:t>
            </a:r>
            <a:r>
              <a:rPr lang="it-IT" dirty="0"/>
              <a:t> an </a:t>
            </a:r>
            <a:r>
              <a:rPr lang="it-IT" dirty="0" err="1"/>
              <a:t>implicit</a:t>
            </a:r>
            <a:r>
              <a:rPr lang="it-IT" dirty="0"/>
              <a:t> </a:t>
            </a:r>
            <a:r>
              <a:rPr lang="it-IT" dirty="0" err="1"/>
              <a:t>ougoing</a:t>
            </a:r>
            <a:r>
              <a:rPr lang="it-IT" dirty="0"/>
              <a:t> flow </a:t>
            </a:r>
            <a:r>
              <a:rPr lang="it-IT" dirty="0" err="1"/>
              <a:t>representing</a:t>
            </a:r>
            <a:r>
              <a:rPr lang="it-IT" dirty="0"/>
              <a:t> the </a:t>
            </a:r>
            <a:r>
              <a:rPr lang="it-IT" dirty="0" err="1"/>
              <a:t>death</a:t>
            </a:r>
            <a:r>
              <a:rPr lang="it-IT" dirty="0"/>
              <a:t> d</a:t>
            </a:r>
          </a:p>
        </p:txBody>
      </p:sp>
      <p:cxnSp>
        <p:nvCxnSpPr>
          <p:cNvPr id="62" name="Connettore a gomito 61"/>
          <p:cNvCxnSpPr>
            <a:stCxn id="8" idx="3"/>
            <a:endCxn id="6" idx="3"/>
          </p:cNvCxnSpPr>
          <p:nvPr/>
        </p:nvCxnSpPr>
        <p:spPr>
          <a:xfrm flipH="1">
            <a:off x="8836255" y="1732432"/>
            <a:ext cx="2315012" cy="3360139"/>
          </a:xfrm>
          <a:prstGeom prst="bentConnector3">
            <a:avLst>
              <a:gd name="adj1" fmla="val -9875"/>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ttangolo 52"/>
              <p:cNvSpPr/>
              <p:nvPr/>
            </p:nvSpPr>
            <p:spPr>
              <a:xfrm>
                <a:off x="4974176" y="5409070"/>
                <a:ext cx="1004888" cy="600075"/>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ysClr val="windowText" lastClr="000000"/>
                          </a:solidFill>
                          <a:latin typeface="Cambria Math" panose="02040503050406030204" pitchFamily="18" charset="0"/>
                        </a:rPr>
                        <m:t>𝑉</m:t>
                      </m:r>
                    </m:oMath>
                  </m:oMathPara>
                </a14:m>
                <a:endParaRPr lang="it-IT" sz="2000" dirty="0">
                  <a:solidFill>
                    <a:sysClr val="windowText" lastClr="000000"/>
                  </a:solidFill>
                  <a:latin typeface="Calibri" panose="020F0502020204030204"/>
                </a:endParaRPr>
              </a:p>
            </p:txBody>
          </p:sp>
        </mc:Choice>
        <mc:Fallback xmlns="">
          <p:sp>
            <p:nvSpPr>
              <p:cNvPr id="53" name="Rettangolo 52"/>
              <p:cNvSpPr>
                <a:spLocks noRot="true" noChangeAspect="true" noMove="true" noResize="true" noEditPoints="true" noAdjustHandles="true" noChangeArrowheads="true" noChangeShapeType="true" noTextEdit="true"/>
              </p:cNvSpPr>
              <p:nvPr/>
            </p:nvSpPr>
            <p:spPr>
              <a:xfrm>
                <a:off x="4974176" y="5409070"/>
                <a:ext cx="1004888" cy="600075"/>
              </a:xfrm>
              <a:prstGeom prst="rect">
                <a:avLst/>
              </a:prstGeom>
              <a:blipFill rotWithShape="true">
                <a:blip r:embed="rId23"/>
                <a:stretch>
                  <a:fillRect l="-1918" t="-3198" r="-1842" b="-3151"/>
                </a:stretch>
              </a:blipFill>
              <a:ln w="38100">
                <a:solidFill>
                  <a:srgbClr val="FF0000"/>
                </a:solidFill>
              </a:ln>
            </p:spPr>
            <p:style>
              <a:lnRef idx="2">
                <a:schemeClr val="accent6"/>
              </a:lnRef>
              <a:fillRef idx="1">
                <a:schemeClr val="lt1"/>
              </a:fillRef>
              <a:effectRef idx="0">
                <a:schemeClr val="accent6"/>
              </a:effectRef>
              <a:fontRef idx="minor">
                <a:schemeClr val="dk1"/>
              </a:fontRef>
            </p:style>
            <p:txBody>
              <a:bodyPr/>
              <a:lstStyle/>
              <a:p>
                <a:r>
                  <a:rPr lang="en-US" altLang="en-US">
                    <a:noFill/>
                  </a:rPr>
                  <a:t> </a:t>
                </a:r>
              </a:p>
            </p:txBody>
          </p:sp>
        </mc:Fallback>
      </mc:AlternateContent>
      <p:cxnSp>
        <p:nvCxnSpPr>
          <p:cNvPr id="54" name="Connettore 2 53"/>
          <p:cNvCxnSpPr>
            <a:endCxn id="53" idx="0"/>
          </p:cNvCxnSpPr>
          <p:nvPr/>
        </p:nvCxnSpPr>
        <p:spPr>
          <a:xfrm>
            <a:off x="5476620" y="2041574"/>
            <a:ext cx="0" cy="336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CasellaDiTesto 57"/>
              <p:cNvSpPr txBox="1"/>
              <p:nvPr/>
            </p:nvSpPr>
            <p:spPr>
              <a:xfrm>
                <a:off x="5020653" y="3291110"/>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mbria Math" panose="02040503050406030204" pitchFamily="18" charset="0"/>
                            </a:rPr>
                          </m:ctrlPr>
                        </m:sSubPr>
                        <m:e>
                          <m:r>
                            <m:rPr>
                              <m:sty m:val="p"/>
                            </m:rPr>
                            <a:rPr lang="it-IT" sz="1600" i="0">
                              <a:effectLst/>
                              <a:latin typeface="Cambria Math" panose="02040503050406030204" pitchFamily="18" charset="0"/>
                              <a:ea typeface="Cambria Math" panose="02040503050406030204" pitchFamily="18" charset="0"/>
                            </a:rPr>
                            <m:t>u</m:t>
                          </m:r>
                        </m:e>
                        <m:sub>
                          <m:r>
                            <m:rPr>
                              <m:sty m:val="p"/>
                            </m:rPr>
                            <a:rPr lang="it-IT" sz="1600" i="0">
                              <a:effectLst/>
                              <a:latin typeface="Cambria Math" panose="02040503050406030204" pitchFamily="18" charset="0"/>
                              <a:ea typeface="Cambria Math" panose="02040503050406030204" pitchFamily="18" charset="0"/>
                            </a:rPr>
                            <m:t>va</m:t>
                          </m:r>
                        </m:sub>
                      </m:sSub>
                    </m:oMath>
                  </m:oMathPara>
                </a14:m>
                <a:endParaRPr lang="it-IT" sz="1600" dirty="0"/>
              </a:p>
            </p:txBody>
          </p:sp>
        </mc:Choice>
        <mc:Fallback xmlns="">
          <p:sp>
            <p:nvSpPr>
              <p:cNvPr id="58" name="CasellaDiTesto 57"/>
              <p:cNvSpPr txBox="true">
                <a:spLocks noRot="true" noChangeAspect="true" noMove="true" noResize="true" noEditPoints="true" noAdjustHandles="true" noChangeArrowheads="true" noChangeShapeType="true" noTextEdit="true"/>
              </p:cNvSpPr>
              <p:nvPr/>
            </p:nvSpPr>
            <p:spPr>
              <a:xfrm>
                <a:off x="5020653" y="3291110"/>
                <a:ext cx="469808" cy="338554"/>
              </a:xfrm>
              <a:prstGeom prst="rect">
                <a:avLst/>
              </a:prstGeom>
              <a:blipFill rotWithShape="true">
                <a:blip r:embed="rId24"/>
                <a:stretch>
                  <a:fillRect l="-73" t="-160" r="53" b="1"/>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Pontryagin</a:t>
            </a:r>
            <a:r>
              <a:rPr lang="it-IT" dirty="0"/>
              <a:t> maximum </a:t>
            </a:r>
            <a:r>
              <a:rPr lang="it-IT" dirty="0" err="1"/>
              <a:t>principle</a:t>
            </a:r>
            <a:r>
              <a:rPr lang="it-IT" dirty="0"/>
              <a:t>: </a:t>
            </a:r>
            <a:r>
              <a:rPr lang="it-IT" dirty="0" err="1"/>
              <a:t>Definitions</a:t>
            </a:r>
            <a:endParaRPr lang="it-IT"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p:txBody>
              <a:bodyPr/>
              <a:lstStyle/>
              <a:p>
                <a:pPr marL="0" indent="0">
                  <a:buNone/>
                </a:pPr>
                <a:r>
                  <a:rPr lang="it-IT" dirty="0"/>
                  <a:t>This </a:t>
                </a:r>
                <a:r>
                  <a:rPr lang="it-IT" dirty="0" err="1"/>
                  <a:t>principle</a:t>
                </a:r>
                <a:r>
                  <a:rPr lang="it-IT" dirty="0"/>
                  <a:t> </a:t>
                </a:r>
                <a:r>
                  <a:rPr lang="it-IT" dirty="0" err="1"/>
                  <a:t>provides</a:t>
                </a:r>
                <a:r>
                  <a:rPr lang="it-IT" dirty="0"/>
                  <a:t> a </a:t>
                </a:r>
                <a:r>
                  <a:rPr lang="it-IT" dirty="0" err="1"/>
                  <a:t>necessary</a:t>
                </a:r>
                <a:r>
                  <a:rPr lang="it-IT" dirty="0"/>
                  <a:t> </a:t>
                </a:r>
                <a:r>
                  <a:rPr lang="it-IT" dirty="0" err="1"/>
                  <a:t>condition</a:t>
                </a:r>
                <a:r>
                  <a:rPr lang="it-IT" dirty="0"/>
                  <a:t> for the </a:t>
                </a:r>
                <a:r>
                  <a:rPr lang="it-IT" dirty="0" err="1"/>
                  <a:t>optimal</a:t>
                </a:r>
                <a:r>
                  <a:rPr lang="it-IT" dirty="0"/>
                  <a:t> control </a:t>
                </a:r>
                <a14:m>
                  <m:oMath xmlns:m="http://schemas.openxmlformats.org/officeDocument/2006/math">
                    <m:sSup>
                      <m:sSupPr>
                        <m:ctrlPr>
                          <a:rPr lang="it-IT" b="0" i="1" smtClean="0">
                            <a:latin typeface="Cambria Math" panose="02040503050406030204" pitchFamily="18" charset="0"/>
                          </a:rPr>
                        </m:ctrlPr>
                      </m:sSupPr>
                      <m:e>
                        <m:r>
                          <a:rPr lang="it-IT" b="0" i="1" smtClean="0">
                            <a:latin typeface="Cambria Math" panose="02040503050406030204" pitchFamily="18" charset="0"/>
                          </a:rPr>
                          <m:t>𝑢</m:t>
                        </m:r>
                      </m:e>
                      <m:sup>
                        <m:r>
                          <a:rPr lang="it-IT" b="0" i="1" smtClean="0">
                            <a:latin typeface="Cambria Math" panose="02040503050406030204" pitchFamily="18" charset="0"/>
                          </a:rPr>
                          <m:t>∗</m:t>
                        </m:r>
                      </m:sup>
                    </m:sSup>
                    <m:d>
                      <m:dPr>
                        <m:ctrlPr>
                          <a:rPr lang="it-IT" b="0" i="1" smtClean="0">
                            <a:latin typeface="Cambria Math" panose="02040503050406030204" pitchFamily="18" charset="0"/>
                          </a:rPr>
                        </m:ctrlPr>
                      </m:dPr>
                      <m:e>
                        <m:r>
                          <a:rPr lang="it-IT" b="0" i="1" smtClean="0">
                            <a:latin typeface="Cambria Math" panose="02040503050406030204" pitchFamily="18" charset="0"/>
                          </a:rPr>
                          <m:t>𝑡</m:t>
                        </m:r>
                      </m:e>
                    </m:d>
                    <m:r>
                      <a:rPr lang="it-IT" b="0" i="1" smtClean="0">
                        <a:latin typeface="Cambria Math" panose="02040503050406030204" pitchFamily="18" charset="0"/>
                      </a:rPr>
                      <m:t>∈</m:t>
                    </m:r>
                    <m:r>
                      <a:rPr lang="it-IT" b="0" i="1" smtClean="0">
                        <a:latin typeface="Cambria Math" panose="02040503050406030204" pitchFamily="18" charset="0"/>
                      </a:rPr>
                      <m:t>𝑈</m:t>
                    </m:r>
                    <m:r>
                      <a:rPr lang="it-IT" b="0" i="1" smtClean="0">
                        <a:latin typeface="Cambria Math" panose="02040503050406030204" pitchFamily="18" charset="0"/>
                      </a:rPr>
                      <m:t>, </m:t>
                    </m:r>
                  </m:oMath>
                </a14:m>
                <a:r>
                  <a:rPr lang="it-IT" dirty="0"/>
                  <a:t>for the system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𝑥</m:t>
                        </m:r>
                      </m:e>
                    </m:acc>
                    <m:r>
                      <a:rPr lang="it-IT" i="1">
                        <a:latin typeface="Cambria Math" panose="02040503050406030204" pitchFamily="18" charset="0"/>
                      </a:rPr>
                      <m:t>=</m:t>
                    </m:r>
                    <m:r>
                      <a:rPr lang="it-IT" i="1">
                        <a:latin typeface="Cambria Math" panose="02040503050406030204" pitchFamily="18" charset="0"/>
                      </a:rPr>
                      <m:t>𝑓</m:t>
                    </m:r>
                    <m:d>
                      <m:dPr>
                        <m:ctrlPr>
                          <a:rPr lang="it-IT" i="1">
                            <a:latin typeface="Cambria Math" panose="02040503050406030204" pitchFamily="18" charset="0"/>
                          </a:rPr>
                        </m:ctrlPr>
                      </m:dPr>
                      <m:e>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 </m:t>
                        </m:r>
                        <m:r>
                          <a:rPr lang="it-IT" i="1">
                            <a:latin typeface="Cambria Math" panose="02040503050406030204" pitchFamily="18" charset="0"/>
                          </a:rPr>
                          <m:t>𝑢</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r>
                          <a:rPr lang="it-IT" i="1">
                            <a:latin typeface="Cambria Math" panose="02040503050406030204" pitchFamily="18" charset="0"/>
                          </a:rPr>
                          <m:t>𝑥</m:t>
                        </m:r>
                        <m:d>
                          <m:dPr>
                            <m:ctrlPr>
                              <a:rPr lang="it-IT" i="1">
                                <a:latin typeface="Cambria Math" panose="02040503050406030204" pitchFamily="18" charset="0"/>
                              </a:rPr>
                            </m:ctrlPr>
                          </m:dPr>
                          <m:e>
                            <m:r>
                              <a:rPr lang="it-IT" i="1">
                                <a:latin typeface="Cambria Math" panose="02040503050406030204" pitchFamily="18" charset="0"/>
                              </a:rPr>
                              <m:t>𝑡</m:t>
                            </m:r>
                          </m:e>
                        </m:d>
                      </m:e>
                    </m:d>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ℝ</m:t>
                        </m:r>
                      </m:e>
                      <m:sup>
                        <m:r>
                          <a:rPr lang="it-IT" i="1">
                            <a:latin typeface="Cambria Math" panose="02040503050406030204" pitchFamily="18" charset="0"/>
                          </a:rPr>
                          <m:t>𝑛</m:t>
                        </m:r>
                      </m:sup>
                    </m:sSup>
                    <m:r>
                      <a:rPr lang="it-IT" i="1">
                        <a:latin typeface="Cambria Math" panose="02040503050406030204" pitchFamily="18" charset="0"/>
                      </a:rPr>
                      <m:t>, </m:t>
                    </m:r>
                    <m:r>
                      <a:rPr lang="it-IT" i="1">
                        <a:latin typeface="Cambria Math" panose="02040503050406030204" pitchFamily="18" charset="0"/>
                      </a:rPr>
                      <m:t>𝑢</m:t>
                    </m:r>
                    <m:d>
                      <m:dPr>
                        <m:ctrlPr>
                          <a:rPr lang="it-IT" i="1">
                            <a:latin typeface="Cambria Math" panose="02040503050406030204" pitchFamily="18" charset="0"/>
                          </a:rPr>
                        </m:ctrlPr>
                      </m:dPr>
                      <m:e>
                        <m:r>
                          <a:rPr lang="it-IT" i="1">
                            <a:latin typeface="Cambria Math" panose="02040503050406030204" pitchFamily="18" charset="0"/>
                          </a:rPr>
                          <m:t>𝑡</m:t>
                        </m:r>
                      </m:e>
                    </m:d>
                    <m:r>
                      <a:rPr lang="it-IT" i="1">
                        <a:latin typeface="Cambria Math" panose="02040503050406030204" pitchFamily="18" charset="0"/>
                      </a:rPr>
                      <m:t>∈</m:t>
                    </m:r>
                    <m:r>
                      <a:rPr lang="it-IT" i="1">
                        <a:latin typeface="Cambria Math" panose="02040503050406030204" pitchFamily="18" charset="0"/>
                      </a:rPr>
                      <m:t>𝑈</m:t>
                    </m:r>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ℝ</m:t>
                        </m:r>
                      </m:e>
                      <m:sup>
                        <m:r>
                          <a:rPr lang="it-IT" i="1">
                            <a:latin typeface="Cambria Math" panose="02040503050406030204" pitchFamily="18" charset="0"/>
                          </a:rPr>
                          <m:t>𝑚</m:t>
                        </m:r>
                      </m:sup>
                    </m:sSup>
                  </m:oMath>
                </a14:m>
                <a:r>
                  <a:rPr lang="it-IT" dirty="0"/>
                  <a:t> with </a:t>
                </a:r>
                <a:r>
                  <a:rPr lang="it-IT" dirty="0" err="1"/>
                  <a:t>initial</a:t>
                </a:r>
                <a:r>
                  <a:rPr lang="it-IT" dirty="0"/>
                  <a:t> state </a:t>
                </a:r>
                <a14:m>
                  <m:oMath xmlns:m="http://schemas.openxmlformats.org/officeDocument/2006/math">
                    <m:r>
                      <a:rPr lang="it-IT" i="1">
                        <a:latin typeface="Cambria Math" panose="02040503050406030204" pitchFamily="18" charset="0"/>
                      </a:rPr>
                      <m:t>𝑥</m:t>
                    </m:r>
                    <m:d>
                      <m:dPr>
                        <m:ctrlPr>
                          <a:rPr lang="it-IT" i="1">
                            <a:latin typeface="Cambria Math" panose="02040503050406030204" pitchFamily="18" charset="0"/>
                          </a:rPr>
                        </m:ctrlPr>
                      </m:dPr>
                      <m:e>
                        <m:sSub>
                          <m:sSubPr>
                            <m:ctrlPr>
                              <a:rPr lang="it-IT" b="0" i="1" smtClean="0">
                                <a:latin typeface="Cambria Math" panose="02040503050406030204" pitchFamily="18" charset="0"/>
                              </a:rPr>
                            </m:ctrlPr>
                          </m:sSubPr>
                          <m:e>
                            <m:r>
                              <a:rPr lang="it-IT" i="1">
                                <a:latin typeface="Cambria Math" panose="02040503050406030204" pitchFamily="18" charset="0"/>
                              </a:rPr>
                              <m:t>𝑡</m:t>
                            </m:r>
                          </m:e>
                          <m:sub>
                            <m:r>
                              <a:rPr lang="it-IT" b="0" i="1" smtClean="0">
                                <a:latin typeface="Cambria Math" panose="02040503050406030204" pitchFamily="18" charset="0"/>
                              </a:rPr>
                              <m:t>𝑖</m:t>
                            </m:r>
                          </m:sub>
                        </m:sSub>
                      </m:e>
                    </m:d>
                    <m:r>
                      <a:rPr lang="it-IT" i="1">
                        <a:latin typeface="Cambria Math" panose="02040503050406030204" pitchFamily="18" charset="0"/>
                      </a:rPr>
                      <m:t> </m:t>
                    </m:r>
                  </m:oMath>
                </a14:m>
                <a:r>
                  <a:rPr lang="it-IT" dirty="0"/>
                  <a:t>and </a:t>
                </a:r>
                <a:r>
                  <a:rPr lang="it-IT" dirty="0" err="1"/>
                  <a:t>initial</a:t>
                </a:r>
                <a:r>
                  <a:rPr lang="it-IT" dirty="0"/>
                  <a:t> and </a:t>
                </a:r>
                <a:r>
                  <a:rPr lang="it-IT" dirty="0" err="1"/>
                  <a:t>final</a:t>
                </a:r>
                <a:r>
                  <a:rPr lang="it-IT" dirty="0"/>
                  <a:t> time </a:t>
                </a:r>
                <a:r>
                  <a:rPr lang="it-IT" dirty="0" err="1"/>
                  <a:t>fixed</a:t>
                </a:r>
                <a:r>
                  <a:rPr lang="it-IT" dirty="0"/>
                  <a:t>. </a:t>
                </a:r>
              </a:p>
              <a:p>
                <a:pPr marL="0" indent="0">
                  <a:buNone/>
                </a:pPr>
                <a:endParaRPr lang="it-IT" dirty="0"/>
              </a:p>
              <a:p>
                <a:pPr marL="0" indent="0">
                  <a:buNone/>
                </a:pPr>
                <a:r>
                  <a:rPr lang="it-IT" dirty="0"/>
                  <a:t>The </a:t>
                </a:r>
                <a:r>
                  <a:rPr lang="it-IT" dirty="0" err="1"/>
                  <a:t>optimal</a:t>
                </a:r>
                <a:r>
                  <a:rPr lang="it-IT" dirty="0"/>
                  <a:t> control </a:t>
                </a:r>
                <a:r>
                  <a:rPr lang="it-IT" dirty="0" err="1"/>
                  <a:t>depends</a:t>
                </a:r>
                <a:r>
                  <a:rPr lang="it-IT" dirty="0"/>
                  <a:t> on the </a:t>
                </a:r>
                <a:r>
                  <a:rPr lang="it-IT" dirty="0" err="1"/>
                  <a:t>chosen</a:t>
                </a:r>
                <a:r>
                  <a:rPr lang="it-IT" dirty="0"/>
                  <a:t> cost </a:t>
                </a:r>
                <a:r>
                  <a:rPr lang="it-IT" dirty="0" err="1"/>
                  <a:t>function</a:t>
                </a:r>
                <a:r>
                  <a:rPr lang="it-IT" dirty="0"/>
                  <a:t>:</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Obiettivi ottimizzazione</a:t>
            </a:r>
          </a:p>
        </p:txBody>
      </p:sp>
      <p:sp>
        <p:nvSpPr>
          <p:cNvPr id="3" name="Segnaposto contenuto 2"/>
          <p:cNvSpPr>
            <a:spLocks noGrp="1"/>
          </p:cNvSpPr>
          <p:nvPr>
            <p:ph idx="1"/>
          </p:nvPr>
        </p:nvSpPr>
        <p:spPr/>
        <p:txBody>
          <a:bodyPr/>
          <a:lstStyle/>
          <a:p>
            <a:pPr marL="514350" indent="-514350">
              <a:buFont typeface="+mj-lt"/>
              <a:buAutoNum type="arabicPeriod"/>
            </a:pPr>
            <a:r>
              <a:rPr lang="it-IT" dirty="0"/>
              <a:t>Minimizzare il numero di persone ospedalizzate con sintomi (non in terapia intensiva) </a:t>
            </a:r>
          </a:p>
          <a:p>
            <a:pPr marL="514350" indent="-514350">
              <a:buFont typeface="+mj-lt"/>
              <a:buAutoNum type="arabicPeriod"/>
            </a:pPr>
            <a:r>
              <a:rPr lang="it-IT" dirty="0"/>
              <a:t>Minimizzare il numero di persone ospedalizzate in TI</a:t>
            </a:r>
          </a:p>
          <a:p>
            <a:pPr marL="514350" indent="-514350">
              <a:buFont typeface="+mj-lt"/>
              <a:buAutoNum type="arabicPeriod"/>
            </a:pPr>
            <a:r>
              <a:rPr lang="it-IT" dirty="0"/>
              <a:t>Minimizzare lo sforzo dei controlli applicati </a:t>
            </a:r>
          </a:p>
          <a:p>
            <a:pPr marL="0" indent="0">
              <a:buNone/>
            </a:pPr>
            <a:endParaRPr lang="it-IT" dirty="0"/>
          </a:p>
          <a:p>
            <a:endParaRPr lang="it-I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Strategie </a:t>
            </a:r>
          </a:p>
        </p:txBody>
      </p:sp>
      <p:sp>
        <p:nvSpPr>
          <p:cNvPr id="3" name="Segnaposto contenuto 2"/>
          <p:cNvSpPr>
            <a:spLocks noGrp="1"/>
          </p:cNvSpPr>
          <p:nvPr>
            <p:ph idx="1"/>
          </p:nvPr>
        </p:nvSpPr>
        <p:spPr/>
        <p:txBody>
          <a:bodyPr/>
          <a:lstStyle/>
          <a:p>
            <a:r>
              <a:rPr lang="it-IT" dirty="0"/>
              <a:t>Prima strategia: massimizzare i suscettibili</a:t>
            </a:r>
          </a:p>
          <a:p>
            <a:r>
              <a:rPr lang="it-IT" dirty="0"/>
              <a:t>Seconda strategia: minimizzare direttamente gli ospedalizzati e la terapia intensiva</a:t>
            </a:r>
          </a:p>
          <a:p>
            <a:r>
              <a:rPr lang="it-IT" dirty="0"/>
              <a:t>Terza strategia: massimizzare i suscettibili e minimizzare gli ospedalizzati e in TI </a:t>
            </a:r>
          </a:p>
          <a:p>
            <a:r>
              <a:rPr lang="it-IT" dirty="0"/>
              <a:t>Quarta strategia: massimizzare il numero di vaccinati </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1005</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Cambria Math</vt:lpstr>
      <vt:lpstr>Tema di Office</vt:lpstr>
      <vt:lpstr>Optimal control strategies to prevent the hospital beds collapse during Covid-19 outbreak </vt:lpstr>
      <vt:lpstr>Mathematic model: state equations with control</vt:lpstr>
      <vt:lpstr>Compartments definition</vt:lpstr>
      <vt:lpstr>Presentazione standard di PowerPoint</vt:lpstr>
      <vt:lpstr>Model: control actions interpretation</vt:lpstr>
      <vt:lpstr>Presentazione standard di PowerPoint</vt:lpstr>
      <vt:lpstr>Pontryagin maximum principle: Definitions</vt:lpstr>
      <vt:lpstr>Obiettivi ottimizzazione</vt:lpstr>
      <vt:lpstr>Strategie </vt:lpstr>
      <vt:lpstr>Funzioni di costo </vt:lpstr>
      <vt:lpstr>Applicazione Pontryagin</vt:lpstr>
      <vt:lpstr>Fitting parametri modello </vt:lpstr>
      <vt:lpstr>Risultati fitting </vt:lpstr>
      <vt:lpstr>Risultati/simulazione: Prima strategia </vt:lpstr>
      <vt:lpstr>Risultati/simulazione: seconda strategia</vt:lpstr>
      <vt:lpstr>Risultati/simulazione: terza strategia</vt:lpstr>
      <vt:lpstr>Risultati/simulazione: quarta strategia</vt:lpstr>
      <vt:lpstr>Comparazione strategie e commenti sullo sforzo del controllo </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Leonardo Pio  Lo Porto</cp:lastModifiedBy>
  <cp:revision>62</cp:revision>
  <dcterms:created xsi:type="dcterms:W3CDTF">2021-02-25T08:15:09Z</dcterms:created>
  <dcterms:modified xsi:type="dcterms:W3CDTF">2021-03-29T09:58:54Z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