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84" r:id="rId3"/>
    <p:sldId id="257" r:id="rId4"/>
    <p:sldId id="261" r:id="rId5"/>
    <p:sldId id="258" r:id="rId6"/>
    <p:sldId id="272" r:id="rId7"/>
    <p:sldId id="265" r:id="rId8"/>
    <p:sldId id="276" r:id="rId9"/>
    <p:sldId id="277" r:id="rId10"/>
    <p:sldId id="264" r:id="rId11"/>
    <p:sldId id="273" r:id="rId12"/>
    <p:sldId id="274" r:id="rId13"/>
    <p:sldId id="278" r:id="rId14"/>
    <p:sldId id="279" r:id="rId15"/>
    <p:sldId id="280" r:id="rId16"/>
    <p:sldId id="266" r:id="rId17"/>
    <p:sldId id="281" r:id="rId18"/>
    <p:sldId id="267" r:id="rId19"/>
    <p:sldId id="268" r:id="rId20"/>
    <p:sldId id="283" r:id="rId21"/>
    <p:sldId id="270"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one rotondi" initials="sr" lastIdx="1" clrIdx="0">
    <p:extLst>
      <p:ext uri="{19B8F6BF-5375-455C-9EA6-DF929625EA0E}">
        <p15:presenceInfo xmlns:p15="http://schemas.microsoft.com/office/powerpoint/2012/main" userId="simone rotond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D6C9"/>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ä¸­åº¦æ ·å¼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Stile chiaro 2 - Color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169" autoAdjust="0"/>
  </p:normalViewPr>
  <p:slideViewPr>
    <p:cSldViewPr snapToGrid="0">
      <p:cViewPr varScale="1">
        <p:scale>
          <a:sx n="50" d="100"/>
          <a:sy n="50" d="100"/>
        </p:scale>
        <p:origin x="124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786F8-C01D-4F37-9855-1CD51F808EB7}" type="datetimeFigureOut">
              <a:rPr lang="it-IT" smtClean="0"/>
              <a:t>11/04/2021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E9201-BB3B-46B9-BD0F-F16A568C9676}" type="slidenum">
              <a:rPr lang="it-IT" smtClean="0"/>
              <a:t>‹N›</a:t>
            </a:fld>
            <a:endParaRPr lang="it-IT"/>
          </a:p>
        </p:txBody>
      </p:sp>
    </p:spTree>
    <p:extLst>
      <p:ext uri="{BB962C8B-B14F-4D97-AF65-F5344CB8AC3E}">
        <p14:creationId xmlns:p14="http://schemas.microsoft.com/office/powerpoint/2010/main" val="2928952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a:t>
            </a:fld>
            <a:endParaRPr lang="it-IT"/>
          </a:p>
        </p:txBody>
      </p:sp>
    </p:spTree>
    <p:extLst>
      <p:ext uri="{BB962C8B-B14F-4D97-AF65-F5344CB8AC3E}">
        <p14:creationId xmlns:p14="http://schemas.microsoft.com/office/powerpoint/2010/main" val="1192686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20</a:t>
            </a:fld>
            <a:endParaRPr lang="it-IT"/>
          </a:p>
        </p:txBody>
      </p:sp>
    </p:spTree>
    <p:extLst>
      <p:ext uri="{BB962C8B-B14F-4D97-AF65-F5344CB8AC3E}">
        <p14:creationId xmlns:p14="http://schemas.microsoft.com/office/powerpoint/2010/main" val="94973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smtClean="0">
                          <a:solidFill>
                            <a:srgbClr val="000000"/>
                          </a:solidFill>
                          <a:effectLst/>
                          <a:latin typeface="Cambria Math" panose="02040503050406030204" pitchFamily="18" charset="0"/>
                        </a:rPr>
                        <m:t>𝑆</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𝐸</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𝑎</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𝑄</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1</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sSub>
                        <m:sSubPr>
                          <m:ctrlPr>
                            <a:rPr lang="it-IT" sz="1800" b="0" i="1" u="none" strike="noStrike" kern="1200">
                              <a:solidFill>
                                <a:srgbClr val="000000"/>
                              </a:solidFill>
                              <a:effectLst/>
                              <a:latin typeface="Cambria Math" panose="02040503050406030204" pitchFamily="18" charset="0"/>
                            </a:rPr>
                          </m:ctrlPr>
                        </m:sSubPr>
                        <m:e>
                          <m:r>
                            <a:rPr lang="it-IT" sz="1800" b="0" i="0" u="none" strike="noStrike" kern="1200">
                              <a:solidFill>
                                <a:srgbClr val="000000"/>
                              </a:solidFill>
                              <a:effectLst/>
                              <a:latin typeface="Cambria Math" panose="02040503050406030204" pitchFamily="18" charset="0"/>
                            </a:rPr>
                            <m:t>𝐼</m:t>
                          </m:r>
                        </m:e>
                        <m:sub>
                          <m:r>
                            <a:rPr lang="it-IT" sz="1800" b="0" i="0" u="none" strike="noStrike" kern="1200">
                              <a:solidFill>
                                <a:srgbClr val="000000"/>
                              </a:solidFill>
                              <a:effectLst/>
                              <a:latin typeface="Cambria Math" panose="02040503050406030204" pitchFamily="18" charset="0"/>
                            </a:rPr>
                            <m:t>2</m:t>
                          </m:r>
                        </m:sub>
                      </m:sSub>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𝑅</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14:m>
                  <m:oMathPara xmlns:m="http://schemas.openxmlformats.org/officeDocument/2006/math">
                    <m:oMathParaPr>
                      <m:jc m:val="centerGroup"/>
                    </m:oMathParaPr>
                    <m:oMath xmlns:m="http://schemas.openxmlformats.org/officeDocument/2006/math">
                      <m:r>
                        <a:rPr lang="it-IT" sz="1800" b="0" i="0" u="none" strike="noStrike" kern="1200">
                          <a:solidFill>
                            <a:srgbClr val="000000"/>
                          </a:solidFill>
                          <a:effectLst/>
                          <a:latin typeface="Cambria Math" panose="02040503050406030204" pitchFamily="18" charset="0"/>
                        </a:rPr>
                        <m:t>𝑉</m:t>
                      </m:r>
                    </m:oMath>
                  </m:oMathPara>
                </a14:m>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Choice>
        <mc:Fallback xmlns="">
          <p:sp>
            <p:nvSpPr>
              <p:cNvPr id="3" name="Segnaposto note 2"/>
              <p:cNvSpPr>
                <a:spLocks noGrp="1"/>
              </p:cNvSpPr>
              <p:nvPr>
                <p:ph type="body" idx="1"/>
              </p:nvPr>
            </p:nvSpPr>
            <p:spPr/>
            <p:txBody>
              <a:bodyPr/>
              <a:lstStyle/>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𝑆</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are not yet infected but they are potentially plagued by the virus.</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𝐸</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people who have been infected but they still cannot spread the virus because of the incubation period</a:t>
                </a:r>
                <a:r>
                  <a:rPr lang="it-IT" sz="1800" b="0" i="0" u="none" strike="noStrike" kern="1200" dirty="0">
                    <a:solidFill>
                      <a:srgbClr val="000000"/>
                    </a:solidFill>
                    <a:effectLst/>
                    <a:latin typeface="Calibri" panose="020F0502020204030204" pitchFamily="34" charset="0"/>
                  </a:rPr>
                  <a:t>.</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𝐼_𝑎</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that can infect the susceptible class because they are not yet detected and so they could have contacts with susceptible people.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𝑄</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or without symptoms quarantined and due to this fact, they cannot have contact with susceptible.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𝐼_1</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with symptoms and hospitalized not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𝐼_2</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detected that due to the heavy symptoms has been hospitalized in Intensive Care (IC).</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𝑅</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healed from the virus and temporarily immune.</a:t>
                </a:r>
                <a:endParaRPr lang="it-IT"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it-IT" sz="1800" b="0" i="0" u="none" strike="noStrike" kern="1200">
                    <a:solidFill>
                      <a:srgbClr val="000000"/>
                    </a:solidFill>
                    <a:effectLst/>
                    <a:latin typeface="Cambria Math" panose="02040503050406030204" pitchFamily="18" charset="0"/>
                  </a:rPr>
                  <a:t>𝑉</a:t>
                </a:r>
                <a:endParaRPr lang="it-IT" sz="18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pPr>
                <a:r>
                  <a:rPr lang="en-GB" sz="1800" b="0" i="0" u="none" strike="noStrike" kern="1200" dirty="0">
                    <a:solidFill>
                      <a:srgbClr val="000000"/>
                    </a:solidFill>
                    <a:effectLst/>
                    <a:latin typeface="Calibri" panose="020F0502020204030204" pitchFamily="34" charset="0"/>
                  </a:rPr>
                  <a:t>fraction of population vaccinated and immune.</a:t>
                </a:r>
                <a:endParaRPr lang="it-IT" sz="1800" b="0" i="0" u="none" strike="noStrike" dirty="0">
                  <a:effectLst/>
                  <a:latin typeface="Arial" panose="020B0604020202020204" pitchFamily="34" charset="0"/>
                </a:endParaRPr>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4</a:t>
            </a:fld>
            <a:endParaRPr lang="it-IT"/>
          </a:p>
        </p:txBody>
      </p:sp>
    </p:spTree>
    <p:extLst>
      <p:ext uri="{BB962C8B-B14F-4D97-AF65-F5344CB8AC3E}">
        <p14:creationId xmlns:p14="http://schemas.microsoft.com/office/powerpoint/2010/main" val="429354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14:m>
                  <m:oMath xmlns:m="http://schemas.openxmlformats.org/officeDocument/2006/math">
                    <m:sSub>
                      <m:sSubPr>
                        <m:ctrlPr>
                          <a:rPr lang="it-IT" sz="1200" i="1" smtClean="0">
                            <a:effectLst/>
                            <a:latin typeface="Cambria Math" panose="02040503050406030204" pitchFamily="18" charset="0"/>
                          </a:rPr>
                        </m:ctrlPr>
                      </m:sSubPr>
                      <m:e>
                        <m:r>
                          <a:rPr lang="en-GB" sz="1200">
                            <a:effectLst/>
                            <a:latin typeface="Cambria Math" panose="02040503050406030204" pitchFamily="18" charset="0"/>
                          </a:rPr>
                          <m:t>𝒖</m:t>
                        </m:r>
                      </m:e>
                      <m:sub>
                        <m:r>
                          <a:rPr lang="en-GB" sz="1200">
                            <a:effectLst/>
                            <a:latin typeface="Cambria Math" panose="02040503050406030204" pitchFamily="18" charset="0"/>
                          </a:rPr>
                          <m:t>𝒑</m:t>
                        </m:r>
                      </m:sub>
                    </m:sSub>
                    <m:r>
                      <a:rPr lang="it-IT" sz="1200" b="0" i="1" smtClean="0">
                        <a:effectLst/>
                        <a:latin typeface="Cambria Math" panose="02040503050406030204" pitchFamily="18" charset="0"/>
                        <a:ea typeface="Cambria Math" panose="02040503050406030204" pitchFamily="18" charset="0"/>
                      </a:rPr>
                      <m:t>,</m:t>
                    </m:r>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1</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2</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r>
                      <a:rPr lang="it-IT" sz="1200" i="1">
                        <a:latin typeface="Cambria Math" panose="02040503050406030204" pitchFamily="18" charset="0"/>
                        <a:ea typeface="Cambria Math" panose="02040503050406030204" pitchFamily="18" charset="0"/>
                      </a:rPr>
                      <m:t>,</m:t>
                    </m:r>
                  </m:oMath>
                </a14:m>
                <a:r>
                  <a:rPr lang="it-IT" sz="1200" dirty="0"/>
                  <a:t> </a:t>
                </a:r>
                <a14:m>
                  <m:oMath xmlns:m="http://schemas.openxmlformats.org/officeDocument/2006/math">
                    <m:sSub>
                      <m:sSubPr>
                        <m:ctrlPr>
                          <a:rPr lang="it-IT" sz="1200" i="1">
                            <a:latin typeface="Cambria Math" panose="02040503050406030204" pitchFamily="18" charset="0"/>
                          </a:rPr>
                        </m:ctrlPr>
                      </m:sSubPr>
                      <m:e>
                        <m:r>
                          <a:rPr lang="en-GB" sz="1200">
                            <a:latin typeface="Cambria Math" panose="02040503050406030204" pitchFamily="18" charset="0"/>
                          </a:rPr>
                          <m:t>𝒖</m:t>
                        </m:r>
                      </m:e>
                      <m:sub>
                        <m:r>
                          <a:rPr lang="it-IT" sz="1200" b="0" i="1" smtClean="0">
                            <a:latin typeface="Cambria Math" panose="02040503050406030204" pitchFamily="18" charset="0"/>
                          </a:rPr>
                          <m:t>𝑣𝑎</m:t>
                        </m:r>
                      </m:sub>
                    </m:sSub>
                    <m:r>
                      <a:rPr lang="en-GB" sz="1200" i="1">
                        <a:latin typeface="Cambria Math" panose="02040503050406030204" pitchFamily="18" charset="0"/>
                        <a:ea typeface="Cambria Math" panose="02040503050406030204" pitchFamily="18" charset="0"/>
                      </a:rPr>
                      <m:t>∈</m:t>
                    </m:r>
                    <m:d>
                      <m:dPr>
                        <m:begChr m:val="["/>
                        <m:endChr m:val="]"/>
                        <m:ctrlPr>
                          <a:rPr lang="it-IT" sz="1200" i="1">
                            <a:latin typeface="Cambria Math" panose="02040503050406030204" pitchFamily="18" charset="0"/>
                            <a:ea typeface="Cambria Math" panose="02040503050406030204" pitchFamily="18" charset="0"/>
                          </a:rPr>
                        </m:ctrlPr>
                      </m:dPr>
                      <m:e>
                        <m:r>
                          <a:rPr lang="it-IT" sz="1200" i="1">
                            <a:latin typeface="Cambria Math" panose="02040503050406030204" pitchFamily="18" charset="0"/>
                            <a:ea typeface="Cambria Math" panose="02040503050406030204" pitchFamily="18" charset="0"/>
                          </a:rPr>
                          <m:t>0,1</m:t>
                        </m:r>
                      </m:e>
                    </m:d>
                  </m:oMath>
                </a14:m>
                <a:endParaRPr lang="en-GB" sz="1200" dirty="0"/>
              </a:p>
              <a:p>
                <a:pPr marL="0" indent="0">
                  <a:buNone/>
                </a:pPr>
                <a:endParaRPr lang="it-IT" dirty="0"/>
              </a:p>
              <a:p>
                <a:endParaRPr lang="it-IT" dirty="0"/>
              </a:p>
            </p:txBody>
          </p:sp>
        </mc:Choice>
        <mc:Fallback xmlns="">
          <p:sp>
            <p:nvSpPr>
              <p:cNvPr id="3" name="Segnaposto note 2"/>
              <p:cNvSpPr>
                <a:spLocks noGrp="1"/>
              </p:cNvSpPr>
              <p:nvPr>
                <p:ph type="body" idx="1"/>
              </p:nvPr>
            </p:nvSpPr>
            <p:spPr/>
            <p:txBody>
              <a:bodyPr/>
              <a:lstStyle/>
              <a:p>
                <a:pPr marL="0" indent="0">
                  <a:buNone/>
                </a:pPr>
                <a:r>
                  <a:rPr lang="it-IT" dirty="0" err="1"/>
                  <a:t>We</a:t>
                </a:r>
                <a:r>
                  <a:rPr lang="it-IT" dirty="0"/>
                  <a:t> </a:t>
                </a:r>
                <a:r>
                  <a:rPr lang="it-IT" dirty="0" err="1"/>
                  <a:t>consider</a:t>
                </a:r>
                <a:r>
                  <a:rPr lang="it-IT" dirty="0"/>
                  <a:t> </a:t>
                </a:r>
                <a:r>
                  <a:rPr lang="it-IT" dirty="0" err="1"/>
                  <a:t>four</a:t>
                </a:r>
                <a:r>
                  <a:rPr lang="it-IT" dirty="0"/>
                  <a:t> </a:t>
                </a:r>
                <a:r>
                  <a:rPr lang="it-IT" dirty="0" err="1"/>
                  <a:t>different</a:t>
                </a:r>
                <a:r>
                  <a:rPr lang="it-IT" dirty="0"/>
                  <a:t> way to control the system:</a:t>
                </a:r>
              </a:p>
              <a:p>
                <a:pPr marL="0" indent="0">
                  <a:buNone/>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t>With  </a:t>
                </a:r>
                <a:r>
                  <a:rPr lang="en-GB" sz="1200" i="0">
                    <a:effectLst/>
                    <a:latin typeface="Cambria Math" panose="02040503050406030204" pitchFamily="18" charset="0"/>
                  </a:rPr>
                  <a:t>𝒖</a:t>
                </a:r>
                <a:r>
                  <a:rPr lang="it-IT" sz="1200" i="0">
                    <a:effectLst/>
                    <a:latin typeface="Cambria Math" panose="02040503050406030204" pitchFamily="18" charset="0"/>
                  </a:rPr>
                  <a:t>_</a:t>
                </a:r>
                <a:r>
                  <a:rPr lang="en-GB" sz="1200" i="0">
                    <a:effectLst/>
                    <a:latin typeface="Cambria Math" panose="02040503050406030204" pitchFamily="18" charset="0"/>
                  </a:rPr>
                  <a:t>𝒑</a:t>
                </a:r>
                <a:r>
                  <a:rPr lang="it-IT" sz="1200" b="0" i="0">
                    <a:effectLst/>
                    <a:latin typeface="Cambria Math" panose="02040503050406030204" pitchFamily="18" charset="0"/>
                    <a:ea typeface="Cambria Math" panose="02040503050406030204" pitchFamily="18" charset="0"/>
                  </a:rPr>
                  <a:t>,</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1</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2</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r>
                  <a:rPr lang="it-IT" sz="1200" dirty="0"/>
                  <a:t> </a:t>
                </a:r>
                <a:r>
                  <a:rPr lang="en-GB" sz="1200" i="0">
                    <a:latin typeface="Cambria Math" panose="02040503050406030204" pitchFamily="18" charset="0"/>
                  </a:rPr>
                  <a:t>𝒖</a:t>
                </a:r>
                <a:r>
                  <a:rPr lang="it-IT" sz="1200" i="0">
                    <a:latin typeface="Cambria Math" panose="02040503050406030204" pitchFamily="18" charset="0"/>
                  </a:rPr>
                  <a:t>_</a:t>
                </a:r>
                <a:r>
                  <a:rPr lang="it-IT" sz="1200" b="0" i="0">
                    <a:latin typeface="Cambria Math" panose="02040503050406030204" pitchFamily="18" charset="0"/>
                  </a:rPr>
                  <a:t>𝑣𝑎</a:t>
                </a:r>
                <a:r>
                  <a:rPr lang="en-GB" sz="1200" i="0">
                    <a:latin typeface="Cambria Math" panose="02040503050406030204" pitchFamily="18" charset="0"/>
                    <a:ea typeface="Cambria Math" panose="02040503050406030204" pitchFamily="18" charset="0"/>
                  </a:rPr>
                  <a:t>∈</a:t>
                </a:r>
                <a:r>
                  <a:rPr lang="it-IT" sz="1200" i="0">
                    <a:latin typeface="Cambria Math" panose="02040503050406030204" pitchFamily="18" charset="0"/>
                    <a:ea typeface="Cambria Math" panose="02040503050406030204" pitchFamily="18" charset="0"/>
                  </a:rPr>
                  <a:t>[0,1]</a:t>
                </a:r>
                <a:endParaRPr lang="en-GB" sz="1200" dirty="0"/>
              </a:p>
              <a:p>
                <a:pPr marL="0" indent="0">
                  <a:buNone/>
                </a:pPr>
                <a:endParaRPr lang="it-IT"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6</a:t>
            </a:fld>
            <a:endParaRPr lang="it-IT"/>
          </a:p>
        </p:txBody>
      </p:sp>
    </p:spTree>
    <p:extLst>
      <p:ext uri="{BB962C8B-B14F-4D97-AF65-F5344CB8AC3E}">
        <p14:creationId xmlns:p14="http://schemas.microsoft.com/office/powerpoint/2010/main" val="274553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r>
                  <a:rPr lang="en-GB" sz="1200" dirty="0">
                    <a:solidFill>
                      <a:srgbClr val="131413"/>
                    </a:solidFill>
                    <a:latin typeface="Times New Roman" panose="02020603050405020304" pitchFamily="18" charset="0"/>
                    <a:ea typeface="Calibri" panose="020F0502020204030204" pitchFamily="34" charset="0"/>
                    <a:cs typeface="KdvpnkMinionProRegular"/>
                  </a:rPr>
                  <a:t>Aim:</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would follow the real data and find the parameters that would reproduce the real behaviour</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12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12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r>
                      <a:rPr lang="en-GB" sz="1200" i="1">
                        <a:effectLst/>
                        <a:latin typeface="Cambria Math" panose="02040503050406030204" pitchFamily="18" charset="0"/>
                        <a:ea typeface="Calibri" panose="020F0502020204030204" pitchFamily="34" charset="0"/>
                        <a:cs typeface="DengXian" panose="02010600030101010101" pitchFamily="2" charset="-122"/>
                      </a:rPr>
                      <m:t>𝜆</m:t>
                    </m:r>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1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14:m>
                  <m:oMath xmlns:m="http://schemas.openxmlformats.org/officeDocument/2006/math">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200" i="1">
                            <a:effectLst/>
                            <a:latin typeface="Cambria Math" panose="02040503050406030204" pitchFamily="18" charset="0"/>
                          </a:rPr>
                        </m:ctrlPr>
                      </m:sSubPr>
                      <m:e>
                        <m:r>
                          <a:rPr lang="en-GB" sz="12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2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1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latin typeface="Times New Roman" panose="02020603050405020304" pitchFamily="18" charset="0"/>
                    <a:ea typeface="Calibri" panose="020F0502020204030204" pitchFamily="34" charset="0"/>
                    <a:cs typeface="KdvpnkMinionProRegular"/>
                  </a:rPr>
                  <a:t>F</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1200" dirty="0"/>
              </a:p>
              <a:p>
                <a:endParaRPr lang="it-IT" dirty="0"/>
              </a:p>
            </p:txBody>
          </p:sp>
        </mc:Choice>
        <mc:Fallback xmlns="">
          <p:sp>
            <p:nvSpPr>
              <p:cNvPr id="3" name="Segnaposto note 2"/>
              <p:cNvSpPr>
                <a:spLocks noGrp="1"/>
              </p:cNvSpPr>
              <p:nvPr>
                <p:ph type="body" idx="1"/>
              </p:nvPr>
            </p:nvSpPr>
            <p:spPr/>
            <p:txBody>
              <a:bodyPr/>
              <a:lstStyle/>
              <a:p>
                <a:r>
                  <a:rPr lang="en-GB" sz="1200" dirty="0">
                    <a:solidFill>
                      <a:srgbClr val="131413"/>
                    </a:solidFill>
                    <a:latin typeface="Times New Roman" panose="02020603050405020304" pitchFamily="18" charset="0"/>
                    <a:ea typeface="Calibri" panose="020F0502020204030204" pitchFamily="34" charset="0"/>
                    <a:cs typeface="KdvpnkMinionProRegular"/>
                  </a:rPr>
                  <a:t>Aim:</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check that the proposed model would follow the real data and find the parameters that would reproduce the real behaviour</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effectLst/>
                    <a:latin typeface="Times New Roman" panose="02020603050405020304" pitchFamily="18" charset="0"/>
                    <a:ea typeface="Calibri" panose="020F0502020204030204" pitchFamily="34" charset="0"/>
                    <a:cs typeface="KdvpnkMinionProRegular"/>
                  </a:rPr>
                  <a:t>Some parameters (</a:t>
                </a:r>
                <a:r>
                  <a:rPr lang="en-GB" sz="1200" i="0">
                    <a:effectLst/>
                    <a:latin typeface="Cambria Math" panose="02040503050406030204" pitchFamily="18" charset="0"/>
                    <a:ea typeface="Calibri" panose="020F0502020204030204" pitchFamily="34" charset="0"/>
                    <a:cs typeface="DengXian" panose="02010600030101010101" pitchFamily="2" charset="-122"/>
                  </a:rPr>
                  <a:t>𝑝,𝛾</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𝑖,𝜆,𝜎</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𝑖,𝜌</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𝑖</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plus the base control applied by the government </a:t>
                </a:r>
                <a:r>
                  <a:rPr lang="en-GB" sz="1200" i="0">
                    <a:effectLst/>
                    <a:latin typeface="Cambria Math" panose="02040503050406030204" pitchFamily="18" charset="0"/>
                    <a:ea typeface="Calibri" panose="020F0502020204030204" pitchFamily="34" charset="0"/>
                    <a:cs typeface="DengXian" panose="02010600030101010101" pitchFamily="2" charset="-122"/>
                  </a:rPr>
                  <a:t>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𝑣𝑎,𝑢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1,𝑢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2,𝑢</a:t>
                </a:r>
                <a:r>
                  <a:rPr lang="it-IT" sz="1200" i="0">
                    <a:effectLst/>
                    <a:latin typeface="Cambria Math" panose="02040503050406030204" pitchFamily="18" charset="0"/>
                    <a:ea typeface="Calibri" panose="020F0502020204030204" pitchFamily="34" charset="0"/>
                    <a:cs typeface="DengXian" panose="02010600030101010101" pitchFamily="2" charset="-122"/>
                  </a:rPr>
                  <a:t>_</a:t>
                </a:r>
                <a:r>
                  <a:rPr lang="en-GB" sz="1200" i="0">
                    <a:effectLst/>
                    <a:latin typeface="Cambria Math" panose="02040503050406030204" pitchFamily="18" charset="0"/>
                    <a:ea typeface="Calibri" panose="020F0502020204030204" pitchFamily="34" charset="0"/>
                    <a:cs typeface="DengXian" panose="02010600030101010101" pitchFamily="2" charset="-122"/>
                  </a:rPr>
                  <a:t>𝑝</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 has been estimated due to the lack of information and the uncertainties on the data</a:t>
                </a:r>
              </a:p>
              <a:p>
                <a:pPr marL="0" indent="0">
                  <a:buNone/>
                </a:pPr>
                <a:endParaRPr lang="en-GB" sz="1200" dirty="0">
                  <a:solidFill>
                    <a:srgbClr val="131413"/>
                  </a:solidFill>
                  <a:effectLst/>
                  <a:latin typeface="Times New Roman" panose="02020603050405020304" pitchFamily="18" charset="0"/>
                  <a:ea typeface="Calibri" panose="020F0502020204030204" pitchFamily="34" charset="0"/>
                  <a:cs typeface="KdvpnkMinionProRegular"/>
                </a:endParaRPr>
              </a:p>
              <a:p>
                <a:r>
                  <a:rPr lang="en-GB" sz="1200" dirty="0">
                    <a:solidFill>
                      <a:srgbClr val="131413"/>
                    </a:solidFill>
                    <a:latin typeface="Times New Roman" panose="02020603050405020304" pitchFamily="18" charset="0"/>
                    <a:ea typeface="Calibri" panose="020F0502020204030204" pitchFamily="34" charset="0"/>
                    <a:cs typeface="KdvpnkMinionProRegular"/>
                  </a:rPr>
                  <a:t>F</a:t>
                </a:r>
                <a:r>
                  <a:rPr lang="en-GB" sz="12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endParaRPr lang="it-IT" sz="1200" dirty="0"/>
              </a:p>
              <a:p>
                <a:endParaRPr lang="it-IT"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7</a:t>
            </a:fld>
            <a:endParaRPr lang="it-IT"/>
          </a:p>
        </p:txBody>
      </p:sp>
    </p:spTree>
    <p:extLst>
      <p:ext uri="{BB962C8B-B14F-4D97-AF65-F5344CB8AC3E}">
        <p14:creationId xmlns:p14="http://schemas.microsoft.com/office/powerpoint/2010/main" val="4132785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9</a:t>
            </a:fld>
            <a:endParaRPr lang="it-IT"/>
          </a:p>
        </p:txBody>
      </p:sp>
    </p:spTree>
    <p:extLst>
      <p:ext uri="{BB962C8B-B14F-4D97-AF65-F5344CB8AC3E}">
        <p14:creationId xmlns:p14="http://schemas.microsoft.com/office/powerpoint/2010/main" val="3683287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err="1"/>
              <a:t>Each</a:t>
            </a:r>
            <a:r>
              <a:rPr lang="it-IT" sz="1200" dirty="0"/>
              <a:t> one of the </a:t>
            </a:r>
            <a:r>
              <a:rPr lang="it-IT" sz="1200" dirty="0" err="1"/>
              <a:t>four</a:t>
            </a:r>
            <a:r>
              <a:rPr lang="it-IT" sz="1200" dirty="0"/>
              <a:t> strategies </a:t>
            </a:r>
            <a:r>
              <a:rPr lang="it-IT" sz="1200" dirty="0" err="1"/>
              <a:t>described</a:t>
            </a:r>
            <a:r>
              <a:rPr lang="it-IT" sz="1200" dirty="0"/>
              <a:t> </a:t>
            </a:r>
            <a:r>
              <a:rPr lang="it-IT" sz="1200" dirty="0" err="1"/>
              <a:t>above</a:t>
            </a:r>
            <a:r>
              <a:rPr lang="it-IT" sz="1200" dirty="0"/>
              <a:t> </a:t>
            </a:r>
            <a:r>
              <a:rPr lang="it-IT" sz="1200" dirty="0" err="1"/>
              <a:t>corresponds</a:t>
            </a:r>
            <a:r>
              <a:rPr lang="it-IT" sz="1200" dirty="0"/>
              <a:t> to a </a:t>
            </a:r>
            <a:r>
              <a:rPr lang="it-IT" sz="1200" dirty="0" err="1"/>
              <a:t>different</a:t>
            </a:r>
            <a:r>
              <a:rPr lang="it-IT" sz="1200" dirty="0"/>
              <a:t> cost </a:t>
            </a:r>
            <a:r>
              <a:rPr lang="it-IT" sz="1200" dirty="0" err="1"/>
              <a:t>functinon</a:t>
            </a:r>
            <a:r>
              <a:rPr lang="it-IT" sz="1200" dirty="0"/>
              <a:t>:</a:t>
            </a:r>
          </a:p>
          <a:p>
            <a:endParaRPr lang="it-IT"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10</a:t>
            </a:fld>
            <a:endParaRPr lang="it-IT"/>
          </a:p>
        </p:txBody>
      </p:sp>
    </p:spTree>
    <p:extLst>
      <p:ext uri="{BB962C8B-B14F-4D97-AF65-F5344CB8AC3E}">
        <p14:creationId xmlns:p14="http://schemas.microsoft.com/office/powerpoint/2010/main" val="3300968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609E9201-BB3B-46B9-BD0F-F16A568C9676}" type="slidenum">
              <a:rPr lang="it-IT" smtClean="0"/>
              <a:t>11</a:t>
            </a:fld>
            <a:endParaRPr lang="it-IT"/>
          </a:p>
        </p:txBody>
      </p:sp>
    </p:spTree>
    <p:extLst>
      <p:ext uri="{BB962C8B-B14F-4D97-AF65-F5344CB8AC3E}">
        <p14:creationId xmlns:p14="http://schemas.microsoft.com/office/powerpoint/2010/main" val="1629703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effectLst/>
                    <a:latin typeface="Times New Roman" panose="02020603050405020304" pitchFamily="18" charset="0"/>
                    <a:ea typeface="Calibri" panose="020F0502020204030204" pitchFamily="34" charset="0"/>
                    <a:cs typeface="DengXian" panose="02010600030101010101" pitchFamily="2" charset="-122"/>
                  </a:rPr>
                  <a:t>Fmincon</a:t>
                </a:r>
                <a:r>
                  <a:rPr lang="en-GB" sz="1200" dirty="0">
                    <a:effectLst/>
                    <a:latin typeface="Times New Roman" panose="02020603050405020304" pitchFamily="18" charset="0"/>
                    <a:ea typeface="Calibri" panose="020F0502020204030204" pitchFamily="34" charset="0"/>
                    <a:cs typeface="DengXian" panose="02010600030101010101" pitchFamily="2" charset="-122"/>
                  </a:rPr>
                  <a:t> definition: It allows the finding of a constrained minimum of a function of several variables in an iterative way by solving a sequence of approximate minimization problems.</a:t>
                </a:r>
              </a:p>
              <a:p>
                <a:endParaRPr lang="en-GB" dirty="0"/>
              </a:p>
              <a:p>
                <a:r>
                  <a:rPr lang="en-GB" sz="12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12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r>
                        <a:rPr lang="en-GB" sz="1000" i="1" smtClean="0">
                          <a:effectLst/>
                          <a:latin typeface="Cambria Math" panose="02040503050406030204" pitchFamily="18" charset="0"/>
                          <a:ea typeface="Calibri" panose="020F0502020204030204" pitchFamily="34" charset="0"/>
                          <a:cs typeface="DengXian" panose="02010600030101010101" pitchFamily="2" charset="-122"/>
                        </a:rPr>
                        <m:t>𝑆</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=59699728;</m:t>
                      </m:r>
                      <m:r>
                        <a:rPr lang="en-GB" sz="1000" i="1">
                          <a:effectLst/>
                          <a:latin typeface="Cambria Math" panose="02040503050406030204" pitchFamily="18" charset="0"/>
                          <a:ea typeface="Calibri" panose="020F0502020204030204" pitchFamily="34" charset="0"/>
                          <a:cs typeface="DengXian" panose="02010600030101010101" pitchFamily="2" charset="-122"/>
                        </a:rPr>
                        <m:t>𝐸</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=200000;</m:t>
                      </m:r>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=300000;</m:t>
                      </m:r>
                      <m:r>
                        <a:rPr lang="en-GB" sz="1000" i="1">
                          <a:effectLst/>
                          <a:latin typeface="Cambria Math" panose="02040503050406030204" pitchFamily="18" charset="0"/>
                          <a:ea typeface="Calibri" panose="020F0502020204030204" pitchFamily="34" charset="0"/>
                          <a:cs typeface="DengXian" panose="02010600030101010101" pitchFamily="2" charset="-122"/>
                        </a:rPr>
                        <m:t>𝑄</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=17605;</m:t>
                      </m:r>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=1853;</m:t>
                      </m:r>
                    </m:oMath>
                  </m:oMathPara>
                </a14:m>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0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0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=115;</m:t>
                      </m:r>
                      <m:r>
                        <a:rPr lang="en-GB" sz="1000" i="1">
                          <a:effectLst/>
                          <a:latin typeface="Cambria Math" panose="02040503050406030204" pitchFamily="18" charset="0"/>
                          <a:ea typeface="Calibri" panose="020F0502020204030204" pitchFamily="34" charset="0"/>
                          <a:cs typeface="DengXian" panose="02010600030101010101" pitchFamily="2" charset="-122"/>
                        </a:rPr>
                        <m:t>𝑅</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=200000;</m:t>
                      </m:r>
                      <m:r>
                        <a:rPr lang="en-GB" sz="1000" i="1">
                          <a:effectLst/>
                          <a:latin typeface="Cambria Math" panose="02040503050406030204" pitchFamily="18" charset="0"/>
                          <a:ea typeface="Calibri" panose="020F0502020204030204" pitchFamily="34" charset="0"/>
                          <a:cs typeface="DengXian" panose="02010600030101010101" pitchFamily="2" charset="-122"/>
                        </a:rPr>
                        <m:t>𝑉</m:t>
                      </m:r>
                      <m:d>
                        <m:dPr>
                          <m:ctrlPr>
                            <a:rPr lang="it-IT" sz="1000" i="1">
                              <a:effectLst/>
                              <a:latin typeface="Cambria Math" panose="02040503050406030204" pitchFamily="18" charset="0"/>
                              <a:ea typeface="Calibri" panose="020F0502020204030204" pitchFamily="34" charset="0"/>
                              <a:cs typeface="DengXian" panose="02010600030101010101" pitchFamily="2" charset="-122"/>
                            </a:rPr>
                          </m:ctrlPr>
                        </m:dPr>
                        <m:e>
                          <m:r>
                            <a:rPr lang="en-GB" sz="1000" i="1">
                              <a:effectLst/>
                              <a:latin typeface="Cambria Math" panose="02040503050406030204" pitchFamily="18" charset="0"/>
                              <a:ea typeface="Calibri" panose="020F0502020204030204" pitchFamily="34" charset="0"/>
                              <a:cs typeface="DengXian" panose="02010600030101010101" pitchFamily="2" charset="-122"/>
                            </a:rPr>
                            <m:t>0</m:t>
                          </m:r>
                        </m:e>
                      </m:d>
                      <m:r>
                        <a:rPr lang="en-GB" sz="10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panose="02020603050405020304" pitchFamily="18" charset="0"/>
                    <a:ea typeface="Calibri" panose="020F0502020204030204" pitchFamily="34" charset="0"/>
                    <a:cs typeface="DengXian" panose="02010600030101010101" pitchFamily="2" charset="-122"/>
                  </a:rPr>
                  <a:t>T</a:t>
                </a:r>
                <a:r>
                  <a:rPr lang="en-GB" sz="1200" dirty="0">
                    <a:effectLst/>
                    <a:latin typeface="Times New Roman" panose="02020603050405020304" pitchFamily="18" charset="0"/>
                    <a:ea typeface="Calibri" panose="020F0502020204030204" pitchFamily="34" charset="0"/>
                    <a:cs typeface="DengXian" panose="02010600030101010101" pitchFamily="2" charset="-122"/>
                  </a:rPr>
                  <a:t>hey are solved by using the © </a:t>
                </a:r>
                <a:r>
                  <a:rPr lang="en-GB" sz="1200" dirty="0" err="1">
                    <a:effectLst/>
                    <a:latin typeface="Times New Roman" panose="02020603050405020304" pitchFamily="18" charset="0"/>
                    <a:ea typeface="Calibri" panose="020F0502020204030204" pitchFamily="34" charset="0"/>
                    <a:cs typeface="DengXian" panose="02010600030101010101" pitchFamily="2" charset="-122"/>
                  </a:rPr>
                  <a:t>Matlab</a:t>
                </a:r>
                <a:r>
                  <a:rPr lang="en-GB" sz="1200" dirty="0">
                    <a:effectLst/>
                    <a:latin typeface="Times New Roman" panose="02020603050405020304" pitchFamily="18" charset="0"/>
                    <a:ea typeface="Calibri" panose="020F0502020204030204" pitchFamily="34" charset="0"/>
                    <a:cs typeface="DengXian" panose="02010600030101010101" pitchFamily="2" charset="-122"/>
                  </a:rPr>
                  <a:t> Optimization Toolbox and the function </a:t>
                </a:r>
                <a:r>
                  <a:rPr lang="en-GB" sz="1200" i="1" dirty="0" err="1">
                    <a:effectLst/>
                    <a:latin typeface="Times New Roman" panose="02020603050405020304" pitchFamily="18" charset="0"/>
                    <a:ea typeface="Calibri" panose="020F0502020204030204" pitchFamily="34" charset="0"/>
                    <a:cs typeface="DengXian" panose="02010600030101010101" pitchFamily="2" charset="-122"/>
                  </a:rPr>
                  <a:t>fmincon</a:t>
                </a:r>
                <a:endParaRPr lang="en-GB" sz="1200" i="1" dirty="0">
                  <a:effectLst/>
                  <a:latin typeface="Times New Roman" panose="02020603050405020304" pitchFamily="18" charset="0"/>
                  <a:ea typeface="Calibri" panose="020F0502020204030204" pitchFamily="34" charset="0"/>
                  <a:cs typeface="DengXian" panose="02010600030101010101" pitchFamily="2" charset="-122"/>
                </a:endParaRPr>
              </a:p>
              <a:p>
                <a:endParaRPr lang="en-GB" dirty="0"/>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err="1">
                    <a:effectLst/>
                    <a:latin typeface="Times New Roman" panose="02020603050405020304" pitchFamily="18" charset="0"/>
                    <a:ea typeface="Calibri" panose="020F0502020204030204" pitchFamily="34" charset="0"/>
                    <a:cs typeface="DengXian" panose="02010600030101010101" pitchFamily="2" charset="-122"/>
                  </a:rPr>
                  <a:t>Fmincon</a:t>
                </a:r>
                <a:r>
                  <a:rPr lang="en-GB" sz="1200" dirty="0">
                    <a:effectLst/>
                    <a:latin typeface="Times New Roman" panose="02020603050405020304" pitchFamily="18" charset="0"/>
                    <a:ea typeface="Calibri" panose="020F0502020204030204" pitchFamily="34" charset="0"/>
                    <a:cs typeface="DengXian" panose="02010600030101010101" pitchFamily="2" charset="-122"/>
                  </a:rPr>
                  <a:t> definition: It allows the finding of a constrained minimum of a function of several variables in an iterative way by solving a sequence of approximate minimization problems.</a:t>
                </a:r>
              </a:p>
              <a:p>
                <a:endParaRPr lang="en-GB" dirty="0"/>
              </a:p>
              <a:p>
                <a:r>
                  <a:rPr lang="en-GB" sz="1200" dirty="0">
                    <a:effectLst/>
                    <a:latin typeface="Times New Roman" panose="02020603050405020304" pitchFamily="18" charset="0"/>
                    <a:ea typeface="Calibri" panose="020F0502020204030204" pitchFamily="34" charset="0"/>
                    <a:cs typeface="DengXian" panose="02010600030101010101" pitchFamily="2" charset="-122"/>
                  </a:rPr>
                  <a:t>To discuss the effects of the control strategy over the number of infected subjects in IC and not, we have considered the following initial states</a:t>
                </a:r>
                <a:r>
                  <a:rPr lang="en-GB" sz="1200" dirty="0">
                    <a:latin typeface="Times New Roman" panose="02020603050405020304" pitchFamily="18" charset="0"/>
                    <a:ea typeface="Calibri" panose="020F0502020204030204" pitchFamily="34" charset="0"/>
                    <a:cs typeface="DengXian" panose="02010600030101010101" pitchFamily="2" charset="-122"/>
                  </a:rPr>
                  <a:t>:</a:t>
                </a:r>
              </a:p>
              <a:p>
                <a:pPr marL="0" indent="0" algn="ctr">
                  <a:lnSpc>
                    <a:spcPct val="107000"/>
                  </a:lnSpc>
                  <a:spcAft>
                    <a:spcPts val="800"/>
                  </a:spcAft>
                  <a:buNone/>
                </a:pPr>
                <a:r>
                  <a:rPr lang="en-GB" sz="1000" i="0">
                    <a:effectLst/>
                    <a:latin typeface="Cambria Math" panose="02040503050406030204" pitchFamily="18" charset="0"/>
                    <a:ea typeface="Calibri" panose="020F0502020204030204" pitchFamily="34" charset="0"/>
                    <a:cs typeface="DengXian" panose="02010600030101010101" pitchFamily="2" charset="-122"/>
                  </a:rPr>
                  <a:t>𝑆</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0)=59699728;𝐸</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0)=200000;𝐼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𝑎</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0)=300000;𝑄</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0)=17605;𝐼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1</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0)=1853;</a:t>
                </a:r>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07000"/>
                  </a:lnSpc>
                  <a:spcAft>
                    <a:spcPts val="800"/>
                  </a:spcAft>
                  <a:buNone/>
                </a:pPr>
                <a:r>
                  <a:rPr lang="en-GB" sz="1000" i="0">
                    <a:effectLst/>
                    <a:latin typeface="Cambria Math" panose="02040503050406030204" pitchFamily="18" charset="0"/>
                    <a:ea typeface="Calibri" panose="020F0502020204030204" pitchFamily="34" charset="0"/>
                    <a:cs typeface="DengXian" panose="02010600030101010101" pitchFamily="2" charset="-122"/>
                  </a:rPr>
                  <a:t>𝐼</a:t>
                </a:r>
                <a:r>
                  <a:rPr lang="it-IT" sz="1000" i="0">
                    <a:effectLst/>
                    <a:latin typeface="Cambria Math" panose="02040503050406030204" pitchFamily="18" charset="0"/>
                    <a:ea typeface="Calibri" panose="020F0502020204030204" pitchFamily="34" charset="0"/>
                    <a:cs typeface="DengXian" panose="02010600030101010101" pitchFamily="2" charset="-122"/>
                  </a:rPr>
                  <a:t>_</a:t>
                </a:r>
                <a:r>
                  <a:rPr lang="en-GB" sz="1000" i="0">
                    <a:effectLst/>
                    <a:latin typeface="Cambria Math" panose="02040503050406030204" pitchFamily="18" charset="0"/>
                    <a:ea typeface="Calibri" panose="020F0502020204030204" pitchFamily="34" charset="0"/>
                    <a:cs typeface="DengXian" panose="02010600030101010101" pitchFamily="2" charset="-122"/>
                  </a:rPr>
                  <a:t>2</a:t>
                </a:r>
                <a:r>
                  <a:rPr lang="it-IT" sz="1000" i="0">
                    <a:effectLst/>
                    <a:latin typeface="Cambria Math" panose="02040503050406030204" pitchFamily="18" charset="0"/>
                    <a:ea typeface="Calibri" panose="020F0502020204030204" pitchFamily="34" charset="0"/>
                    <a:cs typeface="DengXian" panose="02010600030101010101" pitchFamily="2" charset="-122"/>
                  </a:rPr>
                  <a:t> </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0)=115;𝑅</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0)=200000;𝑉</a:t>
                </a:r>
                <a:r>
                  <a:rPr lang="it-IT" sz="1000" i="0">
                    <a:effectLst/>
                    <a:latin typeface="Cambria Math" panose="02040503050406030204" pitchFamily="18" charset="0"/>
                  </a:rPr>
                  <a:t>(</a:t>
                </a:r>
                <a:r>
                  <a:rPr lang="en-GB" sz="1000" i="0">
                    <a:effectLst/>
                    <a:latin typeface="Cambria Math" panose="02040503050406030204" pitchFamily="18" charset="0"/>
                    <a:ea typeface="Calibri" panose="020F0502020204030204" pitchFamily="34" charset="0"/>
                    <a:cs typeface="DengXian" panose="02010600030101010101" pitchFamily="2" charset="-122"/>
                  </a:rPr>
                  <a:t>0)=0</a:t>
                </a:r>
                <a:endParaRPr lang="it-IT" sz="1000" dirty="0">
                  <a:effectLst/>
                  <a:latin typeface="Calibri" panose="020F0502020204030204" pitchFamily="34" charset="0"/>
                  <a:ea typeface="Calibri" panose="020F0502020204030204" pitchFamily="34" charset="0"/>
                  <a:cs typeface="DengXian" panose="02010600030101010101" pitchFamily="2" charset="-122"/>
                </a:endParaRPr>
              </a:p>
              <a:p>
                <a:endParaRPr lang="en-GB"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16</a:t>
            </a:fld>
            <a:endParaRPr lang="it-IT"/>
          </a:p>
        </p:txBody>
      </p:sp>
    </p:spTree>
    <p:extLst>
      <p:ext uri="{BB962C8B-B14F-4D97-AF65-F5344CB8AC3E}">
        <p14:creationId xmlns:p14="http://schemas.microsoft.com/office/powerpoint/2010/main" val="606339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200" dirty="0">
                    <a:effectLst/>
                    <a:latin typeface="Times New Roman" panose="02020603050405020304" pitchFamily="18" charset="0"/>
                    <a:ea typeface="DengXian" panose="02010600030101010101" pitchFamily="2" charset="-122"/>
                    <a:cs typeface="DengXian" panose="02010600030101010101" pitchFamily="2" charset="-122"/>
                  </a:rPr>
                  <a:t>(</a:t>
                </a:r>
                <a14:m>
                  <m:oMath xmlns:m="http://schemas.openxmlformats.org/officeDocument/2006/math">
                    <m:sSub>
                      <m:sSubPr>
                        <m:ctrlPr>
                          <a:rPr lang="it-IT" sz="1200" i="1">
                            <a:effectLst/>
                            <a:latin typeface="Cambria Math" panose="02040503050406030204" pitchFamily="18" charset="0"/>
                            <a:ea typeface="DengXian" panose="02010600030101010101" pitchFamily="2" charset="-122"/>
                          </a:rPr>
                        </m:ctrlPr>
                      </m:sSubPr>
                      <m:e>
                        <m:r>
                          <a:rPr lang="it-IT" sz="12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2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2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200" i="1">
                            <a:effectLst/>
                            <a:latin typeface="Cambria Math" panose="02040503050406030204" pitchFamily="18" charset="0"/>
                            <a:ea typeface="DengXian" panose="02010600030101010101" pitchFamily="2" charset="-122"/>
                          </a:rPr>
                        </m:ctrlPr>
                      </m:sSubPr>
                      <m:e>
                        <m:r>
                          <a:rPr lang="it-IT" sz="12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200" i="1">
                            <a:effectLst/>
                            <a:latin typeface="Cambria Math" panose="02040503050406030204" pitchFamily="18" charset="0"/>
                            <a:ea typeface="DengXian" panose="02010600030101010101" pitchFamily="2" charset="-122"/>
                            <a:cs typeface="DengXian" panose="02010600030101010101" pitchFamily="2" charset="-122"/>
                          </a:rPr>
                          <m:t>2</m:t>
                        </m:r>
                      </m:sub>
                    </m:sSub>
                    <m:r>
                      <a:rPr lang="en-US" sz="1200" i="1">
                        <a:effectLst/>
                        <a:latin typeface="Cambria Math" panose="02040503050406030204" pitchFamily="18" charset="0"/>
                        <a:ea typeface="DengXian" panose="02010600030101010101" pitchFamily="2" charset="-122"/>
                        <a:cs typeface="DengXian" panose="02010600030101010101" pitchFamily="2" charset="-122"/>
                      </a:rPr>
                      <m:t>)</m:t>
                    </m:r>
                  </m:oMath>
                </a14:m>
                <a:r>
                  <a:rPr lang="en-GB" sz="1200" dirty="0">
                    <a:effectLst/>
                    <a:latin typeface="Times New Roman" panose="02020603050405020304" pitchFamily="18" charset="0"/>
                    <a:ea typeface="DengXian" panose="02010600030101010101" pitchFamily="2" charset="-122"/>
                    <a:cs typeface="DengXian" panose="02010600030101010101" pitchFamily="2" charset="-122"/>
                  </a:rPr>
                  <a:t>.</a:t>
                </a:r>
              </a:p>
              <a:p>
                <a:endParaRPr lang="en-GB" dirty="0"/>
              </a:p>
              <a:p>
                <a:r>
                  <a:rPr lang="en-GB" dirty="0"/>
                  <a:t>B , beta, eta , m, d, k </a:t>
                </a:r>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DengXian" panose="02010600030101010101" pitchFamily="2" charset="-122"/>
                    <a:cs typeface="DengXian" panose="02010600030101010101" pitchFamily="2" charset="-122"/>
                  </a:rPr>
                  <a:t>we have decided to give more importance to the fitting of the hospitalized not in IC and IC because of the more certain values given by those classes </a:t>
                </a:r>
                <a:r>
                  <a:rPr lang="en-US" sz="1200" dirty="0">
                    <a:effectLst/>
                    <a:latin typeface="Times New Roman" panose="02020603050405020304" pitchFamily="18" charset="0"/>
                    <a:ea typeface="DengXian" panose="02010600030101010101" pitchFamily="2" charset="-122"/>
                    <a:cs typeface="DengXian" panose="02010600030101010101" pitchFamily="2" charset="-122"/>
                  </a:rPr>
                  <a:t>(</a:t>
                </a:r>
                <a:r>
                  <a:rPr lang="it-IT" sz="1200" i="0">
                    <a:effectLst/>
                    <a:latin typeface="Cambria Math" panose="02040503050406030204" pitchFamily="18" charset="0"/>
                    <a:ea typeface="DengXian" panose="02010600030101010101" pitchFamily="2" charset="-122"/>
                    <a:cs typeface="DengXian" panose="02010600030101010101" pitchFamily="2" charset="-122"/>
                  </a:rPr>
                  <a:t>𝐼_</a:t>
                </a:r>
                <a:r>
                  <a:rPr lang="en-US" sz="1200" i="0">
                    <a:effectLst/>
                    <a:latin typeface="Cambria Math" panose="02040503050406030204" pitchFamily="18" charset="0"/>
                    <a:ea typeface="DengXian" panose="02010600030101010101" pitchFamily="2" charset="-122"/>
                    <a:cs typeface="DengXian" panose="02010600030101010101" pitchFamily="2" charset="-122"/>
                  </a:rPr>
                  <a:t>1,</a:t>
                </a:r>
                <a:r>
                  <a:rPr lang="it-IT" sz="1200" i="0">
                    <a:effectLst/>
                    <a:latin typeface="Cambria Math" panose="02040503050406030204" pitchFamily="18" charset="0"/>
                    <a:ea typeface="DengXian" panose="02010600030101010101" pitchFamily="2" charset="-122"/>
                    <a:cs typeface="DengXian" panose="02010600030101010101" pitchFamily="2" charset="-122"/>
                  </a:rPr>
                  <a:t>𝐼_</a:t>
                </a:r>
                <a:r>
                  <a:rPr lang="en-US" sz="1200" i="0">
                    <a:effectLst/>
                    <a:latin typeface="Cambria Math" panose="02040503050406030204" pitchFamily="18" charset="0"/>
                    <a:ea typeface="DengXian" panose="02010600030101010101" pitchFamily="2" charset="-122"/>
                    <a:cs typeface="DengXian" panose="02010600030101010101" pitchFamily="2" charset="-122"/>
                  </a:rPr>
                  <a:t>2)</a:t>
                </a:r>
                <a:r>
                  <a:rPr lang="en-GB" sz="1200" dirty="0">
                    <a:effectLst/>
                    <a:latin typeface="Times New Roman" panose="02020603050405020304" pitchFamily="18" charset="0"/>
                    <a:ea typeface="DengXian" panose="02010600030101010101" pitchFamily="2" charset="-122"/>
                    <a:cs typeface="DengXian" panose="02010600030101010101" pitchFamily="2" charset="-122"/>
                  </a:rPr>
                  <a:t>.</a:t>
                </a:r>
              </a:p>
              <a:p>
                <a:endParaRPr lang="en-GB" dirty="0"/>
              </a:p>
            </p:txBody>
          </p:sp>
        </mc:Fallback>
      </mc:AlternateContent>
      <p:sp>
        <p:nvSpPr>
          <p:cNvPr id="4" name="Segnaposto numero diapositiva 3"/>
          <p:cNvSpPr>
            <a:spLocks noGrp="1"/>
          </p:cNvSpPr>
          <p:nvPr>
            <p:ph type="sldNum" sz="quarter" idx="5"/>
          </p:nvPr>
        </p:nvSpPr>
        <p:spPr/>
        <p:txBody>
          <a:bodyPr/>
          <a:lstStyle/>
          <a:p>
            <a:fld id="{609E9201-BB3B-46B9-BD0F-F16A568C9676}" type="slidenum">
              <a:rPr lang="it-IT" smtClean="0"/>
              <a:t>17</a:t>
            </a:fld>
            <a:endParaRPr lang="it-IT"/>
          </a:p>
        </p:txBody>
      </p:sp>
    </p:spTree>
    <p:extLst>
      <p:ext uri="{BB962C8B-B14F-4D97-AF65-F5344CB8AC3E}">
        <p14:creationId xmlns:p14="http://schemas.microsoft.com/office/powerpoint/2010/main" val="3277807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hasCustomPrompt="1"/>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11/04/2021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testo verticale 2"/>
          <p:cNvSpPr>
            <a:spLocks noGrp="1"/>
          </p:cNvSpPr>
          <p:nvPr>
            <p:ph type="body" orient="vert" idx="1" hasCustomPrompt="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11/04/2021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hasCustomPrompt="1"/>
          </p:nvPr>
        </p:nvSpPr>
        <p:spPr>
          <a:xfrm>
            <a:off x="8724900" y="365125"/>
            <a:ext cx="2628900" cy="5811838"/>
          </a:xfrm>
        </p:spPr>
        <p:txBody>
          <a:bodyPr vert="eaVert"/>
          <a:lstStyle/>
          <a:p>
            <a:r>
              <a:rPr lang="it-IT"/>
              <a:t>Fare clic per modificare lo stile del titolo dello schema</a:t>
            </a:r>
          </a:p>
        </p:txBody>
      </p:sp>
      <p:sp>
        <p:nvSpPr>
          <p:cNvPr id="3" name="Segnaposto testo verticale 2"/>
          <p:cNvSpPr>
            <a:spLocks noGrp="1"/>
          </p:cNvSpPr>
          <p:nvPr>
            <p:ph type="body" orient="vert" idx="1" hasCustomPrompt="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11/04/2021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idx="1" hasCustomPrompt="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32F30997-0925-4C0B-8C7A-0B9D8E6111C4}" type="datetimeFigureOut">
              <a:rPr lang="it-IT" smtClean="0"/>
              <a:t>11/04/2021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p:cNvSpPr>
            <a:spLocks noGrp="1"/>
          </p:cNvSpPr>
          <p:nvPr>
            <p:ph type="dt" sz="half" idx="10"/>
          </p:nvPr>
        </p:nvSpPr>
        <p:spPr/>
        <p:txBody>
          <a:bodyPr/>
          <a:lstStyle/>
          <a:p>
            <a:fld id="{32F30997-0925-4C0B-8C7A-0B9D8E6111C4}" type="datetimeFigureOut">
              <a:rPr lang="it-IT" smtClean="0"/>
              <a:t>11/04/2021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contenuto 2"/>
          <p:cNvSpPr>
            <a:spLocks noGrp="1"/>
          </p:cNvSpPr>
          <p:nvPr>
            <p:ph sz="half" idx="1" hasCustomPrompt="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hasCustomPrompt="1"/>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32F30997-0925-4C0B-8C7A-0B9D8E6111C4}" type="datetimeFigureOut">
              <a:rPr lang="it-IT" smtClean="0"/>
              <a:t>11/04/2021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365125"/>
            <a:ext cx="10515600" cy="1325563"/>
          </a:xfrm>
        </p:spPr>
        <p:txBody>
          <a:bodyPr/>
          <a:lstStyle/>
          <a:p>
            <a:r>
              <a:rPr lang="it-IT"/>
              <a:t>Fare clic per modificare lo stile del titolo dello schema</a:t>
            </a:r>
          </a:p>
        </p:txBody>
      </p:sp>
      <p:sp>
        <p:nvSpPr>
          <p:cNvPr id="3" name="Segnaposto testo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p:cNvSpPr>
            <a:spLocks noGrp="1"/>
          </p:cNvSpPr>
          <p:nvPr>
            <p:ph sz="half" idx="2" hasCustomPrompt="1"/>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p:cNvSpPr>
            <a:spLocks noGrp="1"/>
          </p:cNvSpPr>
          <p:nvPr>
            <p:ph sz="quarter" idx="4" hasCustomPrompt="1"/>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32F30997-0925-4C0B-8C7A-0B9D8E6111C4}" type="datetimeFigureOut">
              <a:rPr lang="it-IT" smtClean="0"/>
              <a:t>11/04/2021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a:lstStyle/>
          <a:p>
            <a:r>
              <a:rPr lang="it-IT"/>
              <a:t>Fare clic per modificare lo stile del titolo dello schema</a:t>
            </a:r>
          </a:p>
        </p:txBody>
      </p:sp>
      <p:sp>
        <p:nvSpPr>
          <p:cNvPr id="3" name="Segnaposto data 2"/>
          <p:cNvSpPr>
            <a:spLocks noGrp="1"/>
          </p:cNvSpPr>
          <p:nvPr>
            <p:ph type="dt" sz="half" idx="10"/>
          </p:nvPr>
        </p:nvSpPr>
        <p:spPr/>
        <p:txBody>
          <a:bodyPr/>
          <a:lstStyle/>
          <a:p>
            <a:fld id="{32F30997-0925-4C0B-8C7A-0B9D8E6111C4}" type="datetimeFigureOut">
              <a:rPr lang="it-IT" smtClean="0"/>
              <a:t>11/04/2021</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32F30997-0925-4C0B-8C7A-0B9D8E6111C4}" type="datetimeFigureOut">
              <a:rPr lang="it-IT" smtClean="0"/>
              <a:t>11/04/2021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11/04/2021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p:cNvSpPr>
            <a:spLocks noGrp="1"/>
          </p:cNvSpPr>
          <p:nvPr>
            <p:ph type="dt" sz="half" idx="10"/>
          </p:nvPr>
        </p:nvSpPr>
        <p:spPr/>
        <p:txBody>
          <a:bodyPr/>
          <a:lstStyle/>
          <a:p>
            <a:fld id="{32F30997-0925-4C0B-8C7A-0B9D8E6111C4}" type="datetimeFigureOut">
              <a:rPr lang="it-IT" smtClean="0"/>
              <a:t>11/04/2021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D865662-5E30-4BD2-9AE9-A5F336DFC7F6}"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30997-0925-4C0B-8C7A-0B9D8E6111C4}" type="datetimeFigureOut">
              <a:rPr lang="it-IT" smtClean="0"/>
              <a:t>11/04/2021</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865662-5E30-4BD2-9AE9-A5F336DFC7F6}"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48963357-CE8A-47B8-9850-4B695A6BC1D1}"/>
              </a:ext>
            </a:extLst>
          </p:cNvPr>
          <p:cNvPicPr>
            <a:picLocks noChangeAspect="1"/>
          </p:cNvPicPr>
          <p:nvPr/>
        </p:nvPicPr>
        <p:blipFill rotWithShape="1">
          <a:blip r:embed="rId3">
            <a:extLst>
              <a:ext uri="{28A0092B-C50C-407E-A947-70E740481C1C}">
                <a14:useLocalDpi xmlns:a14="http://schemas.microsoft.com/office/drawing/2010/main" val="0"/>
              </a:ext>
            </a:extLst>
          </a:blip>
          <a:srcRect l="19705" r="19705"/>
          <a:stretch/>
        </p:blipFill>
        <p:spPr>
          <a:xfrm>
            <a:off x="0" y="584910"/>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p:spPr>
      </p:pic>
      <p:sp>
        <p:nvSpPr>
          <p:cNvPr id="29" name="Freeform: Shape 28">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2" name="Titolo 1"/>
          <p:cNvSpPr>
            <a:spLocks noGrp="1"/>
          </p:cNvSpPr>
          <p:nvPr>
            <p:ph type="ctrTitle"/>
          </p:nvPr>
        </p:nvSpPr>
        <p:spPr>
          <a:xfrm>
            <a:off x="4261910" y="584910"/>
            <a:ext cx="9066643" cy="2554076"/>
          </a:xfrm>
        </p:spPr>
        <p:txBody>
          <a:bodyPr anchor="t">
            <a:normAutofit fontScale="90000"/>
          </a:bodyPr>
          <a:lstStyle/>
          <a:p>
            <a:pPr>
              <a:lnSpc>
                <a:spcPct val="300000"/>
              </a:lnSpc>
            </a:pPr>
            <a:r>
              <a:rPr lang="it-IT" sz="2800" dirty="0">
                <a:solidFill>
                  <a:srgbClr val="FFFFFF"/>
                </a:solidFill>
                <a:latin typeface="Palatino Linotype" panose="02040502050505030304" pitchFamily="18" charset="0"/>
              </a:rPr>
              <a:t>OPTIMAL CONTROL STRATEGIES TO PREVENT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THE HOSPITAL  BEDS COLLAPSE 			   </a:t>
            </a:r>
            <a:br>
              <a:rPr lang="it-IT" sz="2800" dirty="0">
                <a:solidFill>
                  <a:srgbClr val="FFFFFF"/>
                </a:solidFill>
                <a:latin typeface="Palatino Linotype" panose="02040502050505030304" pitchFamily="18" charset="0"/>
              </a:rPr>
            </a:br>
            <a:r>
              <a:rPr lang="it-IT" sz="2800" dirty="0">
                <a:solidFill>
                  <a:srgbClr val="FFFFFF"/>
                </a:solidFill>
                <a:latin typeface="Palatino Linotype" panose="02040502050505030304" pitchFamily="18" charset="0"/>
              </a:rPr>
              <a:t>	</a:t>
            </a:r>
          </a:p>
        </p:txBody>
      </p:sp>
      <p:sp>
        <p:nvSpPr>
          <p:cNvPr id="27" name="CasellaDiTesto 26">
            <a:extLst>
              <a:ext uri="{FF2B5EF4-FFF2-40B4-BE49-F238E27FC236}">
                <a16:creationId xmlns:a16="http://schemas.microsoft.com/office/drawing/2014/main" id="{B8434390-8887-474F-BD81-61DD8213F1A2}"/>
              </a:ext>
            </a:extLst>
          </p:cNvPr>
          <p:cNvSpPr txBox="1"/>
          <p:nvPr/>
        </p:nvSpPr>
        <p:spPr>
          <a:xfrm>
            <a:off x="5386317" y="3339746"/>
            <a:ext cx="5927678" cy="477054"/>
          </a:xfrm>
          <a:prstGeom prst="rect">
            <a:avLst/>
          </a:prstGeom>
          <a:noFill/>
        </p:spPr>
        <p:txBody>
          <a:bodyPr wrap="square" rtlCol="0">
            <a:spAutoFit/>
          </a:bodyPr>
          <a:lstStyle/>
          <a:p>
            <a:r>
              <a:rPr lang="it-IT" sz="2500" dirty="0">
                <a:solidFill>
                  <a:schemeClr val="bg1"/>
                </a:solidFill>
                <a:latin typeface="Palatino Linotype" panose="02040502050505030304" pitchFamily="18" charset="0"/>
              </a:rPr>
              <a:t>DURING COVID-19 OUTBREAK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712382" y="1761740"/>
                <a:ext cx="9420446" cy="4428007"/>
              </a:xfrm>
              <a:prstGeom prst="rect">
                <a:avLst/>
              </a:prstGeom>
              <a:noFill/>
            </p:spPr>
            <p:txBody>
              <a:bodyPr wrap="square" lIns="0" tIns="0" rIns="0" bIns="0" rtlCol="0">
                <a:spAutoFit/>
              </a:bodyPr>
              <a:lstStyle/>
              <a:p>
                <a:pPr marL="342900" indent="-342900">
                  <a:lnSpc>
                    <a:spcPct val="200000"/>
                  </a:lnSpc>
                  <a:buFont typeface="Arial" panose="020B0604020202020204" pitchFamily="34" charset="0"/>
                  <a:buChar char="•"/>
                </a:pPr>
                <a:r>
                  <a:rPr lang="it-IT" sz="2000" b="1" dirty="0"/>
                  <a:t>1st strategy</a:t>
                </a:r>
                <a:r>
                  <a:rPr lang="it-IT" sz="200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1</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 </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rPr>
                          <m:t>𝑆</m:t>
                        </m:r>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dirty="0"/>
              </a:p>
              <a:p>
                <a:pPr marL="342900" indent="-342900">
                  <a:lnSpc>
                    <a:spcPct val="200000"/>
                  </a:lnSpc>
                  <a:buFont typeface="Arial" panose="020B0604020202020204" pitchFamily="34" charset="0"/>
                  <a:buChar char="•"/>
                </a:pPr>
                <a:r>
                  <a:rPr lang="it-IT" sz="2000" b="1" dirty="0"/>
                  <a:t>2nd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2</m:t>
                        </m:r>
                      </m:sub>
                    </m:sSub>
                    <m:d>
                      <m:dPr>
                        <m:ctrlPr>
                          <a:rPr lang="it-IT" sz="2000" b="0" i="1" smtClean="0">
                            <a:latin typeface="Cambria Math" panose="02040503050406030204" pitchFamily="18" charset="0"/>
                          </a:rPr>
                        </m:ctrlPr>
                      </m:dPr>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1</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2</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3rd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3</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i="1">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m:t>
                            </m:r>
                            <m:r>
                              <a:rPr lang="it-IT" sz="2000" i="1" smtClean="0">
                                <a:latin typeface="Cambria Math" panose="02040503050406030204" pitchFamily="18" charset="0"/>
                                <a:ea typeface="Cambria Math" panose="02040503050406030204" pitchFamily="18" charset="0"/>
                              </a:rPr>
                              <m:t>𝛼</m:t>
                            </m:r>
                          </m:e>
                          <m:sub>
                            <m:r>
                              <a:rPr lang="it-IT" sz="2000" b="0" i="1" smtClean="0">
                                <a:latin typeface="Cambria Math" panose="02040503050406030204" pitchFamily="18" charset="0"/>
                                <a:ea typeface="Cambria Math" panose="02040503050406030204" pitchFamily="18" charset="0"/>
                              </a:rPr>
                              <m:t>2</m:t>
                            </m:r>
                          </m:sub>
                        </m:sSub>
                        <m:r>
                          <a:rPr lang="it-IT" sz="2000" i="1">
                            <a:latin typeface="Cambria Math" panose="02040503050406030204" pitchFamily="18" charset="0"/>
                          </a:rPr>
                          <m:t>𝑆</m:t>
                        </m:r>
                        <m:r>
                          <a:rPr lang="it-IT" sz="2000" b="0" i="1" smtClean="0">
                            <a:latin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3</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1</m:t>
                            </m:r>
                          </m:sub>
                        </m:sSub>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𝛾</m:t>
                            </m:r>
                          </m:e>
                          <m:sub>
                            <m:r>
                              <a:rPr lang="it-IT" sz="2000" b="0" i="1" smtClean="0">
                                <a:latin typeface="Cambria Math" panose="02040503050406030204" pitchFamily="18" charset="0"/>
                                <a:ea typeface="Cambria Math" panose="02040503050406030204" pitchFamily="18" charset="0"/>
                              </a:rPr>
                              <m:t>4</m:t>
                            </m:r>
                          </m:sub>
                        </m:sSub>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𝐼</m:t>
                            </m:r>
                          </m:e>
                          <m:sub>
                            <m:r>
                              <a:rPr lang="it-IT" sz="2000" b="0" i="1" smtClean="0">
                                <a:latin typeface="Cambria Math" panose="02040503050406030204" pitchFamily="18" charset="0"/>
                                <a:ea typeface="Cambria Math" panose="02040503050406030204" pitchFamily="18" charset="0"/>
                              </a:rPr>
                              <m:t>2</m:t>
                            </m:r>
                          </m:sub>
                        </m:sSub>
                        <m:r>
                          <a:rPr lang="it-IT" sz="2000" b="0" i="1" smtClean="0">
                            <a:latin typeface="Cambria Math" panose="02040503050406030204" pitchFamily="18" charset="0"/>
                          </a:rPr>
                          <m:t>+</m:t>
                        </m:r>
                        <m:sSup>
                          <m:sSupPr>
                            <m:ctrlPr>
                              <a:rPr lang="it-IT" sz="2000" b="0" i="1" smtClean="0">
                                <a:latin typeface="Cambria Math" panose="02040503050406030204" pitchFamily="18" charset="0"/>
                              </a:rPr>
                            </m:ctrlPr>
                          </m:sSupPr>
                          <m:e>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marL="342900" indent="-342900">
                  <a:lnSpc>
                    <a:spcPct val="200000"/>
                  </a:lnSpc>
                  <a:buFont typeface="Arial" panose="020B0604020202020204" pitchFamily="34" charset="0"/>
                  <a:buChar char="•"/>
                </a:pPr>
                <a:r>
                  <a:rPr lang="it-IT" sz="2000" b="1" dirty="0"/>
                  <a:t>4th strategy</a:t>
                </a:r>
                <a:r>
                  <a:rPr lang="it-IT" sz="2000" b="0" dirty="0"/>
                  <a:t>: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𝐽</m:t>
                        </m:r>
                      </m:e>
                      <m:sub>
                        <m:r>
                          <a:rPr lang="it-IT" sz="2000" b="0" i="1" smtClean="0">
                            <a:latin typeface="Cambria Math" panose="02040503050406030204" pitchFamily="18" charset="0"/>
                          </a:rPr>
                          <m:t>4</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𝑉</m:t>
                        </m:r>
                        <m:r>
                          <a:rPr lang="it-IT" sz="2000" b="0" i="1" smtClean="0">
                            <a:latin typeface="Cambria Math" panose="02040503050406030204" pitchFamily="18" charset="0"/>
                          </a:rPr>
                          <m:t>,</m:t>
                        </m:r>
                        <m:r>
                          <a:rPr lang="it-IT" sz="2000" b="0" i="1" smtClean="0">
                            <a:latin typeface="Cambria Math" panose="02040503050406030204" pitchFamily="18" charset="0"/>
                          </a:rPr>
                          <m:t>𝑢</m:t>
                        </m:r>
                      </m:e>
                    </m:d>
                    <m:r>
                      <a:rPr lang="it-IT" sz="2000" b="0" i="1" smtClean="0">
                        <a:latin typeface="Cambria Math" panose="02040503050406030204" pitchFamily="18" charset="0"/>
                      </a:rPr>
                      <m:t>=</m:t>
                    </m:r>
                    <m:nary>
                      <m:naryPr>
                        <m:ctrlPr>
                          <a:rPr lang="it-IT" sz="2000" i="1" smtClean="0">
                            <a:latin typeface="Cambria Math" panose="02040503050406030204" pitchFamily="18" charset="0"/>
                          </a:rPr>
                        </m:ctrlPr>
                      </m:naryPr>
                      <m:sub>
                        <m:r>
                          <m:rPr>
                            <m:brk m:alnAt="23"/>
                          </m:rPr>
                          <a:rPr lang="it-IT" sz="2000" b="0" i="1" smtClean="0">
                            <a:latin typeface="Cambria Math" panose="02040503050406030204" pitchFamily="18" charset="0"/>
                          </a:rPr>
                          <m:t>0</m:t>
                        </m:r>
                      </m:sub>
                      <m:sup>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𝑡</m:t>
                            </m:r>
                          </m:e>
                          <m:sub>
                            <m:r>
                              <a:rPr lang="it-IT" sz="2000" b="0" i="1" smtClean="0">
                                <a:latin typeface="Cambria Math" panose="02040503050406030204" pitchFamily="18" charset="0"/>
                              </a:rPr>
                              <m:t>𝑓</m:t>
                            </m:r>
                          </m:sub>
                        </m:sSub>
                      </m:sup>
                      <m:e>
                        <m:r>
                          <a:rPr lang="it-IT" sz="2000" b="0" i="1" smtClean="0">
                            <a:latin typeface="Cambria Math" panose="02040503050406030204" pitchFamily="18" charset="0"/>
                          </a:rPr>
                          <m:t>𝜁</m:t>
                        </m:r>
                        <m:r>
                          <a:rPr lang="it-IT" sz="2000" b="0" i="1" smtClean="0">
                            <a:latin typeface="Cambria Math" panose="02040503050406030204" pitchFamily="18" charset="0"/>
                            <a:ea typeface="Cambria Math" panose="02040503050406030204" pitchFamily="18" charset="0"/>
                          </a:rPr>
                          <m:t>𝑉</m:t>
                        </m:r>
                        <m:r>
                          <a:rPr lang="it-IT" sz="2000" b="0" i="1" smtClean="0">
                            <a:latin typeface="Cambria Math" panose="02040503050406030204" pitchFamily="18" charset="0"/>
                          </a:rPr>
                          <m:t>+</m:t>
                        </m:r>
                        <m:f>
                          <m:fPr>
                            <m:ctrlPr>
                              <a:rPr lang="it-IT" sz="2000" b="0" i="1" smtClean="0">
                                <a:latin typeface="Cambria Math" panose="02040503050406030204" pitchFamily="18" charset="0"/>
                              </a:rPr>
                            </m:ctrlPr>
                          </m:fPr>
                          <m:num>
                            <m:r>
                              <a:rPr lang="it-IT" sz="2000" b="0" i="1" smtClean="0">
                                <a:latin typeface="Cambria Math" panose="02040503050406030204" pitchFamily="18" charset="0"/>
                              </a:rPr>
                              <m:t>1</m:t>
                            </m:r>
                          </m:num>
                          <m:den>
                            <m:r>
                              <a:rPr lang="it-IT" sz="2000" b="0" i="1" smtClean="0">
                                <a:latin typeface="Cambria Math" panose="02040503050406030204" pitchFamily="18" charset="0"/>
                              </a:rPr>
                              <m:t>2</m:t>
                            </m:r>
                          </m:den>
                        </m:f>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𝑢</m:t>
                            </m:r>
                          </m:e>
                          <m:sup>
                            <m:r>
                              <a:rPr lang="it-IT" sz="2000" b="0" i="1" smtClean="0">
                                <a:latin typeface="Cambria Math" panose="02040503050406030204" pitchFamily="18" charset="0"/>
                              </a:rPr>
                              <m:t>𝑇</m:t>
                            </m:r>
                          </m:sup>
                        </m:sSup>
                        <m:r>
                          <a:rPr lang="it-IT" sz="2000" b="0" i="1" smtClean="0">
                            <a:latin typeface="Cambria Math" panose="02040503050406030204" pitchFamily="18" charset="0"/>
                          </a:rPr>
                          <m:t>𝛽</m:t>
                        </m:r>
                        <m:r>
                          <a:rPr lang="it-IT" sz="2000" b="0" i="1" smtClean="0">
                            <a:latin typeface="Cambria Math" panose="02040503050406030204" pitchFamily="18" charset="0"/>
                          </a:rPr>
                          <m:t>𝑢</m:t>
                        </m:r>
                      </m:e>
                    </m:nary>
                  </m:oMath>
                </a14:m>
                <a:endParaRPr lang="it-IT" sz="2000" b="0" dirty="0"/>
              </a:p>
              <a:p>
                <a:pPr>
                  <a:lnSpc>
                    <a:spcPct val="200000"/>
                  </a:lnSpc>
                </a:pPr>
                <a:r>
                  <a:rPr lang="it-IT" sz="2000" b="0" dirty="0"/>
                  <a:t>With </a:t>
                </a:r>
                <a14:m>
                  <m:oMath xmlns:m="http://schemas.openxmlformats.org/officeDocument/2006/math">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𝛼</m:t>
                        </m:r>
                      </m:e>
                      <m:sub>
                        <m:r>
                          <a:rPr lang="it-IT" sz="2000" b="0" i="1" smtClean="0">
                            <a:latin typeface="Cambria Math" panose="02040503050406030204" pitchFamily="18" charset="0"/>
                          </a:rPr>
                          <m:t>𝑖</m:t>
                        </m:r>
                      </m:sub>
                    </m:sSub>
                    <m:r>
                      <a:rPr lang="it-IT" sz="2000" b="0" i="1" smtClean="0">
                        <a:latin typeface="Cambria Math" panose="02040503050406030204" pitchFamily="18" charset="0"/>
                      </a:rPr>
                      <m:t>,</m:t>
                    </m:r>
                    <m:r>
                      <a:rPr lang="it-IT" sz="2000" b="0" i="1" smtClean="0">
                        <a:latin typeface="Cambria Math" panose="02040503050406030204" pitchFamily="18" charset="0"/>
                      </a:rPr>
                      <m:t>𝛽</m:t>
                    </m:r>
                    <m:r>
                      <a:rPr lang="it-IT" sz="2000" b="0" i="1" smtClean="0">
                        <a:latin typeface="Cambria Math" panose="02040503050406030204" pitchFamily="18" charset="0"/>
                      </a:rPr>
                      <m:t>,</m:t>
                    </m:r>
                    <m:sSub>
                      <m:sSubPr>
                        <m:ctrlPr>
                          <a:rPr lang="it-IT" sz="2000" b="0" i="1" smtClean="0">
                            <a:latin typeface="Cambria Math" panose="02040503050406030204" pitchFamily="18" charset="0"/>
                          </a:rPr>
                        </m:ctrlPr>
                      </m:sSubPr>
                      <m:e>
                        <m:r>
                          <a:rPr lang="it-IT" sz="2000" b="0" i="1" smtClean="0">
                            <a:latin typeface="Cambria Math" panose="02040503050406030204" pitchFamily="18" charset="0"/>
                          </a:rPr>
                          <m:t>𝛾</m:t>
                        </m:r>
                      </m:e>
                      <m:sub>
                        <m:r>
                          <a:rPr lang="it-IT" sz="2000" b="0" i="1" smtClean="0">
                            <a:latin typeface="Cambria Math" panose="02040503050406030204" pitchFamily="18" charset="0"/>
                          </a:rPr>
                          <m:t>𝑗</m:t>
                        </m:r>
                      </m:sub>
                    </m:sSub>
                    <m:r>
                      <a:rPr lang="it-IT" sz="2000" b="0" i="1" smtClean="0">
                        <a:latin typeface="Cambria Math" panose="02040503050406030204" pitchFamily="18" charset="0"/>
                      </a:rPr>
                      <m:t>,</m:t>
                    </m:r>
                    <m:r>
                      <a:rPr lang="it-IT" sz="2000" b="0" i="1" smtClean="0">
                        <a:latin typeface="Cambria Math" panose="02040503050406030204" pitchFamily="18" charset="0"/>
                      </a:rPr>
                      <m:t>𝜁</m:t>
                    </m:r>
                    <m:r>
                      <a:rPr lang="it-IT" sz="2000" b="0" i="1" smtClean="0">
                        <a:latin typeface="Cambria Math" panose="02040503050406030204" pitchFamily="18" charset="0"/>
                      </a:rPr>
                      <m:t>&gt;0 </m:t>
                    </m:r>
                    <m:r>
                      <a:rPr lang="it-IT" sz="2000" b="0" i="1" smtClean="0">
                        <a:latin typeface="Cambria Math" panose="02040503050406030204" pitchFamily="18" charset="0"/>
                      </a:rPr>
                      <m:t>𝑖</m:t>
                    </m:r>
                    <m:r>
                      <a:rPr lang="it-IT" sz="2000" b="0" i="1" smtClean="0">
                        <a:latin typeface="Cambria Math" panose="02040503050406030204" pitchFamily="18" charset="0"/>
                      </a:rPr>
                      <m:t>=1,2;</m:t>
                    </m:r>
                    <m:r>
                      <a:rPr lang="it-IT" sz="2000" b="0" i="1" smtClean="0">
                        <a:latin typeface="Cambria Math" panose="02040503050406030204" pitchFamily="18" charset="0"/>
                      </a:rPr>
                      <m:t>𝑗</m:t>
                    </m:r>
                    <m:r>
                      <a:rPr lang="it-IT" sz="2000" b="0" i="1" smtClean="0">
                        <a:latin typeface="Cambria Math" panose="02040503050406030204" pitchFamily="18" charset="0"/>
                      </a:rPr>
                      <m:t>=1,2,3,4</m:t>
                    </m:r>
                  </m:oMath>
                </a14:m>
                <a:endParaRPr lang="it-IT" b="0" dirty="0"/>
              </a:p>
              <a:p>
                <a:endParaRPr lang="it-IT"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712382" y="1761740"/>
                <a:ext cx="9420446" cy="4428007"/>
              </a:xfrm>
              <a:prstGeom prst="rect">
                <a:avLst/>
              </a:prstGeom>
              <a:blipFill>
                <a:blip r:embed="rId3"/>
                <a:stretch>
                  <a:fillRect l="-1683" t="-6612"/>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44BEF0DD-3B0A-4EF3-A1BA-F346B646B3BF}"/>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COST FUNCTIONS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324193" y="1719299"/>
                <a:ext cx="11728851" cy="4766562"/>
              </a:xfrm>
            </p:spPr>
            <p:txBody>
              <a:bodyPr>
                <a:normAutofit lnSpcReduction="10000"/>
              </a:bodyPr>
              <a:lstStyle/>
              <a:p>
                <a:r>
                  <a:rPr lang="it-IT" sz="2600" dirty="0">
                    <a:latin typeface="Times New Roman" panose="02020603050405020304" pitchFamily="18" charset="0"/>
                    <a:cs typeface="Times New Roman" panose="02020603050405020304" pitchFamily="18" charset="0"/>
                  </a:rPr>
                  <a:t>This </a:t>
                </a:r>
                <a:r>
                  <a:rPr lang="it-IT" sz="2600" dirty="0" err="1">
                    <a:latin typeface="Times New Roman" panose="02020603050405020304" pitchFamily="18" charset="0"/>
                    <a:cs typeface="Times New Roman" panose="02020603050405020304" pitchFamily="18" charset="0"/>
                  </a:rPr>
                  <a:t>principle</a:t>
                </a:r>
                <a:r>
                  <a:rPr lang="it-IT" sz="2600" dirty="0">
                    <a:latin typeface="Times New Roman" panose="02020603050405020304" pitchFamily="18" charset="0"/>
                    <a:cs typeface="Times New Roman" panose="02020603050405020304" pitchFamily="18" charset="0"/>
                  </a:rPr>
                  <a:t> </a:t>
                </a:r>
                <a:r>
                  <a:rPr lang="it-IT" sz="2600" dirty="0" err="1">
                    <a:latin typeface="Times New Roman" panose="02020603050405020304" pitchFamily="18" charset="0"/>
                    <a:cs typeface="Times New Roman" panose="02020603050405020304" pitchFamily="18" charset="0"/>
                  </a:rPr>
                  <a:t>provides</a:t>
                </a:r>
                <a:r>
                  <a:rPr lang="it-IT" sz="2600" dirty="0">
                    <a:latin typeface="Times New Roman" panose="02020603050405020304" pitchFamily="18" charset="0"/>
                    <a:cs typeface="Times New Roman" panose="02020603050405020304" pitchFamily="18" charset="0"/>
                  </a:rPr>
                  <a:t> a </a:t>
                </a:r>
                <a:r>
                  <a:rPr lang="it-IT" sz="2600" dirty="0" err="1">
                    <a:latin typeface="Times New Roman" panose="02020603050405020304" pitchFamily="18" charset="0"/>
                    <a:cs typeface="Times New Roman" panose="02020603050405020304" pitchFamily="18" charset="0"/>
                  </a:rPr>
                  <a:t>necessary</a:t>
                </a:r>
                <a:r>
                  <a:rPr lang="it-IT" sz="2600" dirty="0">
                    <a:latin typeface="Times New Roman" panose="02020603050405020304" pitchFamily="18" charset="0"/>
                    <a:cs typeface="Times New Roman" panose="02020603050405020304" pitchFamily="18" charset="0"/>
                  </a:rPr>
                  <a:t> </a:t>
                </a:r>
                <a:r>
                  <a:rPr lang="it-IT" sz="2600" dirty="0" err="1">
                    <a:latin typeface="Times New Roman" panose="02020603050405020304" pitchFamily="18" charset="0"/>
                    <a:cs typeface="Times New Roman" panose="02020603050405020304" pitchFamily="18" charset="0"/>
                  </a:rPr>
                  <a:t>condition</a:t>
                </a:r>
                <a:r>
                  <a:rPr lang="it-IT" sz="2600" dirty="0">
                    <a:latin typeface="Times New Roman" panose="02020603050405020304" pitchFamily="18" charset="0"/>
                    <a:cs typeface="Times New Roman" panose="02020603050405020304" pitchFamily="18" charset="0"/>
                  </a:rPr>
                  <a:t> for the </a:t>
                </a:r>
                <a:r>
                  <a:rPr lang="it-IT" sz="2600" dirty="0" err="1">
                    <a:latin typeface="Times New Roman" panose="02020603050405020304" pitchFamily="18" charset="0"/>
                    <a:cs typeface="Times New Roman" panose="02020603050405020304" pitchFamily="18" charset="0"/>
                  </a:rPr>
                  <a:t>optimal</a:t>
                </a:r>
                <a:r>
                  <a:rPr lang="it-IT" sz="2600" dirty="0">
                    <a:latin typeface="Times New Roman" panose="02020603050405020304" pitchFamily="18" charset="0"/>
                    <a:cs typeface="Times New Roman" panose="02020603050405020304" pitchFamily="18" charset="0"/>
                  </a:rPr>
                  <a:t> control </a:t>
                </a:r>
                <a14:m>
                  <m:oMath xmlns:m="http://schemas.openxmlformats.org/officeDocument/2006/math">
                    <m:sSup>
                      <m:sSupPr>
                        <m:ctrlPr>
                          <a:rPr lang="it-IT" sz="2600" b="0" i="1" smtClean="0">
                            <a:latin typeface="Cambria Math" panose="02040503050406030204" pitchFamily="18" charset="0"/>
                          </a:rPr>
                        </m:ctrlPr>
                      </m:sSupPr>
                      <m:e>
                        <m:r>
                          <a:rPr lang="it-IT" sz="2600" b="0" i="1" smtClean="0">
                            <a:latin typeface="Cambria Math" panose="02040503050406030204" pitchFamily="18" charset="0"/>
                          </a:rPr>
                          <m:t>𝑢</m:t>
                        </m:r>
                      </m:e>
                      <m:sup>
                        <m:r>
                          <a:rPr lang="it-IT" sz="2600" b="0" i="1" smtClean="0">
                            <a:latin typeface="Cambria Math" panose="02040503050406030204" pitchFamily="18" charset="0"/>
                          </a:rPr>
                          <m:t>∗</m:t>
                        </m:r>
                      </m:sup>
                    </m:sSup>
                    <m:d>
                      <m:dPr>
                        <m:ctrlPr>
                          <a:rPr lang="it-IT" sz="2600" b="0" i="1" smtClean="0">
                            <a:latin typeface="Cambria Math" panose="02040503050406030204" pitchFamily="18" charset="0"/>
                          </a:rPr>
                        </m:ctrlPr>
                      </m:dPr>
                      <m:e>
                        <m:r>
                          <a:rPr lang="it-IT" sz="2600" b="0" i="1" smtClean="0">
                            <a:latin typeface="Cambria Math" panose="02040503050406030204" pitchFamily="18" charset="0"/>
                          </a:rPr>
                          <m:t>𝑡</m:t>
                        </m:r>
                      </m:e>
                    </m:d>
                    <m:r>
                      <a:rPr lang="it-IT" sz="2600" b="0" i="1" smtClean="0">
                        <a:latin typeface="Cambria Math" panose="02040503050406030204" pitchFamily="18" charset="0"/>
                      </a:rPr>
                      <m:t>∈</m:t>
                    </m:r>
                    <m:r>
                      <a:rPr lang="it-IT" sz="2600" b="0" i="1" smtClean="0">
                        <a:latin typeface="Cambria Math" panose="02040503050406030204" pitchFamily="18" charset="0"/>
                      </a:rPr>
                      <m:t>𝑈</m:t>
                    </m:r>
                    <m:r>
                      <a:rPr lang="it-IT" sz="2600" b="0" i="1" smtClean="0">
                        <a:latin typeface="Cambria Math" panose="02040503050406030204" pitchFamily="18" charset="0"/>
                      </a:rPr>
                      <m:t>, </m:t>
                    </m:r>
                  </m:oMath>
                </a14:m>
                <a:r>
                  <a:rPr lang="it-IT" sz="2600" dirty="0">
                    <a:latin typeface="Times New Roman" panose="02020603050405020304" pitchFamily="18" charset="0"/>
                    <a:cs typeface="Times New Roman" panose="02020603050405020304" pitchFamily="18" charset="0"/>
                  </a:rPr>
                  <a:t>for the system </a:t>
                </a:r>
                <a14:m>
                  <m:oMath xmlns:m="http://schemas.openxmlformats.org/officeDocument/2006/math">
                    <m:acc>
                      <m:accPr>
                        <m:chr m:val="̇"/>
                        <m:ctrlPr>
                          <a:rPr lang="it-IT" sz="2600" i="1">
                            <a:latin typeface="Cambria Math" panose="02040503050406030204" pitchFamily="18" charset="0"/>
                          </a:rPr>
                        </m:ctrlPr>
                      </m:accPr>
                      <m:e>
                        <m:r>
                          <a:rPr lang="it-IT" sz="2600" i="1">
                            <a:latin typeface="Cambria Math" panose="02040503050406030204" pitchFamily="18" charset="0"/>
                          </a:rPr>
                          <m:t>𝑥</m:t>
                        </m:r>
                      </m:e>
                    </m:acc>
                    <m:r>
                      <a:rPr lang="it-IT" sz="2600" i="1">
                        <a:latin typeface="Cambria Math" panose="02040503050406030204" pitchFamily="18" charset="0"/>
                      </a:rPr>
                      <m:t>=</m:t>
                    </m:r>
                    <m:r>
                      <a:rPr lang="it-IT" sz="2600" i="1">
                        <a:latin typeface="Cambria Math" panose="02040503050406030204" pitchFamily="18" charset="0"/>
                      </a:rPr>
                      <m:t>𝑓</m:t>
                    </m:r>
                    <m:d>
                      <m:dPr>
                        <m:ctrlPr>
                          <a:rPr lang="it-IT" sz="2600" i="1">
                            <a:latin typeface="Cambria Math" panose="02040503050406030204" pitchFamily="18" charset="0"/>
                          </a:rPr>
                        </m:ctrlPr>
                      </m:dPr>
                      <m:e>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𝑥</m:t>
                        </m:r>
                        <m:d>
                          <m:dPr>
                            <m:ctrlPr>
                              <a:rPr lang="it-IT" sz="2600" i="1">
                                <a:latin typeface="Cambria Math" panose="02040503050406030204" pitchFamily="18" charset="0"/>
                              </a:rPr>
                            </m:ctrlPr>
                          </m:dPr>
                          <m:e>
                            <m:r>
                              <a:rPr lang="it-IT" sz="2600" i="1">
                                <a:latin typeface="Cambria Math" panose="02040503050406030204" pitchFamily="18" charset="0"/>
                              </a:rPr>
                              <m:t>𝑡</m:t>
                            </m:r>
                          </m:e>
                        </m:d>
                      </m:e>
                    </m:d>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𝑛</m:t>
                        </m:r>
                      </m:sup>
                    </m:sSup>
                    <m:r>
                      <a:rPr lang="it-IT" sz="2600" i="1">
                        <a:latin typeface="Cambria Math" panose="02040503050406030204" pitchFamily="18" charset="0"/>
                      </a:rPr>
                      <m:t>, </m:t>
                    </m:r>
                    <m:r>
                      <a:rPr lang="it-IT" sz="2600" i="1">
                        <a:latin typeface="Cambria Math" panose="02040503050406030204" pitchFamily="18" charset="0"/>
                      </a:rPr>
                      <m:t>𝑢</m:t>
                    </m:r>
                    <m:d>
                      <m:dPr>
                        <m:ctrlPr>
                          <a:rPr lang="it-IT" sz="2600" i="1">
                            <a:latin typeface="Cambria Math" panose="02040503050406030204" pitchFamily="18" charset="0"/>
                          </a:rPr>
                        </m:ctrlPr>
                      </m:dPr>
                      <m:e>
                        <m:r>
                          <a:rPr lang="it-IT" sz="2600" i="1">
                            <a:latin typeface="Cambria Math" panose="02040503050406030204" pitchFamily="18" charset="0"/>
                          </a:rPr>
                          <m:t>𝑡</m:t>
                        </m:r>
                      </m:e>
                    </m:d>
                    <m:r>
                      <a:rPr lang="it-IT" sz="2600" i="1">
                        <a:latin typeface="Cambria Math" panose="02040503050406030204" pitchFamily="18" charset="0"/>
                      </a:rPr>
                      <m:t>∈</m:t>
                    </m:r>
                    <m:r>
                      <a:rPr lang="it-IT" sz="2600" i="1">
                        <a:latin typeface="Cambria Math" panose="02040503050406030204" pitchFamily="18" charset="0"/>
                      </a:rPr>
                      <m:t>𝑈</m:t>
                    </m:r>
                    <m:r>
                      <a:rPr lang="it-IT" sz="2600" i="1">
                        <a:latin typeface="Cambria Math" panose="02040503050406030204" pitchFamily="18" charset="0"/>
                      </a:rPr>
                      <m:t>⊂</m:t>
                    </m:r>
                    <m:sSup>
                      <m:sSupPr>
                        <m:ctrlPr>
                          <a:rPr lang="it-IT" sz="2600" i="1">
                            <a:latin typeface="Cambria Math" panose="02040503050406030204" pitchFamily="18" charset="0"/>
                          </a:rPr>
                        </m:ctrlPr>
                      </m:sSupPr>
                      <m:e>
                        <m:r>
                          <a:rPr lang="it-IT" sz="2600" i="1">
                            <a:latin typeface="Cambria Math" panose="02040503050406030204" pitchFamily="18" charset="0"/>
                          </a:rPr>
                          <m:t>ℝ</m:t>
                        </m:r>
                      </m:e>
                      <m:sup>
                        <m:r>
                          <a:rPr lang="it-IT" sz="2600" i="1">
                            <a:latin typeface="Cambria Math" panose="02040503050406030204" pitchFamily="18" charset="0"/>
                          </a:rPr>
                          <m:t>𝑚</m:t>
                        </m:r>
                      </m:sup>
                    </m:sSup>
                  </m:oMath>
                </a14:m>
                <a:r>
                  <a:rPr lang="it-IT" sz="2600" dirty="0">
                    <a:latin typeface="Times New Roman" panose="02020603050405020304" pitchFamily="18" charset="0"/>
                    <a:cs typeface="Times New Roman" panose="02020603050405020304" pitchFamily="18" charset="0"/>
                  </a:rPr>
                  <a:t> with </a:t>
                </a:r>
                <a:r>
                  <a:rPr lang="it-IT" sz="2600" dirty="0" err="1">
                    <a:latin typeface="Times New Roman" panose="02020603050405020304" pitchFamily="18" charset="0"/>
                    <a:cs typeface="Times New Roman" panose="02020603050405020304" pitchFamily="18" charset="0"/>
                  </a:rPr>
                  <a:t>initial</a:t>
                </a:r>
                <a:r>
                  <a:rPr lang="it-IT" sz="2600" dirty="0">
                    <a:latin typeface="Times New Roman" panose="02020603050405020304" pitchFamily="18" charset="0"/>
                    <a:cs typeface="Times New Roman" panose="02020603050405020304" pitchFamily="18" charset="0"/>
                  </a:rPr>
                  <a:t> state </a:t>
                </a:r>
                <a14:m>
                  <m:oMath xmlns:m="http://schemas.openxmlformats.org/officeDocument/2006/math">
                    <m:r>
                      <a:rPr lang="it-IT" sz="2600" i="1">
                        <a:latin typeface="Cambria Math" panose="02040503050406030204" pitchFamily="18" charset="0"/>
                      </a:rPr>
                      <m:t>𝑥</m:t>
                    </m:r>
                    <m:d>
                      <m:dPr>
                        <m:ctrlPr>
                          <a:rPr lang="it-IT" sz="2600" i="1">
                            <a:latin typeface="Cambria Math" panose="02040503050406030204" pitchFamily="18" charset="0"/>
                          </a:rPr>
                        </m:ctrlPr>
                      </m:dPr>
                      <m:e>
                        <m:sSub>
                          <m:sSubPr>
                            <m:ctrlPr>
                              <a:rPr lang="it-IT" sz="2600" b="0" i="1" smtClean="0">
                                <a:latin typeface="Cambria Math" panose="02040503050406030204" pitchFamily="18" charset="0"/>
                              </a:rPr>
                            </m:ctrlPr>
                          </m:sSubPr>
                          <m:e>
                            <m:r>
                              <a:rPr lang="it-IT" sz="2600" i="1">
                                <a:latin typeface="Cambria Math" panose="02040503050406030204" pitchFamily="18" charset="0"/>
                              </a:rPr>
                              <m:t>𝑡</m:t>
                            </m:r>
                          </m:e>
                          <m:sub>
                            <m:r>
                              <a:rPr lang="it-IT" sz="2600" b="0" i="1" smtClean="0">
                                <a:latin typeface="Cambria Math" panose="02040503050406030204" pitchFamily="18" charset="0"/>
                              </a:rPr>
                              <m:t>𝑖</m:t>
                            </m:r>
                          </m:sub>
                        </m:sSub>
                      </m:e>
                    </m:d>
                    <m:r>
                      <a:rPr lang="it-IT" sz="2600" i="1">
                        <a:latin typeface="Cambria Math" panose="02040503050406030204" pitchFamily="18" charset="0"/>
                      </a:rPr>
                      <m:t> </m:t>
                    </m:r>
                  </m:oMath>
                </a14:m>
                <a:r>
                  <a:rPr lang="it-IT" sz="2600" dirty="0">
                    <a:latin typeface="Times New Roman" panose="02020603050405020304" pitchFamily="18" charset="0"/>
                    <a:cs typeface="Times New Roman" panose="02020603050405020304" pitchFamily="18" charset="0"/>
                  </a:rPr>
                  <a:t>and </a:t>
                </a:r>
                <a:r>
                  <a:rPr lang="it-IT" sz="2600" dirty="0" err="1">
                    <a:latin typeface="Times New Roman" panose="02020603050405020304" pitchFamily="18" charset="0"/>
                    <a:cs typeface="Times New Roman" panose="02020603050405020304" pitchFamily="18" charset="0"/>
                  </a:rPr>
                  <a:t>initial</a:t>
                </a:r>
                <a:r>
                  <a:rPr lang="it-IT" sz="2600" dirty="0">
                    <a:latin typeface="Times New Roman" panose="02020603050405020304" pitchFamily="18" charset="0"/>
                    <a:cs typeface="Times New Roman" panose="02020603050405020304" pitchFamily="18" charset="0"/>
                  </a:rPr>
                  <a:t> and </a:t>
                </a:r>
                <a:r>
                  <a:rPr lang="it-IT" sz="2600" dirty="0" err="1">
                    <a:latin typeface="Times New Roman" panose="02020603050405020304" pitchFamily="18" charset="0"/>
                    <a:cs typeface="Times New Roman" panose="02020603050405020304" pitchFamily="18" charset="0"/>
                  </a:rPr>
                  <a:t>final</a:t>
                </a:r>
                <a:r>
                  <a:rPr lang="it-IT" sz="2600" dirty="0">
                    <a:latin typeface="Times New Roman" panose="02020603050405020304" pitchFamily="18" charset="0"/>
                    <a:cs typeface="Times New Roman" panose="02020603050405020304" pitchFamily="18" charset="0"/>
                  </a:rPr>
                  <a:t> time </a:t>
                </a:r>
                <a:r>
                  <a:rPr lang="it-IT" sz="2600" dirty="0" err="1">
                    <a:latin typeface="Times New Roman" panose="02020603050405020304" pitchFamily="18" charset="0"/>
                    <a:cs typeface="Times New Roman" panose="02020603050405020304" pitchFamily="18" charset="0"/>
                  </a:rPr>
                  <a:t>fixed</a:t>
                </a:r>
                <a:r>
                  <a:rPr lang="it-IT" sz="2600" dirty="0">
                    <a:latin typeface="Times New Roman" panose="02020603050405020304" pitchFamily="18" charset="0"/>
                    <a:cs typeface="Times New Roman" panose="02020603050405020304" pitchFamily="18" charset="0"/>
                  </a:rPr>
                  <a:t>. </a:t>
                </a:r>
              </a:p>
              <a:p>
                <a:pPr marL="0" indent="0">
                  <a:buNone/>
                </a:pPr>
                <a:endParaRPr lang="it-IT" sz="3400" dirty="0">
                  <a:latin typeface="Times New Roman" panose="02020603050405020304" pitchFamily="18" charset="0"/>
                  <a:cs typeface="Times New Roman" panose="02020603050405020304" pitchFamily="18" charset="0"/>
                </a:endParaRPr>
              </a:p>
              <a:p>
                <a:r>
                  <a:rPr lang="it-IT" sz="2600" dirty="0">
                    <a:latin typeface="Times New Roman" panose="02020603050405020304" pitchFamily="18" charset="0"/>
                    <a:cs typeface="Times New Roman" panose="02020603050405020304" pitchFamily="18" charset="0"/>
                  </a:rPr>
                  <a:t>The </a:t>
                </a:r>
                <a:r>
                  <a:rPr lang="it-IT" sz="2600" dirty="0" err="1">
                    <a:latin typeface="Times New Roman" panose="02020603050405020304" pitchFamily="18" charset="0"/>
                    <a:cs typeface="Times New Roman" panose="02020603050405020304" pitchFamily="18" charset="0"/>
                  </a:rPr>
                  <a:t>optimal</a:t>
                </a:r>
                <a:r>
                  <a:rPr lang="it-IT" sz="2600" dirty="0">
                    <a:latin typeface="Times New Roman" panose="02020603050405020304" pitchFamily="18" charset="0"/>
                    <a:cs typeface="Times New Roman" panose="02020603050405020304" pitchFamily="18" charset="0"/>
                  </a:rPr>
                  <a:t> control </a:t>
                </a:r>
                <a:r>
                  <a:rPr lang="it-IT" sz="2600" dirty="0" err="1">
                    <a:latin typeface="Times New Roman" panose="02020603050405020304" pitchFamily="18" charset="0"/>
                    <a:cs typeface="Times New Roman" panose="02020603050405020304" pitchFamily="18" charset="0"/>
                  </a:rPr>
                  <a:t>depends</a:t>
                </a:r>
                <a:r>
                  <a:rPr lang="it-IT" sz="2600" dirty="0">
                    <a:latin typeface="Times New Roman" panose="02020603050405020304" pitchFamily="18" charset="0"/>
                    <a:cs typeface="Times New Roman" panose="02020603050405020304" pitchFamily="18" charset="0"/>
                  </a:rPr>
                  <a:t> on the </a:t>
                </a:r>
                <a:r>
                  <a:rPr lang="it-IT" sz="2600" dirty="0" err="1">
                    <a:latin typeface="Times New Roman" panose="02020603050405020304" pitchFamily="18" charset="0"/>
                    <a:cs typeface="Times New Roman" panose="02020603050405020304" pitchFamily="18" charset="0"/>
                  </a:rPr>
                  <a:t>chosen</a:t>
                </a:r>
                <a:r>
                  <a:rPr lang="it-IT" sz="2600" dirty="0">
                    <a:latin typeface="Times New Roman" panose="02020603050405020304" pitchFamily="18" charset="0"/>
                    <a:cs typeface="Times New Roman" panose="02020603050405020304" pitchFamily="18" charset="0"/>
                  </a:rPr>
                  <a:t> cost </a:t>
                </a:r>
                <a:r>
                  <a:rPr lang="it-IT" sz="2600" dirty="0" err="1">
                    <a:latin typeface="Times New Roman" panose="02020603050405020304" pitchFamily="18" charset="0"/>
                    <a:cs typeface="Times New Roman" panose="02020603050405020304" pitchFamily="18" charset="0"/>
                  </a:rPr>
                  <a:t>function</a:t>
                </a:r>
                <a:r>
                  <a:rPr lang="it-IT" sz="2600" dirty="0">
                    <a:latin typeface="Times New Roman" panose="02020603050405020304" pitchFamily="18" charset="0"/>
                    <a:cs typeface="Times New Roman" panose="02020603050405020304" pitchFamily="18" charset="0"/>
                  </a:rPr>
                  <a:t>:</a:t>
                </a:r>
                <a:endParaRPr lang="it-IT"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it-IT" b="0" i="1" smtClean="0">
                          <a:effectLst/>
                          <a:latin typeface="Cambria Math" panose="02040503050406030204" pitchFamily="18" charset="0"/>
                        </a:rPr>
                        <m:t>𝐽</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e>
                      </m:d>
                      <m:r>
                        <a:rPr lang="en-GB"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i="1">
                              <a:effectLst/>
                              <a:latin typeface="Cambria Math" panose="02040503050406030204" pitchFamily="18" charset="0"/>
                            </a:rPr>
                          </m:ctrlPr>
                        </m:naryPr>
                        <m: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𝑡</m:t>
                              </m:r>
                            </m:e>
                            <m:sub>
                              <m:r>
                                <a:rPr lang="en-GB" i="1">
                                  <a:effectLst/>
                                  <a:latin typeface="Cambria Math" panose="02040503050406030204" pitchFamily="18" charset="0"/>
                                  <a:ea typeface="Calibri" panose="020F0502020204030204" pitchFamily="34" charset="0"/>
                                  <a:cs typeface="DengXian" panose="02010600030101010101" pitchFamily="2" charset="-122"/>
                                </a:rPr>
                                <m:t>𝑓</m:t>
                              </m:r>
                            </m:sub>
                          </m:sSub>
                        </m:sup>
                        <m:e>
                          <m:r>
                            <a:rPr lang="it-IT" b="0" i="1" smtClean="0">
                              <a:effectLst/>
                              <a:latin typeface="Cambria Math" panose="02040503050406030204" pitchFamily="18" charset="0"/>
                              <a:ea typeface="Calibri" panose="020F0502020204030204" pitchFamily="34" charset="0"/>
                              <a:cs typeface="DengXian" panose="02010600030101010101" pitchFamily="2" charset="-122"/>
                            </a:rPr>
                            <m:t>𝐿</m:t>
                          </m:r>
                          <m:d>
                            <m:dPr>
                              <m:ctrlPr>
                                <a:rPr lang="it-IT" i="1">
                                  <a:effectLst/>
                                  <a:latin typeface="Cambria Math" panose="02040503050406030204" pitchFamily="18" charset="0"/>
                                </a:rPr>
                              </m:ctrlPr>
                            </m:dPr>
                            <m:e>
                              <m:r>
                                <a:rPr lang="it-IT" b="0" i="1" smtClean="0">
                                  <a:effectLst/>
                                  <a:latin typeface="Cambria Math" panose="02040503050406030204" pitchFamily="18" charset="0"/>
                                </a:rPr>
                                <m:t>𝑥</m:t>
                              </m:r>
                              <m:r>
                                <a:rPr lang="it-IT" b="0" i="1" smtClean="0">
                                  <a:effectLst/>
                                  <a:latin typeface="Cambria Math" panose="02040503050406030204" pitchFamily="18" charset="0"/>
                                </a:rPr>
                                <m:t>(</m:t>
                              </m:r>
                              <m:r>
                                <a:rPr lang="it-IT" b="0" i="1" smtClean="0">
                                  <a:effectLst/>
                                  <a:latin typeface="Cambria Math" panose="02040503050406030204" pitchFamily="18" charset="0"/>
                                </a:rPr>
                                <m:t>𝜏</m:t>
                              </m:r>
                              <m:r>
                                <a:rPr lang="it-IT" b="0" i="1" smtClean="0">
                                  <a:effectLst/>
                                  <a:latin typeface="Cambria Math" panose="02040503050406030204" pitchFamily="18" charset="0"/>
                                </a:rPr>
                                <m:t>),</m:t>
                              </m:r>
                              <m:r>
                                <a:rPr lang="en-GB" i="1">
                                  <a:effectLst/>
                                  <a:latin typeface="Cambria Math" panose="02040503050406030204" pitchFamily="18" charset="0"/>
                                  <a:ea typeface="Calibri" panose="020F0502020204030204" pitchFamily="34" charset="0"/>
                                  <a:cs typeface="DengXian" panose="02010600030101010101" pitchFamily="2" charset="-122"/>
                                </a:rPr>
                                <m:t>𝑢</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r>
                                <a:rPr lang="it-IT" b="0" i="1" smtClean="0">
                                  <a:effectLst/>
                                  <a:latin typeface="Cambria Math" panose="02040503050406030204" pitchFamily="18" charset="0"/>
                                  <a:ea typeface="Calibri" panose="020F0502020204030204" pitchFamily="34" charset="0"/>
                                  <a:cs typeface="DengXian" panose="02010600030101010101" pitchFamily="2" charset="-122"/>
                                </a:rPr>
                                <m:t>)</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𝑑</m:t>
                          </m:r>
                          <m:r>
                            <a:rPr lang="it-IT" b="0" i="1" smtClean="0">
                              <a:effectLst/>
                              <a:latin typeface="Cambria Math" panose="02040503050406030204" pitchFamily="18" charset="0"/>
                              <a:ea typeface="Calibri" panose="020F0502020204030204" pitchFamily="34" charset="0"/>
                              <a:cs typeface="DengXian" panose="02010600030101010101" pitchFamily="2" charset="-122"/>
                            </a:rPr>
                            <m:t>𝜏</m:t>
                          </m:r>
                        </m:e>
                      </m:nary>
                    </m:oMath>
                  </m:oMathPara>
                </a14:m>
                <a:endParaRPr lang="it-IT" dirty="0">
                  <a:latin typeface="Times New Roman" panose="02020603050405020304" pitchFamily="18" charset="0"/>
                  <a:cs typeface="Times New Roman" panose="02020603050405020304" pitchFamily="18" charset="0"/>
                </a:endParaRPr>
              </a:p>
              <a:p>
                <a:pPr algn="just">
                  <a:lnSpc>
                    <a:spcPct val="120000"/>
                  </a:lnSpc>
                  <a:spcAft>
                    <a:spcPts val="800"/>
                  </a:spcAft>
                </a:pP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This principle converts the dynamic system</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and the selected cost function</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into a problem of minimizing pointwise the Hamiltonian, </a:t>
                </a:r>
                <a:r>
                  <a:rPr lang="en-GB" sz="2600" i="1" dirty="0">
                    <a:effectLst/>
                    <a:latin typeface="Times New Roman" panose="02020603050405020304" pitchFamily="18" charset="0"/>
                    <a:ea typeface="Calibri" panose="020F0502020204030204" pitchFamily="34" charset="0"/>
                    <a:cs typeface="Times New Roman" panose="02020603050405020304" pitchFamily="18" charset="0"/>
                  </a:rPr>
                  <a:t>H, </a:t>
                </a:r>
                <a:r>
                  <a:rPr lang="en-GB" sz="2600" dirty="0">
                    <a:effectLst/>
                    <a:latin typeface="Times New Roman" panose="02020603050405020304" pitchFamily="18" charset="0"/>
                    <a:ea typeface="Calibri" panose="020F0502020204030204" pitchFamily="34" charset="0"/>
                    <a:cs typeface="Times New Roman" panose="02020603050405020304" pitchFamily="18" charset="0"/>
                  </a:rPr>
                  <a:t>given as: </a:t>
                </a:r>
                <a:endParaRPr lang="it-IT"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GB"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r>
                            <a:rPr lang="en-GB"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b>
                              <m:r>
                                <a:rPr lang="en-GB" i="1">
                                  <a:effectLst/>
                                  <a:latin typeface="Cambria Math" panose="02040503050406030204" pitchFamily="18" charset="0"/>
                                  <a:ea typeface="Calibri" panose="020F0502020204030204" pitchFamily="34" charset="0"/>
                                  <a:cs typeface="DengXian" panose="02010600030101010101" pitchFamily="2" charset="-122"/>
                                </a:rPr>
                                <m:t>0</m:t>
                              </m:r>
                            </m:sub>
                          </m:sSub>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b>
                          <m:r>
                            <a:rPr lang="en-GB" i="1">
                              <a:effectLst/>
                              <a:latin typeface="Cambria Math" panose="02040503050406030204" pitchFamily="18" charset="0"/>
                              <a:ea typeface="Calibri" panose="020F0502020204030204" pitchFamily="34" charset="0"/>
                              <a:cs typeface="DengXian" panose="02010600030101010101" pitchFamily="2" charset="-122"/>
                            </a:rPr>
                            <m:t>0</m:t>
                          </m:r>
                        </m:sub>
                      </m:sSub>
                      <m:sSub>
                        <m:sSubPr>
                          <m:ctrlPr>
                            <a:rPr lang="it-IT" i="1">
                              <a:effectLst/>
                              <a:latin typeface="Cambria Math" panose="02040503050406030204" pitchFamily="18" charset="0"/>
                            </a:rPr>
                          </m:ctrlPr>
                        </m:sSubPr>
                        <m:e>
                          <m:r>
                            <a:rPr lang="en-GB" i="1">
                              <a:effectLst/>
                              <a:latin typeface="Cambria Math" panose="02040503050406030204" pitchFamily="18" charset="0"/>
                              <a:ea typeface="Calibri" panose="020F0502020204030204" pitchFamily="34" charset="0"/>
                              <a:cs typeface="DengXian" panose="02010600030101010101" pitchFamily="2" charset="-122"/>
                            </a:rPr>
                            <m:t>𝐿</m:t>
                          </m:r>
                        </m:e>
                        <m:sub>
                          <m:r>
                            <a:rPr lang="en-GB" i="1">
                              <a:effectLst/>
                              <a:latin typeface="Cambria Math" panose="02040503050406030204" pitchFamily="18" charset="0"/>
                              <a:ea typeface="Calibri" panose="020F0502020204030204" pitchFamily="34" charset="0"/>
                              <a:cs typeface="DengXian" panose="02010600030101010101" pitchFamily="2" charset="-122"/>
                            </a:rPr>
                            <m:t>𝑖</m:t>
                          </m:r>
                        </m:sub>
                      </m:sSub>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e>
                      </m:d>
                      <m:r>
                        <a:rPr lang="en-GB"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i="1">
                              <a:effectLst/>
                              <a:latin typeface="Cambria Math" panose="02040503050406030204" pitchFamily="18" charset="0"/>
                            </a:rPr>
                          </m:ctrlPr>
                        </m:sSupPr>
                        <m:e>
                          <m:r>
                            <a:rPr lang="en-GB" i="1">
                              <a:effectLst/>
                              <a:latin typeface="Cambria Math" panose="02040503050406030204" pitchFamily="18" charset="0"/>
                              <a:ea typeface="Calibri" panose="020F0502020204030204" pitchFamily="34" charset="0"/>
                              <a:cs typeface="DengXian" panose="02010600030101010101" pitchFamily="2" charset="-122"/>
                            </a:rPr>
                            <m:t>𝜆</m:t>
                          </m:r>
                        </m:e>
                        <m:sup>
                          <m:r>
                            <a:rPr lang="en-GB"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𝑓</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i="1">
                                  <a:effectLst/>
                                  <a:latin typeface="Cambria Math" panose="02040503050406030204" pitchFamily="18" charset="0"/>
                                </a:rPr>
                              </m:ctrlPr>
                            </m:dPr>
                            <m:e>
                              <m:r>
                                <a:rPr lang="en-GB" i="1">
                                  <a:effectLst/>
                                  <a:latin typeface="Cambria Math" panose="02040503050406030204" pitchFamily="18" charset="0"/>
                                  <a:ea typeface="Calibri" panose="020F0502020204030204" pitchFamily="34" charset="0"/>
                                  <a:cs typeface="DengXian" panose="02010600030101010101" pitchFamily="2" charset="-122"/>
                                </a:rPr>
                                <m:t>𝑡</m:t>
                              </m:r>
                            </m:e>
                          </m:d>
                          <m:r>
                            <a:rPr lang="en-GB" i="1">
                              <a:effectLst/>
                              <a:latin typeface="Cambria Math" panose="02040503050406030204" pitchFamily="18" charset="0"/>
                              <a:ea typeface="Calibri" panose="020F0502020204030204" pitchFamily="34" charset="0"/>
                              <a:cs typeface="DengXian" panose="02010600030101010101" pitchFamily="2" charset="-122"/>
                            </a:rPr>
                            <m:t>,</m:t>
                          </m:r>
                          <m:r>
                            <a:rPr lang="en-GB" i="1">
                              <a:effectLst/>
                              <a:latin typeface="Cambria Math" panose="02040503050406030204" pitchFamily="18" charset="0"/>
                              <a:ea typeface="Calibri" panose="020F0502020204030204" pitchFamily="34" charset="0"/>
                              <a:cs typeface="DengXian" panose="02010600030101010101" pitchFamily="2" charset="-122"/>
                            </a:rPr>
                            <m:t>𝑈</m:t>
                          </m:r>
                        </m:e>
                      </m:d>
                      <m:r>
                        <a:rPr lang="it-IT" b="0" i="1" smtClean="0">
                          <a:effectLst/>
                          <a:latin typeface="Cambria Math" panose="02040503050406030204" pitchFamily="18" charset="0"/>
                          <a:ea typeface="Calibri" panose="020F0502020204030204" pitchFamily="34" charset="0"/>
                          <a:cs typeface="DengXian" panose="02010600030101010101" pitchFamily="2" charset="-122"/>
                        </a:rPr>
                        <m:t>       </m:t>
                      </m:r>
                      <m:r>
                        <a:rPr lang="en-GB" i="1">
                          <a:effectLst/>
                          <a:latin typeface="Cambria Math" panose="02040503050406030204" pitchFamily="18" charset="0"/>
                          <a:ea typeface="Calibri" panose="020F0502020204030204" pitchFamily="34" charset="0"/>
                          <a:cs typeface="DengXian" panose="02010600030101010101" pitchFamily="2" charset="-122"/>
                        </a:rPr>
                        <m:t>𝑖</m:t>
                      </m:r>
                      <m:r>
                        <a:rPr lang="en-GB" i="1">
                          <a:effectLst/>
                          <a:latin typeface="Cambria Math" panose="02040503050406030204" pitchFamily="18" charset="0"/>
                          <a:ea typeface="Calibri" panose="020F0502020204030204" pitchFamily="34" charset="0"/>
                          <a:cs typeface="DengXian" panose="02010600030101010101" pitchFamily="2" charset="-122"/>
                        </a:rPr>
                        <m:t>=1,2,3,4</m:t>
                      </m:r>
                    </m:oMath>
                  </m:oMathPara>
                </a14:m>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324193" y="1719299"/>
                <a:ext cx="11728851" cy="4766562"/>
              </a:xfrm>
              <a:blipFill>
                <a:blip r:embed="rId3"/>
                <a:stretch>
                  <a:fillRect l="-780" t="-2813" r="-1195"/>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1A9CD741-2C4C-4BE1-A608-9E67DF3727F9}"/>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OPTIMAL CONTROL PROBLEM AND SOLUTIONS:          PONTRYAGIN MAXIMUM PRINCIPLE</a:t>
            </a:r>
            <a:endParaRPr lang="en-GB" sz="2800" dirty="0">
              <a:solidFill>
                <a:schemeClr val="bg1"/>
              </a:solidFill>
              <a:latin typeface="Palatino Linotype" panose="0204050205050503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742507" y="1591707"/>
                <a:ext cx="11310537" cy="4852761"/>
              </a:xfrm>
            </p:spPr>
            <p:txBody>
              <a:bodyPr>
                <a:noAutofit/>
              </a:bodyPr>
              <a:lstStyle/>
              <a:p>
                <a:r>
                  <a:rPr lang="it-IT" sz="2400" dirty="0"/>
                  <a:t>Given </a:t>
                </a:r>
                <a:r>
                  <a:rPr lang="en-GB" sz="2400" i="1" dirty="0">
                    <a:effectLst/>
                    <a:latin typeface="Times New Roman" panose="02020603050405020304" pitchFamily="18" charset="0"/>
                    <a:ea typeface="Calibri" panose="020F0502020204030204" pitchFamily="34" charset="0"/>
                    <a:cs typeface="DengXian" panose="02010600030101010101" pitchFamily="2" charset="-122"/>
                  </a:rPr>
                  <a:t>(x*, U*)  </a:t>
                </a:r>
                <a:r>
                  <a:rPr lang="en-GB" sz="2400" dirty="0">
                    <a:effectLst/>
                    <a:latin typeface="Times New Roman" panose="02020603050405020304" pitchFamily="18" charset="0"/>
                    <a:ea typeface="Calibri" panose="020F0502020204030204" pitchFamily="34" charset="0"/>
                    <a:cs typeface="DengXian" panose="02010600030101010101" pitchFamily="2" charset="-122"/>
                  </a:rPr>
                  <a:t>optimal solution, there exist a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constant, functions </a:t>
                </a:r>
                <a14:m>
                  <m:oMath xmlns:m="http://schemas.openxmlformats.org/officeDocument/2006/math">
                    <m:sSup>
                      <m:sSupPr>
                        <m:ctrlPr>
                          <a:rPr lang="it-IT" sz="2400" i="1">
                            <a:effectLst/>
                            <a:latin typeface="Cambria Math" panose="02040503050406030204" pitchFamily="18" charset="0"/>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d>
                      <m:dPr>
                        <m:ctrlPr>
                          <a:rPr lang="it-IT" sz="2400" i="1">
                            <a:effectLst/>
                            <a:latin typeface="Cambria Math" panose="02040503050406030204" pitchFamily="18" charset="0"/>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bar>
                          <m:barPr>
                            <m:pos m:val="top"/>
                            <m:ctrlPr>
                              <a:rPr lang="it-IT" sz="2400" i="1">
                                <a:effectLst/>
                                <a:latin typeface="Cambria Math" panose="02040503050406030204" pitchFamily="18" charset="0"/>
                              </a:rPr>
                            </m:ctrlPr>
                          </m:barPr>
                          <m:e>
                            <m:r>
                              <a:rPr lang="en-GB" sz="2400" i="1">
                                <a:effectLst/>
                                <a:latin typeface="Cambria Math" panose="02040503050406030204" pitchFamily="18" charset="0"/>
                                <a:ea typeface="Calibri" panose="020F0502020204030204" pitchFamily="34" charset="0"/>
                                <a:cs typeface="DengXian" panose="02010600030101010101" pitchFamily="2" charset="-122"/>
                              </a:rPr>
                              <m:t>𝐶</m:t>
                            </m:r>
                          </m:e>
                        </m:bar>
                      </m:e>
                      <m:sup>
                        <m:r>
                          <a:rPr lang="en-GB" sz="2400" i="1">
                            <a:effectLst/>
                            <a:latin typeface="Cambria Math" panose="02040503050406030204" pitchFamily="18" charset="0"/>
                            <a:ea typeface="Calibri" panose="020F0502020204030204" pitchFamily="34" charset="0"/>
                            <a:cs typeface="DengXian" panose="02010600030101010101" pitchFamily="2" charset="-122"/>
                          </a:rPr>
                          <m:t>1</m:t>
                        </m:r>
                      </m:sup>
                    </m:sSup>
                    <m:d>
                      <m:dPr>
                        <m:begChr m:val="["/>
                        <m:endChr m:val="]"/>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sz="2400" dirty="0">
                    <a:effectLst/>
                    <a:latin typeface="Times New Roman" panose="02020603050405020304" pitchFamily="18" charset="0"/>
                    <a:ea typeface="Calibri" panose="020F0502020204030204" pitchFamily="34" charset="0"/>
                    <a:cs typeface="DengXian" panose="02010600030101010101" pitchFamily="2" charset="-122"/>
                  </a:rPr>
                  <a:t>not simultaneous equal to zero such that:</a:t>
                </a:r>
                <a:endParaRPr lang="en-GB" sz="2400" dirty="0">
                  <a:latin typeface="Times New Roman" panose="02020603050405020304" pitchFamily="18" charset="0"/>
                </a:endParaRPr>
              </a:p>
              <a:p>
                <a:pPr>
                  <a:lnSpc>
                    <a:spcPct val="100000"/>
                  </a:lnSpc>
                  <a:spcAft>
                    <a:spcPts val="800"/>
                  </a:spcAft>
                </a:pPr>
                <a:r>
                  <a:rPr lang="it-IT" sz="2400" dirty="0">
                    <a:effectLst/>
                  </a:rPr>
                  <a:t>Costate </a:t>
                </a:r>
                <a:r>
                  <a:rPr lang="it-IT" sz="2400" dirty="0" err="1">
                    <a:effectLst/>
                  </a:rPr>
                  <a:t>eq</a:t>
                </a:r>
                <a:r>
                  <a:rPr lang="it-IT" sz="2400" dirty="0">
                    <a:effectLst/>
                  </a:rPr>
                  <a:t>uation: </a:t>
                </a:r>
                <a14:m>
                  <m:oMath xmlns:m="http://schemas.openxmlformats.org/officeDocument/2006/math">
                    <m:sSup>
                      <m:sSupPr>
                        <m:ctrlPr>
                          <a:rPr lang="it-IT" sz="2400" i="1" smtClean="0">
                            <a:effectLst/>
                            <a:latin typeface="Cambria Math" panose="02040503050406030204" pitchFamily="18" charset="0"/>
                          </a:rPr>
                        </m:ctrlPr>
                      </m:sSupPr>
                      <m:e>
                        <m:acc>
                          <m:accPr>
                            <m:chr m:val="˙"/>
                            <m:ctrlPr>
                              <a:rPr lang="it-IT" sz="2400" i="1">
                                <a:effectLst/>
                                <a:latin typeface="Cambria Math" panose="02040503050406030204" pitchFamily="18" charset="0"/>
                              </a:rPr>
                            </m:ctrlPr>
                          </m:acc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rPr>
                        </m:ctrlPr>
                      </m:sSupPr>
                      <m:e>
                        <m:sSup>
                          <m:sSupPr>
                            <m:ctrlPr>
                              <a:rPr lang="it-IT" sz="2400" i="1">
                                <a:effectLst/>
                                <a:latin typeface="Cambria Math" panose="02040503050406030204" pitchFamily="18" charset="0"/>
                              </a:rPr>
                            </m:ctrlPr>
                          </m:sSupPr>
                          <m:e>
                            <m:d>
                              <m:dPr>
                                <m:begChr m:val=""/>
                                <m:endChr m:val="|"/>
                                <m:ctrlPr>
                                  <a:rPr lang="it-IT" sz="2400" i="1">
                                    <a:effectLst/>
                                    <a:latin typeface="Cambria Math" panose="02040503050406030204" pitchFamily="18" charset="0"/>
                                  </a:rPr>
                                </m:ctrlPr>
                              </m:dPr>
                              <m:e>
                                <m:f>
                                  <m:fPr>
                                    <m:ctrlPr>
                                      <a:rPr lang="it-IT" sz="2400" i="1">
                                        <a:effectLst/>
                                        <a:latin typeface="Cambria Math" panose="02040503050406030204" pitchFamily="18" charset="0"/>
                                      </a:rPr>
                                    </m:ctrlPr>
                                  </m:fPr>
                                  <m:num>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4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sz="24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endParaRPr lang="it-IT" dirty="0">
                  <a:latin typeface="Calibri" panose="020F0502020204030204" pitchFamily="34" charset="0"/>
                  <a:ea typeface="DengXian" panose="02010600030101010101" pitchFamily="2" charset="-122"/>
                  <a:cs typeface="DengXian" panose="02010600030101010101" pitchFamily="2" charset="-122"/>
                </a:endParaRPr>
              </a:p>
              <a:p>
                <a:pPr>
                  <a:lnSpc>
                    <a:spcPct val="100000"/>
                  </a:lnSpc>
                  <a:spcAft>
                    <a:spcPts val="800"/>
                  </a:spcAft>
                </a:pPr>
                <a:r>
                  <a:rPr lang="en-GB" sz="2400" dirty="0">
                    <a:effectLst/>
                    <a:ea typeface="Calibri" panose="020F0502020204030204" pitchFamily="34" charset="0"/>
                    <a:cs typeface="DengXian" panose="02010600030101010101" pitchFamily="2" charset="-122"/>
                  </a:rPr>
                  <a:t>Minimization inequality: </a:t>
                </a:r>
              </a:p>
              <a:p>
                <a:pPr marL="0" indent="0">
                  <a:lnSpc>
                    <a:spcPct val="100000"/>
                  </a:lnSpc>
                  <a:spcAft>
                    <a:spcPts val="800"/>
                  </a:spcAft>
                  <a:buNone/>
                </a:pPr>
                <a14:m>
                  <m:oMath xmlns:m="http://schemas.openxmlformats.org/officeDocument/2006/math">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𝐻</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𝑥</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r>
                              <a:rPr lang="en-GB" sz="2400" i="1">
                                <a:effectLst/>
                                <a:latin typeface="Cambria Math" panose="02040503050406030204" pitchFamily="18" charset="0"/>
                                <a:ea typeface="Calibri" panose="020F0502020204030204" pitchFamily="34" charset="0"/>
                                <a:cs typeface="DengXian" panose="02010600030101010101" pitchFamily="2" charset="-122"/>
                              </a:rPr>
                              <m:t>𝑈</m:t>
                            </m:r>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24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𝑎𝑑𝑚𝑖𝑠𝑠𝑖𝑏𝑙𝑒</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𝑐𝑜𝑛𝑡𝑟𝑜𝑙</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𝜔</m:t>
                    </m:r>
                  </m:oMath>
                </a14:m>
                <a:r>
                  <a:rPr lang="en-GB" sz="4500" dirty="0">
                    <a:effectLst/>
                    <a:latin typeface="Times New Roman" panose="02020603050405020304" pitchFamily="18" charset="0"/>
                    <a:ea typeface="DengXian" panose="02010600030101010101" pitchFamily="2" charset="-122"/>
                    <a:cs typeface="DengXian" panose="02010600030101010101" pitchFamily="2" charset="-122"/>
                  </a:rPr>
                  <a:t>	</a:t>
                </a:r>
                <a:r>
                  <a:rPr lang="en-GB" dirty="0">
                    <a:effectLst/>
                    <a:latin typeface="Times New Roman" panose="02020603050405020304" pitchFamily="18" charset="0"/>
                    <a:ea typeface="DengXian" panose="02010600030101010101" pitchFamily="2" charset="-122"/>
                    <a:cs typeface="DengXian" panose="02010600030101010101" pitchFamily="2" charset="-122"/>
                  </a:rPr>
                  <a:t>        </a:t>
                </a:r>
              </a:p>
              <a:p>
                <a:pPr>
                  <a:lnSpc>
                    <a:spcPct val="100000"/>
                  </a:lnSpc>
                </a:pPr>
                <a:r>
                  <a:rPr lang="it-IT" sz="2400" dirty="0" err="1">
                    <a:effectLst/>
                    <a:ea typeface="Calibri" panose="020F0502020204030204" pitchFamily="34" charset="0"/>
                    <a:cs typeface="DengXian" panose="02010600030101010101" pitchFamily="2" charset="-122"/>
                  </a:rPr>
                  <a:t>Transverality</a:t>
                </a:r>
                <a:r>
                  <a:rPr lang="it-IT" sz="2400" dirty="0">
                    <a:effectLst/>
                    <a:ea typeface="Calibri" panose="020F0502020204030204" pitchFamily="34" charset="0"/>
                    <a:cs typeface="DengXian" panose="02010600030101010101" pitchFamily="2" charset="-122"/>
                  </a:rPr>
                  <a:t> </a:t>
                </a:r>
                <a:r>
                  <a:rPr lang="it-IT" sz="2400" dirty="0" err="1">
                    <a:effectLst/>
                    <a:ea typeface="Calibri" panose="020F0502020204030204" pitchFamily="34" charset="0"/>
                    <a:cs typeface="DengXian" panose="02010600030101010101" pitchFamily="2" charset="-122"/>
                  </a:rPr>
                  <a:t>conditions</a:t>
                </a:r>
                <a:r>
                  <a:rPr lang="it-IT" sz="2400" dirty="0">
                    <a:effectLst/>
                    <a:ea typeface="Calibri" panose="020F0502020204030204" pitchFamily="34" charset="0"/>
                    <a:cs typeface="DengXian" panose="02010600030101010101" pitchFamily="2" charset="-122"/>
                  </a:rPr>
                  <a:t>: </a:t>
                </a:r>
                <a14:m>
                  <m:oMath xmlns:m="http://schemas.openxmlformats.org/officeDocument/2006/math">
                    <m:sSup>
                      <m:sSupPr>
                        <m:ctrlPr>
                          <a:rPr lang="it-IT" sz="2400" i="1">
                            <a:effectLst/>
                            <a:latin typeface="Cambria Math" panose="02040503050406030204" pitchFamily="18" charset="0"/>
                            <a:ea typeface="Calibri" panose="020F0502020204030204" pitchFamily="34" charset="0"/>
                            <a:cs typeface="DengXian" panose="02010600030101010101" pitchFamily="2" charset="-122"/>
                          </a:rPr>
                        </m:ctrlPr>
                      </m:sSupPr>
                      <m:e>
                        <m:d>
                          <m:dPr>
                            <m:begChr m:val=""/>
                            <m:endChr m:val="|"/>
                            <m:ctrlPr>
                              <a:rPr lang="it-IT" sz="2400" i="1">
                                <a:effectLst/>
                                <a:latin typeface="Cambria Math" panose="02040503050406030204" pitchFamily="18" charset="0"/>
                                <a:ea typeface="Calibri" panose="020F0502020204030204" pitchFamily="34" charset="0"/>
                                <a:cs typeface="DengXian" panose="02010600030101010101" pitchFamily="2" charset="-122"/>
                              </a:rPr>
                            </m:ctrlPr>
                          </m:dPr>
                          <m:e>
                            <m:r>
                              <a:rPr lang="en-GB" sz="2400" i="1">
                                <a:effectLst/>
                                <a:latin typeface="Cambria Math" panose="02040503050406030204" pitchFamily="18" charset="0"/>
                                <a:ea typeface="Calibri" panose="020F0502020204030204" pitchFamily="34" charset="0"/>
                                <a:cs typeface="DengXian" panose="02010600030101010101" pitchFamily="2" charset="-122"/>
                              </a:rPr>
                              <m:t>𝐻</m:t>
                            </m:r>
                          </m:e>
                        </m:d>
                      </m:e>
                      <m:sup>
                        <m:r>
                          <a:rPr lang="en-GB" sz="24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400" i="1" smtClean="0">
                        <a:effectLst/>
                        <a:latin typeface="Cambria Math" panose="02040503050406030204" pitchFamily="18" charset="0"/>
                        <a:ea typeface="Calibri" panose="020F0502020204030204" pitchFamily="34" charset="0"/>
                        <a:cs typeface="DengXian" panose="02010600030101010101" pitchFamily="2" charset="-122"/>
                      </a:rPr>
                      <m:t>=0</m:t>
                    </m:r>
                    <m:r>
                      <a:rPr lang="it-IT" sz="2400" b="0" i="0" smtClean="0">
                        <a:effectLst/>
                        <a:latin typeface="Cambria Math" panose="02040503050406030204" pitchFamily="18" charset="0"/>
                        <a:ea typeface="Calibri" panose="020F0502020204030204" pitchFamily="34" charset="0"/>
                        <a:cs typeface="DengXian" panose="02010600030101010101" pitchFamily="2" charset="-122"/>
                      </a:rPr>
                      <m:t>; </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2400" i="1">
                            <a:effectLst/>
                            <a:latin typeface="Cambria Math" panose="02040503050406030204" pitchFamily="18" charset="0"/>
                          </a:rPr>
                        </m:ctrlPr>
                      </m:dPr>
                      <m:e>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𝑓</m:t>
                            </m:r>
                          </m:sub>
                        </m:sSub>
                      </m:e>
                    </m:d>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it-IT" sz="2400" b="0" i="1" smtClean="0">
                        <a:effectLst/>
                        <a:latin typeface="Cambria Math" panose="02040503050406030204" pitchFamily="18" charset="0"/>
                        <a:ea typeface="Calibri" panose="020F0502020204030204" pitchFamily="34" charset="0"/>
                        <a:cs typeface="DengXian" panose="02010600030101010101" pitchFamily="2" charset="-122"/>
                      </a:rPr>
                      <m:t>0</m:t>
                    </m:r>
                  </m:oMath>
                </a14:m>
                <a:r>
                  <a:rPr lang="en-GB" sz="5500" dirty="0">
                    <a:effectLst/>
                    <a:latin typeface="Times New Roman" panose="02020603050405020304" pitchFamily="18" charset="0"/>
                    <a:ea typeface="DengXian" panose="02010600030101010101" pitchFamily="2" charset="-122"/>
                    <a:cs typeface="DengXian" panose="02010600030101010101" pitchFamily="2" charset="-122"/>
                  </a:rPr>
                  <a:t>	</a:t>
                </a:r>
                <a:endParaRPr lang="it-IT" sz="5500"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742507" y="1591707"/>
                <a:ext cx="11310537" cy="4852761"/>
              </a:xfrm>
              <a:blipFill>
                <a:blip r:embed="rId2"/>
                <a:stretch>
                  <a:fillRect l="-755"/>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22B68776-EAED-46BA-B995-68FEA091F8A4}"/>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PONTRYAGIN MAXIMUM PRINCPLE: THEOREM</a:t>
            </a:r>
            <a:endParaRPr lang="en-GB" sz="2800" dirty="0">
              <a:solidFill>
                <a:schemeClr val="bg1"/>
              </a:solidFill>
              <a:latin typeface="Palatino Linotype" panose="0204050205050503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21A13D2-7DC2-49DF-A664-05A7DCA75E5E}"/>
                  </a:ext>
                </a:extLst>
              </p:cNvPr>
              <p:cNvSpPr>
                <a:spLocks noGrp="1"/>
              </p:cNvSpPr>
              <p:nvPr>
                <p:ph idx="1"/>
              </p:nvPr>
            </p:nvSpPr>
            <p:spPr/>
            <p:txBody>
              <a:bodyPr>
                <a:noAutofit/>
              </a:bodyPr>
              <a:lstStyle/>
              <a:p>
                <a:r>
                  <a:rPr lang="en-GB" sz="2400" dirty="0"/>
                  <a:t>The third strategy could be seen as a mixture of the first and the second strategies, so the Hamiltonian is: </a:t>
                </a: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𝐻</m:t>
                          </m:r>
                        </m:e>
                        <m:sub>
                          <m:r>
                            <a:rPr lang="it-IT" sz="1600" b="0" i="1" smtClean="0">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smtClean="0">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𝑈</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e>
                      </m:d>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oMath>
                  </m:oMathPara>
                </a14:m>
                <a:endParaRPr lang="it-IT" sz="1600" b="0" i="1" dirty="0">
                  <a:effectLst/>
                  <a:latin typeface="Cambria Math" panose="02040503050406030204" pitchFamily="18" charset="0"/>
                  <a:ea typeface="Calibri" panose="020F0502020204030204" pitchFamily="34" charset="0"/>
                  <a:cs typeface="DengXian" panose="02010600030101010101" pitchFamily="2" charset="-122"/>
                </a:endParaRPr>
              </a:p>
              <a:p>
                <a:pPr marL="0" indent="0" algn="ctr">
                  <a:lnSpc>
                    <a:spcPct val="200000"/>
                  </a:lnSpc>
                  <a:spcAft>
                    <a:spcPts val="800"/>
                  </a:spcAft>
                  <a:buNone/>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0</m:t>
                          </m:r>
                        </m:sub>
                      </m:sSub>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pPr>
                            <m:e>
                              <m:f>
                                <m:f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600" i="1">
                                      <a:effectLst/>
                                      <a:latin typeface="Cambria Math" panose="02040503050406030204" pitchFamily="18" charset="0"/>
                                      <a:ea typeface="Calibri" panose="020F0502020204030204" pitchFamily="34" charset="0"/>
                                      <a:cs typeface="DengXian" panose="02010600030101010101" pitchFamily="2" charset="-122"/>
                                    </a:rPr>
                                    <m:t>1</m:t>
                                  </m:r>
                                </m:num>
                                <m:den>
                                  <m:r>
                                    <a:rPr lang="en-GB" sz="1600" i="1">
                                      <a:effectLst/>
                                      <a:latin typeface="Cambria Math" panose="02040503050406030204" pitchFamily="18" charset="0"/>
                                      <a:ea typeface="Calibri" panose="020F0502020204030204" pitchFamily="34" charset="0"/>
                                      <a:cs typeface="DengXian" panose="02010600030101010101" pitchFamily="2" charset="-122"/>
                                    </a:rPr>
                                    <m:t>2</m:t>
                                  </m:r>
                                </m:den>
                              </m:f>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p>
                              <m:r>
                                <a:rPr lang="en-GB" sz="16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600" i="1">
                              <a:effectLst/>
                              <a:latin typeface="Cambria Math" panose="02040503050406030204" pitchFamily="18" charset="0"/>
                              <a:ea typeface="Calibri" panose="020F0502020204030204" pitchFamily="34" charset="0"/>
                              <a:cs typeface="DengXian" panose="02010600030101010101" pitchFamily="2" charset="-122"/>
                            </a:rPr>
                            <m:t>𝛥</m:t>
                          </m:r>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𝑏</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𝑑𝑆</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en-GB" sz="16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𝑝</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𝑑𝐼</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𝑘𝐸</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r>
                                <a:rPr lang="en-GB" sz="1600" i="1">
                                  <a:effectLst/>
                                  <a:latin typeface="Cambria Math" panose="02040503050406030204" pitchFamily="18" charset="0"/>
                                  <a:ea typeface="Calibri" panose="020F0502020204030204" pitchFamily="34" charset="0"/>
                                  <a:cs typeface="DengXian" panose="02010600030101010101" pitchFamily="2" charset="-122"/>
                                </a:rPr>
                                <m:t>𝑝</m:t>
                              </m:r>
                            </m:e>
                          </m:d>
                          <m:r>
                            <a:rPr lang="en-GB" sz="1600" i="1">
                              <a:effectLst/>
                              <a:latin typeface="Cambria Math" panose="02040503050406030204" pitchFamily="18" charset="0"/>
                              <a:ea typeface="Calibri" panose="020F0502020204030204" pitchFamily="34" charset="0"/>
                              <a:cs typeface="DengXian" panose="02010600030101010101" pitchFamily="2" charset="-122"/>
                            </a:rPr>
                            <m:t>𝜆𝜏</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𝑚</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e>
                          </m:d>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en-GB" sz="1600" i="1">
                              <a:effectLst/>
                              <a:latin typeface="Cambria Math" panose="02040503050406030204" pitchFamily="18" charset="0"/>
                              <a:ea typeface="Calibri" panose="020F0502020204030204" pitchFamily="34" charset="0"/>
                              <a:cs typeface="DengXian" panose="02010600030101010101" pitchFamily="2" charset="-122"/>
                            </a:rPr>
                            <m:t>𝑅</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𝑄</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6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6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600" i="1">
                              <a:effectLst/>
                              <a:latin typeface="Cambria Math" panose="02040503050406030204" pitchFamily="18" charset="0"/>
                              <a:ea typeface="Calibri" panose="020F0502020204030204" pitchFamily="34" charset="0"/>
                              <a:cs typeface="DengXian" panose="02010600030101010101" pitchFamily="2" charset="-122"/>
                            </a:rPr>
                            <m:t>8</m:t>
                          </m:r>
                        </m:sub>
                      </m:sSub>
                      <m:d>
                        <m:d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𝑡</m:t>
                          </m:r>
                        </m:e>
                      </m:d>
                      <m:d>
                        <m:dPr>
                          <m:begChr m:val="["/>
                          <m:endChr m:val="]"/>
                          <m:ctrlPr>
                            <a:rPr lang="it-IT" sz="1600" i="1">
                              <a:effectLst/>
                              <a:latin typeface="Cambria Math" panose="02040503050406030204" pitchFamily="18" charset="0"/>
                              <a:ea typeface="Calibri" panose="020F0502020204030204" pitchFamily="34" charset="0"/>
                              <a:cs typeface="DengXian" panose="02010600030101010101" pitchFamily="2" charset="-122"/>
                            </a:rPr>
                          </m:ctrlPr>
                        </m:dPr>
                        <m:e>
                          <m:r>
                            <a:rPr lang="en-GB" sz="1600" i="1">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𝑑𝑉</m:t>
                          </m:r>
                          <m:r>
                            <a:rPr lang="en-GB" sz="16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6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6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1600" i="1">
                              <a:effectLst/>
                              <a:latin typeface="Cambria Math" panose="02040503050406030204" pitchFamily="18" charset="0"/>
                              <a:ea typeface="Calibri" panose="020F0502020204030204" pitchFamily="34" charset="0"/>
                              <a:cs typeface="DengXian" panose="02010600030101010101" pitchFamily="2" charset="-122"/>
                            </a:rPr>
                            <m:t>𝑆</m:t>
                          </m:r>
                        </m:e>
                      </m:d>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Choice>
        <mc:Fallback xmlns="">
          <p:sp>
            <p:nvSpPr>
              <p:cNvPr id="3" name="Segnaposto contenuto 2">
                <a:extLst>
                  <a:ext uri="{FF2B5EF4-FFF2-40B4-BE49-F238E27FC236}">
                    <a16:creationId xmlns:a16="http://schemas.microsoft.com/office/drawing/2014/main" id="{921A13D2-7DC2-49DF-A664-05A7DCA75E5E}"/>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EF0381C5-1C7F-4898-B4F1-61722454D635}"/>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HAMILTONIAN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590434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5420E63-1BE2-4D75-855A-E584E0179C38}"/>
                  </a:ext>
                </a:extLst>
              </p:cNvPr>
              <p:cNvSpPr>
                <a:spLocks noGrp="1"/>
              </p:cNvSpPr>
              <p:nvPr>
                <p:ph idx="1"/>
              </p:nvPr>
            </p:nvSpPr>
            <p:spPr>
              <a:xfrm>
                <a:off x="838200" y="1506648"/>
                <a:ext cx="10515600" cy="4351338"/>
              </a:xfrm>
            </p:spPr>
            <p:txBody>
              <a:bodyPr/>
              <a:lstStyle/>
              <a:p>
                <a:r>
                  <a:rPr lang="en-GB" dirty="0"/>
                  <a:t>From the first condition about the costate equations </a:t>
                </a:r>
                <a14:m>
                  <m:oMath xmlns:m="http://schemas.openxmlformats.org/officeDocument/2006/math">
                    <m:sSup>
                      <m:sSupPr>
                        <m:ctrlPr>
                          <a:rPr lang="it-IT" sz="2800" i="1" smtClean="0">
                            <a:effectLst/>
                            <a:latin typeface="Cambria Math" panose="02040503050406030204" pitchFamily="18" charset="0"/>
                          </a:rPr>
                        </m:ctrlPr>
                      </m:sSupPr>
                      <m:e>
                        <m:acc>
                          <m:accPr>
                            <m:chr m:val="˙"/>
                            <m:ctrlPr>
                              <a:rPr lang="it-IT" sz="2800" i="1">
                                <a:effectLst/>
                                <a:latin typeface="Cambria Math" panose="02040503050406030204" pitchFamily="18" charset="0"/>
                              </a:rPr>
                            </m:ctrlPr>
                          </m:accPr>
                          <m:e>
                            <m:r>
                              <a:rPr lang="en-GB" sz="2800" i="1">
                                <a:effectLst/>
                                <a:latin typeface="Cambria Math" panose="02040503050406030204" pitchFamily="18" charset="0"/>
                                <a:ea typeface="Calibri" panose="020F0502020204030204" pitchFamily="34" charset="0"/>
                                <a:cs typeface="DengXian" panose="02010600030101010101" pitchFamily="2" charset="-122"/>
                              </a:rPr>
                              <m:t>𝜆</m:t>
                            </m:r>
                          </m:e>
                        </m:acc>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r>
                      <a:rPr lang="en-GB" sz="2800" i="1">
                        <a:effectLst/>
                        <a:latin typeface="Cambria Math" panose="02040503050406030204" pitchFamily="18" charset="0"/>
                        <a:ea typeface="Calibri" panose="020F0502020204030204" pitchFamily="34" charset="0"/>
                        <a:cs typeface="DengXian" panose="02010600030101010101" pitchFamily="2" charset="-122"/>
                      </a:rPr>
                      <m:t>=−</m:t>
                    </m:r>
                    <m:sSup>
                      <m:sSupPr>
                        <m:ctrlPr>
                          <a:rPr lang="it-IT" sz="2800" i="1">
                            <a:effectLst/>
                            <a:latin typeface="Cambria Math" panose="02040503050406030204" pitchFamily="18" charset="0"/>
                          </a:rPr>
                        </m:ctrlPr>
                      </m:sSupPr>
                      <m:e>
                        <m:sSup>
                          <m:sSupPr>
                            <m:ctrlPr>
                              <a:rPr lang="it-IT" sz="2800" i="1">
                                <a:effectLst/>
                                <a:latin typeface="Cambria Math" panose="02040503050406030204" pitchFamily="18" charset="0"/>
                              </a:rPr>
                            </m:ctrlPr>
                          </m:sSupPr>
                          <m:e>
                            <m:d>
                              <m:dPr>
                                <m:begChr m:val=""/>
                                <m:endChr m:val="|"/>
                                <m:ctrlPr>
                                  <a:rPr lang="it-IT" sz="2800" i="1">
                                    <a:effectLst/>
                                    <a:latin typeface="Cambria Math" panose="02040503050406030204" pitchFamily="18" charset="0"/>
                                  </a:rPr>
                                </m:ctrlPr>
                              </m:dPr>
                              <m:e>
                                <m:f>
                                  <m:fPr>
                                    <m:ctrlPr>
                                      <a:rPr lang="it-IT" sz="2800" i="1">
                                        <a:effectLst/>
                                        <a:latin typeface="Cambria Math" panose="02040503050406030204" pitchFamily="18" charset="0"/>
                                      </a:rPr>
                                    </m:ctrlPr>
                                  </m:fPr>
                                  <m:num>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𝐻</m:t>
                                    </m:r>
                                  </m:num>
                                  <m:den>
                                    <m:r>
                                      <a:rPr lang="en-GB" sz="2800" i="1">
                                        <a:effectLst/>
                                        <a:latin typeface="Cambria Math" panose="02040503050406030204" pitchFamily="18" charset="0"/>
                                        <a:ea typeface="Calibri" panose="020F0502020204030204" pitchFamily="34" charset="0"/>
                                        <a:cs typeface="DengXian" panose="02010600030101010101" pitchFamily="2" charset="-122"/>
                                      </a:rPr>
                                      <m:t>𝜕</m:t>
                                    </m:r>
                                    <m:r>
                                      <a:rPr lang="en-GB" sz="2800" i="1">
                                        <a:effectLst/>
                                        <a:latin typeface="Cambria Math" panose="02040503050406030204" pitchFamily="18" charset="0"/>
                                        <a:ea typeface="Calibri" panose="020F0502020204030204" pitchFamily="34" charset="0"/>
                                        <a:cs typeface="DengXian" panose="02010600030101010101" pitchFamily="2" charset="-122"/>
                                      </a:rPr>
                                      <m:t>𝑥</m:t>
                                    </m:r>
                                  </m:den>
                                </m:f>
                              </m:e>
                            </m:d>
                          </m:e>
                          <m:sup>
                            <m:r>
                              <a:rPr lang="en-GB" sz="2800" i="1">
                                <a:effectLst/>
                                <a:latin typeface="Cambria Math" panose="02040503050406030204" pitchFamily="18" charset="0"/>
                                <a:ea typeface="Calibri" panose="020F0502020204030204" pitchFamily="34" charset="0"/>
                                <a:cs typeface="DengXian" panose="02010600030101010101" pitchFamily="2" charset="-122"/>
                              </a:rPr>
                              <m:t>∗</m:t>
                            </m:r>
                          </m:sup>
                        </m:sSup>
                      </m:e>
                      <m:sup>
                        <m:r>
                          <a:rPr lang="en-GB" sz="2800" i="1">
                            <a:effectLst/>
                            <a:latin typeface="Cambria Math" panose="02040503050406030204" pitchFamily="18" charset="0"/>
                            <a:ea typeface="Calibri" panose="020F0502020204030204" pitchFamily="34" charset="0"/>
                            <a:cs typeface="DengXian" panose="02010600030101010101" pitchFamily="2" charset="-122"/>
                          </a:rPr>
                          <m:t>𝑇</m:t>
                        </m:r>
                      </m:sup>
                    </m:sSup>
                  </m:oMath>
                </a14:m>
                <a:r>
                  <a:rPr lang="en-GB" dirty="0"/>
                  <a:t>, for the third cost function we have the following results:</a:t>
                </a:r>
              </a:p>
              <a:p>
                <a:pPr marL="0" indent="0">
                  <a:buNone/>
                </a:pPr>
                <a:endParaRPr lang="en-GB" dirty="0"/>
              </a:p>
            </p:txBody>
          </p:sp>
        </mc:Choice>
        <mc:Fallback xmlns="">
          <p:sp>
            <p:nvSpPr>
              <p:cNvPr id="3" name="Segnaposto contenuto 2">
                <a:extLst>
                  <a:ext uri="{FF2B5EF4-FFF2-40B4-BE49-F238E27FC236}">
                    <a16:creationId xmlns:a16="http://schemas.microsoft.com/office/drawing/2014/main" id="{25420E63-1BE2-4D75-855A-E584E0179C38}"/>
                  </a:ext>
                </a:extLst>
              </p:cNvPr>
              <p:cNvSpPr>
                <a:spLocks noGrp="1" noRot="1" noChangeAspect="1" noMove="1" noResize="1" noEditPoints="1" noAdjustHandles="1" noChangeArrowheads="1" noChangeShapeType="1" noTextEdit="1"/>
              </p:cNvSpPr>
              <p:nvPr>
                <p:ph idx="1"/>
              </p:nvPr>
            </p:nvSpPr>
            <p:spPr>
              <a:xfrm>
                <a:off x="838200" y="1506648"/>
                <a:ext cx="10515600" cy="4351338"/>
              </a:xfrm>
              <a:blipFill>
                <a:blip r:embed="rId2"/>
                <a:stretch>
                  <a:fillRect l="-10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B3851F5F-FF77-40C3-8E5A-D018791C7D42}"/>
                  </a:ext>
                </a:extLst>
              </p:cNvPr>
              <p:cNvSpPr txBox="1"/>
              <p:nvPr/>
            </p:nvSpPr>
            <p:spPr>
              <a:xfrm>
                <a:off x="3772028" y="2796094"/>
                <a:ext cx="6094520" cy="3785460"/>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𝐸</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𝑘</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𝑎</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𝜆𝜏</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𝜏</m:t>
                      </m:r>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𝑆</m:t>
                      </m:r>
                      <m:r>
                        <a:rPr lang="en-GB" sz="11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𝜆</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𝜏</m:t>
                      </m:r>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r>
                            <a:rPr lang="en-GB" sz="1100" i="1">
                              <a:effectLst/>
                              <a:latin typeface="Cambria Math" panose="02040503050406030204" pitchFamily="18" charset="0"/>
                              <a:ea typeface="Calibri" panose="020F0502020204030204" pitchFamily="34" charset="0"/>
                              <a:cs typeface="DengXian" panose="02010600030101010101" pitchFamily="2" charset="-122"/>
                            </a:rPr>
                            <m:t>𝑝</m:t>
                          </m:r>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𝑄</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5</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−1</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𝜃</m:t>
                          </m:r>
                        </m:e>
                        <m:sub>
                          <m:r>
                            <a:rPr lang="en-GB" sz="1100" i="1">
                              <a:effectLst/>
                              <a:latin typeface="Cambria Math" panose="02040503050406030204" pitchFamily="18" charset="0"/>
                              <a:ea typeface="Calibri" panose="020F0502020204030204" pitchFamily="34" charset="0"/>
                              <a:cs typeface="DengXian" panose="02010600030101010101" pitchFamily="2" charset="-122"/>
                            </a:rPr>
                            <m:t>4</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6</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𝑚</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100" i="1">
                              <a:effectLst/>
                              <a:latin typeface="Cambria Math" panose="02040503050406030204" pitchFamily="18" charset="0"/>
                              <a:ea typeface="Calibri" panose="020F0502020204030204" pitchFamily="34" charset="0"/>
                              <a:cs typeface="DengXian" panose="02010600030101010101" pitchFamily="2" charset="-122"/>
                            </a:rPr>
                            <m:t>2</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𝑅</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d>
                        <m:d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7</m:t>
                              </m:r>
                            </m:sub>
                          </m:sSub>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𝜂</m:t>
                          </m:r>
                        </m:e>
                      </m:d>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a:p>
                <a:pPr algn="ctr">
                  <a:lnSpc>
                    <a:spcPct val="107000"/>
                  </a:lnSpc>
                  <a:spcAft>
                    <a:spcPts val="800"/>
                  </a:spcAft>
                </a:pPr>
                <a14:m>
                  <m:oMathPara xmlns:m="http://schemas.openxmlformats.org/officeDocument/2006/math">
                    <m:oMathParaPr>
                      <m:jc m:val="left"/>
                    </m:oMathParaPr>
                    <m:oMath xmlns:m="http://schemas.openxmlformats.org/officeDocument/2006/math">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𝑡</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f>
                        <m:f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1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100" i="1">
                              <a:effectLst/>
                              <a:latin typeface="Cambria Math" panose="02040503050406030204" pitchFamily="18" charset="0"/>
                              <a:ea typeface="Calibri" panose="020F0502020204030204" pitchFamily="34" charset="0"/>
                              <a:cs typeface="DengXian" panose="02010600030101010101" pitchFamily="2" charset="-122"/>
                            </a:rPr>
                            <m:t>𝜕</m:t>
                          </m:r>
                          <m:r>
                            <a:rPr lang="en-GB" sz="1100" i="1">
                              <a:effectLst/>
                              <a:latin typeface="Cambria Math" panose="02040503050406030204" pitchFamily="18" charset="0"/>
                              <a:ea typeface="Calibri" panose="020F0502020204030204" pitchFamily="34" charset="0"/>
                              <a:cs typeface="DengXian" panose="02010600030101010101" pitchFamily="2" charset="-122"/>
                            </a:rPr>
                            <m:t>𝑉</m:t>
                          </m:r>
                        </m:den>
                      </m:f>
                      <m:r>
                        <a:rPr lang="en-GB" sz="11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𝑑</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sSub>
                        <m:sSubPr>
                          <m:ctrlPr>
                            <a:rPr lang="it-IT" sz="11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1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100" i="1">
                              <a:effectLst/>
                              <a:latin typeface="Cambria Math" panose="02040503050406030204" pitchFamily="18" charset="0"/>
                              <a:ea typeface="Calibri" panose="020F0502020204030204" pitchFamily="34" charset="0"/>
                              <a:cs typeface="DengXian" panose="02010600030101010101" pitchFamily="2" charset="-122"/>
                            </a:rPr>
                            <m:t>8</m:t>
                          </m:r>
                        </m:sub>
                      </m:sSub>
                    </m:oMath>
                  </m:oMathPara>
                </a14:m>
                <a:endParaRPr lang="it-IT" sz="11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7" name="CasellaDiTesto 6">
                <a:extLst>
                  <a:ext uri="{FF2B5EF4-FFF2-40B4-BE49-F238E27FC236}">
                    <a16:creationId xmlns:a16="http://schemas.microsoft.com/office/drawing/2014/main" id="{B3851F5F-FF77-40C3-8E5A-D018791C7D42}"/>
                  </a:ext>
                </a:extLst>
              </p:cNvPr>
              <p:cNvSpPr txBox="1">
                <a:spLocks noRot="1" noChangeAspect="1" noMove="1" noResize="1" noEditPoints="1" noAdjustHandles="1" noChangeArrowheads="1" noChangeShapeType="1" noTextEdit="1"/>
              </p:cNvSpPr>
              <p:nvPr/>
            </p:nvSpPr>
            <p:spPr>
              <a:xfrm>
                <a:off x="3772028" y="2796094"/>
                <a:ext cx="6094520" cy="3785460"/>
              </a:xfrm>
              <a:prstGeom prst="rect">
                <a:avLst/>
              </a:prstGeom>
              <a:blipFill>
                <a:blip r:embed="rId3"/>
                <a:stretch>
                  <a:fillRect/>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CC90C9DA-83AD-47D1-A4A3-C12F7574E12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COSTATE EQUATIONS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28144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739AA3C-032A-4F98-82AC-7AA4934A6448}"/>
              </a:ext>
            </a:extLst>
          </p:cNvPr>
          <p:cNvSpPr>
            <a:spLocks noGrp="1"/>
          </p:cNvSpPr>
          <p:nvPr>
            <p:ph idx="1"/>
          </p:nvPr>
        </p:nvSpPr>
        <p:spPr>
          <a:xfrm>
            <a:off x="701749" y="1531089"/>
            <a:ext cx="11351295" cy="5039832"/>
          </a:xfrm>
        </p:spPr>
        <p:txBody>
          <a:bodyPr>
            <a:normAutofit lnSpcReduction="10000"/>
          </a:bodyPr>
          <a:lstStyle/>
          <a:p>
            <a:pPr marL="0" indent="0">
              <a:buNone/>
            </a:pPr>
            <a:r>
              <a:rPr lang="en-GB" dirty="0">
                <a:latin typeface="Times New Roman" panose="02020603050405020304" pitchFamily="18" charset="0"/>
                <a:cs typeface="Times New Roman" panose="02020603050405020304" pitchFamily="18" charset="0"/>
              </a:rPr>
              <a:t>Controls’ Expressions are obtained as if they were defined in an open set, then, saturating the results:</a:t>
            </a: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dirty="0">
              <a:latin typeface="Calibri" panose="020F0502020204030204" pitchFamily="34" charset="0"/>
              <a:ea typeface="Calibri" panose="020F0502020204030204" pitchFamily="34" charset="0"/>
              <a:cs typeface="DengXian" panose="02010600030101010101" pitchFamily="2" charset="-122"/>
            </a:endParaRPr>
          </a:p>
          <a:p>
            <a:pPr marL="0" indent="0" algn="ctr">
              <a:lnSpc>
                <a:spcPct val="200000"/>
              </a:lnSpc>
              <a:spcAft>
                <a:spcPts val="800"/>
              </a:spcAft>
              <a:buNone/>
            </a:pP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lnSpc>
                <a:spcPct val="200000"/>
              </a:lnSpc>
              <a:spcAft>
                <a:spcPts val="800"/>
              </a:spcAft>
              <a:buNone/>
            </a:pPr>
            <a:r>
              <a:rPr lang="it-IT" dirty="0" err="1">
                <a:latin typeface="Times New Roman" panose="02020603050405020304" pitchFamily="18" charset="0"/>
                <a:ea typeface="Calibri" panose="020F0502020204030204" pitchFamily="34" charset="0"/>
                <a:cs typeface="Times New Roman" panose="02020603050405020304" pitchFamily="18" charset="0"/>
              </a:rPr>
              <a:t>Analogously</a:t>
            </a:r>
            <a:r>
              <a:rPr lang="it-IT" dirty="0">
                <a:latin typeface="Times New Roman" panose="02020603050405020304" pitchFamily="18" charset="0"/>
                <a:ea typeface="Calibri" panose="020F0502020204030204" pitchFamily="34" charset="0"/>
                <a:cs typeface="Times New Roman" panose="02020603050405020304" pitchFamily="18" charset="0"/>
              </a:rPr>
              <a:t> for the </a:t>
            </a:r>
            <a:r>
              <a:rPr lang="it-IT" dirty="0" err="1">
                <a:latin typeface="Times New Roman" panose="02020603050405020304" pitchFamily="18" charset="0"/>
                <a:ea typeface="Calibri" panose="020F0502020204030204" pitchFamily="34" charset="0"/>
                <a:cs typeface="Times New Roman" panose="02020603050405020304" pitchFamily="18" charset="0"/>
              </a:rPr>
              <a:t>other</a:t>
            </a:r>
            <a:r>
              <a:rPr lang="it-IT" dirty="0">
                <a:latin typeface="Times New Roman" panose="02020603050405020304" pitchFamily="18" charset="0"/>
                <a:ea typeface="Calibri" panose="020F0502020204030204" pitchFamily="34" charset="0"/>
                <a:cs typeface="Times New Roman" panose="02020603050405020304" pitchFamily="18" charset="0"/>
              </a:rPr>
              <a:t> </a:t>
            </a:r>
            <a:r>
              <a:rPr lang="it-IT" dirty="0" err="1">
                <a:latin typeface="Times New Roman" panose="02020603050405020304" pitchFamily="18" charset="0"/>
                <a:ea typeface="Calibri" panose="020F0502020204030204" pitchFamily="34" charset="0"/>
                <a:cs typeface="Times New Roman" panose="02020603050405020304" pitchFamily="18" charset="0"/>
              </a:rPr>
              <a:t>three</a:t>
            </a:r>
            <a:r>
              <a:rPr lang="it-IT" dirty="0">
                <a:latin typeface="Times New Roman" panose="02020603050405020304" pitchFamily="18" charset="0"/>
                <a:ea typeface="Calibri" panose="020F0502020204030204" pitchFamily="34" charset="0"/>
                <a:cs typeface="Times New Roman" panose="02020603050405020304" pitchFamily="18" charset="0"/>
              </a:rPr>
              <a:t> strategies</a:t>
            </a:r>
            <a:r>
              <a:rPr lang="it-IT" dirty="0">
                <a:latin typeface="Calibri" panose="020F0502020204030204" pitchFamily="34" charset="0"/>
                <a:ea typeface="Calibri" panose="020F0502020204030204" pitchFamily="34" charset="0"/>
                <a:cs typeface="DengXian" panose="02010600030101010101" pitchFamily="2" charset="-122"/>
              </a:rPr>
              <a:t>.</a:t>
            </a:r>
            <a:endParaRPr lang="it-IT" sz="2800" dirty="0">
              <a:effectLst/>
              <a:latin typeface="Calibri" panose="020F0502020204030204" pitchFamily="34" charset="0"/>
              <a:ea typeface="Calibri" panose="020F0502020204030204" pitchFamily="34" charset="0"/>
              <a:cs typeface="DengXian" panose="02010600030101010101" pitchFamily="2" charset="-122"/>
            </a:endParaRPr>
          </a:p>
          <a:p>
            <a:pPr marL="0" indent="0">
              <a:buNone/>
            </a:pPr>
            <a:endParaRPr lang="en-GB"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6A7236D4-4E6E-40E8-9075-53D50F0038D6}"/>
                  </a:ext>
                </a:extLst>
              </p:cNvPr>
              <p:cNvSpPr txBox="1"/>
              <p:nvPr/>
            </p:nvSpPr>
            <p:spPr>
              <a:xfrm>
                <a:off x="701749" y="2638919"/>
                <a:ext cx="11913094" cy="2824171"/>
              </a:xfrm>
              <a:prstGeom prst="rect">
                <a:avLst/>
              </a:prstGeom>
              <a:noFill/>
            </p:spPr>
            <p:txBody>
              <a:bodyPr wrap="square" rtlCol="0">
                <a:spAutoFit/>
              </a:bodyPr>
              <a:lstStyle/>
              <a:p>
                <a:pPr algn="ctr">
                  <a:spcAft>
                    <a:spcPts val="800"/>
                  </a:spcAft>
                </a:pPr>
                <a14:m>
                  <m:oMathPara xmlns:m="http://schemas.openxmlformats.org/officeDocument/2006/math">
                    <m:oMathParaPr>
                      <m:jc m:val="left"/>
                    </m:oMathParaPr>
                    <m:oMath xmlns:m="http://schemas.openxmlformats.org/officeDocument/2006/math">
                      <m:f>
                        <m:fPr>
                          <m:ctrlPr>
                            <a:rPr lang="it-IT" sz="1800" i="1" smtClean="0">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𝑎</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𝑆</m:t>
                      </m:r>
                      <m:r>
                        <a:rPr lang="en-GB" sz="1800" i="1">
                          <a:effectLst/>
                          <a:latin typeface="Cambria Math" panose="02040503050406030204" pitchFamily="18" charset="0"/>
                          <a:ea typeface="Calibri" panose="020F0502020204030204" pitchFamily="34" charset="0"/>
                          <a:cs typeface="DengXian" panose="02010600030101010101" pitchFamily="2" charset="-122"/>
                        </a:rPr>
                        <m:t>𝛽</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𝑝</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i="1">
                              <a:latin typeface="Cambria Math" panose="02040503050406030204" pitchFamily="18" charset="0"/>
                              <a:ea typeface="Calibri" panose="020F0502020204030204" pitchFamily="34" charset="0"/>
                              <a:cs typeface="DengXian" panose="02010600030101010101" pitchFamily="2" charset="-122"/>
                            </a:rPr>
                          </m:ctrlPr>
                        </m:fPr>
                        <m:num>
                          <m:r>
                            <a:rPr lang="en-GB" i="1">
                              <a:latin typeface="Cambria Math" panose="02040503050406030204" pitchFamily="18" charset="0"/>
                              <a:ea typeface="Calibri" panose="020F0502020204030204" pitchFamily="34" charset="0"/>
                              <a:cs typeface="DengXian" panose="02010600030101010101" pitchFamily="2" charset="-122"/>
                            </a:rPr>
                            <m:t>−</m:t>
                          </m:r>
                          <m:d>
                            <m:dPr>
                              <m:ctrlPr>
                                <a:rPr lang="it-IT" i="1">
                                  <a:latin typeface="Cambria Math" panose="02040503050406030204" pitchFamily="18" charset="0"/>
                                  <a:ea typeface="Calibri" panose="020F0502020204030204" pitchFamily="34" charset="0"/>
                                  <a:cs typeface="DengXian" panose="02010600030101010101" pitchFamily="2" charset="-122"/>
                                </a:rPr>
                              </m:ctrlPr>
                            </m:dPr>
                            <m:e>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en-GB" i="1">
                                  <a:latin typeface="Cambria Math" panose="02040503050406030204" pitchFamily="18" charset="0"/>
                                  <a:ea typeface="Calibri" panose="020F0502020204030204" pitchFamily="34" charset="0"/>
                                  <a:cs typeface="DengXian" panose="02010600030101010101" pitchFamily="2" charset="-122"/>
                                </a:rPr>
                                <m:t>−</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𝐼</m:t>
                                  </m:r>
                                </m:e>
                                <m:sub>
                                  <m:r>
                                    <a:rPr lang="en-GB" i="1">
                                      <a:latin typeface="Cambria Math" panose="02040503050406030204" pitchFamily="18" charset="0"/>
                                      <a:ea typeface="Calibri" panose="020F0502020204030204" pitchFamily="34" charset="0"/>
                                      <a:cs typeface="DengXian" panose="02010600030101010101" pitchFamily="2" charset="-122"/>
                                    </a:rPr>
                                    <m:t>𝑎</m:t>
                                  </m:r>
                                </m:sub>
                              </m:sSub>
                              <m:r>
                                <a:rPr lang="en-GB" i="1">
                                  <a:latin typeface="Cambria Math" panose="02040503050406030204" pitchFamily="18" charset="0"/>
                                  <a:ea typeface="Calibri" panose="020F0502020204030204" pitchFamily="34" charset="0"/>
                                  <a:cs typeface="DengXian" panose="02010600030101010101" pitchFamily="2" charset="-122"/>
                                </a:rPr>
                                <m:t>𝑆</m:t>
                              </m:r>
                              <m:r>
                                <a:rPr lang="en-GB" i="1">
                                  <a:latin typeface="Cambria Math" panose="02040503050406030204" pitchFamily="18" charset="0"/>
                                  <a:ea typeface="Calibri" panose="020F0502020204030204" pitchFamily="34" charset="0"/>
                                  <a:cs typeface="DengXian" panose="02010600030101010101" pitchFamily="2" charset="-122"/>
                                </a:rPr>
                                <m:t>𝛽</m:t>
                              </m:r>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𝜆</m:t>
                                  </m:r>
                                </m:e>
                                <m:sub>
                                  <m:r>
                                    <a:rPr lang="en-GB" i="1">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i="1">
                                  <a:latin typeface="Cambria Math" panose="02040503050406030204" pitchFamily="18" charset="0"/>
                                  <a:ea typeface="Calibri" panose="020F0502020204030204" pitchFamily="34" charset="0"/>
                                  <a:cs typeface="DengXian" panose="02010600030101010101" pitchFamily="2" charset="-122"/>
                                </a:rPr>
                              </m:ctrlPr>
                            </m:sSubPr>
                            <m:e>
                              <m:r>
                                <a:rPr lang="en-GB" i="1">
                                  <a:latin typeface="Cambria Math" panose="02040503050406030204" pitchFamily="18" charset="0"/>
                                  <a:ea typeface="Calibri" panose="020F0502020204030204" pitchFamily="34" charset="0"/>
                                  <a:cs typeface="DengXian" panose="02010600030101010101" pitchFamily="2" charset="-122"/>
                                </a:rPr>
                                <m:t>𝛿</m:t>
                              </m:r>
                            </m:e>
                            <m:sub>
                              <m:r>
                                <a:rPr lang="en-GB" i="1">
                                  <a:latin typeface="Cambria Math" panose="02040503050406030204" pitchFamily="18" charset="0"/>
                                  <a:ea typeface="Calibri" panose="020F0502020204030204" pitchFamily="34" charset="0"/>
                                  <a:cs typeface="DengXian" panose="02010600030101010101" pitchFamily="2" charset="-122"/>
                                </a:rPr>
                                <m:t>1</m:t>
                              </m:r>
                            </m:sub>
                          </m:sSub>
                          <m:r>
                            <a:rPr lang="it-IT" b="0" i="1" smtClean="0">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5</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6</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7</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a:p>
                <a:pPr algn="ctr">
                  <a:spcAft>
                    <a:spcPts val="800"/>
                  </a:spcAft>
                </a:pPr>
                <a14:m>
                  <m:oMathPara xmlns:m="http://schemas.openxmlformats.org/officeDocument/2006/math">
                    <m:oMathParaPr>
                      <m:jc m:val="left"/>
                    </m:oMathParaPr>
                    <m:oMath xmlns:m="http://schemas.openxmlformats.org/officeDocument/2006/math">
                      <m:f>
                        <m:f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𝐻</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m:t>
                              </m:r>
                            </m:sub>
                          </m:sSub>
                        </m:num>
                        <m:den>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𝑣𝑎</m:t>
                              </m:r>
                            </m:sub>
                          </m:sSub>
                        </m:den>
                      </m:f>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=0⇒</m:t>
                      </m:r>
                      <m:sSubSup>
                        <m:sSubSup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SupPr>
                        <m:e>
                          <m:r>
                            <a:rPr lang="en-GB" sz="18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𝑣</m:t>
                          </m:r>
                        </m:sub>
                        <m:sup>
                          <m:r>
                            <a:rPr lang="en-GB" sz="1800" i="1">
                              <a:effectLst/>
                              <a:latin typeface="Cambria Math" panose="02040503050406030204" pitchFamily="18" charset="0"/>
                              <a:ea typeface="Calibri" panose="020F0502020204030204" pitchFamily="34" charset="0"/>
                              <a:cs typeface="DengXian" panose="02010600030101010101" pitchFamily="2" charset="-122"/>
                            </a:rPr>
                            <m:t>∗</m:t>
                          </m:r>
                        </m:sup>
                      </m:sSubSup>
                      <m:r>
                        <a:rPr lang="en-GB" sz="1800" i="1">
                          <a:effectLst/>
                          <a:latin typeface="Cambria Math" panose="02040503050406030204" pitchFamily="18" charset="0"/>
                          <a:ea typeface="Calibri" panose="020F0502020204030204" pitchFamily="34" charset="0"/>
                          <a:cs typeface="DengXian" panose="02010600030101010101" pitchFamily="2" charset="-122"/>
                        </a:rPr>
                        <m:t>=</m:t>
                      </m:r>
                      <m:f>
                        <m:fPr>
                          <m:type m:val="lin"/>
                          <m:ctrlPr>
                            <a:rPr lang="it-IT" sz="1800" i="1">
                              <a:effectLst/>
                              <a:latin typeface="Cambria Math" panose="02040503050406030204" pitchFamily="18" charset="0"/>
                              <a:ea typeface="Calibri" panose="020F0502020204030204" pitchFamily="34" charset="0"/>
                              <a:cs typeface="DengXian" panose="02010600030101010101" pitchFamily="2" charset="-122"/>
                            </a:rPr>
                          </m:ctrlPr>
                        </m:fPr>
                        <m:num>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min</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⁡{1,</m:t>
                          </m:r>
                          <m:r>
                            <m:rPr>
                              <m:sty m:val="p"/>
                            </m:rPr>
                            <a:rPr lang="it-IT" sz="1800" b="0" i="0" smtClean="0">
                              <a:effectLst/>
                              <a:latin typeface="Cambria Math" panose="02040503050406030204" pitchFamily="18" charset="0"/>
                              <a:ea typeface="Calibri" panose="020F0502020204030204" pitchFamily="34" charset="0"/>
                              <a:cs typeface="DengXian" panose="02010600030101010101" pitchFamily="2" charset="-122"/>
                            </a:rPr>
                            <m:t>max</m:t>
                          </m:r>
                          <m:r>
                            <a:rPr lang="it-IT" sz="1800" b="0" i="1" smtClean="0">
                              <a:effectLst/>
                              <a:latin typeface="Cambria Math" panose="02040503050406030204" pitchFamily="18" charset="0"/>
                              <a:ea typeface="Calibri" panose="020F0502020204030204" pitchFamily="34" charset="0"/>
                              <a:cs typeface="DengXian" panose="02010600030101010101" pitchFamily="2" charset="-122"/>
                            </a:rPr>
                            <m:t>⁡{0,</m:t>
                          </m:r>
                          <m:d>
                            <m:d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𝑆</m:t>
                              </m:r>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𝜆</m:t>
                                  </m:r>
                                </m:e>
                                <m:sub>
                                  <m:r>
                                    <a:rPr lang="en-GB" sz="1800" i="1">
                                      <a:effectLst/>
                                      <a:latin typeface="Cambria Math" panose="02040503050406030204" pitchFamily="18" charset="0"/>
                                      <a:ea typeface="Calibri" panose="020F0502020204030204" pitchFamily="34" charset="0"/>
                                      <a:cs typeface="DengXian" panose="02010600030101010101" pitchFamily="2" charset="-122"/>
                                    </a:rPr>
                                    <m:t>8</m:t>
                                  </m:r>
                                </m:sub>
                              </m:sSub>
                            </m:e>
                          </m:d>
                        </m:num>
                        <m:den>
                          <m:sSub>
                            <m:sSubPr>
                              <m:ctrlPr>
                                <a:rPr lang="it-IT" sz="18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𝛿</m:t>
                              </m:r>
                            </m:e>
                            <m:sub>
                              <m:r>
                                <a:rPr lang="en-GB" sz="1800" i="1">
                                  <a:effectLst/>
                                  <a:latin typeface="Cambria Math" panose="02040503050406030204" pitchFamily="18" charset="0"/>
                                  <a:ea typeface="Calibri" panose="020F0502020204030204" pitchFamily="34" charset="0"/>
                                  <a:cs typeface="DengXian" panose="02010600030101010101" pitchFamily="2" charset="-122"/>
                                </a:rPr>
                                <m:t>4</m:t>
                              </m:r>
                            </m:sub>
                          </m:sSub>
                          <m:r>
                            <a:rPr lang="it-IT" sz="1800" b="0" i="1" smtClean="0">
                              <a:effectLst/>
                              <a:latin typeface="Cambria Math" panose="02040503050406030204" pitchFamily="18" charset="0"/>
                              <a:ea typeface="Calibri" panose="020F0502020204030204" pitchFamily="34" charset="0"/>
                              <a:cs typeface="DengXian" panose="02010600030101010101" pitchFamily="2" charset="-122"/>
                            </a:rPr>
                            <m:t>}} </m:t>
                          </m:r>
                        </m:den>
                      </m:f>
                    </m:oMath>
                  </m:oMathPara>
                </a14:m>
                <a:endParaRPr lang="it-IT" sz="1800" dirty="0">
                  <a:effectLst/>
                  <a:latin typeface="Calibri" panose="020F0502020204030204" pitchFamily="34" charset="0"/>
                  <a:ea typeface="Calibri" panose="020F0502020204030204" pitchFamily="34" charset="0"/>
                  <a:cs typeface="DengXian" panose="02010600030101010101" pitchFamily="2" charset="-122"/>
                </a:endParaRPr>
              </a:p>
            </p:txBody>
          </p:sp>
        </mc:Choice>
        <mc:Fallback xmlns="">
          <p:sp>
            <p:nvSpPr>
              <p:cNvPr id="4" name="CasellaDiTesto 3">
                <a:extLst>
                  <a:ext uri="{FF2B5EF4-FFF2-40B4-BE49-F238E27FC236}">
                    <a16:creationId xmlns:a16="http://schemas.microsoft.com/office/drawing/2014/main" id="{6A7236D4-4E6E-40E8-9075-53D50F0038D6}"/>
                  </a:ext>
                </a:extLst>
              </p:cNvPr>
              <p:cNvSpPr txBox="1">
                <a:spLocks noRot="1" noChangeAspect="1" noMove="1" noResize="1" noEditPoints="1" noAdjustHandles="1" noChangeArrowheads="1" noChangeShapeType="1" noTextEdit="1"/>
              </p:cNvSpPr>
              <p:nvPr/>
            </p:nvSpPr>
            <p:spPr>
              <a:xfrm>
                <a:off x="701749" y="2638919"/>
                <a:ext cx="11913094" cy="2824171"/>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93AF9727-0708-4FF9-9BED-F734EAA11FF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APPLICATION OF THE PRINCIPLE TO THE STRATEGIES:  CONTROLS’ EXPRESSIONS</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68689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082749" y="1825625"/>
            <a:ext cx="10515600" cy="879475"/>
          </a:xfrm>
        </p:spPr>
        <p:txBody>
          <a:bodyPr>
            <a:normAutofit/>
          </a:bodyPr>
          <a:lstStyle/>
          <a:p>
            <a:r>
              <a:rPr lang="en-GB" sz="2400" dirty="0">
                <a:effectLst/>
                <a:latin typeface="Times New Roman" panose="02020603050405020304" pitchFamily="18" charset="0"/>
                <a:ea typeface="Calibri" panose="020F0502020204030204" pitchFamily="34" charset="0"/>
                <a:cs typeface="DengXian" panose="02010600030101010101" pitchFamily="2" charset="-122"/>
              </a:rPr>
              <a:t>In this section optimality is studied from a numerical point of view</a:t>
            </a:r>
          </a:p>
          <a:p>
            <a:pPr marL="0" indent="0">
              <a:buNone/>
            </a:pPr>
            <a:endParaRPr lang="en-GB" sz="2400" dirty="0">
              <a:effectLst/>
              <a:latin typeface="Times New Roman" panose="02020603050405020304" pitchFamily="18" charset="0"/>
              <a:ea typeface="Calibri" panose="020F0502020204030204" pitchFamily="34" charset="0"/>
              <a:cs typeface="DengXian" panose="02010600030101010101" pitchFamily="2" charset="-122"/>
            </a:endParaRPr>
          </a:p>
          <a:p>
            <a:pPr marL="0" indent="0">
              <a:buNone/>
            </a:pPr>
            <a:endParaRPr lang="en-GB" sz="2400" i="1" dirty="0">
              <a:latin typeface="Times New Roman" panose="02020603050405020304" pitchFamily="18" charset="0"/>
              <a:ea typeface="Calibri" panose="020F0502020204030204" pitchFamily="34" charset="0"/>
              <a:cs typeface="DengXian" panose="02010600030101010101" pitchFamily="2" charset="-122"/>
            </a:endParaRPr>
          </a:p>
        </p:txBody>
      </p:sp>
      <p:sp>
        <p:nvSpPr>
          <p:cNvPr id="4" name="CasellaDiTesto 3">
            <a:extLst>
              <a:ext uri="{FF2B5EF4-FFF2-40B4-BE49-F238E27FC236}">
                <a16:creationId xmlns:a16="http://schemas.microsoft.com/office/drawing/2014/main" id="{813AC333-84DD-4682-8542-9257848D0B99}"/>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a:t>
            </a:r>
            <a:endParaRPr lang="en-GB" sz="2800" dirty="0">
              <a:solidFill>
                <a:schemeClr val="bg1"/>
              </a:solidFill>
              <a:latin typeface="Palatino Linotype" panose="02040502050505030304" pitchFamily="18" charset="0"/>
            </a:endParaRPr>
          </a:p>
        </p:txBody>
      </p:sp>
      <p:pic>
        <p:nvPicPr>
          <p:cNvPr id="1026" name="Picture 2">
            <a:extLst>
              <a:ext uri="{FF2B5EF4-FFF2-40B4-BE49-F238E27FC236}">
                <a16:creationId xmlns:a16="http://schemas.microsoft.com/office/drawing/2014/main" id="{5F6EE3CB-C070-4A10-8E0C-AD6A8FA0B3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2749" y="3173023"/>
            <a:ext cx="1830387" cy="1643781"/>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264B1338-1C4B-4D39-93EE-27984364A1AC}"/>
              </a:ext>
            </a:extLst>
          </p:cNvPr>
          <p:cNvSpPr txBox="1"/>
          <p:nvPr/>
        </p:nvSpPr>
        <p:spPr>
          <a:xfrm>
            <a:off x="2913136" y="3173023"/>
            <a:ext cx="7103915" cy="769441"/>
          </a:xfrm>
          <a:prstGeom prst="rect">
            <a:avLst/>
          </a:prstGeom>
          <a:noFill/>
        </p:spPr>
        <p:txBody>
          <a:bodyPr wrap="square" rtlCol="0">
            <a:spAutoFit/>
          </a:bodyPr>
          <a:lstStyle/>
          <a:p>
            <a:r>
              <a:rPr lang="en-GB" sz="2200" dirty="0">
                <a:effectLst/>
                <a:latin typeface="Times New Roman" panose="02020603050405020304" pitchFamily="18" charset="0"/>
                <a:ea typeface="Calibri" panose="020F0502020204030204" pitchFamily="34" charset="0"/>
                <a:cs typeface="DengXian" panose="02010600030101010101" pitchFamily="2" charset="-122"/>
              </a:rPr>
              <a:t>We have used © </a:t>
            </a:r>
            <a:r>
              <a:rPr lang="en-GB" sz="2200" dirty="0" err="1">
                <a:effectLst/>
                <a:latin typeface="Times New Roman" panose="02020603050405020304" pitchFamily="18" charset="0"/>
                <a:ea typeface="Calibri" panose="020F0502020204030204" pitchFamily="34" charset="0"/>
                <a:cs typeface="DengXian" panose="02010600030101010101" pitchFamily="2" charset="-122"/>
              </a:rPr>
              <a:t>Matlab</a:t>
            </a:r>
            <a:r>
              <a:rPr lang="en-GB" sz="2200" dirty="0">
                <a:effectLst/>
                <a:latin typeface="Times New Roman" panose="02020603050405020304" pitchFamily="18" charset="0"/>
                <a:ea typeface="Calibri" panose="020F0502020204030204" pitchFamily="34" charset="0"/>
                <a:cs typeface="DengXian" panose="02010600030101010101" pitchFamily="2" charset="-122"/>
              </a:rPr>
              <a:t> and © </a:t>
            </a:r>
            <a:r>
              <a:rPr lang="en-GB" sz="2200" dirty="0" err="1">
                <a:effectLst/>
                <a:latin typeface="Times New Roman" panose="02020603050405020304" pitchFamily="18" charset="0"/>
                <a:ea typeface="Calibri" panose="020F0502020204030204" pitchFamily="34" charset="0"/>
                <a:cs typeface="DengXian" panose="02010600030101010101" pitchFamily="2" charset="-122"/>
              </a:rPr>
              <a:t>Matlab</a:t>
            </a:r>
            <a:r>
              <a:rPr lang="en-GB" sz="2200" dirty="0">
                <a:effectLst/>
                <a:latin typeface="Times New Roman" panose="02020603050405020304" pitchFamily="18" charset="0"/>
                <a:ea typeface="Calibri" panose="020F0502020204030204" pitchFamily="34" charset="0"/>
                <a:cs typeface="DengXian" panose="02010600030101010101" pitchFamily="2" charset="-122"/>
              </a:rPr>
              <a:t> Optimization Toolbox with the extensive help of the </a:t>
            </a:r>
            <a:r>
              <a:rPr lang="en-GB" sz="2200" dirty="0" err="1">
                <a:effectLst/>
                <a:latin typeface="Times New Roman" panose="02020603050405020304" pitchFamily="18" charset="0"/>
                <a:ea typeface="Calibri" panose="020F0502020204030204" pitchFamily="34" charset="0"/>
                <a:cs typeface="DengXian" panose="02010600030101010101" pitchFamily="2" charset="-122"/>
              </a:rPr>
              <a:t>Fmincon</a:t>
            </a:r>
            <a:r>
              <a:rPr lang="en-GB" sz="2200" dirty="0">
                <a:effectLst/>
                <a:latin typeface="Times New Roman" panose="02020603050405020304" pitchFamily="18" charset="0"/>
                <a:ea typeface="Calibri" panose="020F0502020204030204" pitchFamily="34" charset="0"/>
                <a:cs typeface="DengXian" panose="02010600030101010101" pitchFamily="2" charset="-122"/>
              </a:rPr>
              <a:t> function </a:t>
            </a:r>
            <a:endParaRPr lang="it-IT" sz="2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9B94EFCC-11A6-4261-AF1C-350777E78D92}"/>
              </a:ext>
            </a:extLst>
          </p:cNvPr>
          <p:cNvPicPr/>
          <p:nvPr/>
        </p:nvPicPr>
        <p:blipFill>
          <a:blip r:embed="rId3"/>
          <a:stretch>
            <a:fillRect/>
          </a:stretch>
        </p:blipFill>
        <p:spPr bwMode="auto">
          <a:xfrm>
            <a:off x="6027698" y="1878280"/>
            <a:ext cx="6164302" cy="3749196"/>
          </a:xfrm>
          <a:prstGeom prst="rect">
            <a:avLst/>
          </a:prstGeom>
        </p:spPr>
      </p:pic>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5034F1BD-EB05-4DAE-9D87-25A0E3C32963}"/>
                  </a:ext>
                </a:extLst>
              </p:cNvPr>
              <p:cNvSpPr>
                <a:spLocks noGrp="1"/>
              </p:cNvSpPr>
              <p:nvPr>
                <p:ph idx="1"/>
              </p:nvPr>
            </p:nvSpPr>
            <p:spPr>
              <a:xfrm>
                <a:off x="627321" y="1444647"/>
                <a:ext cx="5762845" cy="4616462"/>
              </a:xfrm>
            </p:spPr>
            <p:txBody>
              <a:bodyPr>
                <a:normAutofit lnSpcReduction="10000"/>
              </a:bodyPr>
              <a:lstStyle/>
              <a:p>
                <a:endParaRPr lang="en-GB" sz="2000" dirty="0">
                  <a:effectLst/>
                  <a:latin typeface="Times New Roman" panose="02020603050405020304" pitchFamily="18" charset="0"/>
                  <a:ea typeface="DengXian" panose="02010600030101010101" pitchFamily="2" charset="-122"/>
                  <a:cs typeface="DengXian" panose="02010600030101010101" pitchFamily="2" charset="-122"/>
                </a:endParaRPr>
              </a:p>
              <a:p>
                <a:pPr algn="just">
                  <a:lnSpc>
                    <a:spcPct val="100000"/>
                  </a:lnSpc>
                  <a:spcAft>
                    <a:spcPts val="800"/>
                  </a:spcAft>
                </a:pPr>
                <a:r>
                  <a:rPr lang="en-GB" sz="2000" dirty="0">
                    <a:effectLst/>
                    <a:latin typeface="Times New Roman" panose="02020603050405020304" pitchFamily="18" charset="0"/>
                    <a:ea typeface="Calibri" panose="020F0502020204030204" pitchFamily="34" charset="0"/>
                    <a:cs typeface="DengXian" panose="02010600030101010101" pitchFamily="2" charset="-122"/>
                  </a:rPr>
                  <a:t>Some parameter values were taken from the literature and set for the entire simulation: 				</a:t>
                </a:r>
                <a14:m>
                  <m:oMath xmlns:m="http://schemas.openxmlformats.org/officeDocument/2006/math">
                    <m:r>
                      <a:rPr lang="en-GB" sz="1600" i="1">
                        <a:effectLst/>
                        <a:latin typeface="Cambria Math" panose="02040503050406030204" pitchFamily="18" charset="0"/>
                        <a:ea typeface="Calibri" panose="020F0502020204030204" pitchFamily="34" charset="0"/>
                        <a:cs typeface="DengXian" panose="02010600030101010101" pitchFamily="2" charset="-122"/>
                      </a:rPr>
                      <m:t>𝑏</m:t>
                    </m:r>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𝛽</m:t>
                    </m:r>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𝜂</m:t>
                    </m:r>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𝑚</m:t>
                    </m:r>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𝑑</m:t>
                    </m:r>
                    <m:r>
                      <a:rPr lang="it-IT" sz="1600" b="0" i="1" smtClean="0">
                        <a:effectLst/>
                        <a:latin typeface="Cambria Math" panose="02040503050406030204" pitchFamily="18" charset="0"/>
                        <a:ea typeface="Calibri" panose="020F0502020204030204" pitchFamily="34" charset="0"/>
                        <a:cs typeface="DengXian" panose="02010600030101010101" pitchFamily="2" charset="-122"/>
                      </a:rPr>
                      <m:t>,</m:t>
                    </m:r>
                    <m:r>
                      <a:rPr lang="en-GB" sz="1600" i="1">
                        <a:effectLst/>
                        <a:latin typeface="Cambria Math" panose="02040503050406030204" pitchFamily="18" charset="0"/>
                        <a:ea typeface="Calibri" panose="020F0502020204030204" pitchFamily="34" charset="0"/>
                        <a:cs typeface="DengXian" panose="02010600030101010101" pitchFamily="2" charset="-122"/>
                      </a:rPr>
                      <m:t>𝑘</m:t>
                    </m:r>
                  </m:oMath>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p>
                <a:r>
                  <a:rPr lang="en-GB" sz="2000" dirty="0">
                    <a:effectLst/>
                    <a:latin typeface="Times New Roman" panose="02020603050405020304" pitchFamily="18" charset="0"/>
                    <a:ea typeface="DengXian" panose="02010600030101010101" pitchFamily="2" charset="-122"/>
                    <a:cs typeface="DengXian" panose="02010600030101010101" pitchFamily="2" charset="-122"/>
                  </a:rPr>
                  <a:t>The parameters estimated are </a:t>
                </a:r>
                <a14:m>
                  <m:oMath xmlns:m="http://schemas.openxmlformats.org/officeDocument/2006/math">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000" i="1">
                            <a:effectLst/>
                            <a:latin typeface="Cambria Math" panose="02040503050406030204" pitchFamily="18" charset="0"/>
                            <a:ea typeface="Calibri" panose="020F0502020204030204" pitchFamily="34" charset="0"/>
                            <a:cs typeface="DengXian" panose="02010600030101010101" pitchFamily="2" charset="-122"/>
                          </a:rPr>
                          <m:t>3</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r>
                      <a:rPr lang="en-GB" sz="2000" i="1">
                        <a:effectLst/>
                        <a:latin typeface="Cambria Math" panose="02040503050406030204" pitchFamily="18" charset="0"/>
                        <a:ea typeface="Calibri" panose="020F0502020204030204" pitchFamily="34" charset="0"/>
                        <a:cs typeface="DengXian" panose="02010600030101010101" pitchFamily="2" charset="-122"/>
                      </a:rPr>
                      <m:t>𝑝</m:t>
                    </m:r>
                    <m:r>
                      <a:rPr lang="en-GB" sz="2000" i="1">
                        <a:effectLst/>
                        <a:latin typeface="Cambria Math" panose="02040503050406030204" pitchFamily="18" charset="0"/>
                        <a:ea typeface="Calibri" panose="020F0502020204030204" pitchFamily="34" charset="0"/>
                        <a:cs typeface="DengXian" panose="02010600030101010101" pitchFamily="2" charset="-122"/>
                      </a:rPr>
                      <m:t>,</m:t>
                    </m:r>
                    <m:r>
                      <a:rPr lang="en-GB" sz="2000" i="1">
                        <a:effectLst/>
                        <a:latin typeface="Cambria Math" panose="02040503050406030204" pitchFamily="18" charset="0"/>
                        <a:ea typeface="Calibri" panose="020F0502020204030204" pitchFamily="34" charset="0"/>
                        <a:cs typeface="DengXian" panose="02010600030101010101" pitchFamily="2" charset="-122"/>
                      </a:rPr>
                      <m:t>𝜆</m:t>
                    </m:r>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000" dirty="0">
                    <a:effectLst/>
                    <a:latin typeface="Times New Roman" panose="02020603050405020304" pitchFamily="18" charset="0"/>
                    <a:ea typeface="DengXian" panose="02010600030101010101" pitchFamily="2" charset="-122"/>
                    <a:cs typeface="DengXian" panose="02010600030101010101" pitchFamily="2" charset="-122"/>
                  </a:rPr>
                  <a:t> and the controls </a:t>
                </a:r>
                <a14:m>
                  <m:oMath xmlns:m="http://schemas.openxmlformats.org/officeDocument/2006/math">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oMath>
                </a14:m>
                <a:endParaRPr lang="en-GB" sz="2000" dirty="0"/>
              </a:p>
              <a:p>
                <a:pPr marL="0" indent="0">
                  <a:buNone/>
                </a:pPr>
                <a:endParaRPr lang="en-GB" sz="2000" dirty="0"/>
              </a:p>
              <a:p>
                <a:r>
                  <a:rPr lang="en-GB" sz="2000" dirty="0">
                    <a:effectLst/>
                    <a:latin typeface="Times New Roman" panose="02020603050405020304" pitchFamily="18" charset="0"/>
                    <a:ea typeface="DengXian" panose="02010600030101010101" pitchFamily="2" charset="-122"/>
                    <a:cs typeface="DengXian" panose="02010600030101010101" pitchFamily="2" charset="-122"/>
                  </a:rPr>
                  <a:t>Each parameter varies on a monthly base, whereas the controls on a weekly base</a:t>
                </a:r>
              </a:p>
              <a:p>
                <a:pPr marL="0" indent="0">
                  <a:buNone/>
                </a:pP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r>
                  <a:rPr lang="en-GB" sz="2000" dirty="0">
                    <a:latin typeface="Times New Roman" panose="02020603050405020304" pitchFamily="18" charset="0"/>
                    <a:ea typeface="DengXian" panose="02010600030101010101" pitchFamily="2" charset="-122"/>
                  </a:rPr>
                  <a:t>The weights given to the cost function (described in slide 8) are: </a:t>
                </a:r>
                <a14:m>
                  <m:oMath xmlns:m="http://schemas.openxmlformats.org/officeDocument/2006/math">
                    <m:sSub>
                      <m:sSubPr>
                        <m:ctrlPr>
                          <a:rPr lang="it-IT" sz="2000" i="1" smtClean="0">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=2,</m:t>
                    </m:r>
                    <m:sSub>
                      <m:sSubPr>
                        <m:ctrlPr>
                          <a:rPr lang="it-IT" sz="2000" i="1">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2000" i="1">
                            <a:effectLst/>
                            <a:latin typeface="Cambria Math" panose="02040503050406030204" pitchFamily="18" charset="0"/>
                            <a:ea typeface="Calibri" panose="020F0502020204030204" pitchFamily="34" charset="0"/>
                            <a:cs typeface="DengXian" panose="02010600030101010101" pitchFamily="2" charset="-122"/>
                          </a:rPr>
                          <m:t>33</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=10</m:t>
                    </m:r>
                  </m:oMath>
                </a14:m>
                <a:endParaRPr lang="en-GB" sz="2000" dirty="0"/>
              </a:p>
            </p:txBody>
          </p:sp>
        </mc:Choice>
        <mc:Fallback>
          <p:sp>
            <p:nvSpPr>
              <p:cNvPr id="3" name="Segnaposto contenuto 2">
                <a:extLst>
                  <a:ext uri="{FF2B5EF4-FFF2-40B4-BE49-F238E27FC236}">
                    <a16:creationId xmlns:a16="http://schemas.microsoft.com/office/drawing/2014/main" id="{5034F1BD-EB05-4DAE-9D87-25A0E3C32963}"/>
                  </a:ext>
                </a:extLst>
              </p:cNvPr>
              <p:cNvSpPr>
                <a:spLocks noGrp="1" noRot="1" noChangeAspect="1" noMove="1" noResize="1" noEditPoints="1" noAdjustHandles="1" noChangeArrowheads="1" noChangeShapeType="1" noTextEdit="1"/>
              </p:cNvSpPr>
              <p:nvPr>
                <p:ph idx="1"/>
              </p:nvPr>
            </p:nvSpPr>
            <p:spPr>
              <a:xfrm>
                <a:off x="627321" y="1444647"/>
                <a:ext cx="5762845" cy="4616462"/>
              </a:xfrm>
              <a:blipFill>
                <a:blip r:embed="rId4"/>
                <a:stretch>
                  <a:fillRect l="-952" r="-105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F05C4343-F440-4EE0-B201-3E5DD891B256}"/>
                  </a:ext>
                </a:extLst>
              </p:cNvPr>
              <p:cNvSpPr txBox="1"/>
              <p:nvPr/>
            </p:nvSpPr>
            <p:spPr>
              <a:xfrm>
                <a:off x="6691416" y="5350364"/>
                <a:ext cx="5199334" cy="923330"/>
              </a:xfrm>
              <a:prstGeom prst="rect">
                <a:avLst/>
              </a:prstGeom>
              <a:noFill/>
            </p:spPr>
            <p:txBody>
              <a:bodyPr wrap="square" rtlCol="0">
                <a:spAutoFit/>
              </a:bodyPr>
              <a:lstStyle/>
              <a:p>
                <a:r>
                  <a:rPr lang="en-GB" dirty="0">
                    <a:latin typeface="Times New Roman" panose="02020603050405020304" pitchFamily="18" charset="0"/>
                    <a:ea typeface="Calibri" panose="020F0502020204030204" pitchFamily="34" charset="0"/>
                    <a:cs typeface="Times New Roman" panose="02020603050405020304" pitchFamily="18" charset="0"/>
                  </a:rPr>
                  <a:t>C</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omparison between real evolution of </a:t>
                </a:r>
                <a14:m>
                  <m:oMath xmlns:m="http://schemas.openxmlformats.org/officeDocument/2006/math">
                    <m:sSub>
                      <m:sSubPr>
                        <m:ctrlPr>
                          <a:rPr lang="it-IT" sz="1800" i="1">
                            <a:effectLst/>
                            <a:latin typeface="Cambria Math" panose="02040503050406030204" pitchFamily="18" charset="0"/>
                            <a:ea typeface="DengXian" panose="02010600030101010101" pitchFamily="2" charset="-122"/>
                          </a:rPr>
                        </m:ctrlPr>
                      </m:sSubPr>
                      <m:e>
                        <m:r>
                          <a:rPr lang="it-IT" sz="1800" b="0" i="1" smtClean="0">
                            <a:effectLst/>
                            <a:latin typeface="Cambria Math" panose="02040503050406030204" pitchFamily="18" charset="0"/>
                            <a:ea typeface="DengXian" panose="02010600030101010101" pitchFamily="2" charset="-122"/>
                          </a:rPr>
                          <m:t>𝑄</m:t>
                        </m:r>
                        <m:r>
                          <a:rPr lang="it-IT" sz="1800" b="0" i="1" smtClean="0">
                            <a:effectLst/>
                            <a:latin typeface="Cambria Math" panose="02040503050406030204" pitchFamily="18" charset="0"/>
                            <a:ea typeface="DengXian" panose="02010600030101010101" pitchFamily="2" charset="-122"/>
                          </a:rPr>
                          <m:t>,</m:t>
                        </m:r>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1</m:t>
                        </m:r>
                      </m:sub>
                    </m:sSub>
                    <m:r>
                      <a:rPr lang="en-US" sz="1800" i="1">
                        <a:effectLst/>
                        <a:latin typeface="Cambria Math" panose="02040503050406030204" pitchFamily="18" charset="0"/>
                        <a:ea typeface="DengXian" panose="02010600030101010101" pitchFamily="2" charset="-122"/>
                        <a:cs typeface="DengXian" panose="02010600030101010101" pitchFamily="2" charset="-122"/>
                      </a:rPr>
                      <m:t>,</m:t>
                    </m:r>
                    <m:sSub>
                      <m:sSubPr>
                        <m:ctrlPr>
                          <a:rPr lang="it-IT" sz="1800" i="1">
                            <a:effectLst/>
                            <a:latin typeface="Cambria Math" panose="02040503050406030204" pitchFamily="18" charset="0"/>
                            <a:ea typeface="DengXian" panose="02010600030101010101" pitchFamily="2" charset="-122"/>
                          </a:rPr>
                        </m:ctrlPr>
                      </m:sSubPr>
                      <m:e>
                        <m:r>
                          <a:rPr lang="it-IT" sz="1800" i="1">
                            <a:effectLst/>
                            <a:latin typeface="Cambria Math" panose="02040503050406030204" pitchFamily="18" charset="0"/>
                            <a:ea typeface="DengXian" panose="02010600030101010101" pitchFamily="2" charset="-122"/>
                            <a:cs typeface="DengXian" panose="02010600030101010101" pitchFamily="2" charset="-122"/>
                          </a:rPr>
                          <m:t>𝐼</m:t>
                        </m:r>
                      </m:e>
                      <m:sub>
                        <m:r>
                          <a:rPr lang="en-US" sz="1800" i="1">
                            <a:effectLst/>
                            <a:latin typeface="Cambria Math" panose="02040503050406030204" pitchFamily="18" charset="0"/>
                            <a:ea typeface="DengXian" panose="02010600030101010101" pitchFamily="2" charset="-122"/>
                            <a:cs typeface="DengXian" panose="02010600030101010101" pitchFamily="2" charset="-122"/>
                          </a:rPr>
                          <m:t>2</m:t>
                        </m:r>
                      </m:sub>
                    </m:sSub>
                  </m:oMath>
                </a14:m>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and the simulated one from 23</a:t>
                </a:r>
                <a:r>
                  <a:rPr lang="en-GB" sz="1800" i="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June 2020 (t=0) to 22</a:t>
                </a:r>
                <a:r>
                  <a:rPr lang="en-GB" sz="1800" i="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GB" sz="1800" i="0" dirty="0">
                    <a:effectLst/>
                    <a:latin typeface="Times New Roman" panose="02020603050405020304" pitchFamily="18" charset="0"/>
                    <a:ea typeface="Calibri" panose="020F0502020204030204" pitchFamily="34" charset="0"/>
                    <a:cs typeface="Times New Roman" panose="02020603050405020304" pitchFamily="18" charset="0"/>
                  </a:rPr>
                  <a:t> February 2021 (t=245)</a:t>
                </a:r>
                <a:endParaRPr lang="it-IT" sz="1800" i="1"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5" name="CasellaDiTesto 4">
                <a:extLst>
                  <a:ext uri="{FF2B5EF4-FFF2-40B4-BE49-F238E27FC236}">
                    <a16:creationId xmlns:a16="http://schemas.microsoft.com/office/drawing/2014/main" id="{F05C4343-F440-4EE0-B201-3E5DD891B256}"/>
                  </a:ext>
                </a:extLst>
              </p:cNvPr>
              <p:cNvSpPr txBox="1">
                <a:spLocks noRot="1" noChangeAspect="1" noMove="1" noResize="1" noEditPoints="1" noAdjustHandles="1" noChangeArrowheads="1" noChangeShapeType="1" noTextEdit="1"/>
              </p:cNvSpPr>
              <p:nvPr/>
            </p:nvSpPr>
            <p:spPr>
              <a:xfrm>
                <a:off x="6691416" y="5350364"/>
                <a:ext cx="5199334" cy="923330"/>
              </a:xfrm>
              <a:prstGeom prst="rect">
                <a:avLst/>
              </a:prstGeom>
              <a:blipFill>
                <a:blip r:embed="rId5"/>
                <a:stretch>
                  <a:fillRect l="-1055" t="-3974" r="-1172" b="-9934"/>
                </a:stretch>
              </a:blipFill>
            </p:spPr>
            <p:txBody>
              <a:bodyPr/>
              <a:lstStyle/>
              <a:p>
                <a:r>
                  <a:rPr lang="en-GB">
                    <a:noFill/>
                  </a:rPr>
                  <a:t> </a:t>
                </a:r>
              </a:p>
            </p:txBody>
          </p:sp>
        </mc:Fallback>
      </mc:AlternateContent>
      <p:sp>
        <p:nvSpPr>
          <p:cNvPr id="6" name="CasellaDiTesto 5">
            <a:extLst>
              <a:ext uri="{FF2B5EF4-FFF2-40B4-BE49-F238E27FC236}">
                <a16:creationId xmlns:a16="http://schemas.microsoft.com/office/drawing/2014/main" id="{632E3577-1748-446B-82B1-BBF08512D32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FITTING AND SIMULATION</a:t>
            </a:r>
            <a:endParaRPr lang="en-GB" sz="28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332302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838200" y="1825624"/>
                <a:ext cx="10515600" cy="5032375"/>
              </a:xfrm>
            </p:spPr>
            <p:txBody>
              <a:bodyPr>
                <a:normAutofit fontScale="92500" lnSpcReduction="10000"/>
              </a:bodyPr>
              <a:lstStyle/>
              <a:p>
                <a:pPr algn="just">
                  <a:lnSpc>
                    <a:spcPct val="150000"/>
                  </a:lnSpc>
                  <a:spcAft>
                    <a:spcPts val="800"/>
                  </a:spcAft>
                </a:pPr>
                <a:r>
                  <a:rPr lang="en-GB" sz="2000" dirty="0">
                    <a:effectLst/>
                    <a:latin typeface="Times New Roman" panose="02020603050405020304" pitchFamily="18" charset="0"/>
                    <a:ea typeface="DengXian" panose="02010600030101010101" pitchFamily="2" charset="-122"/>
                    <a:cs typeface="DengXian" panose="02010600030101010101" pitchFamily="2" charset="-122"/>
                  </a:rPr>
                  <a:t>For all the four optimal control strategies we have set the control guess for the optimization as follow:</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=1,;</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=0.3;</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=0.1;</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=0</m:t>
                      </m:r>
                    </m:oMath>
                  </m:oMathPara>
                </a14:m>
                <a:endParaRPr lang="it-IT" sz="2000" dirty="0">
                  <a:latin typeface="Calibri" panose="020F0502020204030204" pitchFamily="34" charset="0"/>
                  <a:ea typeface="Calibri" panose="020F0502020204030204" pitchFamily="34" charset="0"/>
                  <a:cs typeface="DengXian" panose="02010600030101010101" pitchFamily="2" charset="-122"/>
                </a:endParaRPr>
              </a:p>
              <a:p>
                <a:pPr>
                  <a:lnSpc>
                    <a:spcPct val="150000"/>
                  </a:lnSpc>
                  <a:spcAft>
                    <a:spcPts val="800"/>
                  </a:spcAft>
                </a:pPr>
                <a:r>
                  <a:rPr lang="it-IT" sz="2000" dirty="0">
                    <a:effectLst/>
                    <a:latin typeface="Times New Roman" panose="02020603050405020304" pitchFamily="18" charset="0"/>
                    <a:cs typeface="Times New Roman" panose="02020603050405020304" pitchFamily="18" charset="0"/>
                  </a:rPr>
                  <a:t>The control </a:t>
                </a:r>
                <a14:m>
                  <m:oMath xmlns:m="http://schemas.openxmlformats.org/officeDocument/2006/math">
                    <m:sSub>
                      <m:sSubPr>
                        <m:ctrlPr>
                          <a:rPr lang="it-IT" sz="2000" i="1" smtClean="0">
                            <a:effectLst/>
                            <a:latin typeface="Cambria Math" panose="02040503050406030204" pitchFamily="18" charset="0"/>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oMath>
                </a14:m>
                <a:r>
                  <a:rPr lang="en-GB" sz="2000" dirty="0">
                    <a:effectLst/>
                    <a:latin typeface="Times New Roman" panose="02020603050405020304" pitchFamily="18" charset="0"/>
                    <a:ea typeface="DengXian" panose="02010600030101010101" pitchFamily="2" charset="-122"/>
                    <a:cs typeface="DengXian" panose="02010600030101010101" pitchFamily="2" charset="-122"/>
                  </a:rPr>
                  <a:t> was set to 0 for the initial </a:t>
                </a:r>
                <a:r>
                  <a:rPr lang="en-GB" sz="2000" dirty="0">
                    <a:effectLst/>
                    <a:latin typeface="Times New Roman" panose="02020603050405020304" pitchFamily="18" charset="0"/>
                    <a:ea typeface="DengXian" panose="02010600030101010101" pitchFamily="2" charset="-122"/>
                    <a:cs typeface="Times New Roman" panose="02020603050405020304" pitchFamily="18" charset="0"/>
                  </a:rPr>
                  <a:t>time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because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of the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absence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of a vaccine on 23rd </a:t>
                </a:r>
                <a:r>
                  <a:rPr lang="it-IT" sz="2000" dirty="0" err="1">
                    <a:effectLst/>
                    <a:latin typeface="Times New Roman" panose="02020603050405020304" pitchFamily="18" charset="0"/>
                    <a:ea typeface="DengXian" panose="02010600030101010101" pitchFamily="2" charset="-122"/>
                    <a:cs typeface="Times New Roman" panose="02020603050405020304" pitchFamily="18" charset="0"/>
                  </a:rPr>
                  <a:t>June</a:t>
                </a:r>
                <a:r>
                  <a:rPr lang="it-IT" sz="2000" dirty="0">
                    <a:effectLst/>
                    <a:latin typeface="Times New Roman" panose="02020603050405020304" pitchFamily="18" charset="0"/>
                    <a:ea typeface="DengXian" panose="02010600030101010101" pitchFamily="2" charset="-122"/>
                    <a:cs typeface="Times New Roman" panose="02020603050405020304" pitchFamily="18" charset="0"/>
                  </a:rPr>
                  <a:t> 2020</a:t>
                </a:r>
              </a:p>
              <a:p>
                <a:pPr>
                  <a:lnSpc>
                    <a:spcPct val="150000"/>
                  </a:lnSpc>
                  <a:spcAft>
                    <a:spcPts val="800"/>
                  </a:spcAft>
                </a:pPr>
                <a:r>
                  <a:rPr lang="en-GB" sz="2000" dirty="0">
                    <a:effectLst/>
                    <a:latin typeface="Times New Roman" panose="02020603050405020304" pitchFamily="18" charset="0"/>
                    <a:ea typeface="DengXian" panose="02010600030101010101" pitchFamily="2" charset="-122"/>
                    <a:cs typeface="DengXian" panose="02010600030101010101" pitchFamily="2" charset="-122"/>
                  </a:rPr>
                  <a:t>The optimization has been performed considering weekly variations of the control in order to be more accurate during the computations and to be more realistic because of the different restrictions and measures taken by the government</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algn="just">
                  <a:lnSpc>
                    <a:spcPct val="150000"/>
                  </a:lnSpc>
                  <a:spcAft>
                    <a:spcPts val="800"/>
                  </a:spcAft>
                </a:pPr>
                <a:r>
                  <a:rPr lang="en-GB" sz="2000" dirty="0">
                    <a:latin typeface="Times New Roman" panose="02020603050405020304" pitchFamily="18" charset="0"/>
                    <a:ea typeface="DengXian" panose="02010600030101010101" pitchFamily="2" charset="-122"/>
                    <a:cs typeface="DengXian" panose="02010600030101010101" pitchFamily="2" charset="-122"/>
                  </a:rPr>
                  <a:t>T</a:t>
                </a:r>
                <a:r>
                  <a:rPr lang="en-GB" sz="2000" dirty="0">
                    <a:effectLst/>
                    <a:latin typeface="Times New Roman" panose="02020603050405020304" pitchFamily="18" charset="0"/>
                    <a:ea typeface="DengXian" panose="02010600030101010101" pitchFamily="2" charset="-122"/>
                    <a:cs typeface="DengXian" panose="02010600030101010101" pitchFamily="2" charset="-122"/>
                  </a:rPr>
                  <a:t>o keep lower the value of the controls we have decided to perform an optimal resources allocation setting the following inequality constraint: </a:t>
                </a:r>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pPr marL="0" indent="0" algn="ctr">
                  <a:lnSpc>
                    <a:spcPct val="150000"/>
                  </a:lnSpc>
                  <a:spcAft>
                    <a:spcPts val="800"/>
                  </a:spcAft>
                  <a:buNone/>
                </a:pP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𝑝</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000" i="1">
                              <a:effectLst/>
                              <a:latin typeface="Cambria Math" panose="02040503050406030204" pitchFamily="18" charset="0"/>
                              <a:ea typeface="Calibri" panose="020F0502020204030204" pitchFamily="34" charset="0"/>
                              <a:cs typeface="DengXian" panose="02010600030101010101" pitchFamily="2" charset="-122"/>
                            </a:rPr>
                          </m:ctrlPr>
                        </m:sSubPr>
                        <m:e>
                          <m:r>
                            <a:rPr lang="en-GB" sz="20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0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000" i="1">
                          <a:effectLst/>
                          <a:latin typeface="Cambria Math" panose="02040503050406030204" pitchFamily="18" charset="0"/>
                          <a:ea typeface="Calibri" panose="020F0502020204030204" pitchFamily="34" charset="0"/>
                          <a:cs typeface="DengXian" panose="02010600030101010101" pitchFamily="2" charset="-122"/>
                        </a:rPr>
                        <m:t>&lt;2.5</m:t>
                      </m:r>
                    </m:oMath>
                  </m:oMathPara>
                </a14:m>
                <a:endParaRPr lang="it-IT" sz="2000" dirty="0">
                  <a:effectLst/>
                  <a:latin typeface="Calibri" panose="020F0502020204030204" pitchFamily="34" charset="0"/>
                  <a:ea typeface="Calibri" panose="020F0502020204030204" pitchFamily="34" charset="0"/>
                  <a:cs typeface="DengXian" panose="02010600030101010101" pitchFamily="2" charset="-122"/>
                </a:endParaRPr>
              </a:p>
              <a:p>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464" r="-522"/>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6DBDC8B1-D224-4364-81A9-85BC4E077291}"/>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CONTROL PRELIMINARIES </a:t>
            </a:r>
            <a:endParaRPr lang="en-GB" sz="2800" dirty="0">
              <a:solidFill>
                <a:schemeClr val="bg1"/>
              </a:solidFill>
              <a:latin typeface="Palatino Linotype" panose="0204050205050503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69C5FA8-B622-4849-A5F7-2F720E75316D}"/>
              </a:ext>
            </a:extLst>
          </p:cNvPr>
          <p:cNvPicPr/>
          <p:nvPr/>
        </p:nvPicPr>
        <p:blipFill>
          <a:blip r:embed="rId2"/>
          <a:stretch>
            <a:fillRect/>
          </a:stretch>
        </p:blipFill>
        <p:spPr bwMode="auto">
          <a:xfrm>
            <a:off x="138956" y="2870047"/>
            <a:ext cx="6302375" cy="3667876"/>
          </a:xfrm>
          <a:prstGeom prst="rect">
            <a:avLst/>
          </a:prstGeom>
          <a:ln w="19050">
            <a:solidFill>
              <a:schemeClr val="bg1"/>
            </a:solidFill>
          </a:ln>
        </p:spPr>
      </p:pic>
      <p:sp>
        <p:nvSpPr>
          <p:cNvPr id="6" name="CasellaDiTesto 5">
            <a:extLst>
              <a:ext uri="{FF2B5EF4-FFF2-40B4-BE49-F238E27FC236}">
                <a16:creationId xmlns:a16="http://schemas.microsoft.com/office/drawing/2014/main" id="{9E250F38-80F9-47EF-8C0F-F9DDD190462F}"/>
              </a:ext>
            </a:extLst>
          </p:cNvPr>
          <p:cNvSpPr txBox="1"/>
          <p:nvPr/>
        </p:nvSpPr>
        <p:spPr>
          <a:xfrm>
            <a:off x="6625586" y="2870047"/>
            <a:ext cx="5130386" cy="3139321"/>
          </a:xfrm>
          <a:prstGeom prst="rect">
            <a:avLst/>
          </a:prstGeom>
          <a:noFill/>
        </p:spPr>
        <p:txBody>
          <a:bodyPr wrap="square" rtlCol="0">
            <a:spAutoFit/>
          </a:bodyPr>
          <a:lstStyle/>
          <a:p>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Fi</a:t>
            </a:r>
            <a:r>
              <a:rPr lang="en-GB" dirty="0">
                <a:effectLst/>
                <a:latin typeface="Times New Roman" panose="02020603050405020304" pitchFamily="18" charset="0"/>
                <a:ea typeface="Calibri" panose="020F0502020204030204" pitchFamily="34" charset="0"/>
                <a:cs typeface="Times New Roman" panose="02020603050405020304" pitchFamily="18" charset="0"/>
              </a:rPr>
              <a:t>tting evolution</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irst optimisation strategy (maximising the number of susceptible)</a:t>
            </a:r>
          </a:p>
          <a:p>
            <a:pPr marL="171450" indent="-171450">
              <a:buFont typeface="Arial" panose="020B0604020202020204" pitchFamily="34" charset="0"/>
              <a:buChar char="•"/>
            </a:pPr>
            <a:r>
              <a:rPr lang="en-GB" dirty="0">
                <a:effectLst/>
                <a:latin typeface="Times New Roman" panose="02020603050405020304" pitchFamily="18" charset="0"/>
                <a:ea typeface="Calibri" panose="020F0502020204030204" pitchFamily="34" charset="0"/>
                <a:cs typeface="Times New Roman" panose="02020603050405020304" pitchFamily="18" charset="0"/>
              </a:rPr>
              <a:t>Second strategy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T</a:t>
            </a:r>
            <a:r>
              <a:rPr lang="en-GB" dirty="0">
                <a:effectLst/>
                <a:latin typeface="Times New Roman" panose="02020603050405020304" pitchFamily="18" charset="0"/>
                <a:ea typeface="Calibri" panose="020F0502020204030204" pitchFamily="34" charset="0"/>
                <a:cs typeface="Times New Roman" panose="02020603050405020304" pitchFamily="18" charset="0"/>
              </a:rPr>
              <a:t>hird strategy (maximising the number of susceptible and simultaneously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ourth strategy (maximising the number of vaccinated people).</a:t>
            </a:r>
            <a:endParaRPr lang="en-GB" dirty="0">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E5C2D816-5417-4FA1-8118-11BF47DD749A}"/>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OPTIMAL STATE TRAJECTORIES</a:t>
            </a:r>
            <a:endParaRPr lang="en-GB" sz="2800" dirty="0">
              <a:solidFill>
                <a:schemeClr val="bg1"/>
              </a:solidFill>
              <a:latin typeface="Palatino Linotype" panose="02040502050505030304" pitchFamily="18" charset="0"/>
            </a:endParaRPr>
          </a:p>
        </p:txBody>
      </p:sp>
      <p:sp>
        <p:nvSpPr>
          <p:cNvPr id="9" name="CasellaDiTesto 8">
            <a:extLst>
              <a:ext uri="{FF2B5EF4-FFF2-40B4-BE49-F238E27FC236}">
                <a16:creationId xmlns:a16="http://schemas.microsoft.com/office/drawing/2014/main" id="{E37136C0-0D6E-4F6C-8ECA-3F505CB11415}"/>
              </a:ext>
            </a:extLst>
          </p:cNvPr>
          <p:cNvSpPr txBox="1"/>
          <p:nvPr/>
        </p:nvSpPr>
        <p:spPr>
          <a:xfrm>
            <a:off x="760997" y="1790709"/>
            <a:ext cx="6093994" cy="646331"/>
          </a:xfrm>
          <a:prstGeom prst="rect">
            <a:avLst/>
          </a:prstGeom>
          <a:noFill/>
        </p:spPr>
        <p:txBody>
          <a:bodyPr wrap="square">
            <a:spAutoFit/>
          </a:bodyPr>
          <a:lstStyle/>
          <a:p>
            <a:r>
              <a:rPr lang="en-GB" b="1" dirty="0">
                <a:effectLst/>
                <a:latin typeface="Times New Roman" panose="02020603050405020304" pitchFamily="18" charset="0"/>
                <a:ea typeface="Calibri" panose="020F0502020204030204" pitchFamily="34" charset="0"/>
                <a:cs typeface="Times New Roman" panose="02020603050405020304" pitchFamily="18" charset="0"/>
              </a:rPr>
              <a:t>Comparison of the incidence of the infected not in IC </a:t>
            </a:r>
          </a:p>
          <a:p>
            <a:r>
              <a:rPr lang="en-GB" b="1" dirty="0">
                <a:effectLst/>
                <a:latin typeface="Times New Roman" panose="02020603050405020304" pitchFamily="18" charset="0"/>
                <a:ea typeface="Calibri" panose="020F0502020204030204" pitchFamily="34" charset="0"/>
                <a:cs typeface="Times New Roman" panose="02020603050405020304" pitchFamily="18" charset="0"/>
              </a:rPr>
              <a:t>and infected in IC subjects</a:t>
            </a:r>
            <a:endParaRPr lang="en-GB"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asellaDiTesto 11">
            <a:extLst>
              <a:ext uri="{FF2B5EF4-FFF2-40B4-BE49-F238E27FC236}">
                <a16:creationId xmlns:a16="http://schemas.microsoft.com/office/drawing/2014/main" id="{3DB059FF-461A-4D31-BC77-5F03FD4E14BD}"/>
              </a:ext>
            </a:extLst>
          </p:cNvPr>
          <p:cNvSpPr txBox="1">
            <a:spLocks/>
          </p:cNvSpPr>
          <p:nvPr/>
        </p:nvSpPr>
        <p:spPr>
          <a:xfrm>
            <a:off x="140400"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SUMMARY</a:t>
            </a:r>
          </a:p>
        </p:txBody>
      </p:sp>
      <p:sp>
        <p:nvSpPr>
          <p:cNvPr id="2" name="CasellaDiTesto 1">
            <a:extLst>
              <a:ext uri="{FF2B5EF4-FFF2-40B4-BE49-F238E27FC236}">
                <a16:creationId xmlns:a16="http://schemas.microsoft.com/office/drawing/2014/main" id="{B0588F00-0EBC-4929-9366-CD9D8A45A40C}"/>
              </a:ext>
            </a:extLst>
          </p:cNvPr>
          <p:cNvSpPr txBox="1"/>
          <p:nvPr/>
        </p:nvSpPr>
        <p:spPr>
          <a:xfrm>
            <a:off x="830179" y="1997242"/>
            <a:ext cx="11117179" cy="497059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Mathematical </a:t>
            </a:r>
            <a:r>
              <a:rPr lang="en-GB" sz="2600" b="1" dirty="0">
                <a:latin typeface="Times New Roman" panose="02020603050405020304" pitchFamily="18" charset="0"/>
                <a:cs typeface="Times New Roman" panose="02020603050405020304" pitchFamily="18" charset="0"/>
              </a:rPr>
              <a:t>model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presentation</a:t>
            </a:r>
          </a:p>
          <a:p>
            <a:pPr marL="342900" indent="-342900">
              <a:lnSpc>
                <a:spcPct val="150000"/>
              </a:lnSpc>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Model fitting</a:t>
            </a:r>
            <a:r>
              <a:rPr lang="en-GB" sz="2600" dirty="0">
                <a:latin typeface="Times New Roman" panose="02020603050405020304" pitchFamily="18" charset="0"/>
                <a:cs typeface="Times New Roman" panose="02020603050405020304" pitchFamily="18" charset="0"/>
              </a:rPr>
              <a:t>: motivations and cost function</a:t>
            </a:r>
          </a:p>
          <a:p>
            <a:pPr marL="342900" indent="-342900">
              <a:lnSpc>
                <a:spcPct val="150000"/>
              </a:lnSpc>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Optimal control</a:t>
            </a:r>
            <a:r>
              <a:rPr lang="en-GB" sz="2600" dirty="0">
                <a:latin typeface="Times New Roman" panose="02020603050405020304" pitchFamily="18" charset="0"/>
                <a:cs typeface="Times New Roman" panose="02020603050405020304" pitchFamily="18" charset="0"/>
              </a:rPr>
              <a:t>: motivations and strategies </a:t>
            </a:r>
          </a:p>
          <a:p>
            <a:pPr marL="342900" indent="-342900">
              <a:lnSpc>
                <a:spcPct val="150000"/>
              </a:lnSpc>
              <a:buFont typeface="Wingdings" panose="05000000000000000000" pitchFamily="2" charset="2"/>
              <a:buChar char="Ø"/>
            </a:pPr>
            <a:r>
              <a:rPr lang="en-GB" sz="2600" b="1" dirty="0" err="1">
                <a:latin typeface="Times New Roman" panose="02020603050405020304" pitchFamily="18" charset="0"/>
                <a:cs typeface="Times New Roman" panose="02020603050405020304" pitchFamily="18" charset="0"/>
              </a:rPr>
              <a:t>Pontryagin’s</a:t>
            </a:r>
            <a:r>
              <a:rPr lang="en-GB" sz="2600" b="1" dirty="0">
                <a:latin typeface="Times New Roman" panose="02020603050405020304" pitchFamily="18" charset="0"/>
                <a:cs typeface="Times New Roman" panose="02020603050405020304" pitchFamily="18" charset="0"/>
              </a:rPr>
              <a:t> maximum principle</a:t>
            </a:r>
            <a:r>
              <a:rPr lang="en-GB" sz="2600" dirty="0">
                <a:latin typeface="Times New Roman" panose="02020603050405020304" pitchFamily="18" charset="0"/>
                <a:cs typeface="Times New Roman" panose="02020603050405020304" pitchFamily="18" charset="0"/>
              </a:rPr>
              <a:t>: theorem and application on the model</a:t>
            </a:r>
          </a:p>
          <a:p>
            <a:pPr marL="342900" indent="-342900">
              <a:lnSpc>
                <a:spcPct val="150000"/>
              </a:lnSpc>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Results: </a:t>
            </a:r>
            <a:r>
              <a:rPr lang="en-GB" sz="2600" b="1" dirty="0">
                <a:latin typeface="Times New Roman" panose="02020603050405020304" pitchFamily="18" charset="0"/>
                <a:cs typeface="Times New Roman" panose="02020603050405020304" pitchFamily="18" charset="0"/>
              </a:rPr>
              <a:t>fitting simulation </a:t>
            </a:r>
          </a:p>
          <a:p>
            <a:pPr marL="342900" indent="-342900">
              <a:lnSpc>
                <a:spcPct val="150000"/>
              </a:lnSpc>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Results: </a:t>
            </a:r>
            <a:r>
              <a:rPr lang="en-GB" sz="2600" b="1" dirty="0">
                <a:latin typeface="Times New Roman" panose="02020603050405020304" pitchFamily="18" charset="0"/>
                <a:cs typeface="Times New Roman" panose="02020603050405020304" pitchFamily="18" charset="0"/>
              </a:rPr>
              <a:t>optimal control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solutions</a:t>
            </a:r>
            <a:r>
              <a:rPr lang="en-GB" sz="2600" dirty="0">
                <a:latin typeface="Times New Roman" panose="02020603050405020304" pitchFamily="18" charset="0"/>
                <a:cs typeface="Times New Roman" panose="02020603050405020304" pitchFamily="18" charset="0"/>
              </a:rPr>
              <a:t> and </a:t>
            </a:r>
            <a:r>
              <a:rPr lang="en-GB" sz="2600" b="1" dirty="0">
                <a:latin typeface="Times New Roman" panose="02020603050405020304" pitchFamily="18" charset="0"/>
                <a:cs typeface="Times New Roman" panose="02020603050405020304" pitchFamily="18" charset="0"/>
              </a:rPr>
              <a:t>evolutions comparison</a:t>
            </a:r>
          </a:p>
          <a:p>
            <a:pPr marL="342900" indent="-342900">
              <a:lnSpc>
                <a:spcPct val="150000"/>
              </a:lnSpc>
              <a:buFont typeface="Wingdings" panose="05000000000000000000" pitchFamily="2" charset="2"/>
              <a:buChar char="Ø"/>
            </a:pPr>
            <a:r>
              <a:rPr lang="en-GB" sz="2600" b="1" dirty="0">
                <a:latin typeface="Times New Roman" panose="02020603050405020304" pitchFamily="18" charset="0"/>
                <a:cs typeface="Times New Roman" panose="02020603050405020304" pitchFamily="18" charset="0"/>
              </a:rPr>
              <a:t>Conclusions</a:t>
            </a:r>
          </a:p>
          <a:p>
            <a:pPr marL="342900" indent="-342900">
              <a:buFont typeface="Wingdings" panose="05000000000000000000" pitchFamily="2" charset="2"/>
              <a:buChar char="Ø"/>
            </a:pPr>
            <a:endParaRPr lang="en-GB" sz="2200" dirty="0"/>
          </a:p>
          <a:p>
            <a:pPr marL="342900" indent="-342900">
              <a:buFont typeface="Wingdings" panose="05000000000000000000" pitchFamily="2" charset="2"/>
              <a:buChar char="Ø"/>
            </a:pPr>
            <a:endParaRPr lang="en-GB" sz="2200" dirty="0"/>
          </a:p>
        </p:txBody>
      </p:sp>
    </p:spTree>
    <p:extLst>
      <p:ext uri="{BB962C8B-B14F-4D97-AF65-F5344CB8AC3E}">
        <p14:creationId xmlns:p14="http://schemas.microsoft.com/office/powerpoint/2010/main" val="3843738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B87F64FE-D8E7-4192-90C5-C698ED8FF74F}"/>
              </a:ext>
            </a:extLst>
          </p:cNvPr>
          <p:cNvPicPr/>
          <p:nvPr/>
        </p:nvPicPr>
        <p:blipFill>
          <a:blip r:embed="rId3"/>
          <a:stretch>
            <a:fillRect/>
          </a:stretch>
        </p:blipFill>
        <p:spPr bwMode="auto">
          <a:xfrm>
            <a:off x="177192" y="1824527"/>
            <a:ext cx="5918808" cy="4846320"/>
          </a:xfrm>
          <a:prstGeom prst="rect">
            <a:avLst/>
          </a:prstGeom>
          <a:ln w="19050" cmpd="thickThin">
            <a:noFill/>
          </a:ln>
        </p:spPr>
      </p:pic>
      <p:sp>
        <p:nvSpPr>
          <p:cNvPr id="5" name="CasellaDiTesto 4">
            <a:extLst>
              <a:ext uri="{FF2B5EF4-FFF2-40B4-BE49-F238E27FC236}">
                <a16:creationId xmlns:a16="http://schemas.microsoft.com/office/drawing/2014/main" id="{7BE0C94C-4860-424F-AF6D-A06078957ED2}"/>
              </a:ext>
            </a:extLst>
          </p:cNvPr>
          <p:cNvSpPr txBox="1"/>
          <p:nvPr/>
        </p:nvSpPr>
        <p:spPr>
          <a:xfrm>
            <a:off x="6373062" y="2115363"/>
            <a:ext cx="5116749" cy="923330"/>
          </a:xfrm>
          <a:prstGeom prst="rect">
            <a:avLst/>
          </a:prstGeom>
          <a:noFill/>
        </p:spPr>
        <p:txBody>
          <a:bodyPr wrap="square" rtlCol="0">
            <a:spAutoFit/>
          </a:bodyPr>
          <a:lstStyle/>
          <a:p>
            <a:r>
              <a:rPr lang="en-GB" b="1" dirty="0">
                <a:effectLst/>
                <a:latin typeface="Times New Roman" panose="02020603050405020304" pitchFamily="18" charset="0"/>
                <a:ea typeface="Calibri" panose="020F0502020204030204" pitchFamily="34" charset="0"/>
                <a:cs typeface="Times New Roman" panose="02020603050405020304" pitchFamily="18" charset="0"/>
              </a:rPr>
              <a:t>Optimal controls 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p</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 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1</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u</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a:t>
            </a:r>
            <a:r>
              <a:rPr lang="en-GB"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b="1" dirty="0" err="1">
                <a:effectLst/>
                <a:latin typeface="Times New Roman" panose="02020603050405020304" pitchFamily="18" charset="0"/>
                <a:ea typeface="Calibri" panose="020F0502020204030204" pitchFamily="34" charset="0"/>
                <a:cs typeface="Times New Roman" panose="02020603050405020304" pitchFamily="18" charset="0"/>
              </a:rPr>
              <a:t>u</a:t>
            </a:r>
            <a:r>
              <a:rPr lang="en-GB" b="1" baseline="-25000" dirty="0" err="1">
                <a:effectLst/>
                <a:latin typeface="Times New Roman" panose="02020603050405020304" pitchFamily="18" charset="0"/>
                <a:ea typeface="Calibri" panose="020F0502020204030204" pitchFamily="34" charset="0"/>
                <a:cs typeface="Times New Roman" panose="02020603050405020304" pitchFamily="18" charset="0"/>
              </a:rPr>
              <a:t>v</a:t>
            </a:r>
            <a:r>
              <a:rPr lang="en-GB" b="1" dirty="0">
                <a:effectLst/>
                <a:latin typeface="Times New Roman" panose="02020603050405020304" pitchFamily="18" charset="0"/>
                <a:ea typeface="Calibri" panose="020F0502020204030204" pitchFamily="34" charset="0"/>
                <a:cs typeface="Times New Roman" panose="02020603050405020304" pitchFamily="18" charset="0"/>
              </a:rPr>
              <a:t>(t) and fitting controls comparison on a time interval of 35 weeks (245 days)</a:t>
            </a:r>
            <a:endParaRPr lang="en-GB" b="1" dirty="0">
              <a:latin typeface="Times New Roman" panose="02020603050405020304" pitchFamily="18" charset="0"/>
              <a:cs typeface="Times New Roman" panose="02020603050405020304" pitchFamily="18" charset="0"/>
            </a:endParaRPr>
          </a:p>
        </p:txBody>
      </p:sp>
      <p:sp>
        <p:nvSpPr>
          <p:cNvPr id="8" name="CasellaDiTesto 7">
            <a:extLst>
              <a:ext uri="{FF2B5EF4-FFF2-40B4-BE49-F238E27FC236}">
                <a16:creationId xmlns:a16="http://schemas.microsoft.com/office/drawing/2014/main" id="{32843A96-FABD-40F4-9EBA-F304A567AA70}"/>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RESULTS OF OPTIMAL CONTROL STRATEGY:</a:t>
            </a:r>
          </a:p>
          <a:p>
            <a:pPr algn="ctr"/>
            <a:r>
              <a:rPr lang="en-US" sz="2800" dirty="0">
                <a:solidFill>
                  <a:schemeClr val="bg1"/>
                </a:solidFill>
                <a:latin typeface="Palatino Linotype" panose="02040502050505030304" pitchFamily="18" charset="0"/>
              </a:rPr>
              <a:t>CONTROLS COMPARISON</a:t>
            </a:r>
            <a:endParaRPr lang="en-GB" sz="2800" dirty="0">
              <a:solidFill>
                <a:schemeClr val="bg1"/>
              </a:solidFill>
              <a:latin typeface="Palatino Linotype" panose="02040502050505030304" pitchFamily="18" charset="0"/>
            </a:endParaRPr>
          </a:p>
        </p:txBody>
      </p:sp>
      <p:sp>
        <p:nvSpPr>
          <p:cNvPr id="6" name="CasellaDiTesto 5">
            <a:extLst>
              <a:ext uri="{FF2B5EF4-FFF2-40B4-BE49-F238E27FC236}">
                <a16:creationId xmlns:a16="http://schemas.microsoft.com/office/drawing/2014/main" id="{268BF399-A261-4922-8DFB-641FED237D9F}"/>
              </a:ext>
            </a:extLst>
          </p:cNvPr>
          <p:cNvSpPr txBox="1"/>
          <p:nvPr/>
        </p:nvSpPr>
        <p:spPr>
          <a:xfrm>
            <a:off x="6373062" y="3429000"/>
            <a:ext cx="5818938" cy="2862322"/>
          </a:xfrm>
          <a:prstGeom prst="rect">
            <a:avLst/>
          </a:prstGeom>
          <a:noFill/>
        </p:spPr>
        <p:txBody>
          <a:bodyPr wrap="square">
            <a:spAutoFit/>
          </a:bodyPr>
          <a:lstStyle/>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Fi</a:t>
            </a:r>
            <a:r>
              <a:rPr lang="en-GB" dirty="0">
                <a:effectLst/>
                <a:latin typeface="Times New Roman" panose="02020603050405020304" pitchFamily="18" charset="0"/>
                <a:ea typeface="Calibri" panose="020F0502020204030204" pitchFamily="34" charset="0"/>
                <a:cs typeface="Times New Roman" panose="02020603050405020304" pitchFamily="18" charset="0"/>
              </a:rPr>
              <a:t>tting evolution (Fit)</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irst optimisation strategy (Opt1: maximising the number of susceptible)</a:t>
            </a:r>
          </a:p>
          <a:p>
            <a:pPr marL="171450" indent="-171450">
              <a:buFont typeface="Arial" panose="020B0604020202020204" pitchFamily="34" charset="0"/>
              <a:buChar char="•"/>
            </a:pPr>
            <a:r>
              <a:rPr lang="en-GB" dirty="0">
                <a:effectLst/>
                <a:latin typeface="Times New Roman" panose="02020603050405020304" pitchFamily="18" charset="0"/>
                <a:ea typeface="Calibri" panose="020F0502020204030204" pitchFamily="34" charset="0"/>
                <a:cs typeface="Times New Roman" panose="02020603050405020304" pitchFamily="18" charset="0"/>
              </a:rPr>
              <a:t>Second strategy (Opt2: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T</a:t>
            </a:r>
            <a:r>
              <a:rPr lang="en-GB" dirty="0">
                <a:effectLst/>
                <a:latin typeface="Times New Roman" panose="02020603050405020304" pitchFamily="18" charset="0"/>
                <a:ea typeface="Calibri" panose="020F0502020204030204" pitchFamily="34" charset="0"/>
                <a:cs typeface="Times New Roman" panose="02020603050405020304" pitchFamily="18" charset="0"/>
              </a:rPr>
              <a:t>hird strategy (Opt3: maximising the number of susceptible and simultaneously minimising the number of infected not in IC and in IC)</a:t>
            </a:r>
          </a:p>
          <a:p>
            <a:pPr marL="171450" indent="-171450">
              <a:buFont typeface="Arial" panose="020B0604020202020204" pitchFamily="34" charset="0"/>
              <a:buChar char="•"/>
            </a:pPr>
            <a:r>
              <a:rPr lang="en-GB" dirty="0">
                <a:latin typeface="Times New Roman" panose="02020603050405020304" pitchFamily="18" charset="0"/>
                <a:ea typeface="Calibri" panose="020F0502020204030204" pitchFamily="34" charset="0"/>
                <a:cs typeface="Times New Roman" panose="02020603050405020304" pitchFamily="18" charset="0"/>
              </a:rPr>
              <a:t>F</a:t>
            </a:r>
            <a:r>
              <a:rPr lang="en-GB" dirty="0">
                <a:effectLst/>
                <a:latin typeface="Times New Roman" panose="02020603050405020304" pitchFamily="18" charset="0"/>
                <a:ea typeface="Calibri" panose="020F0502020204030204" pitchFamily="34" charset="0"/>
                <a:cs typeface="Times New Roman" panose="02020603050405020304" pitchFamily="18" charset="0"/>
              </a:rPr>
              <a:t>ourth strategy (Opt4: maximising the number of vaccinated people).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747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838200" y="1825625"/>
            <a:ext cx="10515600" cy="4935098"/>
          </a:xfrm>
        </p:spPr>
        <p:txBody>
          <a:bodyPr>
            <a:normAutofit lnSpcReduction="10000"/>
          </a:bodyPr>
          <a:lstStyle/>
          <a:p>
            <a:r>
              <a:rPr lang="it-IT" sz="2200" dirty="0" err="1">
                <a:latin typeface="Times New Roman" panose="02020603050405020304" pitchFamily="18" charset="0"/>
                <a:cs typeface="Times New Roman" panose="02020603050405020304" pitchFamily="18" charset="0"/>
              </a:rPr>
              <a:t>This</a:t>
            </a:r>
            <a:r>
              <a:rPr lang="it-IT" sz="2200" dirty="0">
                <a:latin typeface="Times New Roman" panose="02020603050405020304" pitchFamily="18" charset="0"/>
                <a:cs typeface="Times New Roman" panose="02020603050405020304" pitchFamily="18" charset="0"/>
              </a:rPr>
              <a:t> work </a:t>
            </a:r>
            <a:r>
              <a:rPr lang="it-IT" sz="2200" dirty="0" err="1">
                <a:latin typeface="Times New Roman" panose="02020603050405020304" pitchFamily="18" charset="0"/>
                <a:cs typeface="Times New Roman" panose="02020603050405020304" pitchFamily="18" charset="0"/>
              </a:rPr>
              <a:t>was</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carried</a:t>
            </a:r>
            <a:r>
              <a:rPr lang="it-IT" sz="2200" dirty="0">
                <a:latin typeface="Times New Roman" panose="02020603050405020304" pitchFamily="18" charset="0"/>
                <a:cs typeface="Times New Roman" panose="02020603050405020304" pitchFamily="18" charset="0"/>
              </a:rPr>
              <a:t> out to face the </a:t>
            </a:r>
            <a:r>
              <a:rPr lang="it-IT" sz="2200" dirty="0" err="1">
                <a:latin typeface="Times New Roman" panose="02020603050405020304" pitchFamily="18" charset="0"/>
                <a:cs typeface="Times New Roman" panose="02020603050405020304" pitchFamily="18" charset="0"/>
              </a:rPr>
              <a:t>problem</a:t>
            </a:r>
            <a:r>
              <a:rPr lang="it-IT" sz="22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of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bed collapse and overcrowding in the hospital that Italy was affected during the second wave </a:t>
            </a:r>
            <a:r>
              <a:rPr lang="it-IT" sz="2200" dirty="0">
                <a:latin typeface="Times New Roman" panose="02020603050405020304" pitchFamily="18" charset="0"/>
                <a:cs typeface="Times New Roman" panose="02020603050405020304" pitchFamily="18" charset="0"/>
              </a:rPr>
              <a:t> and </a:t>
            </a:r>
            <a:r>
              <a:rPr lang="it-IT" sz="2200" dirty="0" err="1">
                <a:latin typeface="Times New Roman" panose="02020603050405020304" pitchFamily="18" charset="0"/>
                <a:cs typeface="Times New Roman" panose="02020603050405020304" pitchFamily="18" charset="0"/>
              </a:rPr>
              <a:t>we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have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used</a:t>
            </a:r>
            <a:r>
              <a:rPr lang="it-IT" sz="2200" dirty="0">
                <a:latin typeface="Times New Roman" panose="02020603050405020304" pitchFamily="18" charset="0"/>
                <a:cs typeface="Times New Roman" panose="02020603050405020304" pitchFamily="18" charset="0"/>
              </a:rPr>
              <a:t> the </a:t>
            </a:r>
            <a:r>
              <a:rPr lang="it-IT" sz="2200" dirty="0" err="1">
                <a:latin typeface="Times New Roman" panose="02020603050405020304" pitchFamily="18" charset="0"/>
                <a:cs typeface="Times New Roman" panose="02020603050405020304" pitchFamily="18" charset="0"/>
              </a:rPr>
              <a:t>optimal</a:t>
            </a:r>
            <a:r>
              <a:rPr lang="it-IT" sz="2200" dirty="0">
                <a:latin typeface="Times New Roman" panose="02020603050405020304" pitchFamily="18" charset="0"/>
                <a:cs typeface="Times New Roman" panose="02020603050405020304" pitchFamily="18" charset="0"/>
              </a:rPr>
              <a:t> control theory to compute the </a:t>
            </a:r>
            <a:r>
              <a:rPr lang="it-IT" sz="2200" dirty="0" err="1">
                <a:latin typeface="Times New Roman" panose="02020603050405020304" pitchFamily="18" charset="0"/>
                <a:cs typeface="Times New Roman" panose="02020603050405020304" pitchFamily="18" charset="0"/>
              </a:rPr>
              <a:t>optimal</a:t>
            </a:r>
            <a:r>
              <a:rPr lang="it-IT" sz="2200" dirty="0">
                <a:latin typeface="Times New Roman" panose="02020603050405020304" pitchFamily="18" charset="0"/>
                <a:cs typeface="Times New Roman" panose="02020603050405020304" pitchFamily="18" charset="0"/>
              </a:rPr>
              <a:t> control actions</a:t>
            </a:r>
            <a:endParaRPr lang="it-IT"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ea typeface="Calibri" panose="020F0502020204030204" pitchFamily="34" charset="0"/>
                <a:cs typeface="Times New Roman" panose="02020603050405020304" pitchFamily="18" charset="0"/>
              </a:rPr>
              <a:t>W</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e have decided to try different optimisation strategies to understand which strategy was the best in terms of numbers of infected hospitalised and in terms of control efforts</a:t>
            </a:r>
            <a:endParaRPr lang="it-IT" dirty="0">
              <a:latin typeface="Times New Roman" panose="02020603050405020304" pitchFamily="18" charset="0"/>
              <a:cs typeface="Times New Roman" panose="02020603050405020304" pitchFamily="18" charset="0"/>
            </a:endParaRPr>
          </a:p>
          <a:p>
            <a:pPr marL="0" indent="0">
              <a:buNone/>
            </a:pPr>
            <a:r>
              <a:rPr lang="it-IT" sz="2200" dirty="0">
                <a:latin typeface="Times New Roman" panose="02020603050405020304" pitchFamily="18" charset="0"/>
                <a:cs typeface="Times New Roman" panose="02020603050405020304" pitchFamily="18" charset="0"/>
              </a:rPr>
              <a:t>From </a:t>
            </a:r>
            <a:r>
              <a:rPr lang="it-IT" sz="2200" dirty="0" err="1">
                <a:latin typeface="Times New Roman" panose="02020603050405020304" pitchFamily="18" charset="0"/>
                <a:cs typeface="Times New Roman" panose="02020603050405020304" pitchFamily="18" charset="0"/>
              </a:rPr>
              <a:t>this</a:t>
            </a:r>
            <a:r>
              <a:rPr lang="it-IT" sz="2200" dirty="0">
                <a:latin typeface="Times New Roman" panose="02020603050405020304" pitchFamily="18" charset="0"/>
                <a:cs typeface="Times New Roman" panose="02020603050405020304" pitchFamily="18" charset="0"/>
              </a:rPr>
              <a:t> work </a:t>
            </a:r>
            <a:r>
              <a:rPr lang="it-IT" sz="2200" dirty="0" err="1">
                <a:latin typeface="Times New Roman" panose="02020603050405020304" pitchFamily="18" charset="0"/>
                <a:cs typeface="Times New Roman" panose="02020603050405020304" pitchFamily="18" charset="0"/>
              </a:rPr>
              <a:t>we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have</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understood</a:t>
            </a:r>
            <a:r>
              <a:rPr lang="it-IT" sz="2200" dirty="0">
                <a:latin typeface="Times New Roman" panose="02020603050405020304" pitchFamily="18" charset="0"/>
                <a:cs typeface="Times New Roman" panose="02020603050405020304" pitchFamily="18" charset="0"/>
              </a:rPr>
              <a:t> </a:t>
            </a:r>
            <a:r>
              <a:rPr lang="it-IT" sz="2200" dirty="0" err="1">
                <a:latin typeface="Times New Roman" panose="02020603050405020304" pitchFamily="18" charset="0"/>
                <a:cs typeface="Times New Roman" panose="02020603050405020304" pitchFamily="18" charset="0"/>
              </a:rPr>
              <a:t>that</a:t>
            </a:r>
            <a:r>
              <a:rPr lang="it-IT" dirty="0">
                <a:latin typeface="Times New Roman" panose="02020603050405020304" pitchFamily="18" charset="0"/>
                <a:cs typeface="Times New Roman" panose="02020603050405020304" pitchFamily="18" charset="0"/>
              </a:rPr>
              <a:t>:</a:t>
            </a:r>
          </a:p>
          <a:p>
            <a:pPr marL="342900" indent="-342900">
              <a:buAutoNum type="arabi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second and the third optimal control strategies significantly reduce the number of infected not in IC and in IC hospitalized but as a trade-off the control effort is higher in the first months</a:t>
            </a:r>
          </a:p>
          <a:p>
            <a:pPr marL="342900" indent="-342900">
              <a:buAutoNum type="arabicPeriod"/>
            </a:pP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other strategies, even if the curves are lower than the real one,</a:t>
            </a:r>
            <a:r>
              <a:rPr lang="en-GB" sz="2200" dirty="0">
                <a:latin typeface="Times New Roman" panose="02020603050405020304" pitchFamily="18" charset="0"/>
                <a:ea typeface="Calibri" panose="020F0502020204030204" pitchFamily="34" charset="0"/>
                <a:cs typeface="Times New Roman" panose="02020603050405020304" pitchFamily="18" charset="0"/>
              </a:rPr>
              <a:t>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the result in the number in infected hospitalised is not satisfactory</a:t>
            </a:r>
          </a:p>
          <a:p>
            <a:pPr marL="514350" indent="-514350">
              <a:buAutoNum type="arabicPeriod"/>
            </a:pPr>
            <a:endParaRPr lang="en-GB" sz="1800" dirty="0">
              <a:latin typeface="Times New Roman" panose="02020603050405020304" pitchFamily="18" charset="0"/>
              <a:cs typeface="Times New Roman" panose="02020603050405020304" pitchFamily="18" charset="0"/>
            </a:endParaRPr>
          </a:p>
          <a:p>
            <a:pPr marL="0" indent="0">
              <a:buNone/>
            </a:pPr>
            <a:r>
              <a:rPr lang="en-GB" sz="2200" b="1" dirty="0">
                <a:solidFill>
                  <a:srgbClr val="FF0000"/>
                </a:solidFill>
                <a:latin typeface="Times New Roman" panose="02020603050405020304" pitchFamily="18" charset="0"/>
                <a:cs typeface="Times New Roman" panose="02020603050405020304" pitchFamily="18" charset="0"/>
              </a:rPr>
              <a:t>Open topic: </a:t>
            </a:r>
            <a:r>
              <a:rPr lang="en-GB" sz="2200" dirty="0">
                <a:effectLst/>
                <a:latin typeface="Times New Roman" panose="02020603050405020304" pitchFamily="18" charset="0"/>
                <a:ea typeface="Calibri" panose="020F0502020204030204" pitchFamily="34" charset="0"/>
                <a:cs typeface="Times New Roman" panose="02020603050405020304" pitchFamily="18" charset="0"/>
              </a:rPr>
              <a:t>predict the dynamic system evolution and therefore act on the controls in time to prevent new epidemic waves and saturations of sanitary facilities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it-IT" sz="2200" b="1" dirty="0">
              <a:solidFill>
                <a:srgbClr val="FF0000"/>
              </a:solidFill>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44A50857-1E0C-4919-8B35-5575D6DB88AC}"/>
              </a:ext>
            </a:extLst>
          </p:cNvPr>
          <p:cNvSpPr txBox="1">
            <a:spLocks/>
          </p:cNvSpPr>
          <p:nvPr/>
        </p:nvSpPr>
        <p:spPr>
          <a:xfrm>
            <a:off x="138956" y="9770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CONCLUSIONS</a:t>
            </a:r>
            <a:endParaRPr lang="en-GB" sz="2800" dirty="0">
              <a:solidFill>
                <a:schemeClr val="bg1"/>
              </a:solidFill>
              <a:latin typeface="Palatino Linotype" panose="020405020505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p:cNvSpPr txBox="1"/>
              <p:nvPr/>
            </p:nvSpPr>
            <p:spPr>
              <a:xfrm>
                <a:off x="776177" y="1701209"/>
                <a:ext cx="10196623" cy="4704429"/>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𝑆</m:t>
                          </m:r>
                        </m:e>
                      </m:acc>
                      <m:r>
                        <a:rPr lang="it-IT" sz="2400" b="0" i="1" smtClean="0">
                          <a:latin typeface="Cambria Math" panose="02040503050406030204" pitchFamily="18" charset="0"/>
                        </a:rPr>
                        <m:t> =</m:t>
                      </m:r>
                      <m:r>
                        <a:rPr lang="it-IT" sz="2400" b="0" i="1" smtClean="0">
                          <a:latin typeface="Cambria Math" panose="02040503050406030204" pitchFamily="18" charset="0"/>
                        </a:rPr>
                        <m:t>𝑏</m:t>
                      </m:r>
                      <m:r>
                        <a:rPr lang="it-IT" sz="2400" b="0" i="1" smtClean="0">
                          <a:latin typeface="Cambria Math" panose="02040503050406030204" pitchFamily="18" charset="0"/>
                        </a:rPr>
                        <m:t>−</m:t>
                      </m:r>
                      <m:r>
                        <a:rPr lang="it-IT" sz="2400" b="0" i="1" smtClean="0">
                          <a:latin typeface="Cambria Math" panose="02040503050406030204" pitchFamily="18" charset="0"/>
                        </a:rPr>
                        <m:t>𝑑𝑆</m:t>
                      </m:r>
                      <m:r>
                        <a:rPr lang="it-IT" sz="2400" b="0" i="1" smtClean="0">
                          <a:latin typeface="Cambria Math" panose="02040503050406030204" pitchFamily="18" charset="0"/>
                        </a:rPr>
                        <m:t>−</m:t>
                      </m:r>
                      <m:r>
                        <a:rPr lang="it-IT" sz="2400" i="1">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rPr>
                        <m:t>𝑆</m:t>
                      </m:r>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b="0" i="1" smtClean="0">
                              <a:latin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𝑢</m:t>
                          </m:r>
                        </m:e>
                        <m:sub>
                          <m:r>
                            <a:rPr lang="it-IT" sz="2400" b="0" i="1" smtClean="0">
                              <a:latin typeface="Cambria Math" panose="02040503050406030204" pitchFamily="18" charset="0"/>
                              <a:ea typeface="Cambria Math" panose="02040503050406030204" pitchFamily="18" charset="0"/>
                            </a:rPr>
                            <m:t>𝑣𝑎</m:t>
                          </m:r>
                        </m:sub>
                      </m:sSub>
                      <m:r>
                        <a:rPr lang="it-IT" sz="2400" b="0" i="1" smtClean="0">
                          <a:latin typeface="Cambria Math" panose="02040503050406030204" pitchFamily="18" charset="0"/>
                          <a:ea typeface="Cambria Math" panose="02040503050406030204" pitchFamily="18" charset="0"/>
                        </a:rPr>
                        <m:t>𝑆</m:t>
                      </m:r>
                    </m:oMath>
                  </m:oMathPara>
                </a14:m>
                <a:endParaRPr lang="it-IT" sz="2400" dirty="0"/>
              </a:p>
              <a:p>
                <a:pPr>
                  <a:lnSpc>
                    <a:spcPct val="150000"/>
                  </a:lnSpc>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𝐸</m:t>
                          </m:r>
                        </m:e>
                      </m:acc>
                      <m:r>
                        <a:rPr lang="it-IT" sz="2400" b="0" i="1" smtClean="0">
                          <a:latin typeface="Cambria Math" panose="02040503050406030204" pitchFamily="18" charset="0"/>
                        </a:rPr>
                        <m:t> =−</m:t>
                      </m:r>
                      <m:r>
                        <a:rPr lang="it-IT" sz="2400" b="0" i="1" smtClean="0">
                          <a:latin typeface="Cambria Math" panose="02040503050406030204" pitchFamily="18" charset="0"/>
                        </a:rPr>
                        <m:t>𝑑𝐸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𝛽</m:t>
                      </m:r>
                      <m:r>
                        <a:rPr lang="it-IT" sz="2400" b="0" i="1" smtClean="0">
                          <a:latin typeface="Cambria Math" panose="02040503050406030204" pitchFamily="18" charset="0"/>
                          <a:ea typeface="Cambria Math" panose="02040503050406030204" pitchFamily="18" charset="0"/>
                        </a:rPr>
                        <m:t>𝑆</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𝐼</m:t>
                          </m:r>
                        </m:e>
                        <m:sub>
                          <m:r>
                            <a:rPr lang="it-IT" sz="2400" b="0" i="1" smtClean="0">
                              <a:latin typeface="Cambria Math" panose="02040503050406030204" pitchFamily="18" charset="0"/>
                              <a:ea typeface="Cambria Math" panose="02040503050406030204" pitchFamily="18" charset="0"/>
                            </a:rPr>
                            <m:t>𝑎</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𝑝</m:t>
                              </m:r>
                            </m:sub>
                          </m:sSub>
                        </m:e>
                      </m:d>
                      <m:r>
                        <a:rPr lang="it-IT" sz="2400" b="0" i="1" smtClean="0">
                          <a:latin typeface="Cambria Math" panose="02040503050406030204" pitchFamily="18" charset="0"/>
                        </a:rPr>
                        <m:t>−</m:t>
                      </m:r>
                      <m:r>
                        <a:rPr lang="it-IT" sz="2400" b="0" i="1" smtClean="0">
                          <a:latin typeface="Cambria Math" panose="02040503050406030204" pitchFamily="18" charset="0"/>
                        </a:rPr>
                        <m:t>𝑘𝐸</m:t>
                      </m:r>
                    </m:oMath>
                  </m:oMathPara>
                </a14:m>
                <a:endParaRPr lang="it-IT" sz="2400" dirty="0"/>
              </a:p>
              <a:p>
                <a:pPr>
                  <a:lnSpc>
                    <a:spcPct val="150000"/>
                  </a:lnSpc>
                </a:pPr>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r>
                      <a:rPr lang="it-IT" sz="2400" b="0" i="1" smtClean="0">
                        <a:latin typeface="Cambria Math" panose="02040503050406030204" pitchFamily="18" charset="0"/>
                      </a:rPr>
                      <m:t>𝑑𝐼</m:t>
                    </m:r>
                    <m:r>
                      <a:rPr lang="it-IT" sz="2400" b="0" i="1" smtClean="0">
                        <a:latin typeface="Cambria Math" panose="02040503050406030204" pitchFamily="18" charset="0"/>
                      </a:rPr>
                      <m:t>+</m:t>
                    </m:r>
                    <m:r>
                      <a:rPr lang="it-IT" sz="2400" b="0" i="1" smtClean="0">
                        <a:latin typeface="Cambria Math" panose="02040503050406030204" pitchFamily="18" charset="0"/>
                      </a:rPr>
                      <m:t>𝑘𝐸</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14:m>
                  <m:oMath xmlns:m="http://schemas.openxmlformats.org/officeDocument/2006/math">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endParaRPr lang="it-IT" sz="2400" dirty="0"/>
              </a:p>
              <a:p>
                <a:pPr>
                  <a:lnSpc>
                    <a:spcPct val="150000"/>
                  </a:lnSpc>
                </a:pPr>
                <a14:m>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𝑄</m:t>
                        </m:r>
                      </m:e>
                    </m:acc>
                    <m:r>
                      <a:rPr lang="it-IT" sz="2400" b="0" i="1" smtClean="0">
                        <a:latin typeface="Cambria Math" panose="02040503050406030204" pitchFamily="18" charset="0"/>
                      </a:rPr>
                      <m:t> =−</m:t>
                    </m:r>
                    <m:r>
                      <a:rPr lang="it-IT" sz="2400" b="0" i="1" smtClean="0">
                        <a:latin typeface="Cambria Math" panose="02040503050406030204" pitchFamily="18" charset="0"/>
                      </a:rPr>
                      <m:t>𝑑𝑄</m:t>
                    </m:r>
                    <m:r>
                      <a:rPr lang="it-IT" sz="2400" b="0" i="1" smtClean="0">
                        <a:latin typeface="Cambria Math" panose="02040503050406030204" pitchFamily="18" charset="0"/>
                      </a:rPr>
                      <m:t>+</m:t>
                    </m:r>
                    <m:r>
                      <a:rPr lang="it-IT" sz="2400" b="0" i="1" smtClean="0">
                        <a:latin typeface="Cambria Math" panose="02040503050406030204" pitchFamily="18" charset="0"/>
                      </a:rPr>
                      <m:t>𝑝</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oMath>
                </a14:m>
                <a:r>
                  <a:rPr lang="it-IT" sz="2400" b="0" dirty="0">
                    <a:ea typeface="Cambria Math" panose="02040503050406030204" pitchFamily="18" charset="0"/>
                  </a:rPr>
                  <a:t> </a:t>
                </a:r>
                <a14:m>
                  <m:oMath xmlns:m="http://schemas.openxmlformats.org/officeDocument/2006/math">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oMath>
                </a14:m>
                <a:endParaRPr lang="it-IT" sz="2400" dirty="0"/>
              </a:p>
              <a:p>
                <a:pPr>
                  <a:lnSpc>
                    <a:spcPct val="150000"/>
                  </a:lnSpc>
                </a:pPr>
                <a14:m>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1</m:t>
                        </m:r>
                      </m:sub>
                    </m:sSub>
                    <m:r>
                      <a:rPr lang="it-IT" sz="2400" b="0" i="1" smtClean="0">
                        <a:latin typeface="Cambria Math" panose="02040503050406030204" pitchFamily="18" charset="0"/>
                      </a:rPr>
                      <m:t> =−</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e>
                    </m:d>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0" smtClean="0">
                        <a:latin typeface="Cambria Math" panose="02040503050406030204" pitchFamily="18" charset="0"/>
                      </a:rPr>
                      <m:t>+</m:t>
                    </m:r>
                    <m:r>
                      <a:rPr lang="it-IT" sz="2400" b="0" i="1" smtClean="0">
                        <a:latin typeface="Cambria Math" panose="02040503050406030204" pitchFamily="18" charset="0"/>
                      </a:rPr>
                      <m:t>(1−</m:t>
                    </m:r>
                    <m:r>
                      <a:rPr lang="it-IT" sz="2400" b="0" i="1" smtClean="0">
                        <a:latin typeface="Cambria Math" panose="02040503050406030204" pitchFamily="18" charset="0"/>
                      </a:rPr>
                      <m:t>𝑝</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𝜆𝜏</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𝑎</m:t>
                        </m:r>
                      </m:sub>
                    </m:sSub>
                  </m:oMath>
                </a14:m>
                <a:r>
                  <a:rPr lang="it-IT" sz="2400" b="0" dirty="0"/>
                  <a:t> </a:t>
                </a:r>
                <a:endParaRPr lang="it-IT" sz="2400" dirty="0"/>
              </a:p>
              <a:p>
                <a:pPr>
                  <a:lnSpc>
                    <a:spcPct val="150000"/>
                  </a:lnSpc>
                </a:pPr>
                <a14:m>
                  <m:oMathPara xmlns:m="http://schemas.openxmlformats.org/officeDocument/2006/math">
                    <m:oMathParaPr>
                      <m:jc m:val="left"/>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𝐼</m:t>
                              </m:r>
                            </m:e>
                          </m:acc>
                        </m:e>
                        <m:sub>
                          <m:r>
                            <a:rPr lang="it-IT" sz="2400" b="0" i="1" smtClean="0">
                              <a:latin typeface="Cambria Math" panose="02040503050406030204" pitchFamily="18" charset="0"/>
                            </a:rPr>
                            <m:t>2</m:t>
                          </m:r>
                        </m:sub>
                      </m:sSub>
                      <m:r>
                        <a:rPr lang="it-IT" sz="2400" b="0" i="1" smtClean="0">
                          <a:latin typeface="Cambria Math" panose="02040503050406030204" pitchFamily="18" charset="0"/>
                        </a:rPr>
                        <m:t> =−</m:t>
                      </m:r>
                      <m:r>
                        <a:rPr lang="it-IT" sz="2400" b="0" i="1" smtClean="0">
                          <a:latin typeface="Cambria Math" panose="02040503050406030204" pitchFamily="18" charset="0"/>
                        </a:rPr>
                        <m:t>𝑑</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r>
                        <a:rPr lang="it-IT" sz="2400" b="0" i="1" smtClean="0">
                          <a:latin typeface="Cambria Math" panose="02040503050406030204" pitchFamily="18" charset="0"/>
                        </a:rPr>
                        <m:t>𝑚</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r>
                        <a:rPr lang="it-IT" sz="2400" b="0" i="1" smtClean="0">
                          <a:latin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𝜎</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rPr>
                        <m:t>(1−</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r>
                        <a:rPr lang="it-IT" sz="2400" b="0" i="1" smtClean="0">
                          <a:latin typeface="Cambria Math" panose="02040503050406030204" pitchFamily="18" charset="0"/>
                        </a:rPr>
                        <m:t>)</m:t>
                      </m:r>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oMath>
                  </m:oMathPara>
                </a14:m>
                <a:endParaRPr lang="it-IT" sz="2400" dirty="0"/>
              </a:p>
              <a:p>
                <a:pPr>
                  <a:lnSpc>
                    <a:spcPct val="150000"/>
                  </a:lnSpc>
                </a:pPr>
                <a14:m>
                  <m:oMathPara xmlns:m="http://schemas.openxmlformats.org/officeDocument/2006/math">
                    <m:oMathParaPr>
                      <m:jc m:val="left"/>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b="0" i="1" smtClean="0">
                          <a:latin typeface="Cambria Math" panose="02040503050406030204" pitchFamily="18" charset="0"/>
                        </a:rPr>
                        <m:t>  =−</m:t>
                      </m:r>
                      <m:r>
                        <a:rPr lang="it-IT" sz="2400" b="0" i="1" smtClean="0">
                          <a:latin typeface="Cambria Math" panose="02040503050406030204" pitchFamily="18" charset="0"/>
                        </a:rPr>
                        <m:t>𝑑𝑅</m:t>
                      </m:r>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𝜂</m:t>
                      </m:r>
                      <m:r>
                        <a:rPr lang="it-IT" sz="2400" b="0" i="1" smtClean="0">
                          <a:latin typeface="Cambria Math" panose="02040503050406030204" pitchFamily="18" charset="0"/>
                          <a:ea typeface="Cambria Math" panose="02040503050406030204" pitchFamily="18" charset="0"/>
                        </a:rPr>
                        <m:t>𝑅</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1</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𝑎</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ea typeface="Cambria Math" panose="02040503050406030204" pitchFamily="18" charset="0"/>
                            </a:rPr>
                            <m:t>2</m:t>
                          </m:r>
                        </m:sub>
                      </m:sSub>
                      <m:r>
                        <a:rPr lang="it-IT" sz="2400" b="0" i="1" smtClean="0">
                          <a:latin typeface="Cambria Math" panose="02040503050406030204" pitchFamily="18" charset="0"/>
                          <a:ea typeface="Cambria Math" panose="02040503050406030204" pitchFamily="18" charset="0"/>
                        </a:rPr>
                        <m:t>𝑄</m:t>
                      </m:r>
                      <m:r>
                        <a:rPr lang="it-IT" sz="2400" b="0" i="1" smtClean="0">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𝛾</m:t>
                          </m:r>
                        </m:e>
                        <m:sub>
                          <m:r>
                            <a:rPr lang="it-IT" sz="2400" i="1">
                              <a:latin typeface="Cambria Math" panose="02040503050406030204" pitchFamily="18" charset="0"/>
                              <a:ea typeface="Cambria Math" panose="02040503050406030204" pitchFamily="18" charset="0"/>
                            </a:rPr>
                            <m:t>3</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1</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1</m:t>
                          </m:r>
                        </m:sub>
                      </m:sSub>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𝐼</m:t>
                          </m:r>
                        </m:e>
                        <m:sub>
                          <m:r>
                            <a:rPr lang="it-IT" sz="2400" b="0" i="1" smtClean="0">
                              <a:latin typeface="Cambria Math" panose="02040503050406030204" pitchFamily="18" charset="0"/>
                            </a:rPr>
                            <m:t>1</m:t>
                          </m:r>
                        </m:sub>
                      </m:sSub>
                      <m:r>
                        <a:rPr lang="it-IT" sz="2400" b="0" i="1" smtClean="0">
                          <a:latin typeface="Cambria Math" panose="02040503050406030204" pitchFamily="18" charset="0"/>
                          <a:ea typeface="Cambria Math" panose="02040503050406030204" pitchFamily="18" charset="0"/>
                        </a:rPr>
                        <m:t>+</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𝜌</m:t>
                          </m:r>
                        </m:e>
                        <m:sub>
                          <m:r>
                            <a:rPr lang="it-IT" sz="2400" b="0" i="1" smtClean="0">
                              <a:latin typeface="Cambria Math" panose="02040503050406030204" pitchFamily="18" charset="0"/>
                              <a:ea typeface="Cambria Math" panose="02040503050406030204" pitchFamily="18" charset="0"/>
                            </a:rPr>
                            <m:t>2</m:t>
                          </m:r>
                        </m:sub>
                      </m:sSub>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𝑢</m:t>
                          </m:r>
                        </m:e>
                        <m:sub>
                          <m:r>
                            <a:rPr lang="it-IT" sz="2400" b="0" i="1" smtClean="0">
                              <a:latin typeface="Cambria Math" panose="02040503050406030204" pitchFamily="18" charset="0"/>
                            </a:rPr>
                            <m:t>2</m:t>
                          </m:r>
                        </m:sub>
                      </m:sSub>
                      <m:sSub>
                        <m:sSubPr>
                          <m:ctrlPr>
                            <a:rPr lang="it-IT" sz="2400" i="1">
                              <a:latin typeface="Cambria Math" panose="02040503050406030204" pitchFamily="18" charset="0"/>
                            </a:rPr>
                          </m:ctrlPr>
                        </m:sSubPr>
                        <m:e>
                          <m:r>
                            <a:rPr lang="it-IT" sz="2400" i="1">
                              <a:latin typeface="Cambria Math" panose="02040503050406030204" pitchFamily="18" charset="0"/>
                            </a:rPr>
                            <m:t>𝐼</m:t>
                          </m:r>
                        </m:e>
                        <m:sub>
                          <m:r>
                            <a:rPr lang="it-IT" sz="2400" i="1">
                              <a:latin typeface="Cambria Math" panose="02040503050406030204" pitchFamily="18" charset="0"/>
                            </a:rPr>
                            <m:t>2</m:t>
                          </m:r>
                        </m:sub>
                      </m:sSub>
                    </m:oMath>
                  </m:oMathPara>
                </a14:m>
                <a:endParaRPr lang="it-IT" sz="2400" b="0"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acc>
                        <m:accPr>
                          <m:chr m:val="̇"/>
                          <m:ctrlPr>
                            <a:rPr lang="it-IT" sz="2400" i="1">
                              <a:latin typeface="Cambria Math" panose="02040503050406030204" pitchFamily="18" charset="0"/>
                            </a:rPr>
                          </m:ctrlPr>
                        </m:accPr>
                        <m:e>
                          <m:r>
                            <a:rPr lang="it-IT" sz="2400" b="0" i="1" smtClean="0">
                              <a:latin typeface="Cambria Math" panose="02040503050406030204" pitchFamily="18" charset="0"/>
                            </a:rPr>
                            <m:t>𝑉</m:t>
                          </m:r>
                        </m:e>
                      </m:acc>
                      <m:r>
                        <a:rPr lang="it-IT" sz="2400" b="0" i="1" smtClean="0">
                          <a:latin typeface="Cambria Math" panose="02040503050406030204" pitchFamily="18" charset="0"/>
                        </a:rPr>
                        <m:t>  =−</m:t>
                      </m:r>
                      <m:r>
                        <a:rPr lang="it-IT" sz="2400" b="0" i="1" smtClean="0">
                          <a:latin typeface="Cambria Math" panose="02040503050406030204" pitchFamily="18" charset="0"/>
                        </a:rPr>
                        <m:t>𝑑𝑉</m:t>
                      </m:r>
                      <m:r>
                        <a:rPr lang="it-IT" sz="2400" b="0" i="1" smtClean="0">
                          <a:latin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𝑢</m:t>
                          </m:r>
                        </m:e>
                        <m:sub>
                          <m:r>
                            <a:rPr lang="it-IT" sz="2400" i="1">
                              <a:latin typeface="Cambria Math" panose="02040503050406030204" pitchFamily="18" charset="0"/>
                              <a:ea typeface="Cambria Math" panose="02040503050406030204" pitchFamily="18" charset="0"/>
                            </a:rPr>
                            <m:t>𝑣𝑎</m:t>
                          </m:r>
                        </m:sub>
                      </m:sSub>
                      <m:r>
                        <a:rPr lang="it-IT" sz="2400" i="1">
                          <a:latin typeface="Cambria Math" panose="02040503050406030204" pitchFamily="18" charset="0"/>
                          <a:ea typeface="Cambria Math" panose="02040503050406030204" pitchFamily="18" charset="0"/>
                        </a:rPr>
                        <m:t>𝑆</m:t>
                      </m:r>
                    </m:oMath>
                  </m:oMathPara>
                </a14:m>
                <a:endParaRPr lang="it-IT" sz="2400" dirty="0"/>
              </a:p>
            </p:txBody>
          </p:sp>
        </mc:Choice>
        <mc:Fallback xmlns="">
          <p:sp>
            <p:nvSpPr>
              <p:cNvPr id="4" name="CasellaDiTesto 3"/>
              <p:cNvSpPr txBox="1">
                <a:spLocks noRot="1" noChangeAspect="1" noMove="1" noResize="1" noEditPoints="1" noAdjustHandles="1" noChangeArrowheads="1" noChangeShapeType="1" noTextEdit="1"/>
              </p:cNvSpPr>
              <p:nvPr/>
            </p:nvSpPr>
            <p:spPr>
              <a:xfrm>
                <a:off x="776177" y="1701209"/>
                <a:ext cx="10196623" cy="4704429"/>
              </a:xfrm>
              <a:prstGeom prst="rect">
                <a:avLst/>
              </a:prstGeom>
              <a:blipFill>
                <a:blip r:embed="rId2"/>
                <a:stretch>
                  <a:fillRect l="-1315"/>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3DB059FF-461A-4D31-BC77-5F03FD4E14BD}"/>
              </a:ext>
            </a:extLst>
          </p:cNvPr>
          <p:cNvSpPr txBox="1">
            <a:spLocks/>
          </p:cNvSpPr>
          <p:nvPr/>
        </p:nvSpPr>
        <p:spPr>
          <a:xfrm>
            <a:off x="140400"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bg1"/>
                </a:solidFill>
                <a:latin typeface="Palatino Linotype" panose="02040502050505030304" pitchFamily="18" charset="0"/>
              </a:rPr>
              <a:t>MATHEMATIC MODEL: STATE EQUATIONS WITH CONTROL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3010211005"/>
                  </p:ext>
                </p:extLst>
              </p:nvPr>
            </p:nvGraphicFramePr>
            <p:xfrm>
              <a:off x="722066" y="1551569"/>
              <a:ext cx="6199434" cy="5186760"/>
            </p:xfrm>
            <a:graphic>
              <a:graphicData uri="http://schemas.openxmlformats.org/drawingml/2006/table">
                <a:tbl>
                  <a:tblPr bandRow="1">
                    <a:tableStyleId>{073A0DAA-6AF3-43AB-8588-CEC1D06C72B9}</a:tableStyleId>
                  </a:tblPr>
                  <a:tblGrid>
                    <a:gridCol w="517187">
                      <a:extLst>
                        <a:ext uri="{9D8B030D-6E8A-4147-A177-3AD203B41FA5}">
                          <a16:colId xmlns:a16="http://schemas.microsoft.com/office/drawing/2014/main" val="2219117382"/>
                        </a:ext>
                      </a:extLst>
                    </a:gridCol>
                    <a:gridCol w="5682247">
                      <a:extLst>
                        <a:ext uri="{9D8B030D-6E8A-4147-A177-3AD203B41FA5}">
                          <a16:colId xmlns:a16="http://schemas.microsoft.com/office/drawing/2014/main" val="1591659533"/>
                        </a:ext>
                      </a:extLst>
                    </a:gridCol>
                  </a:tblGrid>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𝑆</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Susceptible</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02259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𝐸</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latin typeface="Times New Roman" panose="02020603050405020304" pitchFamily="18" charset="0"/>
                              <a:cs typeface="Times New Roman" panose="02020603050405020304" pitchFamily="18" charset="0"/>
                            </a:rPr>
                            <a:t>Exposed</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76800"/>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𝑎</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Infected Undetected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1619761"/>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𝑄</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Quarantined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8870422"/>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1</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non-IC-u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096246"/>
                      </a:ext>
                    </a:extLst>
                  </a:tr>
                  <a:tr h="648345">
                    <a:tc>
                      <a:txBody>
                        <a:bodyPr/>
                        <a:lstStyle/>
                        <a:p>
                          <a:pPr/>
                          <a14:m>
                            <m:oMathPara xmlns:m="http://schemas.openxmlformats.org/officeDocument/2006/math">
                              <m:oMathParaPr>
                                <m:jc m:val="centerGroup"/>
                              </m:oMathParaPr>
                              <m:oMath xmlns:m="http://schemas.openxmlformats.org/officeDocument/2006/math">
                                <m:sSub>
                                  <m:sSubPr>
                                    <m:ctrlPr>
                                      <a:rPr lang="it-IT" sz="2800" b="0" i="1" smtClean="0">
                                        <a:latin typeface="Cambria Math" panose="02040503050406030204" pitchFamily="18" charset="0"/>
                                      </a:rPr>
                                    </m:ctrlPr>
                                  </m:sSubPr>
                                  <m:e>
                                    <m:r>
                                      <a:rPr lang="it-IT" sz="2800" b="0" smtClean="0">
                                        <a:latin typeface="Cambria Math" panose="02040503050406030204" pitchFamily="18" charset="0"/>
                                      </a:rPr>
                                      <m:t>𝐼</m:t>
                                    </m:r>
                                  </m:e>
                                  <m:sub>
                                    <m:r>
                                      <a:rPr lang="it-IT" sz="2800" b="0" smtClean="0">
                                        <a:latin typeface="Cambria Math" panose="02040503050406030204" pitchFamily="18" charset="0"/>
                                      </a:rPr>
                                      <m:t>2</m:t>
                                    </m:r>
                                  </m:sub>
                                </m:sSub>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6181080"/>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𝑅</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Recovered </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778667"/>
                      </a:ext>
                    </a:extLst>
                  </a:tr>
                  <a:tr h="648345">
                    <a:tc>
                      <a:txBody>
                        <a:bodyPr/>
                        <a:lstStyle/>
                        <a:p>
                          <a:pPr/>
                          <a14:m>
                            <m:oMathPara xmlns:m="http://schemas.openxmlformats.org/officeDocument/2006/math">
                              <m:oMathParaPr>
                                <m:jc m:val="centerGroup"/>
                              </m:oMathParaPr>
                              <m:oMath xmlns:m="http://schemas.openxmlformats.org/officeDocument/2006/math">
                                <m:r>
                                  <a:rPr lang="it-IT" sz="2800" b="0" smtClean="0">
                                    <a:latin typeface="Cambria Math" panose="02040503050406030204" pitchFamily="18" charset="0"/>
                                  </a:rPr>
                                  <m:t>𝑉</m:t>
                                </m:r>
                              </m:oMath>
                            </m:oMathPara>
                          </a14:m>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Vaccinated</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7897696"/>
                      </a:ext>
                    </a:extLst>
                  </a:tr>
                </a:tbl>
              </a:graphicData>
            </a:graphic>
          </p:graphicFrame>
        </mc:Choice>
        <mc:Fallback xmlns="">
          <p:graphicFrame>
            <p:nvGraphicFramePr>
              <p:cNvPr id="4" name="Tabella 4">
                <a:extLst>
                  <a:ext uri="{FF2B5EF4-FFF2-40B4-BE49-F238E27FC236}">
                    <a16:creationId xmlns:a16="http://schemas.microsoft.com/office/drawing/2014/main" id="{A5FE0B4D-54AB-4C1F-9DD9-BDC5A918065B}"/>
                  </a:ext>
                </a:extLst>
              </p:cNvPr>
              <p:cNvGraphicFramePr>
                <a:graphicFrameLocks noGrp="1"/>
              </p:cNvGraphicFramePr>
              <p:nvPr>
                <p:extLst>
                  <p:ext uri="{D42A27DB-BD31-4B8C-83A1-F6EECF244321}">
                    <p14:modId xmlns:p14="http://schemas.microsoft.com/office/powerpoint/2010/main" val="3010211005"/>
                  </p:ext>
                </p:extLst>
              </p:nvPr>
            </p:nvGraphicFramePr>
            <p:xfrm>
              <a:off x="722066" y="1551569"/>
              <a:ext cx="6199434" cy="5186760"/>
            </p:xfrm>
            <a:graphic>
              <a:graphicData uri="http://schemas.openxmlformats.org/drawingml/2006/table">
                <a:tbl>
                  <a:tblPr bandRow="1">
                    <a:tableStyleId>{073A0DAA-6AF3-43AB-8588-CEC1D06C72B9}</a:tableStyleId>
                  </a:tblPr>
                  <a:tblGrid>
                    <a:gridCol w="517187">
                      <a:extLst>
                        <a:ext uri="{9D8B030D-6E8A-4147-A177-3AD203B41FA5}">
                          <a16:colId xmlns:a16="http://schemas.microsoft.com/office/drawing/2014/main" val="2219117382"/>
                        </a:ext>
                      </a:extLst>
                    </a:gridCol>
                    <a:gridCol w="5682247">
                      <a:extLst>
                        <a:ext uri="{9D8B030D-6E8A-4147-A177-3AD203B41FA5}">
                          <a16:colId xmlns:a16="http://schemas.microsoft.com/office/drawing/2014/main" val="1591659533"/>
                        </a:ext>
                      </a:extLst>
                    </a:gridCol>
                  </a:tblGrid>
                  <a:tr h="648345">
                    <a:tc>
                      <a:txBody>
                        <a:bodyPr/>
                        <a:lstStyle/>
                        <a:p>
                          <a:endParaRPr lang="it-IT"/>
                        </a:p>
                      </a:txBody>
                      <a:tcPr>
                        <a:blipFill>
                          <a:blip r:embed="rId3"/>
                          <a:stretch>
                            <a:fillRect l="-1176" t="-9346" r="-1100000" b="-70186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Susceptible</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4022597"/>
                      </a:ext>
                    </a:extLst>
                  </a:tr>
                  <a:tr h="648345">
                    <a:tc>
                      <a:txBody>
                        <a:bodyPr/>
                        <a:lstStyle/>
                        <a:p>
                          <a:endParaRPr lang="it-IT"/>
                        </a:p>
                      </a:txBody>
                      <a:tcPr>
                        <a:blipFill>
                          <a:blip r:embed="rId3"/>
                          <a:stretch>
                            <a:fillRect l="-1176" t="-110377" r="-1100000" b="-60849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err="1">
                              <a:latin typeface="Times New Roman" panose="02020603050405020304" pitchFamily="18" charset="0"/>
                              <a:cs typeface="Times New Roman" panose="02020603050405020304" pitchFamily="18" charset="0"/>
                            </a:rPr>
                            <a:t>Exposed</a:t>
                          </a:r>
                          <a:endParaRPr lang="it-IT" sz="2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876800"/>
                      </a:ext>
                    </a:extLst>
                  </a:tr>
                  <a:tr h="648345">
                    <a:tc>
                      <a:txBody>
                        <a:bodyPr/>
                        <a:lstStyle/>
                        <a:p>
                          <a:endParaRPr lang="it-IT"/>
                        </a:p>
                      </a:txBody>
                      <a:tcPr>
                        <a:blipFill>
                          <a:blip r:embed="rId3"/>
                          <a:stretch>
                            <a:fillRect l="-1176" t="-208411" r="-1100000" b="-5028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Infected Undetected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1619761"/>
                      </a:ext>
                    </a:extLst>
                  </a:tr>
                  <a:tr h="648345">
                    <a:tc>
                      <a:txBody>
                        <a:bodyPr/>
                        <a:lstStyle/>
                        <a:p>
                          <a:endParaRPr lang="it-IT"/>
                        </a:p>
                      </a:txBody>
                      <a:tcPr>
                        <a:blipFill>
                          <a:blip r:embed="rId3"/>
                          <a:stretch>
                            <a:fillRect l="-1176" t="-311321" r="-1100000" b="-4075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Quarantined</a:t>
                          </a:r>
                          <a:endParaRPr lang="it-IT" sz="2800" b="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8870422"/>
                      </a:ext>
                    </a:extLst>
                  </a:tr>
                  <a:tr h="648345">
                    <a:tc>
                      <a:txBody>
                        <a:bodyPr/>
                        <a:lstStyle/>
                        <a:p>
                          <a:endParaRPr lang="it-IT"/>
                        </a:p>
                      </a:txBody>
                      <a:tcPr>
                        <a:blipFill>
                          <a:blip r:embed="rId3"/>
                          <a:stretch>
                            <a:fillRect l="-1176" t="-407477" r="-1100000" b="-30373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non-IC-u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0096246"/>
                      </a:ext>
                    </a:extLst>
                  </a:tr>
                  <a:tr h="648345">
                    <a:tc>
                      <a:txBody>
                        <a:bodyPr/>
                        <a:lstStyle/>
                        <a:p>
                          <a:endParaRPr lang="it-IT"/>
                        </a:p>
                      </a:txBody>
                      <a:tcPr>
                        <a:blipFill>
                          <a:blip r:embed="rId3"/>
                          <a:stretch>
                            <a:fillRect l="-1176" t="-512264" r="-1100000" b="-20660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Hospitalized infected IC-u </a:t>
                          </a:r>
                          <a:endParaRPr lang="en-GB"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6181080"/>
                      </a:ext>
                    </a:extLst>
                  </a:tr>
                  <a:tr h="648345">
                    <a:tc>
                      <a:txBody>
                        <a:bodyPr/>
                        <a:lstStyle/>
                        <a:p>
                          <a:endParaRPr lang="it-IT"/>
                        </a:p>
                      </a:txBody>
                      <a:tcPr>
                        <a:blipFill>
                          <a:blip r:embed="rId3"/>
                          <a:stretch>
                            <a:fillRect l="-1176" t="-606542" r="-1100000" b="-10467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kern="1200" dirty="0">
                              <a:solidFill>
                                <a:schemeClr val="dk1"/>
                              </a:solidFill>
                              <a:effectLst/>
                              <a:latin typeface="Times New Roman" panose="02020603050405020304" pitchFamily="18" charset="0"/>
                              <a:ea typeface="+mn-ea"/>
                              <a:cs typeface="Times New Roman" panose="02020603050405020304" pitchFamily="18" charset="0"/>
                            </a:rPr>
                            <a:t>Recovered </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5778667"/>
                      </a:ext>
                    </a:extLst>
                  </a:tr>
                  <a:tr h="648345">
                    <a:tc>
                      <a:txBody>
                        <a:bodyPr/>
                        <a:lstStyle/>
                        <a:p>
                          <a:endParaRPr lang="it-IT"/>
                        </a:p>
                      </a:txBody>
                      <a:tcPr>
                        <a:blipFill>
                          <a:blip r:embed="rId3"/>
                          <a:stretch>
                            <a:fillRect l="-1176" t="-713208" r="-1100000" b="-566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latin typeface="Times New Roman" panose="02020603050405020304" pitchFamily="18" charset="0"/>
                              <a:cs typeface="Times New Roman" panose="02020603050405020304" pitchFamily="18" charset="0"/>
                            </a:rPr>
                            <a:t>Vaccinated</a:t>
                          </a:r>
                          <a:endParaRPr lang="it-IT"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7897696"/>
                      </a:ext>
                    </a:extLst>
                  </a:tr>
                </a:tbl>
              </a:graphicData>
            </a:graphic>
          </p:graphicFrame>
        </mc:Fallback>
      </mc:AlternateContent>
      <p:sp>
        <p:nvSpPr>
          <p:cNvPr id="224" name="CasellaDiTesto 223">
            <a:extLst>
              <a:ext uri="{FF2B5EF4-FFF2-40B4-BE49-F238E27FC236}">
                <a16:creationId xmlns:a16="http://schemas.microsoft.com/office/drawing/2014/main" id="{2B7311B3-B451-4FC6-893C-DE99A32CFCE0}"/>
              </a:ext>
            </a:extLst>
          </p:cNvPr>
          <p:cNvSpPr txBox="1">
            <a:spLocks/>
          </p:cNvSpPr>
          <p:nvPr/>
        </p:nvSpPr>
        <p:spPr>
          <a:xfrm>
            <a:off x="138956" y="130194"/>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COMPARTMENTS DEFINITION</a:t>
            </a:r>
            <a:endParaRPr lang="it-IT" sz="2800" dirty="0">
              <a:solidFill>
                <a:schemeClr val="bg1"/>
              </a:solidFill>
              <a:latin typeface="Palatino Linotype" panose="02040502050505030304" pitchFamily="18" charset="0"/>
            </a:endParaRPr>
          </a:p>
        </p:txBody>
      </p:sp>
      <p:sp>
        <p:nvSpPr>
          <p:cNvPr id="9" name="Triangolo rettangolo 8">
            <a:extLst>
              <a:ext uri="{FF2B5EF4-FFF2-40B4-BE49-F238E27FC236}">
                <a16:creationId xmlns:a16="http://schemas.microsoft.com/office/drawing/2014/main" id="{97FC11E8-3331-48E1-B560-788D3F03330C}"/>
              </a:ext>
            </a:extLst>
          </p:cNvPr>
          <p:cNvSpPr>
            <a:spLocks noChangeAspect="1"/>
          </p:cNvSpPr>
          <p:nvPr/>
        </p:nvSpPr>
        <p:spPr>
          <a:xfrm rot="10800000">
            <a:off x="4507756" y="1551569"/>
            <a:ext cx="2413744" cy="5215684"/>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7" name="Figura a mano libera: forma 86">
            <a:extLst>
              <a:ext uri="{FF2B5EF4-FFF2-40B4-BE49-F238E27FC236}">
                <a16:creationId xmlns:a16="http://schemas.microsoft.com/office/drawing/2014/main" id="{56BF2F3B-E655-4654-B49E-50161817BB04}"/>
              </a:ext>
            </a:extLst>
          </p:cNvPr>
          <p:cNvSpPr/>
          <p:nvPr/>
        </p:nvSpPr>
        <p:spPr>
          <a:xfrm>
            <a:off x="5088308" y="1551569"/>
            <a:ext cx="6964736" cy="5186760"/>
          </a:xfrm>
          <a:custGeom>
            <a:avLst/>
            <a:gdLst>
              <a:gd name="connsiteX0" fmla="*/ 0 w 6964736"/>
              <a:gd name="connsiteY0" fmla="*/ 0 h 5186760"/>
              <a:gd name="connsiteX1" fmla="*/ 2457670 w 6964736"/>
              <a:gd name="connsiteY1" fmla="*/ 0 h 5186760"/>
              <a:gd name="connsiteX2" fmla="*/ 6964736 w 6964736"/>
              <a:gd name="connsiteY2" fmla="*/ 0 h 5186760"/>
              <a:gd name="connsiteX3" fmla="*/ 6964736 w 6964736"/>
              <a:gd name="connsiteY3" fmla="*/ 5186760 h 5186760"/>
              <a:gd name="connsiteX4" fmla="*/ 2457670 w 6964736"/>
              <a:gd name="connsiteY4" fmla="*/ 5186760 h 5186760"/>
              <a:gd name="connsiteX5" fmla="*/ 2457670 w 6964736"/>
              <a:gd name="connsiteY5" fmla="*/ 5186759 h 5186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64736" h="5186760">
                <a:moveTo>
                  <a:pt x="0" y="0"/>
                </a:moveTo>
                <a:lnTo>
                  <a:pt x="2457670" y="0"/>
                </a:lnTo>
                <a:lnTo>
                  <a:pt x="6964736" y="0"/>
                </a:lnTo>
                <a:lnTo>
                  <a:pt x="6964736" y="5186760"/>
                </a:lnTo>
                <a:lnTo>
                  <a:pt x="2457670" y="5186760"/>
                </a:lnTo>
                <a:lnTo>
                  <a:pt x="2457670" y="5186759"/>
                </a:lnTo>
                <a:close/>
              </a:path>
            </a:pathLst>
          </a:custGeom>
          <a:solidFill>
            <a:schemeClr val="tx1">
              <a:lumMod val="85000"/>
              <a:lumOff val="15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t-IT" dirty="0">
              <a:solidFill>
                <a:schemeClr val="bg1"/>
              </a:solidFill>
            </a:endParaRPr>
          </a:p>
        </p:txBody>
      </p:sp>
      <mc:AlternateContent xmlns:mc="http://schemas.openxmlformats.org/markup-compatibility/2006" xmlns:a14="http://schemas.microsoft.com/office/drawing/2010/main">
        <mc:Choice Requires="a14">
          <p:sp>
            <p:nvSpPr>
              <p:cNvPr id="89" name="Rettangolo 88">
                <a:extLst>
                  <a:ext uri="{FF2B5EF4-FFF2-40B4-BE49-F238E27FC236}">
                    <a16:creationId xmlns:a16="http://schemas.microsoft.com/office/drawing/2014/main" id="{711E7499-111C-4DAD-9477-83111B9EF6AB}"/>
                  </a:ext>
                </a:extLst>
              </p:cNvPr>
              <p:cNvSpPr/>
              <p:nvPr/>
            </p:nvSpPr>
            <p:spPr>
              <a:xfrm>
                <a:off x="8968320"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𝐸</m:t>
                      </m:r>
                    </m:oMath>
                  </m:oMathPara>
                </a14:m>
                <a:endParaRPr lang="it-IT" sz="2000" dirty="0">
                  <a:solidFill>
                    <a:schemeClr val="bg1"/>
                  </a:solidFill>
                  <a:latin typeface="Calibri" panose="020F0502020204030204"/>
                </a:endParaRPr>
              </a:p>
            </p:txBody>
          </p:sp>
        </mc:Choice>
        <mc:Fallback xmlns="">
          <p:sp>
            <p:nvSpPr>
              <p:cNvPr id="89" name="Rettangolo 88">
                <a:extLst>
                  <a:ext uri="{FF2B5EF4-FFF2-40B4-BE49-F238E27FC236}">
                    <a16:creationId xmlns:a16="http://schemas.microsoft.com/office/drawing/2014/main" id="{711E7499-111C-4DAD-9477-83111B9EF6AB}"/>
                  </a:ext>
                </a:extLst>
              </p:cNvPr>
              <p:cNvSpPr>
                <a:spLocks noRot="1" noChangeAspect="1" noMove="1" noResize="1" noEditPoints="1" noAdjustHandles="1" noChangeArrowheads="1" noChangeShapeType="1" noTextEdit="1"/>
              </p:cNvSpPr>
              <p:nvPr/>
            </p:nvSpPr>
            <p:spPr>
              <a:xfrm>
                <a:off x="8968320" y="1839345"/>
                <a:ext cx="828000" cy="504000"/>
              </a:xfrm>
              <a:prstGeom prst="rect">
                <a:avLst/>
              </a:prstGeom>
              <a:blipFill>
                <a:blip r:embed="rId4"/>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0" name="Rettangolo 89">
                <a:extLst>
                  <a:ext uri="{FF2B5EF4-FFF2-40B4-BE49-F238E27FC236}">
                    <a16:creationId xmlns:a16="http://schemas.microsoft.com/office/drawing/2014/main" id="{5C9BA085-66C7-4160-BF49-10FC623B9BAE}"/>
                  </a:ext>
                </a:extLst>
              </p:cNvPr>
              <p:cNvSpPr/>
              <p:nvPr/>
            </p:nvSpPr>
            <p:spPr>
              <a:xfrm>
                <a:off x="8989731" y="3595301"/>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smtClean="0">
                              <a:solidFill>
                                <a:schemeClr val="bg1"/>
                              </a:solidFill>
                              <a:latin typeface="Cambria Math" panose="02040503050406030204" pitchFamily="18" charset="0"/>
                            </a:rPr>
                          </m:ctrlPr>
                        </m:sSubPr>
                        <m:e>
                          <m:r>
                            <a:rPr lang="it-IT" sz="2000" b="0" i="1" smtClean="0">
                              <a:solidFill>
                                <a:schemeClr val="bg1"/>
                              </a:solidFill>
                              <a:latin typeface="Cambria Math" panose="02040503050406030204" pitchFamily="18" charset="0"/>
                            </a:rPr>
                            <m:t>𝐼</m:t>
                          </m:r>
                        </m:e>
                        <m:sub>
                          <m:r>
                            <a:rPr lang="it-IT" sz="2000" b="0" i="1" smtClean="0">
                              <a:solidFill>
                                <a:schemeClr val="bg1"/>
                              </a:solidFill>
                              <a:latin typeface="Cambria Math" panose="02040503050406030204" pitchFamily="18" charset="0"/>
                            </a:rPr>
                            <m:t>1</m:t>
                          </m:r>
                        </m:sub>
                      </m:sSub>
                    </m:oMath>
                  </m:oMathPara>
                </a14:m>
                <a:endParaRPr lang="it-IT" sz="2000" dirty="0">
                  <a:solidFill>
                    <a:schemeClr val="bg1"/>
                  </a:solidFill>
                  <a:latin typeface="Calibri" panose="020F0502020204030204"/>
                </a:endParaRPr>
              </a:p>
            </p:txBody>
          </p:sp>
        </mc:Choice>
        <mc:Fallback xmlns="">
          <p:sp>
            <p:nvSpPr>
              <p:cNvPr id="90" name="Rettangolo 89">
                <a:extLst>
                  <a:ext uri="{FF2B5EF4-FFF2-40B4-BE49-F238E27FC236}">
                    <a16:creationId xmlns:a16="http://schemas.microsoft.com/office/drawing/2014/main" id="{5C9BA085-66C7-4160-BF49-10FC623B9BAE}"/>
                  </a:ext>
                </a:extLst>
              </p:cNvPr>
              <p:cNvSpPr>
                <a:spLocks noRot="1" noChangeAspect="1" noMove="1" noResize="1" noEditPoints="1" noAdjustHandles="1" noChangeArrowheads="1" noChangeShapeType="1" noTextEdit="1"/>
              </p:cNvSpPr>
              <p:nvPr/>
            </p:nvSpPr>
            <p:spPr>
              <a:xfrm>
                <a:off x="8989731" y="3595301"/>
                <a:ext cx="828000" cy="504000"/>
              </a:xfrm>
              <a:prstGeom prst="rect">
                <a:avLst/>
              </a:prstGeom>
              <a:blipFill>
                <a:blip r:embed="rId5"/>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1" name="Rettangolo 90">
                <a:extLst>
                  <a:ext uri="{FF2B5EF4-FFF2-40B4-BE49-F238E27FC236}">
                    <a16:creationId xmlns:a16="http://schemas.microsoft.com/office/drawing/2014/main" id="{CB22F642-F995-459B-A7F1-D706C7852B66}"/>
                  </a:ext>
                </a:extLst>
              </p:cNvPr>
              <p:cNvSpPr/>
              <p:nvPr/>
            </p:nvSpPr>
            <p:spPr>
              <a:xfrm>
                <a:off x="8241301" y="5840338"/>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𝑅</m:t>
                      </m:r>
                    </m:oMath>
                  </m:oMathPara>
                </a14:m>
                <a:endParaRPr lang="it-IT" sz="2000" dirty="0">
                  <a:solidFill>
                    <a:schemeClr val="bg1"/>
                  </a:solidFill>
                  <a:latin typeface="Calibri" panose="020F0502020204030204"/>
                </a:endParaRPr>
              </a:p>
            </p:txBody>
          </p:sp>
        </mc:Choice>
        <mc:Fallback xmlns="">
          <p:sp>
            <p:nvSpPr>
              <p:cNvPr id="91" name="Rettangolo 90">
                <a:extLst>
                  <a:ext uri="{FF2B5EF4-FFF2-40B4-BE49-F238E27FC236}">
                    <a16:creationId xmlns:a16="http://schemas.microsoft.com/office/drawing/2014/main" id="{CB22F642-F995-459B-A7F1-D706C7852B66}"/>
                  </a:ext>
                </a:extLst>
              </p:cNvPr>
              <p:cNvSpPr>
                <a:spLocks noRot="1" noChangeAspect="1" noMove="1" noResize="1" noEditPoints="1" noAdjustHandles="1" noChangeArrowheads="1" noChangeShapeType="1" noTextEdit="1"/>
              </p:cNvSpPr>
              <p:nvPr/>
            </p:nvSpPr>
            <p:spPr>
              <a:xfrm>
                <a:off x="8241301" y="5840338"/>
                <a:ext cx="828000" cy="504000"/>
              </a:xfrm>
              <a:prstGeom prst="rect">
                <a:avLst/>
              </a:prstGeom>
              <a:blipFill>
                <a:blip r:embed="rId6"/>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2" name="Rettangolo 91">
                <a:extLst>
                  <a:ext uri="{FF2B5EF4-FFF2-40B4-BE49-F238E27FC236}">
                    <a16:creationId xmlns:a16="http://schemas.microsoft.com/office/drawing/2014/main" id="{6803B1BE-DDD3-4047-B299-025112DB6DE2}"/>
                  </a:ext>
                </a:extLst>
              </p:cNvPr>
              <p:cNvSpPr/>
              <p:nvPr/>
            </p:nvSpPr>
            <p:spPr>
              <a:xfrm>
                <a:off x="10845397" y="3582144"/>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i="1" dirty="0" smtClean="0">
                              <a:solidFill>
                                <a:schemeClr val="bg1"/>
                              </a:solidFill>
                              <a:latin typeface="Cambria Math" panose="02040503050406030204" pitchFamily="18" charset="0"/>
                            </a:rPr>
                            <m:t>𝐼</m:t>
                          </m:r>
                        </m:e>
                        <m:sub>
                          <m:r>
                            <a:rPr lang="it-IT" sz="2000" i="1" dirty="0" smtClean="0">
                              <a:solidFill>
                                <a:schemeClr val="bg1"/>
                              </a:solidFill>
                              <a:latin typeface="Cambria Math" panose="02040503050406030204" pitchFamily="18" charset="0"/>
                            </a:rPr>
                            <m:t>2</m:t>
                          </m:r>
                        </m:sub>
                      </m:sSub>
                    </m:oMath>
                  </m:oMathPara>
                </a14:m>
                <a:endParaRPr lang="it-IT" sz="2000" dirty="0">
                  <a:solidFill>
                    <a:schemeClr val="bg1"/>
                  </a:solidFill>
                  <a:latin typeface="Calibri" panose="020F0502020204030204"/>
                </a:endParaRPr>
              </a:p>
            </p:txBody>
          </p:sp>
        </mc:Choice>
        <mc:Fallback xmlns="">
          <p:sp>
            <p:nvSpPr>
              <p:cNvPr id="92" name="Rettangolo 91">
                <a:extLst>
                  <a:ext uri="{FF2B5EF4-FFF2-40B4-BE49-F238E27FC236}">
                    <a16:creationId xmlns:a16="http://schemas.microsoft.com/office/drawing/2014/main" id="{6803B1BE-DDD3-4047-B299-025112DB6DE2}"/>
                  </a:ext>
                </a:extLst>
              </p:cNvPr>
              <p:cNvSpPr>
                <a:spLocks noRot="1" noChangeAspect="1" noMove="1" noResize="1" noEditPoints="1" noAdjustHandles="1" noChangeArrowheads="1" noChangeShapeType="1" noTextEdit="1"/>
              </p:cNvSpPr>
              <p:nvPr/>
            </p:nvSpPr>
            <p:spPr>
              <a:xfrm>
                <a:off x="10845397" y="3582144"/>
                <a:ext cx="828000" cy="504000"/>
              </a:xfrm>
              <a:prstGeom prst="rect">
                <a:avLst/>
              </a:prstGeom>
              <a:blipFill>
                <a:blip r:embed="rId7"/>
                <a:stretch>
                  <a:fillRect/>
                </a:stretch>
              </a:blipFill>
              <a:ln w="38100">
                <a:solidFill>
                  <a:schemeClr val="bg2">
                    <a:lumMod val="75000"/>
                  </a:schemeClr>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3" name="Rettangolo 92">
                <a:extLst>
                  <a:ext uri="{FF2B5EF4-FFF2-40B4-BE49-F238E27FC236}">
                    <a16:creationId xmlns:a16="http://schemas.microsoft.com/office/drawing/2014/main" id="{E1F87FAE-8164-43AB-BA0C-6C3978384319}"/>
                  </a:ext>
                </a:extLst>
              </p:cNvPr>
              <p:cNvSpPr/>
              <p:nvPr/>
            </p:nvSpPr>
            <p:spPr>
              <a:xfrm>
                <a:off x="10510968" y="184330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sSub>
                        <m:sSubPr>
                          <m:ctrlPr>
                            <a:rPr lang="it-IT" sz="2000" b="0" i="1" dirty="0" smtClean="0">
                              <a:solidFill>
                                <a:schemeClr val="bg1"/>
                              </a:solidFill>
                              <a:latin typeface="Cambria Math" panose="02040503050406030204" pitchFamily="18" charset="0"/>
                            </a:rPr>
                          </m:ctrlPr>
                        </m:sSubPr>
                        <m:e>
                          <m:r>
                            <a:rPr lang="it-IT" sz="2000" b="0" i="1" dirty="0" smtClean="0">
                              <a:solidFill>
                                <a:schemeClr val="bg1"/>
                              </a:solidFill>
                              <a:latin typeface="Cambria Math" panose="02040503050406030204" pitchFamily="18" charset="0"/>
                            </a:rPr>
                            <m:t>𝐼</m:t>
                          </m:r>
                        </m:e>
                        <m:sub>
                          <m:r>
                            <a:rPr lang="it-IT" sz="2000" b="0" i="1" dirty="0" smtClean="0">
                              <a:solidFill>
                                <a:schemeClr val="bg1"/>
                              </a:solidFill>
                              <a:latin typeface="Cambria Math" panose="02040503050406030204" pitchFamily="18" charset="0"/>
                            </a:rPr>
                            <m:t>𝑎</m:t>
                          </m:r>
                        </m:sub>
                      </m:sSub>
                    </m:oMath>
                  </m:oMathPara>
                </a14:m>
                <a:endParaRPr lang="it-IT" sz="2000" dirty="0">
                  <a:solidFill>
                    <a:schemeClr val="bg1"/>
                  </a:solidFill>
                  <a:latin typeface="Calibri" panose="020F0502020204030204"/>
                </a:endParaRPr>
              </a:p>
            </p:txBody>
          </p:sp>
        </mc:Choice>
        <mc:Fallback xmlns="">
          <p:sp>
            <p:nvSpPr>
              <p:cNvPr id="93" name="Rettangolo 92">
                <a:extLst>
                  <a:ext uri="{FF2B5EF4-FFF2-40B4-BE49-F238E27FC236}">
                    <a16:creationId xmlns:a16="http://schemas.microsoft.com/office/drawing/2014/main" id="{E1F87FAE-8164-43AB-BA0C-6C3978384319}"/>
                  </a:ext>
                </a:extLst>
              </p:cNvPr>
              <p:cNvSpPr>
                <a:spLocks noRot="1" noChangeAspect="1" noMove="1" noResize="1" noEditPoints="1" noAdjustHandles="1" noChangeArrowheads="1" noChangeShapeType="1" noTextEdit="1"/>
              </p:cNvSpPr>
              <p:nvPr/>
            </p:nvSpPr>
            <p:spPr>
              <a:xfrm>
                <a:off x="10510968" y="1843307"/>
                <a:ext cx="828000" cy="504000"/>
              </a:xfrm>
              <a:prstGeom prst="rect">
                <a:avLst/>
              </a:prstGeom>
              <a:blipFill>
                <a:blip r:embed="rId8"/>
                <a:stretch>
                  <a:fillRect/>
                </a:stretch>
              </a:blipFill>
              <a:ln w="38100">
                <a:solidFill>
                  <a:schemeClr val="bg2">
                    <a:lumMod val="75000"/>
                  </a:schemeClr>
                </a:solidFill>
              </a:ln>
            </p:spPr>
            <p:txBody>
              <a:bodyPr/>
              <a:lstStyle/>
              <a:p>
                <a:r>
                  <a:rPr lang="it-IT">
                    <a:noFill/>
                  </a:rPr>
                  <a:t> </a:t>
                </a:r>
              </a:p>
            </p:txBody>
          </p:sp>
        </mc:Fallback>
      </mc:AlternateContent>
      <p:cxnSp>
        <p:nvCxnSpPr>
          <p:cNvPr id="94" name="Connettore 2 93">
            <a:extLst>
              <a:ext uri="{FF2B5EF4-FFF2-40B4-BE49-F238E27FC236}">
                <a16:creationId xmlns:a16="http://schemas.microsoft.com/office/drawing/2014/main" id="{D8D67F2F-500E-4070-97EE-2531ADC75750}"/>
              </a:ext>
            </a:extLst>
          </p:cNvPr>
          <p:cNvCxnSpPr>
            <a:cxnSpLocks/>
            <a:stCxn id="102" idx="3"/>
            <a:endCxn id="89" idx="1"/>
          </p:cNvCxnSpPr>
          <p:nvPr/>
        </p:nvCxnSpPr>
        <p:spPr>
          <a:xfrm>
            <a:off x="7828078" y="2091345"/>
            <a:ext cx="1140242" cy="0"/>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ttore 2 94">
            <a:extLst>
              <a:ext uri="{FF2B5EF4-FFF2-40B4-BE49-F238E27FC236}">
                <a16:creationId xmlns:a16="http://schemas.microsoft.com/office/drawing/2014/main" id="{5ADB9515-C373-4665-B747-2D25B3B29C19}"/>
              </a:ext>
            </a:extLst>
          </p:cNvPr>
          <p:cNvCxnSpPr>
            <a:stCxn id="89" idx="3"/>
            <a:endCxn id="93" idx="1"/>
          </p:cNvCxnSpPr>
          <p:nvPr/>
        </p:nvCxnSpPr>
        <p:spPr>
          <a:xfrm>
            <a:off x="9796320" y="2091345"/>
            <a:ext cx="714648" cy="3962"/>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ttore 2 95">
            <a:extLst>
              <a:ext uri="{FF2B5EF4-FFF2-40B4-BE49-F238E27FC236}">
                <a16:creationId xmlns:a16="http://schemas.microsoft.com/office/drawing/2014/main" id="{B097755D-8324-479C-BEB2-F8D169382892}"/>
              </a:ext>
            </a:extLst>
          </p:cNvPr>
          <p:cNvCxnSpPr>
            <a:stCxn id="90" idx="3"/>
            <a:endCxn id="92" idx="1"/>
          </p:cNvCxnSpPr>
          <p:nvPr/>
        </p:nvCxnSpPr>
        <p:spPr>
          <a:xfrm flipV="1">
            <a:off x="9817731" y="3834144"/>
            <a:ext cx="1027666" cy="1315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ttore 2 96">
            <a:extLst>
              <a:ext uri="{FF2B5EF4-FFF2-40B4-BE49-F238E27FC236}">
                <a16:creationId xmlns:a16="http://schemas.microsoft.com/office/drawing/2014/main" id="{3399FC85-5529-44E9-8CD6-BB061DAC16A2}"/>
              </a:ext>
            </a:extLst>
          </p:cNvPr>
          <p:cNvCxnSpPr>
            <a:stCxn id="90" idx="2"/>
            <a:endCxn id="91" idx="0"/>
          </p:cNvCxnSpPr>
          <p:nvPr/>
        </p:nvCxnSpPr>
        <p:spPr>
          <a:xfrm flipH="1">
            <a:off x="8655301" y="4099301"/>
            <a:ext cx="748430" cy="1741037"/>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ttore 2 97">
            <a:extLst>
              <a:ext uri="{FF2B5EF4-FFF2-40B4-BE49-F238E27FC236}">
                <a16:creationId xmlns:a16="http://schemas.microsoft.com/office/drawing/2014/main" id="{0DCE869B-63C1-4CFD-AE6D-C30F79121F77}"/>
              </a:ext>
            </a:extLst>
          </p:cNvPr>
          <p:cNvCxnSpPr>
            <a:cxnSpLocks/>
            <a:endCxn id="102" idx="0"/>
          </p:cNvCxnSpPr>
          <p:nvPr/>
        </p:nvCxnSpPr>
        <p:spPr>
          <a:xfrm>
            <a:off x="7414078" y="1551569"/>
            <a:ext cx="0" cy="287776"/>
          </a:xfrm>
          <a:prstGeom prst="straightConnector1">
            <a:avLst/>
          </a:prstGeom>
          <a:ln w="1905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99" name="Connettore 2 98">
            <a:extLst>
              <a:ext uri="{FF2B5EF4-FFF2-40B4-BE49-F238E27FC236}">
                <a16:creationId xmlns:a16="http://schemas.microsoft.com/office/drawing/2014/main" id="{3639699A-1816-43DA-A9C0-8277BAAFC814}"/>
              </a:ext>
            </a:extLst>
          </p:cNvPr>
          <p:cNvCxnSpPr>
            <a:stCxn id="93" idx="2"/>
            <a:endCxn id="100" idx="0"/>
          </p:cNvCxnSpPr>
          <p:nvPr/>
        </p:nvCxnSpPr>
        <p:spPr>
          <a:xfrm flipH="1">
            <a:off x="7985784" y="2347307"/>
            <a:ext cx="2939184" cy="1247170"/>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0" name="Rettangolo 99">
                <a:extLst>
                  <a:ext uri="{FF2B5EF4-FFF2-40B4-BE49-F238E27FC236}">
                    <a16:creationId xmlns:a16="http://schemas.microsoft.com/office/drawing/2014/main" id="{7E8C951C-803B-4BEA-98A8-6229BE21163B}"/>
                  </a:ext>
                </a:extLst>
              </p:cNvPr>
              <p:cNvSpPr/>
              <p:nvPr/>
            </p:nvSpPr>
            <p:spPr>
              <a:xfrm>
                <a:off x="7571784" y="3594477"/>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𝑄</m:t>
                      </m:r>
                    </m:oMath>
                  </m:oMathPara>
                </a14:m>
                <a:endParaRPr lang="it-IT" sz="2000" dirty="0">
                  <a:solidFill>
                    <a:schemeClr val="bg1"/>
                  </a:solidFill>
                  <a:latin typeface="Calibri" panose="020F0502020204030204"/>
                </a:endParaRPr>
              </a:p>
            </p:txBody>
          </p:sp>
        </mc:Choice>
        <mc:Fallback xmlns="">
          <p:sp>
            <p:nvSpPr>
              <p:cNvPr id="100" name="Rettangolo 99">
                <a:extLst>
                  <a:ext uri="{FF2B5EF4-FFF2-40B4-BE49-F238E27FC236}">
                    <a16:creationId xmlns:a16="http://schemas.microsoft.com/office/drawing/2014/main" id="{7E8C951C-803B-4BEA-98A8-6229BE21163B}"/>
                  </a:ext>
                </a:extLst>
              </p:cNvPr>
              <p:cNvSpPr>
                <a:spLocks noRot="1" noChangeAspect="1" noMove="1" noResize="1" noEditPoints="1" noAdjustHandles="1" noChangeArrowheads="1" noChangeShapeType="1" noTextEdit="1"/>
              </p:cNvSpPr>
              <p:nvPr/>
            </p:nvSpPr>
            <p:spPr>
              <a:xfrm>
                <a:off x="7571784" y="3594477"/>
                <a:ext cx="828000" cy="504000"/>
              </a:xfrm>
              <a:prstGeom prst="rect">
                <a:avLst/>
              </a:prstGeom>
              <a:blipFill>
                <a:blip r:embed="rId9"/>
                <a:stretch>
                  <a:fillRect/>
                </a:stretch>
              </a:blipFill>
              <a:ln w="38100">
                <a:solidFill>
                  <a:schemeClr val="bg2">
                    <a:lumMod val="75000"/>
                  </a:schemeClr>
                </a:solidFill>
              </a:ln>
            </p:spPr>
            <p:txBody>
              <a:bodyPr/>
              <a:lstStyle/>
              <a:p>
                <a:r>
                  <a:rPr lang="it-IT">
                    <a:noFill/>
                  </a:rPr>
                  <a:t> </a:t>
                </a:r>
              </a:p>
            </p:txBody>
          </p:sp>
        </mc:Fallback>
      </mc:AlternateContent>
      <p:cxnSp>
        <p:nvCxnSpPr>
          <p:cNvPr id="101" name="Connettore 2 100">
            <a:extLst>
              <a:ext uri="{FF2B5EF4-FFF2-40B4-BE49-F238E27FC236}">
                <a16:creationId xmlns:a16="http://schemas.microsoft.com/office/drawing/2014/main" id="{86188288-365F-4D30-8CEE-9386CF3B546A}"/>
              </a:ext>
            </a:extLst>
          </p:cNvPr>
          <p:cNvCxnSpPr>
            <a:cxnSpLocks/>
            <a:stCxn id="92" idx="0"/>
          </p:cNvCxnSpPr>
          <p:nvPr/>
        </p:nvCxnSpPr>
        <p:spPr>
          <a:xfrm flipH="1" flipV="1">
            <a:off x="11249783" y="3187101"/>
            <a:ext cx="9614" cy="395043"/>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Rettangolo 101">
                <a:extLst>
                  <a:ext uri="{FF2B5EF4-FFF2-40B4-BE49-F238E27FC236}">
                    <a16:creationId xmlns:a16="http://schemas.microsoft.com/office/drawing/2014/main" id="{417D9EBC-E29C-4A4F-8CD7-145FEFE1FA32}"/>
                  </a:ext>
                </a:extLst>
              </p:cNvPr>
              <p:cNvSpPr/>
              <p:nvPr/>
            </p:nvSpPr>
            <p:spPr>
              <a:xfrm>
                <a:off x="7000078"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i="1" dirty="0" smtClean="0">
                          <a:solidFill>
                            <a:schemeClr val="bg1"/>
                          </a:solidFill>
                          <a:latin typeface="Cambria Math" panose="02040503050406030204" pitchFamily="18" charset="0"/>
                        </a:rPr>
                        <m:t>𝑆</m:t>
                      </m:r>
                    </m:oMath>
                  </m:oMathPara>
                </a14:m>
                <a:endParaRPr lang="it-IT" sz="2000" dirty="0">
                  <a:solidFill>
                    <a:schemeClr val="bg1"/>
                  </a:solidFill>
                  <a:latin typeface="Calibri" panose="020F0502020204030204"/>
                </a:endParaRPr>
              </a:p>
            </p:txBody>
          </p:sp>
        </mc:Choice>
        <mc:Fallback xmlns="">
          <p:sp>
            <p:nvSpPr>
              <p:cNvPr id="102" name="Rettangolo 101">
                <a:extLst>
                  <a:ext uri="{FF2B5EF4-FFF2-40B4-BE49-F238E27FC236}">
                    <a16:creationId xmlns:a16="http://schemas.microsoft.com/office/drawing/2014/main" id="{417D9EBC-E29C-4A4F-8CD7-145FEFE1FA32}"/>
                  </a:ext>
                </a:extLst>
              </p:cNvPr>
              <p:cNvSpPr>
                <a:spLocks noRot="1" noChangeAspect="1" noMove="1" noResize="1" noEditPoints="1" noAdjustHandles="1" noChangeArrowheads="1" noChangeShapeType="1" noTextEdit="1"/>
              </p:cNvSpPr>
              <p:nvPr/>
            </p:nvSpPr>
            <p:spPr>
              <a:xfrm>
                <a:off x="7000078" y="1839345"/>
                <a:ext cx="828000" cy="504000"/>
              </a:xfrm>
              <a:prstGeom prst="rect">
                <a:avLst/>
              </a:prstGeom>
              <a:blipFill>
                <a:blip r:embed="rId10"/>
                <a:stretch>
                  <a:fillRect/>
                </a:stretch>
              </a:blipFill>
              <a:ln w="38100">
                <a:solidFill>
                  <a:schemeClr val="bg2">
                    <a:lumMod val="75000"/>
                  </a:schemeClr>
                </a:solidFill>
              </a:ln>
            </p:spPr>
            <p:txBody>
              <a:bodyPr/>
              <a:lstStyle/>
              <a:p>
                <a:r>
                  <a:rPr lang="it-IT">
                    <a:noFill/>
                  </a:rPr>
                  <a:t> </a:t>
                </a:r>
              </a:p>
            </p:txBody>
          </p:sp>
        </mc:Fallback>
      </mc:AlternateContent>
      <p:cxnSp>
        <p:nvCxnSpPr>
          <p:cNvPr id="103" name="Connettore 2 102">
            <a:extLst>
              <a:ext uri="{FF2B5EF4-FFF2-40B4-BE49-F238E27FC236}">
                <a16:creationId xmlns:a16="http://schemas.microsoft.com/office/drawing/2014/main" id="{A51FA258-F750-4DAF-92FF-93258E4ABBEE}"/>
              </a:ext>
            </a:extLst>
          </p:cNvPr>
          <p:cNvCxnSpPr>
            <a:stCxn id="100" idx="3"/>
            <a:endCxn id="90" idx="1"/>
          </p:cNvCxnSpPr>
          <p:nvPr/>
        </p:nvCxnSpPr>
        <p:spPr>
          <a:xfrm>
            <a:off x="8399784" y="3846477"/>
            <a:ext cx="589947" cy="824"/>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p:cxnSp>
        <p:nvCxnSpPr>
          <p:cNvPr id="104" name="Connettore 2 103">
            <a:extLst>
              <a:ext uri="{FF2B5EF4-FFF2-40B4-BE49-F238E27FC236}">
                <a16:creationId xmlns:a16="http://schemas.microsoft.com/office/drawing/2014/main" id="{EEAB15BE-0CFF-4387-AAF1-93588BC9C0E5}"/>
              </a:ext>
            </a:extLst>
          </p:cNvPr>
          <p:cNvCxnSpPr>
            <a:stCxn id="92" idx="2"/>
            <a:endCxn id="91" idx="0"/>
          </p:cNvCxnSpPr>
          <p:nvPr/>
        </p:nvCxnSpPr>
        <p:spPr>
          <a:xfrm flipH="1">
            <a:off x="8655301" y="4086144"/>
            <a:ext cx="2604096" cy="1754194"/>
          </a:xfrm>
          <a:prstGeom prst="straightConnector1">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CasellaDiTesto 104">
                <a:extLst>
                  <a:ext uri="{FF2B5EF4-FFF2-40B4-BE49-F238E27FC236}">
                    <a16:creationId xmlns:a16="http://schemas.microsoft.com/office/drawing/2014/main" id="{B5E89161-EA24-4F6E-9880-5F86343B921B}"/>
                  </a:ext>
                </a:extLst>
              </p:cNvPr>
              <p:cNvSpPr txBox="1"/>
              <p:nvPr/>
            </p:nvSpPr>
            <p:spPr>
              <a:xfrm>
                <a:off x="7873645" y="1725890"/>
                <a:ext cx="1101012" cy="342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t>𝛽</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a:solidFill>
                                <a:schemeClr val="bg1"/>
                              </a:solidFill>
                              <a:effectLst>
                                <a:outerShdw blurRad="38100" dist="38100" dir="2700000" algn="tl">
                                  <a:srgbClr val="000000">
                                    <a:alpha val="43137"/>
                                  </a:srgbClr>
                                </a:outerShdw>
                              </a:effectLst>
                              <a:latin typeface="Cambria Math" panose="02040503050406030204" pitchFamily="18" charset="0"/>
                            </a:rPr>
                            <m:t>I</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a</m:t>
                          </m:r>
                        </m:sub>
                      </m:sSub>
                      <m:d>
                        <m:d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dPr>
                        <m:e>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p</m:t>
                              </m:r>
                            </m:sub>
                          </m:sSub>
                        </m:e>
                      </m:d>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5" name="CasellaDiTesto 104">
                <a:extLst>
                  <a:ext uri="{FF2B5EF4-FFF2-40B4-BE49-F238E27FC236}">
                    <a16:creationId xmlns:a16="http://schemas.microsoft.com/office/drawing/2014/main" id="{B5E89161-EA24-4F6E-9880-5F86343B921B}"/>
                  </a:ext>
                </a:extLst>
              </p:cNvPr>
              <p:cNvSpPr txBox="1">
                <a:spLocks noRot="1" noChangeAspect="1" noMove="1" noResize="1" noEditPoints="1" noAdjustHandles="1" noChangeArrowheads="1" noChangeShapeType="1" noTextEdit="1"/>
              </p:cNvSpPr>
              <p:nvPr/>
            </p:nvSpPr>
            <p:spPr>
              <a:xfrm>
                <a:off x="7873645" y="1725890"/>
                <a:ext cx="1101012" cy="342338"/>
              </a:xfrm>
              <a:prstGeom prst="rect">
                <a:avLst/>
              </a:prstGeom>
              <a:blipFill>
                <a:blip r:embed="rId11"/>
                <a:stretch>
                  <a:fillRect b="-89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6" name="CasellaDiTesto 105">
                <a:extLst>
                  <a:ext uri="{FF2B5EF4-FFF2-40B4-BE49-F238E27FC236}">
                    <a16:creationId xmlns:a16="http://schemas.microsoft.com/office/drawing/2014/main" id="{84181335-1AF9-445A-843B-EEA395EC4120}"/>
                  </a:ext>
                </a:extLst>
              </p:cNvPr>
              <p:cNvSpPr txBox="1"/>
              <p:nvPr/>
            </p:nvSpPr>
            <p:spPr>
              <a:xfrm rot="20572297">
                <a:off x="7910785" y="3109909"/>
                <a:ext cx="110101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6" name="CasellaDiTesto 105">
                <a:extLst>
                  <a:ext uri="{FF2B5EF4-FFF2-40B4-BE49-F238E27FC236}">
                    <a16:creationId xmlns:a16="http://schemas.microsoft.com/office/drawing/2014/main" id="{84181335-1AF9-445A-843B-EEA395EC4120}"/>
                  </a:ext>
                </a:extLst>
              </p:cNvPr>
              <p:cNvSpPr txBox="1">
                <a:spLocks noRot="1" noChangeAspect="1" noMove="1" noResize="1" noEditPoints="1" noAdjustHandles="1" noChangeArrowheads="1" noChangeShapeType="1" noTextEdit="1"/>
              </p:cNvSpPr>
              <p:nvPr/>
            </p:nvSpPr>
            <p:spPr>
              <a:xfrm rot="20572297">
                <a:off x="7910785" y="3109909"/>
                <a:ext cx="1101012" cy="307777"/>
              </a:xfrm>
              <a:prstGeom prst="rect">
                <a:avLst/>
              </a:prstGeom>
              <a:blipFill>
                <a:blip r:embed="rId1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7" name="CasellaDiTesto 106">
                <a:extLst>
                  <a:ext uri="{FF2B5EF4-FFF2-40B4-BE49-F238E27FC236}">
                    <a16:creationId xmlns:a16="http://schemas.microsoft.com/office/drawing/2014/main" id="{0536BC41-4F20-4D62-8185-7FC95BDB1469}"/>
                  </a:ext>
                </a:extLst>
              </p:cNvPr>
              <p:cNvSpPr txBox="1"/>
              <p:nvPr/>
            </p:nvSpPr>
            <p:spPr>
              <a:xfrm>
                <a:off x="9854824" y="1768288"/>
                <a:ext cx="38573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k</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7" name="CasellaDiTesto 106">
                <a:extLst>
                  <a:ext uri="{FF2B5EF4-FFF2-40B4-BE49-F238E27FC236}">
                    <a16:creationId xmlns:a16="http://schemas.microsoft.com/office/drawing/2014/main" id="{0536BC41-4F20-4D62-8185-7FC95BDB1469}"/>
                  </a:ext>
                </a:extLst>
              </p:cNvPr>
              <p:cNvSpPr txBox="1">
                <a:spLocks noRot="1" noChangeAspect="1" noMove="1" noResize="1" noEditPoints="1" noAdjustHandles="1" noChangeArrowheads="1" noChangeShapeType="1" noTextEdit="1"/>
              </p:cNvSpPr>
              <p:nvPr/>
            </p:nvSpPr>
            <p:spPr>
              <a:xfrm>
                <a:off x="9854824" y="1768288"/>
                <a:ext cx="385731" cy="307777"/>
              </a:xfrm>
              <a:prstGeom prst="rect">
                <a:avLst/>
              </a:prstGeom>
              <a:blipFill>
                <a:blip r:embed="rId1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8" name="CasellaDiTesto 107">
                <a:extLst>
                  <a:ext uri="{FF2B5EF4-FFF2-40B4-BE49-F238E27FC236}">
                    <a16:creationId xmlns:a16="http://schemas.microsoft.com/office/drawing/2014/main" id="{73C6F702-29C2-43D2-B65A-91140B974565}"/>
                  </a:ext>
                </a:extLst>
              </p:cNvPr>
              <p:cNvSpPr txBox="1"/>
              <p:nvPr/>
            </p:nvSpPr>
            <p:spPr>
              <a:xfrm rot="17554658">
                <a:off x="8503616" y="4511996"/>
                <a:ext cx="100488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3</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sSub>
                        <m:sSubPr>
                          <m:ctrlPr>
                            <a:rPr lang="it-IT" sz="14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8" name="CasellaDiTesto 107">
                <a:extLst>
                  <a:ext uri="{FF2B5EF4-FFF2-40B4-BE49-F238E27FC236}">
                    <a16:creationId xmlns:a16="http://schemas.microsoft.com/office/drawing/2014/main" id="{73C6F702-29C2-43D2-B65A-91140B974565}"/>
                  </a:ext>
                </a:extLst>
              </p:cNvPr>
              <p:cNvSpPr txBox="1">
                <a:spLocks noRot="1" noChangeAspect="1" noMove="1" noResize="1" noEditPoints="1" noAdjustHandles="1" noChangeArrowheads="1" noChangeShapeType="1" noTextEdit="1"/>
              </p:cNvSpPr>
              <p:nvPr/>
            </p:nvSpPr>
            <p:spPr>
              <a:xfrm rot="17554658">
                <a:off x="8503616" y="4511996"/>
                <a:ext cx="1004887" cy="307777"/>
              </a:xfrm>
              <a:prstGeom prst="rect">
                <a:avLst/>
              </a:prstGeom>
              <a:blipFill>
                <a:blip r:embed="rId1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9" name="CasellaDiTesto 108">
                <a:extLst>
                  <a:ext uri="{FF2B5EF4-FFF2-40B4-BE49-F238E27FC236}">
                    <a16:creationId xmlns:a16="http://schemas.microsoft.com/office/drawing/2014/main" id="{93E6D21D-FED2-433E-A5A6-A4EBC85C5CA8}"/>
                  </a:ext>
                </a:extLst>
              </p:cNvPr>
              <p:cNvSpPr txBox="1"/>
              <p:nvPr/>
            </p:nvSpPr>
            <p:spPr>
              <a:xfrm rot="19297850">
                <a:off x="10177720" y="4320660"/>
                <a:ext cx="49371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ρ</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2</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09" name="CasellaDiTesto 108">
                <a:extLst>
                  <a:ext uri="{FF2B5EF4-FFF2-40B4-BE49-F238E27FC236}">
                    <a16:creationId xmlns:a16="http://schemas.microsoft.com/office/drawing/2014/main" id="{93E6D21D-FED2-433E-A5A6-A4EBC85C5CA8}"/>
                  </a:ext>
                </a:extLst>
              </p:cNvPr>
              <p:cNvSpPr txBox="1">
                <a:spLocks noRot="1" noChangeAspect="1" noMove="1" noResize="1" noEditPoints="1" noAdjustHandles="1" noChangeArrowheads="1" noChangeShapeType="1" noTextEdit="1"/>
              </p:cNvSpPr>
              <p:nvPr/>
            </p:nvSpPr>
            <p:spPr>
              <a:xfrm rot="19297850">
                <a:off x="10177720" y="4320660"/>
                <a:ext cx="493713" cy="307777"/>
              </a:xfrm>
              <a:prstGeom prst="rect">
                <a:avLst/>
              </a:prstGeom>
              <a:blipFill>
                <a:blip r:embed="rId1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0" name="CasellaDiTesto 109">
                <a:extLst>
                  <a:ext uri="{FF2B5EF4-FFF2-40B4-BE49-F238E27FC236}">
                    <a16:creationId xmlns:a16="http://schemas.microsoft.com/office/drawing/2014/main" id="{0442ADA2-5FFF-4F63-93F9-31A25127FA32}"/>
                  </a:ext>
                </a:extLst>
              </p:cNvPr>
              <p:cNvSpPr txBox="1"/>
              <p:nvPr/>
            </p:nvSpPr>
            <p:spPr>
              <a:xfrm>
                <a:off x="9849432" y="3511905"/>
                <a:ext cx="100488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u</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1</m:t>
                          </m:r>
                        </m:sub>
                      </m:s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t>
                      </m:r>
                    </m:oMath>
                  </m:oMathPara>
                </a14:m>
                <a:endParaRPr lang="it-IT" sz="1400" dirty="0">
                  <a:solidFill>
                    <a:schemeClr val="bg1"/>
                  </a:solidFill>
                </a:endParaRPr>
              </a:p>
            </p:txBody>
          </p:sp>
        </mc:Choice>
        <mc:Fallback xmlns="">
          <p:sp>
            <p:nvSpPr>
              <p:cNvPr id="110" name="CasellaDiTesto 109">
                <a:extLst>
                  <a:ext uri="{FF2B5EF4-FFF2-40B4-BE49-F238E27FC236}">
                    <a16:creationId xmlns:a16="http://schemas.microsoft.com/office/drawing/2014/main" id="{0442ADA2-5FFF-4F63-93F9-31A25127FA32}"/>
                  </a:ext>
                </a:extLst>
              </p:cNvPr>
              <p:cNvSpPr txBox="1">
                <a:spLocks noRot="1" noChangeAspect="1" noMove="1" noResize="1" noEditPoints="1" noAdjustHandles="1" noChangeArrowheads="1" noChangeShapeType="1" noTextEdit="1"/>
              </p:cNvSpPr>
              <p:nvPr/>
            </p:nvSpPr>
            <p:spPr>
              <a:xfrm>
                <a:off x="9849432" y="3511905"/>
                <a:ext cx="1004886" cy="307777"/>
              </a:xfrm>
              <a:prstGeom prst="rect">
                <a:avLst/>
              </a:prstGeom>
              <a:blipFill>
                <a:blip r:embed="rId16"/>
                <a:stretch>
                  <a:fillRect r="-606" b="-13725"/>
                </a:stretch>
              </a:blipFill>
            </p:spPr>
            <p:txBody>
              <a:bodyPr/>
              <a:lstStyle/>
              <a:p>
                <a:r>
                  <a:rPr lang="it-IT">
                    <a:noFill/>
                  </a:rPr>
                  <a:t> </a:t>
                </a:r>
              </a:p>
            </p:txBody>
          </p:sp>
        </mc:Fallback>
      </mc:AlternateContent>
      <p:cxnSp>
        <p:nvCxnSpPr>
          <p:cNvPr id="111" name="Connettore 2 110">
            <a:extLst>
              <a:ext uri="{FF2B5EF4-FFF2-40B4-BE49-F238E27FC236}">
                <a16:creationId xmlns:a16="http://schemas.microsoft.com/office/drawing/2014/main" id="{469F5D5A-8D3E-47B1-ABD1-9EDDB8D00408}"/>
              </a:ext>
            </a:extLst>
          </p:cNvPr>
          <p:cNvCxnSpPr>
            <a:stCxn id="93" idx="2"/>
            <a:endCxn id="90" idx="0"/>
          </p:cNvCxnSpPr>
          <p:nvPr/>
        </p:nvCxnSpPr>
        <p:spPr>
          <a:xfrm flipH="1">
            <a:off x="9403731" y="2347307"/>
            <a:ext cx="1521237" cy="1247994"/>
          </a:xfrm>
          <a:prstGeom prst="straightConnector1">
            <a:avLst/>
          </a:prstGeom>
          <a:ln w="12700">
            <a:solidFill>
              <a:schemeClr val="bg2">
                <a:lumMod val="9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CasellaDiTesto 111">
                <a:extLst>
                  <a:ext uri="{FF2B5EF4-FFF2-40B4-BE49-F238E27FC236}">
                    <a16:creationId xmlns:a16="http://schemas.microsoft.com/office/drawing/2014/main" id="{24CFAB31-6376-4FA2-AFEE-093068157E1D}"/>
                  </a:ext>
                </a:extLst>
              </p:cNvPr>
              <p:cNvSpPr txBox="1"/>
              <p:nvPr/>
            </p:nvSpPr>
            <p:spPr>
              <a:xfrm>
                <a:off x="11311094" y="5799023"/>
                <a:ext cx="53074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12" name="CasellaDiTesto 111">
                <a:extLst>
                  <a:ext uri="{FF2B5EF4-FFF2-40B4-BE49-F238E27FC236}">
                    <a16:creationId xmlns:a16="http://schemas.microsoft.com/office/drawing/2014/main" id="{24CFAB31-6376-4FA2-AFEE-093068157E1D}"/>
                  </a:ext>
                </a:extLst>
              </p:cNvPr>
              <p:cNvSpPr txBox="1">
                <a:spLocks noRot="1" noChangeAspect="1" noMove="1" noResize="1" noEditPoints="1" noAdjustHandles="1" noChangeArrowheads="1" noChangeShapeType="1" noTextEdit="1"/>
              </p:cNvSpPr>
              <p:nvPr/>
            </p:nvSpPr>
            <p:spPr>
              <a:xfrm>
                <a:off x="11311094" y="5799023"/>
                <a:ext cx="530749" cy="307777"/>
              </a:xfrm>
              <a:prstGeom prst="rect">
                <a:avLst/>
              </a:prstGeom>
              <a:blipFill>
                <a:blip r:embed="rId17"/>
                <a:stretch>
                  <a:fillRect b="-784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3" name="CasellaDiTesto 112">
                <a:extLst>
                  <a:ext uri="{FF2B5EF4-FFF2-40B4-BE49-F238E27FC236}">
                    <a16:creationId xmlns:a16="http://schemas.microsoft.com/office/drawing/2014/main" id="{A214A21A-AEAF-44C4-873A-01E2B5C12FB6}"/>
                  </a:ext>
                </a:extLst>
              </p:cNvPr>
              <p:cNvSpPr txBox="1"/>
              <p:nvPr/>
            </p:nvSpPr>
            <p:spPr>
              <a:xfrm>
                <a:off x="7442440" y="1599508"/>
                <a:ext cx="25868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b</m:t>
                      </m:r>
                    </m:oMath>
                  </m:oMathPara>
                </a14:m>
                <a:endParaRPr lang="it-IT" sz="1400" dirty="0">
                  <a:solidFill>
                    <a:schemeClr val="bg1"/>
                  </a:solidFill>
                </a:endParaRPr>
              </a:p>
            </p:txBody>
          </p:sp>
        </mc:Choice>
        <mc:Fallback xmlns="">
          <p:sp>
            <p:nvSpPr>
              <p:cNvPr id="113" name="CasellaDiTesto 112">
                <a:extLst>
                  <a:ext uri="{FF2B5EF4-FFF2-40B4-BE49-F238E27FC236}">
                    <a16:creationId xmlns:a16="http://schemas.microsoft.com/office/drawing/2014/main" id="{A214A21A-AEAF-44C4-873A-01E2B5C12FB6}"/>
                  </a:ext>
                </a:extLst>
              </p:cNvPr>
              <p:cNvSpPr txBox="1">
                <a:spLocks noRot="1" noChangeAspect="1" noMove="1" noResize="1" noEditPoints="1" noAdjustHandles="1" noChangeArrowheads="1" noChangeShapeType="1" noTextEdit="1"/>
              </p:cNvSpPr>
              <p:nvPr/>
            </p:nvSpPr>
            <p:spPr>
              <a:xfrm>
                <a:off x="7442440" y="1599508"/>
                <a:ext cx="258687" cy="307777"/>
              </a:xfrm>
              <a:prstGeom prst="rect">
                <a:avLst/>
              </a:prstGeom>
              <a:blipFill>
                <a:blip r:embed="rId18"/>
                <a:stretch>
                  <a:fillRect r="-7143"/>
                </a:stretch>
              </a:blipFill>
            </p:spPr>
            <p:txBody>
              <a:bodyPr/>
              <a:lstStyle/>
              <a:p>
                <a:r>
                  <a:rPr lang="it-IT">
                    <a:noFill/>
                  </a:rPr>
                  <a:t> </a:t>
                </a:r>
              </a:p>
            </p:txBody>
          </p:sp>
        </mc:Fallback>
      </mc:AlternateContent>
      <p:cxnSp>
        <p:nvCxnSpPr>
          <p:cNvPr id="114" name="Connettore a gomito 113">
            <a:extLst>
              <a:ext uri="{FF2B5EF4-FFF2-40B4-BE49-F238E27FC236}">
                <a16:creationId xmlns:a16="http://schemas.microsoft.com/office/drawing/2014/main" id="{30538CCD-4A9D-457E-A793-BD840E04D6AF}"/>
              </a:ext>
            </a:extLst>
          </p:cNvPr>
          <p:cNvCxnSpPr>
            <a:cxnSpLocks/>
            <a:stCxn id="91" idx="1"/>
            <a:endCxn id="102" idx="2"/>
          </p:cNvCxnSpPr>
          <p:nvPr/>
        </p:nvCxnSpPr>
        <p:spPr>
          <a:xfrm rot="10800000">
            <a:off x="7414079" y="2343346"/>
            <a:ext cx="827223" cy="3748993"/>
          </a:xfrm>
          <a:prstGeom prst="bentConnector2">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CasellaDiTesto 114">
                <a:extLst>
                  <a:ext uri="{FF2B5EF4-FFF2-40B4-BE49-F238E27FC236}">
                    <a16:creationId xmlns:a16="http://schemas.microsoft.com/office/drawing/2014/main" id="{E8B0A918-A872-4BF7-823B-F21465619341}"/>
                  </a:ext>
                </a:extLst>
              </p:cNvPr>
              <p:cNvSpPr txBox="1"/>
              <p:nvPr/>
            </p:nvSpPr>
            <p:spPr>
              <a:xfrm>
                <a:off x="7094088" y="2594622"/>
                <a:ext cx="38503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η</m:t>
                      </m:r>
                    </m:oMath>
                  </m:oMathPara>
                </a14:m>
                <a:endParaRPr lang="it-IT" sz="1400" dirty="0">
                  <a:solidFill>
                    <a:schemeClr val="bg1"/>
                  </a:solidFill>
                </a:endParaRPr>
              </a:p>
            </p:txBody>
          </p:sp>
        </mc:Choice>
        <mc:Fallback xmlns="">
          <p:sp>
            <p:nvSpPr>
              <p:cNvPr id="115" name="CasellaDiTesto 114">
                <a:extLst>
                  <a:ext uri="{FF2B5EF4-FFF2-40B4-BE49-F238E27FC236}">
                    <a16:creationId xmlns:a16="http://schemas.microsoft.com/office/drawing/2014/main" id="{E8B0A918-A872-4BF7-823B-F21465619341}"/>
                  </a:ext>
                </a:extLst>
              </p:cNvPr>
              <p:cNvSpPr txBox="1">
                <a:spLocks noRot="1" noChangeAspect="1" noMove="1" noResize="1" noEditPoints="1" noAdjustHandles="1" noChangeArrowheads="1" noChangeShapeType="1" noTextEdit="1"/>
              </p:cNvSpPr>
              <p:nvPr/>
            </p:nvSpPr>
            <p:spPr>
              <a:xfrm>
                <a:off x="7094088" y="2594622"/>
                <a:ext cx="385038" cy="307777"/>
              </a:xfrm>
              <a:prstGeom prst="rect">
                <a:avLst/>
              </a:prstGeom>
              <a:blipFill>
                <a:blip r:embed="rId19"/>
                <a:stretch>
                  <a:fillRect b="-8000"/>
                </a:stretch>
              </a:blipFill>
            </p:spPr>
            <p:txBody>
              <a:bodyPr/>
              <a:lstStyle/>
              <a:p>
                <a:r>
                  <a:rPr lang="it-IT">
                    <a:noFill/>
                  </a:rPr>
                  <a:t> </a:t>
                </a:r>
              </a:p>
            </p:txBody>
          </p:sp>
        </mc:Fallback>
      </mc:AlternateContent>
      <p:cxnSp>
        <p:nvCxnSpPr>
          <p:cNvPr id="116" name="Connettore 2 115">
            <a:extLst>
              <a:ext uri="{FF2B5EF4-FFF2-40B4-BE49-F238E27FC236}">
                <a16:creationId xmlns:a16="http://schemas.microsoft.com/office/drawing/2014/main" id="{BFF3E431-8A3F-4E9A-B5C0-89B6CDBD7321}"/>
              </a:ext>
            </a:extLst>
          </p:cNvPr>
          <p:cNvCxnSpPr>
            <a:stCxn id="100" idx="2"/>
            <a:endCxn id="91" idx="0"/>
          </p:cNvCxnSpPr>
          <p:nvPr/>
        </p:nvCxnSpPr>
        <p:spPr>
          <a:xfrm>
            <a:off x="7985784" y="4098477"/>
            <a:ext cx="669517" cy="1741861"/>
          </a:xfrm>
          <a:prstGeom prst="straightConnector1">
            <a:avLst/>
          </a:prstGeom>
          <a:ln w="12700">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7" name="CasellaDiTesto 116">
                <a:extLst>
                  <a:ext uri="{FF2B5EF4-FFF2-40B4-BE49-F238E27FC236}">
                    <a16:creationId xmlns:a16="http://schemas.microsoft.com/office/drawing/2014/main" id="{3AE9B8B7-80A4-4D7B-BDF0-6EEB5D06F52D}"/>
                  </a:ext>
                </a:extLst>
              </p:cNvPr>
              <p:cNvSpPr txBox="1"/>
              <p:nvPr/>
            </p:nvSpPr>
            <p:spPr>
              <a:xfrm>
                <a:off x="8566117" y="3517216"/>
                <a:ext cx="40537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σ</m:t>
                          </m:r>
                        </m:e>
                        <m:sub>
                          <m: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1</m:t>
                          </m:r>
                        </m:sub>
                      </m:sSub>
                    </m:oMath>
                  </m:oMathPara>
                </a14:m>
                <a:endParaRPr lang="it-IT" sz="1400" dirty="0">
                  <a:solidFill>
                    <a:schemeClr val="bg1"/>
                  </a:solidFill>
                </a:endParaRPr>
              </a:p>
            </p:txBody>
          </p:sp>
        </mc:Choice>
        <mc:Fallback xmlns="">
          <p:sp>
            <p:nvSpPr>
              <p:cNvPr id="117" name="CasellaDiTesto 116">
                <a:extLst>
                  <a:ext uri="{FF2B5EF4-FFF2-40B4-BE49-F238E27FC236}">
                    <a16:creationId xmlns:a16="http://schemas.microsoft.com/office/drawing/2014/main" id="{3AE9B8B7-80A4-4D7B-BDF0-6EEB5D06F52D}"/>
                  </a:ext>
                </a:extLst>
              </p:cNvPr>
              <p:cNvSpPr txBox="1">
                <a:spLocks noRot="1" noChangeAspect="1" noMove="1" noResize="1" noEditPoints="1" noAdjustHandles="1" noChangeArrowheads="1" noChangeShapeType="1" noTextEdit="1"/>
              </p:cNvSpPr>
              <p:nvPr/>
            </p:nvSpPr>
            <p:spPr>
              <a:xfrm>
                <a:off x="8566117" y="3517216"/>
                <a:ext cx="405373" cy="307777"/>
              </a:xfrm>
              <a:prstGeom prst="rect">
                <a:avLst/>
              </a:prstGeom>
              <a:blipFill>
                <a:blip r:embed="rId20"/>
                <a:stretch>
                  <a:fillRect b="-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8" name="CasellaDiTesto 117">
                <a:extLst>
                  <a:ext uri="{FF2B5EF4-FFF2-40B4-BE49-F238E27FC236}">
                    <a16:creationId xmlns:a16="http://schemas.microsoft.com/office/drawing/2014/main" id="{5A5353DD-532F-43C7-A52B-E62B08302DD8}"/>
                  </a:ext>
                </a:extLst>
              </p:cNvPr>
              <p:cNvSpPr txBox="1"/>
              <p:nvPr/>
            </p:nvSpPr>
            <p:spPr>
              <a:xfrm rot="18939945">
                <a:off x="9939469" y="2803166"/>
                <a:ext cx="1101012" cy="307777"/>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(1−</m:t>
                      </m:r>
                      <m:r>
                        <m:rPr>
                          <m:sty m:val="p"/>
                        </m:rP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p</m:t>
                      </m:r>
                      <m:r>
                        <a:rPr lang="it-IT" sz="1400" i="0" smtClean="0">
                          <a:solidFill>
                            <a:schemeClr val="bg1"/>
                          </a:solidFill>
                          <a:effectLst>
                            <a:outerShdw blurRad="38100" dist="38100" dir="2700000" algn="tl">
                              <a:srgbClr val="000000">
                                <a:alpha val="43137"/>
                              </a:srgbClr>
                            </a:outerShdw>
                          </a:effectLst>
                          <a:latin typeface="Cambria Math" panose="02040503050406030204" pitchFamily="18" charset="0"/>
                        </a:rPr>
                        <m:t>)</m:t>
                      </m:r>
                      <m:r>
                        <m:rPr>
                          <m:sty m:val="p"/>
                        </m:rPr>
                        <a:rPr lang="it-IT" sz="1400" i="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λτ</m:t>
                      </m:r>
                    </m:oMath>
                  </m:oMathPara>
                </a14:m>
                <a:endParaRPr lang="it-IT" sz="1400" dirty="0">
                  <a:solidFill>
                    <a:schemeClr val="bg1"/>
                  </a:solidFill>
                  <a:effectLst>
                    <a:outerShdw blurRad="38100" dist="38100" dir="2700000" algn="tl">
                      <a:srgbClr val="000000">
                        <a:alpha val="43137"/>
                      </a:srgbClr>
                    </a:outerShdw>
                  </a:effectLst>
                </a:endParaRPr>
              </a:p>
            </p:txBody>
          </p:sp>
        </mc:Choice>
        <mc:Fallback xmlns="">
          <p:sp>
            <p:nvSpPr>
              <p:cNvPr id="118" name="CasellaDiTesto 117">
                <a:extLst>
                  <a:ext uri="{FF2B5EF4-FFF2-40B4-BE49-F238E27FC236}">
                    <a16:creationId xmlns:a16="http://schemas.microsoft.com/office/drawing/2014/main" id="{5A5353DD-532F-43C7-A52B-E62B08302DD8}"/>
                  </a:ext>
                </a:extLst>
              </p:cNvPr>
              <p:cNvSpPr txBox="1">
                <a:spLocks noRot="1" noChangeAspect="1" noMove="1" noResize="1" noEditPoints="1" noAdjustHandles="1" noChangeArrowheads="1" noChangeShapeType="1" noTextEdit="1"/>
              </p:cNvSpPr>
              <p:nvPr/>
            </p:nvSpPr>
            <p:spPr>
              <a:xfrm rot="18939945">
                <a:off x="9939469" y="2803166"/>
                <a:ext cx="1101012" cy="307777"/>
              </a:xfrm>
              <a:prstGeom prst="rect">
                <a:avLst/>
              </a:prstGeom>
              <a:blipFill>
                <a:blip r:embed="rId21"/>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9" name="CasellaDiTesto 118">
                <a:extLst>
                  <a:ext uri="{FF2B5EF4-FFF2-40B4-BE49-F238E27FC236}">
                    <a16:creationId xmlns:a16="http://schemas.microsoft.com/office/drawing/2014/main" id="{8DA85FD5-16A9-4ACC-9A13-7D28498C638E}"/>
                  </a:ext>
                </a:extLst>
              </p:cNvPr>
              <p:cNvSpPr txBox="1"/>
              <p:nvPr/>
            </p:nvSpPr>
            <p:spPr>
              <a:xfrm rot="20555789" flipH="1">
                <a:off x="7997349" y="4798341"/>
                <a:ext cx="359782"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ctrlPr>
                        </m:sSubPr>
                        <m:e>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γ</m:t>
                          </m:r>
                        </m:e>
                        <m:sub>
                          <m: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2</m:t>
                          </m:r>
                        </m:sub>
                      </m:sSub>
                    </m:oMath>
                  </m:oMathPara>
                </a14:m>
                <a:endParaRPr lang="it-IT" sz="1400" dirty="0">
                  <a:solidFill>
                    <a:schemeClr val="bg1"/>
                  </a:solidFill>
                </a:endParaRPr>
              </a:p>
            </p:txBody>
          </p:sp>
        </mc:Choice>
        <mc:Fallback xmlns="">
          <p:sp>
            <p:nvSpPr>
              <p:cNvPr id="119" name="CasellaDiTesto 118">
                <a:extLst>
                  <a:ext uri="{FF2B5EF4-FFF2-40B4-BE49-F238E27FC236}">
                    <a16:creationId xmlns:a16="http://schemas.microsoft.com/office/drawing/2014/main" id="{8DA85FD5-16A9-4ACC-9A13-7D28498C638E}"/>
                  </a:ext>
                </a:extLst>
              </p:cNvPr>
              <p:cNvSpPr txBox="1">
                <a:spLocks noRot="1" noChangeAspect="1" noMove="1" noResize="1" noEditPoints="1" noAdjustHandles="1" noChangeArrowheads="1" noChangeShapeType="1" noTextEdit="1"/>
              </p:cNvSpPr>
              <p:nvPr/>
            </p:nvSpPr>
            <p:spPr>
              <a:xfrm rot="20555789" flipH="1">
                <a:off x="7997349" y="4798341"/>
                <a:ext cx="359782" cy="307777"/>
              </a:xfrm>
              <a:prstGeom prst="rect">
                <a:avLst/>
              </a:prstGeom>
              <a:blipFill>
                <a:blip r:embed="rId22"/>
                <a:stretch>
                  <a:fillRect b="-149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0" name="CasellaDiTesto 119">
                <a:extLst>
                  <a:ext uri="{FF2B5EF4-FFF2-40B4-BE49-F238E27FC236}">
                    <a16:creationId xmlns:a16="http://schemas.microsoft.com/office/drawing/2014/main" id="{A2FE8A2D-9A3B-486E-B2E0-B98A830F4F91}"/>
                  </a:ext>
                </a:extLst>
              </p:cNvPr>
              <p:cNvSpPr txBox="1"/>
              <p:nvPr/>
            </p:nvSpPr>
            <p:spPr>
              <a:xfrm>
                <a:off x="11257904" y="3223344"/>
                <a:ext cx="259993"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it-IT" sz="1400" b="0" i="0" smtClean="0">
                          <a:solidFill>
                            <a:schemeClr val="bg1"/>
                          </a:solidFill>
                          <a:effectLst>
                            <a:outerShdw blurRad="38100" dist="38100" dir="2700000" algn="tl">
                              <a:srgbClr val="000000">
                                <a:alpha val="43137"/>
                              </a:srgbClr>
                            </a:outerShdw>
                          </a:effectLst>
                          <a:latin typeface="Cambria Math" panose="02040503050406030204" pitchFamily="18" charset="0"/>
                        </a:rPr>
                        <m:t>m</m:t>
                      </m:r>
                    </m:oMath>
                  </m:oMathPara>
                </a14:m>
                <a:endParaRPr lang="it-IT" sz="1400" dirty="0">
                  <a:solidFill>
                    <a:schemeClr val="bg1"/>
                  </a:solidFill>
                </a:endParaRPr>
              </a:p>
            </p:txBody>
          </p:sp>
        </mc:Choice>
        <mc:Fallback xmlns="">
          <p:sp>
            <p:nvSpPr>
              <p:cNvPr id="120" name="CasellaDiTesto 119">
                <a:extLst>
                  <a:ext uri="{FF2B5EF4-FFF2-40B4-BE49-F238E27FC236}">
                    <a16:creationId xmlns:a16="http://schemas.microsoft.com/office/drawing/2014/main" id="{A2FE8A2D-9A3B-486E-B2E0-B98A830F4F91}"/>
                  </a:ext>
                </a:extLst>
              </p:cNvPr>
              <p:cNvSpPr txBox="1">
                <a:spLocks noRot="1" noChangeAspect="1" noMove="1" noResize="1" noEditPoints="1" noAdjustHandles="1" noChangeArrowheads="1" noChangeShapeType="1" noTextEdit="1"/>
              </p:cNvSpPr>
              <p:nvPr/>
            </p:nvSpPr>
            <p:spPr>
              <a:xfrm>
                <a:off x="11257904" y="3223344"/>
                <a:ext cx="259993" cy="307777"/>
              </a:xfrm>
              <a:prstGeom prst="rect">
                <a:avLst/>
              </a:prstGeom>
              <a:blipFill>
                <a:blip r:embed="rId23"/>
                <a:stretch>
                  <a:fillRect r="-19048"/>
                </a:stretch>
              </a:blipFill>
            </p:spPr>
            <p:txBody>
              <a:bodyPr/>
              <a:lstStyle/>
              <a:p>
                <a:r>
                  <a:rPr lang="it-IT">
                    <a:noFill/>
                  </a:rPr>
                  <a:t> </a:t>
                </a:r>
              </a:p>
            </p:txBody>
          </p:sp>
        </mc:Fallback>
      </mc:AlternateContent>
      <p:cxnSp>
        <p:nvCxnSpPr>
          <p:cNvPr id="121" name="Connettore a gomito 120">
            <a:extLst>
              <a:ext uri="{FF2B5EF4-FFF2-40B4-BE49-F238E27FC236}">
                <a16:creationId xmlns:a16="http://schemas.microsoft.com/office/drawing/2014/main" id="{7DA97EC2-78D0-477F-A1F1-193DCB7A8873}"/>
              </a:ext>
            </a:extLst>
          </p:cNvPr>
          <p:cNvCxnSpPr>
            <a:cxnSpLocks/>
            <a:stCxn id="93" idx="3"/>
            <a:endCxn id="91" idx="3"/>
          </p:cNvCxnSpPr>
          <p:nvPr/>
        </p:nvCxnSpPr>
        <p:spPr>
          <a:xfrm flipH="1">
            <a:off x="9069301" y="2095307"/>
            <a:ext cx="2269667" cy="3997031"/>
          </a:xfrm>
          <a:prstGeom prst="bentConnector3">
            <a:avLst>
              <a:gd name="adj1" fmla="val -20704"/>
            </a:avLst>
          </a:prstGeom>
          <a:ln w="12700">
            <a:solidFill>
              <a:schemeClr val="bg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Rettangolo 121">
                <a:extLst>
                  <a:ext uri="{FF2B5EF4-FFF2-40B4-BE49-F238E27FC236}">
                    <a16:creationId xmlns:a16="http://schemas.microsoft.com/office/drawing/2014/main" id="{10DAA83B-4F18-477F-BA91-116A13CFEBFF}"/>
                  </a:ext>
                </a:extLst>
              </p:cNvPr>
              <p:cNvSpPr/>
              <p:nvPr/>
            </p:nvSpPr>
            <p:spPr>
              <a:xfrm>
                <a:off x="5658817" y="1839345"/>
                <a:ext cx="828000" cy="504000"/>
              </a:xfrm>
              <a:prstGeom prst="rect">
                <a:avLst/>
              </a:prstGeom>
              <a:solidFill>
                <a:schemeClr val="tx1">
                  <a:lumMod val="85000"/>
                  <a:lumOff val="15000"/>
                </a:schemeClr>
              </a:solidFill>
              <a:ln w="38100">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fontAlgn="auto" hangingPunct="1">
                  <a:spcBef>
                    <a:spcPts val="0"/>
                  </a:spcBef>
                  <a:spcAft>
                    <a:spcPts val="0"/>
                  </a:spcAft>
                  <a:defRPr/>
                </a:pPr>
                <a14:m>
                  <m:oMathPara xmlns:m="http://schemas.openxmlformats.org/officeDocument/2006/math">
                    <m:oMathParaPr>
                      <m:jc m:val="centerGroup"/>
                    </m:oMathParaPr>
                    <m:oMath xmlns:m="http://schemas.openxmlformats.org/officeDocument/2006/math">
                      <m:r>
                        <a:rPr lang="it-IT" sz="2000" b="0" i="1" smtClean="0">
                          <a:solidFill>
                            <a:schemeClr val="bg1"/>
                          </a:solidFill>
                          <a:latin typeface="Cambria Math" panose="02040503050406030204" pitchFamily="18" charset="0"/>
                        </a:rPr>
                        <m:t>𝑉</m:t>
                      </m:r>
                    </m:oMath>
                  </m:oMathPara>
                </a14:m>
                <a:endParaRPr lang="it-IT" sz="2000" dirty="0">
                  <a:solidFill>
                    <a:schemeClr val="bg1"/>
                  </a:solidFill>
                  <a:latin typeface="Calibri" panose="020F0502020204030204"/>
                </a:endParaRPr>
              </a:p>
            </p:txBody>
          </p:sp>
        </mc:Choice>
        <mc:Fallback xmlns="">
          <p:sp>
            <p:nvSpPr>
              <p:cNvPr id="122" name="Rettangolo 121">
                <a:extLst>
                  <a:ext uri="{FF2B5EF4-FFF2-40B4-BE49-F238E27FC236}">
                    <a16:creationId xmlns:a16="http://schemas.microsoft.com/office/drawing/2014/main" id="{10DAA83B-4F18-477F-BA91-116A13CFEBFF}"/>
                  </a:ext>
                </a:extLst>
              </p:cNvPr>
              <p:cNvSpPr>
                <a:spLocks noRot="1" noChangeAspect="1" noMove="1" noResize="1" noEditPoints="1" noAdjustHandles="1" noChangeArrowheads="1" noChangeShapeType="1" noTextEdit="1"/>
              </p:cNvSpPr>
              <p:nvPr/>
            </p:nvSpPr>
            <p:spPr>
              <a:xfrm>
                <a:off x="5658817" y="1839345"/>
                <a:ext cx="828000" cy="504000"/>
              </a:xfrm>
              <a:prstGeom prst="rect">
                <a:avLst/>
              </a:prstGeom>
              <a:blipFill>
                <a:blip r:embed="rId24"/>
                <a:stretch>
                  <a:fillRect/>
                </a:stretch>
              </a:blipFill>
              <a:ln w="38100">
                <a:solidFill>
                  <a:schemeClr val="bg2">
                    <a:lumMod val="75000"/>
                  </a:schemeClr>
                </a:solidFill>
              </a:ln>
            </p:spPr>
            <p:txBody>
              <a:bodyPr/>
              <a:lstStyle/>
              <a:p>
                <a:r>
                  <a:rPr lang="it-IT">
                    <a:noFill/>
                  </a:rPr>
                  <a:t> </a:t>
                </a:r>
              </a:p>
            </p:txBody>
          </p:sp>
        </mc:Fallback>
      </mc:AlternateContent>
      <p:cxnSp>
        <p:nvCxnSpPr>
          <p:cNvPr id="123" name="Connettore 2 122">
            <a:extLst>
              <a:ext uri="{FF2B5EF4-FFF2-40B4-BE49-F238E27FC236}">
                <a16:creationId xmlns:a16="http://schemas.microsoft.com/office/drawing/2014/main" id="{7B61805B-FA30-494B-ABE8-1BC362FD852F}"/>
              </a:ext>
            </a:extLst>
          </p:cNvPr>
          <p:cNvCxnSpPr>
            <a:cxnSpLocks/>
            <a:stCxn id="102" idx="1"/>
            <a:endCxn id="122" idx="3"/>
          </p:cNvCxnSpPr>
          <p:nvPr/>
        </p:nvCxnSpPr>
        <p:spPr>
          <a:xfrm flipH="1">
            <a:off x="6486817" y="2091345"/>
            <a:ext cx="513261" cy="0"/>
          </a:xfrm>
          <a:prstGeom prst="straightConnector1">
            <a:avLst/>
          </a:prstGeom>
          <a:ln>
            <a:solidFill>
              <a:schemeClr val="bg2"/>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4" name="CasellaDiTesto 123">
                <a:extLst>
                  <a:ext uri="{FF2B5EF4-FFF2-40B4-BE49-F238E27FC236}">
                    <a16:creationId xmlns:a16="http://schemas.microsoft.com/office/drawing/2014/main" id="{1D98DB3F-1DE9-4541-900A-C13CEEDD365F}"/>
                  </a:ext>
                </a:extLst>
              </p:cNvPr>
              <p:cNvSpPr txBox="1"/>
              <p:nvPr/>
            </p:nvSpPr>
            <p:spPr>
              <a:xfrm>
                <a:off x="6586692" y="1728089"/>
                <a:ext cx="469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1600" i="1" smtClean="0">
                              <a:solidFill>
                                <a:schemeClr val="bg1"/>
                              </a:solidFill>
                              <a:effectLst/>
                              <a:latin typeface="Cambria Math" panose="02040503050406030204" pitchFamily="18" charset="0"/>
                              <a:ea typeface="Cambria Math" panose="02040503050406030204" pitchFamily="18" charset="0"/>
                            </a:rPr>
                          </m:ctrlPr>
                        </m:sSubPr>
                        <m:e>
                          <m:r>
                            <m:rPr>
                              <m:sty m:val="p"/>
                            </m:rPr>
                            <a:rPr lang="it-IT" sz="1600" i="0">
                              <a:solidFill>
                                <a:schemeClr val="bg1"/>
                              </a:solidFill>
                              <a:effectLst/>
                              <a:latin typeface="Cambria Math" panose="02040503050406030204" pitchFamily="18" charset="0"/>
                              <a:ea typeface="Cambria Math" panose="02040503050406030204" pitchFamily="18" charset="0"/>
                            </a:rPr>
                            <m:t>u</m:t>
                          </m:r>
                        </m:e>
                        <m:sub>
                          <m:r>
                            <m:rPr>
                              <m:sty m:val="p"/>
                            </m:rPr>
                            <a:rPr lang="it-IT" sz="1600" i="0">
                              <a:solidFill>
                                <a:schemeClr val="bg1"/>
                              </a:solidFill>
                              <a:effectLst/>
                              <a:latin typeface="Cambria Math" panose="02040503050406030204" pitchFamily="18" charset="0"/>
                              <a:ea typeface="Cambria Math" panose="02040503050406030204" pitchFamily="18" charset="0"/>
                            </a:rPr>
                            <m:t>va</m:t>
                          </m:r>
                        </m:sub>
                      </m:sSub>
                    </m:oMath>
                  </m:oMathPara>
                </a14:m>
                <a:endParaRPr lang="it-IT" sz="1600" dirty="0">
                  <a:solidFill>
                    <a:schemeClr val="bg1"/>
                  </a:solidFill>
                </a:endParaRPr>
              </a:p>
            </p:txBody>
          </p:sp>
        </mc:Choice>
        <mc:Fallback xmlns="">
          <p:sp>
            <p:nvSpPr>
              <p:cNvPr id="124" name="CasellaDiTesto 123">
                <a:extLst>
                  <a:ext uri="{FF2B5EF4-FFF2-40B4-BE49-F238E27FC236}">
                    <a16:creationId xmlns:a16="http://schemas.microsoft.com/office/drawing/2014/main" id="{1D98DB3F-1DE9-4541-900A-C13CEEDD365F}"/>
                  </a:ext>
                </a:extLst>
              </p:cNvPr>
              <p:cNvSpPr txBox="1">
                <a:spLocks noRot="1" noChangeAspect="1" noMove="1" noResize="1" noEditPoints="1" noAdjustHandles="1" noChangeArrowheads="1" noChangeShapeType="1" noTextEdit="1"/>
              </p:cNvSpPr>
              <p:nvPr/>
            </p:nvSpPr>
            <p:spPr>
              <a:xfrm>
                <a:off x="6586692" y="1728089"/>
                <a:ext cx="469808" cy="338554"/>
              </a:xfrm>
              <a:prstGeom prst="rect">
                <a:avLst/>
              </a:prstGeom>
              <a:blipFill>
                <a:blip r:embed="rId25"/>
                <a:stretch>
                  <a:fillRect/>
                </a:stretch>
              </a:blipFill>
            </p:spPr>
            <p:txBody>
              <a:bodyPr/>
              <a:lstStyle/>
              <a:p>
                <a:r>
                  <a:rPr lang="it-IT">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82070387"/>
                  </p:ext>
                </p:extLst>
              </p:nvPr>
            </p:nvGraphicFramePr>
            <p:xfrm>
              <a:off x="729724" y="1501182"/>
              <a:ext cx="11323320" cy="5217943"/>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03786">
                    <a:tc>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Symbol</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000" dirty="0">
                              <a:effectLst/>
                              <a:latin typeface="Times New Roman" panose="02020603050405020304" pitchFamily="18" charset="0"/>
                              <a:cs typeface="Times New Roman" panose="02020603050405020304" pitchFamily="18" charset="0"/>
                            </a:rPr>
                            <a:t>                                          Interpretation   </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915253974"/>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𝒃</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Number of births.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74084127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𝒅</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 in Italy</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91063789"/>
                      </a:ext>
                    </a:extLst>
                  </a:tr>
                  <a:tr h="392957">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𝜷</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Contact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2072665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𝒌</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Incubation period</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08412790"/>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𝝀</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positive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3883687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𝒑</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quarantined people. (1-p): percentage of hospitalized patients not in IC</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080561817"/>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𝝈</m:t>
                                    </m:r>
                                  </m:e>
                                  <m:sub>
                                    <m:r>
                                      <a:rPr lang="en-GB" sz="1600">
                                        <a:effectLst/>
                                        <a:latin typeface="Cambria Math" panose="02040503050406030204" pitchFamily="18" charset="0"/>
                                      </a:rPr>
                                      <m:t>𝟏</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quarantine move to Covid units after complications.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884498215"/>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𝝈</m:t>
                                    </m:r>
                                  </m:e>
                                  <m:sub>
                                    <m:r>
                                      <a:rPr lang="en-GB" sz="1600">
                                        <a:effectLst/>
                                        <a:latin typeface="Cambria Math" panose="02040503050406030204" pitchFamily="18" charset="0"/>
                                      </a:rPr>
                                      <m:t>𝟐</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Covid units move to IC units after complications.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33479029"/>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𝜸</m:t>
                                    </m:r>
                                  </m:e>
                                  <m:sub>
                                    <m:r>
                                      <a:rPr lang="en-GB" sz="1600">
                                        <a:effectLst/>
                                        <a:latin typeface="Cambria Math" panose="02040503050406030204" pitchFamily="18" charset="0"/>
                                      </a:rPr>
                                      <m:t>𝒊</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Recovery rate without use of drugs in </a:t>
                          </a:r>
                          <a:r>
                            <a:rPr lang="en-GB" sz="1600" dirty="0" err="1">
                              <a:effectLst/>
                              <a:latin typeface="Times New Roman" panose="02020603050405020304" pitchFamily="18" charset="0"/>
                              <a:cs typeface="Times New Roman" panose="02020603050405020304" pitchFamily="18" charset="0"/>
                            </a:rPr>
                            <a:t>I</a:t>
                          </a:r>
                          <a:r>
                            <a:rPr lang="en-GB" sz="1600" baseline="-25000" dirty="0" err="1">
                              <a:effectLst/>
                              <a:latin typeface="Times New Roman" panose="02020603050405020304" pitchFamily="18" charset="0"/>
                              <a:cs typeface="Times New Roman" panose="02020603050405020304" pitchFamily="18" charset="0"/>
                            </a:rPr>
                            <a:t>a</a:t>
                          </a:r>
                          <a:r>
                            <a:rPr lang="en-GB" sz="1600" dirty="0">
                              <a:effectLst/>
                              <a:latin typeface="Times New Roman" panose="02020603050405020304" pitchFamily="18" charset="0"/>
                              <a:cs typeface="Times New Roman" panose="02020603050405020304" pitchFamily="18" charset="0"/>
                            </a:rPr>
                            <a:t>(</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=1), Q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=2), I</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=3)</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368275711"/>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𝒎</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a:effectLst/>
                              <a:latin typeface="Times New Roman" panose="02020603050405020304" pitchFamily="18" charset="0"/>
                              <a:cs typeface="Times New Roman" panose="02020603050405020304" pitchFamily="18" charset="0"/>
                            </a:rPr>
                            <a:t>Covid </a:t>
                          </a:r>
                          <a:r>
                            <a:rPr lang="en-GB" sz="1600" dirty="0">
                              <a:effectLst/>
                              <a:latin typeface="Times New Roman" panose="02020603050405020304" pitchFamily="18" charset="0"/>
                              <a:cs typeface="Times New Roman" panose="02020603050405020304" pitchFamily="18" charset="0"/>
                            </a:rPr>
                            <a:t>d</a:t>
                          </a:r>
                          <a:r>
                            <a:rPr lang="en-GB" sz="1600">
                              <a:effectLst/>
                              <a:latin typeface="Times New Roman" panose="02020603050405020304" pitchFamily="18" charset="0"/>
                              <a:cs typeface="Times New Roman" panose="02020603050405020304" pitchFamily="18" charset="0"/>
                            </a:rPr>
                            <a:t>eath </a:t>
                          </a:r>
                          <a:r>
                            <a:rPr lang="en-GB" sz="1600" dirty="0">
                              <a:effectLst/>
                              <a:latin typeface="Times New Roman" panose="02020603050405020304" pitchFamily="18" charset="0"/>
                              <a:cs typeface="Times New Roman" panose="02020603050405020304" pitchFamily="18" charset="0"/>
                            </a:rPr>
                            <a:t>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11678972"/>
                      </a:ext>
                    </a:extLst>
                  </a:tr>
                  <a:tr h="374726">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𝝆</m:t>
                                    </m:r>
                                  </m:e>
                                  <m:sub>
                                    <m:r>
                                      <a:rPr lang="en-GB" sz="1600">
                                        <a:effectLst/>
                                        <a:latin typeface="Cambria Math" panose="02040503050406030204" pitchFamily="18" charset="0"/>
                                      </a:rPr>
                                      <m:t>𝒋</m:t>
                                    </m:r>
                                  </m:sub>
                                </m:sSub>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Control effectiveness (</a:t>
                          </a:r>
                          <a14:m>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𝜌</m:t>
                                  </m:r>
                                </m:e>
                                <m:sub>
                                  <m:r>
                                    <a:rPr lang="en-GB" sz="1600">
                                      <a:effectLst/>
                                      <a:latin typeface="Cambria Math" panose="02040503050406030204" pitchFamily="18" charset="0"/>
                                    </a:rPr>
                                    <m:t>1</m:t>
                                  </m:r>
                                </m:sub>
                              </m:sSub>
                            </m:oMath>
                          </a14:m>
                          <a:r>
                            <a:rPr lang="en-GB" sz="1600" dirty="0">
                              <a:effectLst/>
                              <a:latin typeface="Times New Roman" panose="02020603050405020304" pitchFamily="18" charset="0"/>
                              <a:cs typeface="Times New Roman" panose="02020603050405020304" pitchFamily="18" charset="0"/>
                            </a:rPr>
                            <a:t> with respect to u</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and </a:t>
                          </a:r>
                          <a14:m>
                            <m:oMath xmlns:m="http://schemas.openxmlformats.org/officeDocument/2006/math">
                              <m:sSub>
                                <m:sSubPr>
                                  <m:ctrlPr>
                                    <a:rPr lang="it-IT" sz="1600" i="1">
                                      <a:effectLst/>
                                      <a:latin typeface="Cambria Math" panose="02040503050406030204" pitchFamily="18" charset="0"/>
                                    </a:rPr>
                                  </m:ctrlPr>
                                </m:sSubPr>
                                <m:e>
                                  <m:r>
                                    <a:rPr lang="en-GB" sz="1600">
                                      <a:effectLst/>
                                      <a:latin typeface="Cambria Math" panose="02040503050406030204" pitchFamily="18" charset="0"/>
                                    </a:rPr>
                                    <m:t>𝜌</m:t>
                                  </m:r>
                                </m:e>
                                <m:sub>
                                  <m:r>
                                    <a:rPr lang="en-GB" sz="1600">
                                      <a:effectLst/>
                                      <a:latin typeface="Cambria Math" panose="02040503050406030204" pitchFamily="18" charset="0"/>
                                    </a:rPr>
                                    <m:t>2</m:t>
                                  </m:r>
                                </m:sub>
                              </m:sSub>
                            </m:oMath>
                          </a14:m>
                          <a:r>
                            <a:rPr lang="en-GB" sz="1600" dirty="0">
                              <a:effectLst/>
                              <a:latin typeface="Times New Roman" panose="02020603050405020304" pitchFamily="18" charset="0"/>
                              <a:cs typeface="Times New Roman" panose="02020603050405020304" pitchFamily="18" charset="0"/>
                            </a:rPr>
                            <a:t> with respect to u</a:t>
                          </a:r>
                          <a:r>
                            <a:rPr lang="en-GB" sz="1600" baseline="-25000" dirty="0">
                              <a:effectLst/>
                              <a:latin typeface="Times New Roman" panose="02020603050405020304" pitchFamily="18" charset="0"/>
                              <a:cs typeface="Times New Roman" panose="02020603050405020304" pitchFamily="18" charset="0"/>
                            </a:rPr>
                            <a:t>2</a:t>
                          </a:r>
                          <a:r>
                            <a:rPr lang="en-GB" sz="1600" dirty="0">
                              <a:effectLst/>
                              <a:latin typeface="Times New Roman" panose="02020603050405020304" pitchFamily="18" charset="0"/>
                              <a:cs typeface="Times New Roman" panose="02020603050405020304" pitchFamily="18" charset="0"/>
                            </a:rPr>
                            <a:t>)</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5450000"/>
                      </a:ext>
                    </a:extLst>
                  </a:tr>
                  <a:tr h="50850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𝝉</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swab (both referring to the onset of symptoms and the time spent                                 to know about the contact with a positive person)</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52159366"/>
                      </a:ext>
                    </a:extLst>
                  </a:tr>
                  <a:tr h="350029">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GB" sz="1600">
                                    <a:effectLst/>
                                    <a:latin typeface="Cambria Math" panose="02040503050406030204" pitchFamily="18" charset="0"/>
                                  </a:rPr>
                                  <m:t>𝜼</m:t>
                                </m:r>
                              </m:oMath>
                            </m:oMathPara>
                          </a14:m>
                          <a:endParaRPr lang="it-IT" sz="16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be again susceptible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156777344"/>
                      </a:ext>
                    </a:extLst>
                  </a:tr>
                </a:tbl>
              </a:graphicData>
            </a:graphic>
          </p:graphicFrame>
        </mc:Choice>
        <mc:Fallback xmlns="">
          <p:graphicFrame>
            <p:nvGraphicFramePr>
              <p:cNvPr id="2" name="Tabella 1">
                <a:extLst>
                  <a:ext uri="{FF2B5EF4-FFF2-40B4-BE49-F238E27FC236}">
                    <a16:creationId xmlns:a16="http://schemas.microsoft.com/office/drawing/2014/main" id="{47DB5C82-1689-4289-90FC-2CC2CF662C42}"/>
                  </a:ext>
                </a:extLst>
              </p:cNvPr>
              <p:cNvGraphicFramePr>
                <a:graphicFrameLocks noGrp="1"/>
              </p:cNvGraphicFramePr>
              <p:nvPr>
                <p:extLst>
                  <p:ext uri="{D42A27DB-BD31-4B8C-83A1-F6EECF244321}">
                    <p14:modId xmlns:p14="http://schemas.microsoft.com/office/powerpoint/2010/main" val="82070387"/>
                  </p:ext>
                </p:extLst>
              </p:nvPr>
            </p:nvGraphicFramePr>
            <p:xfrm>
              <a:off x="729724" y="1501182"/>
              <a:ext cx="11323320" cy="5217943"/>
            </p:xfrm>
            <a:graphic>
              <a:graphicData uri="http://schemas.openxmlformats.org/drawingml/2006/table">
                <a:tbl>
                  <a:tblPr firstRow="1" firstCol="1" bandRow="1">
                    <a:tableStyleId>{F5AB1C69-6EDB-4FF4-983F-18BD219EF322}</a:tableStyleId>
                  </a:tblPr>
                  <a:tblGrid>
                    <a:gridCol w="1721352">
                      <a:extLst>
                        <a:ext uri="{9D8B030D-6E8A-4147-A177-3AD203B41FA5}">
                          <a16:colId xmlns:a16="http://schemas.microsoft.com/office/drawing/2014/main" val="2553762306"/>
                        </a:ext>
                      </a:extLst>
                    </a:gridCol>
                    <a:gridCol w="9601968">
                      <a:extLst>
                        <a:ext uri="{9D8B030D-6E8A-4147-A177-3AD203B41FA5}">
                          <a16:colId xmlns:a16="http://schemas.microsoft.com/office/drawing/2014/main" val="2369938259"/>
                        </a:ext>
                      </a:extLst>
                    </a:gridCol>
                  </a:tblGrid>
                  <a:tr h="304102">
                    <a:tc>
                      <a:txBody>
                        <a:bodyPr/>
                        <a:lstStyle/>
                        <a:p>
                          <a:pPr>
                            <a:lnSpc>
                              <a:spcPct val="107000"/>
                            </a:lnSpc>
                            <a:spcAft>
                              <a:spcPts val="800"/>
                            </a:spcAft>
                          </a:pPr>
                          <a:r>
                            <a:rPr lang="en-GB" sz="2000" dirty="0">
                              <a:effectLst/>
                              <a:latin typeface="Times New Roman" panose="02020603050405020304" pitchFamily="18" charset="0"/>
                              <a:cs typeface="Times New Roman" panose="02020603050405020304" pitchFamily="18" charset="0"/>
                            </a:rPr>
                            <a:t>Symbol</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000" dirty="0">
                              <a:effectLst/>
                              <a:latin typeface="Times New Roman" panose="02020603050405020304" pitchFamily="18" charset="0"/>
                              <a:cs typeface="Times New Roman" panose="02020603050405020304" pitchFamily="18" charset="0"/>
                            </a:rPr>
                            <a:t>                                          Interpretation   </a:t>
                          </a:r>
                          <a:endParaRPr lang="it-IT"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915253974"/>
                      </a:ext>
                    </a:extLst>
                  </a:tr>
                  <a:tr h="362522">
                    <a:tc>
                      <a:txBody>
                        <a:bodyPr/>
                        <a:lstStyle/>
                        <a:p>
                          <a:endParaRPr lang="it-IT"/>
                        </a:p>
                      </a:txBody>
                      <a:tcPr marL="57829" marR="57829" marT="0" marB="0">
                        <a:blipFill>
                          <a:blip r:embed="rId2"/>
                          <a:stretch>
                            <a:fillRect l="-353" t="-106780" r="-558304" b="-1271186"/>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Number of births.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740841277"/>
                      </a:ext>
                    </a:extLst>
                  </a:tr>
                  <a:tr h="362522">
                    <a:tc>
                      <a:txBody>
                        <a:bodyPr/>
                        <a:lstStyle/>
                        <a:p>
                          <a:endParaRPr lang="it-IT"/>
                        </a:p>
                      </a:txBody>
                      <a:tcPr marL="57829" marR="57829" marT="0" marB="0">
                        <a:blipFill>
                          <a:blip r:embed="rId2"/>
                          <a:stretch>
                            <a:fillRect l="-353" t="-203333" r="-558304" b="-1150000"/>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Death rate in Italy</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91063789"/>
                      </a:ext>
                    </a:extLst>
                  </a:tr>
                  <a:tr h="392957">
                    <a:tc>
                      <a:txBody>
                        <a:bodyPr/>
                        <a:lstStyle/>
                        <a:p>
                          <a:endParaRPr lang="it-IT"/>
                        </a:p>
                      </a:txBody>
                      <a:tcPr marL="57829" marR="57829" marT="0" marB="0">
                        <a:blipFill>
                          <a:blip r:embed="rId2"/>
                          <a:stretch>
                            <a:fillRect l="-353" t="-280000" r="-558304" b="-961538"/>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Contact 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20726655"/>
                      </a:ext>
                    </a:extLst>
                  </a:tr>
                  <a:tr h="362522">
                    <a:tc>
                      <a:txBody>
                        <a:bodyPr/>
                        <a:lstStyle/>
                        <a:p>
                          <a:endParaRPr lang="it-IT"/>
                        </a:p>
                      </a:txBody>
                      <a:tcPr marL="57829" marR="57829" marT="0" marB="0">
                        <a:blipFill>
                          <a:blip r:embed="rId2"/>
                          <a:stretch>
                            <a:fillRect l="-353" t="-418644" r="-558304" b="-959322"/>
                          </a:stretch>
                        </a:blipFill>
                      </a:tcPr>
                    </a:tc>
                    <a:tc>
                      <a:txBody>
                        <a:bodyPr/>
                        <a:lstStyle/>
                        <a:p>
                          <a:pPr algn="just">
                            <a:lnSpc>
                              <a:spcPct val="107000"/>
                            </a:lnSpc>
                            <a:spcAft>
                              <a:spcPts val="800"/>
                            </a:spcAft>
                          </a:pPr>
                          <a:r>
                            <a:rPr lang="en-GB" sz="1600" dirty="0">
                              <a:effectLst/>
                              <a:latin typeface="Times New Roman" panose="02020603050405020304" pitchFamily="18" charset="0"/>
                              <a:cs typeface="Times New Roman" panose="02020603050405020304" pitchFamily="18" charset="0"/>
                            </a:rPr>
                            <a:t>Incubation period</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08412790"/>
                      </a:ext>
                    </a:extLst>
                  </a:tr>
                  <a:tr h="362522">
                    <a:tc>
                      <a:txBody>
                        <a:bodyPr/>
                        <a:lstStyle/>
                        <a:p>
                          <a:endParaRPr lang="it-IT"/>
                        </a:p>
                      </a:txBody>
                      <a:tcPr marL="57829" marR="57829" marT="0" marB="0">
                        <a:blipFill>
                          <a:blip r:embed="rId2"/>
                          <a:stretch>
                            <a:fillRect l="-353" t="-510000" r="-558304" b="-843333"/>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positive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38836879"/>
                      </a:ext>
                    </a:extLst>
                  </a:tr>
                  <a:tr h="362522">
                    <a:tc>
                      <a:txBody>
                        <a:bodyPr/>
                        <a:lstStyle/>
                        <a:p>
                          <a:endParaRPr lang="it-IT"/>
                        </a:p>
                      </a:txBody>
                      <a:tcPr marL="57829" marR="57829" marT="0" marB="0">
                        <a:blipFill>
                          <a:blip r:embed="rId2"/>
                          <a:stretch>
                            <a:fillRect l="-353" t="-620339" r="-558304" b="-757627"/>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quarantined people. (1-p): percentage of hospitalized patients not in IC</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080561817"/>
                      </a:ext>
                    </a:extLst>
                  </a:tr>
                  <a:tr h="362522">
                    <a:tc>
                      <a:txBody>
                        <a:bodyPr/>
                        <a:lstStyle/>
                        <a:p>
                          <a:endParaRPr lang="it-IT"/>
                        </a:p>
                      </a:txBody>
                      <a:tcPr marL="57829" marR="57829" marT="0" marB="0">
                        <a:blipFill>
                          <a:blip r:embed="rId2"/>
                          <a:stretch>
                            <a:fillRect l="-353" t="-708333" r="-558304" b="-645000"/>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quarantine move to Covid units after complications.</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884498215"/>
                      </a:ext>
                    </a:extLst>
                  </a:tr>
                  <a:tr h="362522">
                    <a:tc>
                      <a:txBody>
                        <a:bodyPr/>
                        <a:lstStyle/>
                        <a:p>
                          <a:endParaRPr lang="it-IT"/>
                        </a:p>
                      </a:txBody>
                      <a:tcPr marL="57829" marR="57829" marT="0" marB="0">
                        <a:blipFill>
                          <a:blip r:embed="rId2"/>
                          <a:stretch>
                            <a:fillRect l="-353" t="-822034" r="-558304" b="-555932"/>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Percentage of people that from Covid units move to IC units after complications.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33479029"/>
                      </a:ext>
                    </a:extLst>
                  </a:tr>
                  <a:tr h="362522">
                    <a:tc>
                      <a:txBody>
                        <a:bodyPr/>
                        <a:lstStyle/>
                        <a:p>
                          <a:endParaRPr lang="it-IT"/>
                        </a:p>
                      </a:txBody>
                      <a:tcPr marL="57829" marR="57829" marT="0" marB="0">
                        <a:blipFill>
                          <a:blip r:embed="rId2"/>
                          <a:stretch>
                            <a:fillRect l="-353" t="-906667" r="-558304" b="-446667"/>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Recovery rate without use of drugs in </a:t>
                          </a:r>
                          <a:r>
                            <a:rPr lang="en-GB" sz="1600" dirty="0" err="1">
                              <a:effectLst/>
                              <a:latin typeface="Times New Roman" panose="02020603050405020304" pitchFamily="18" charset="0"/>
                              <a:cs typeface="Times New Roman" panose="02020603050405020304" pitchFamily="18" charset="0"/>
                            </a:rPr>
                            <a:t>I</a:t>
                          </a:r>
                          <a:r>
                            <a:rPr lang="en-GB" sz="1600" baseline="-25000" dirty="0" err="1">
                              <a:effectLst/>
                              <a:latin typeface="Times New Roman" panose="02020603050405020304" pitchFamily="18" charset="0"/>
                              <a:cs typeface="Times New Roman" panose="02020603050405020304" pitchFamily="18" charset="0"/>
                            </a:rPr>
                            <a:t>a</a:t>
                          </a:r>
                          <a:r>
                            <a:rPr lang="en-GB" sz="1600" dirty="0">
                              <a:effectLst/>
                              <a:latin typeface="Times New Roman" panose="02020603050405020304" pitchFamily="18" charset="0"/>
                              <a:cs typeface="Times New Roman" panose="02020603050405020304" pitchFamily="18" charset="0"/>
                            </a:rPr>
                            <a:t>(</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=1), Q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=2), I</a:t>
                          </a:r>
                          <a:r>
                            <a:rPr lang="en-GB" sz="1600" baseline="-25000" dirty="0">
                              <a:effectLst/>
                              <a:latin typeface="Times New Roman" panose="02020603050405020304" pitchFamily="18" charset="0"/>
                              <a:cs typeface="Times New Roman" panose="02020603050405020304" pitchFamily="18" charset="0"/>
                            </a:rPr>
                            <a:t>1</a:t>
                          </a:r>
                          <a:r>
                            <a:rPr lang="en-GB" sz="1600" dirty="0">
                              <a:effectLst/>
                              <a:latin typeface="Times New Roman" panose="02020603050405020304" pitchFamily="18" charset="0"/>
                              <a:cs typeface="Times New Roman" panose="02020603050405020304" pitchFamily="18" charset="0"/>
                            </a:rPr>
                            <a:t> (</a:t>
                          </a:r>
                          <a:r>
                            <a:rPr lang="en-GB" sz="1600" dirty="0" err="1">
                              <a:effectLst/>
                              <a:latin typeface="Times New Roman" panose="02020603050405020304" pitchFamily="18" charset="0"/>
                              <a:cs typeface="Times New Roman" panose="02020603050405020304" pitchFamily="18" charset="0"/>
                            </a:rPr>
                            <a:t>i</a:t>
                          </a:r>
                          <a:r>
                            <a:rPr lang="en-GB" sz="1600" dirty="0">
                              <a:effectLst/>
                              <a:latin typeface="Times New Roman" panose="02020603050405020304" pitchFamily="18" charset="0"/>
                              <a:cs typeface="Times New Roman" panose="02020603050405020304" pitchFamily="18" charset="0"/>
                            </a:rPr>
                            <a:t>=3)</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368275711"/>
                      </a:ext>
                    </a:extLst>
                  </a:tr>
                  <a:tr h="362522">
                    <a:tc>
                      <a:txBody>
                        <a:bodyPr/>
                        <a:lstStyle/>
                        <a:p>
                          <a:endParaRPr lang="it-IT"/>
                        </a:p>
                      </a:txBody>
                      <a:tcPr marL="57829" marR="57829" marT="0" marB="0">
                        <a:blipFill>
                          <a:blip r:embed="rId2"/>
                          <a:stretch>
                            <a:fillRect l="-353" t="-1023729" r="-558304" b="-354237"/>
                          </a:stretch>
                        </a:blipFill>
                      </a:tcPr>
                    </a:tc>
                    <a:tc>
                      <a:txBody>
                        <a:bodyPr/>
                        <a:lstStyle/>
                        <a:p>
                          <a:pPr>
                            <a:lnSpc>
                              <a:spcPct val="107000"/>
                            </a:lnSpc>
                            <a:spcAft>
                              <a:spcPts val="800"/>
                            </a:spcAft>
                          </a:pPr>
                          <a:r>
                            <a:rPr lang="en-GB" sz="1600">
                              <a:effectLst/>
                              <a:latin typeface="Times New Roman" panose="02020603050405020304" pitchFamily="18" charset="0"/>
                              <a:cs typeface="Times New Roman" panose="02020603050405020304" pitchFamily="18" charset="0"/>
                            </a:rPr>
                            <a:t>Covid </a:t>
                          </a:r>
                          <a:r>
                            <a:rPr lang="en-GB" sz="1600" dirty="0">
                              <a:effectLst/>
                              <a:latin typeface="Times New Roman" panose="02020603050405020304" pitchFamily="18" charset="0"/>
                              <a:cs typeface="Times New Roman" panose="02020603050405020304" pitchFamily="18" charset="0"/>
                            </a:rPr>
                            <a:t>d</a:t>
                          </a:r>
                          <a:r>
                            <a:rPr lang="en-GB" sz="1600">
                              <a:effectLst/>
                              <a:latin typeface="Times New Roman" panose="02020603050405020304" pitchFamily="18" charset="0"/>
                              <a:cs typeface="Times New Roman" panose="02020603050405020304" pitchFamily="18" charset="0"/>
                            </a:rPr>
                            <a:t>eath </a:t>
                          </a:r>
                          <a:r>
                            <a:rPr lang="en-GB" sz="1600" dirty="0">
                              <a:effectLst/>
                              <a:latin typeface="Times New Roman" panose="02020603050405020304" pitchFamily="18" charset="0"/>
                              <a:cs typeface="Times New Roman" panose="02020603050405020304" pitchFamily="18" charset="0"/>
                            </a:rPr>
                            <a:t>rate</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3211678972"/>
                      </a:ext>
                    </a:extLst>
                  </a:tr>
                  <a:tr h="387160">
                    <a:tc>
                      <a:txBody>
                        <a:bodyPr/>
                        <a:lstStyle/>
                        <a:p>
                          <a:endParaRPr lang="it-IT"/>
                        </a:p>
                      </a:txBody>
                      <a:tcPr marL="57829" marR="57829" marT="0" marB="0">
                        <a:blipFill>
                          <a:blip r:embed="rId2"/>
                          <a:stretch>
                            <a:fillRect l="-353" t="-1035938" r="-558304" b="-226563"/>
                          </a:stretch>
                        </a:blipFill>
                      </a:tcPr>
                    </a:tc>
                    <a:tc>
                      <a:txBody>
                        <a:bodyPr/>
                        <a:lstStyle/>
                        <a:p>
                          <a:endParaRPr lang="it-IT"/>
                        </a:p>
                      </a:txBody>
                      <a:tcPr marL="57829" marR="57829" marT="0" marB="0">
                        <a:blipFill>
                          <a:blip r:embed="rId2"/>
                          <a:stretch>
                            <a:fillRect l="-18020" t="-1035938" r="-254" b="-226563"/>
                          </a:stretch>
                        </a:blipFill>
                      </a:tcPr>
                    </a:tc>
                    <a:extLst>
                      <a:ext uri="{0D108BD9-81ED-4DB2-BD59-A6C34878D82A}">
                        <a16:rowId xmlns:a16="http://schemas.microsoft.com/office/drawing/2014/main" val="15450000"/>
                      </a:ext>
                    </a:extLst>
                  </a:tr>
                  <a:tr h="508504">
                    <a:tc>
                      <a:txBody>
                        <a:bodyPr/>
                        <a:lstStyle/>
                        <a:p>
                          <a:endParaRPr lang="it-IT"/>
                        </a:p>
                      </a:txBody>
                      <a:tcPr marL="57829" marR="57829" marT="0" marB="0">
                        <a:blipFill>
                          <a:blip r:embed="rId2"/>
                          <a:stretch>
                            <a:fillRect l="-353" t="-875904" r="-558304" b="-74699"/>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swab (both referring to the onset of symptoms and the time spent                                 to know about the contact with a positive person)</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852159366"/>
                      </a:ext>
                    </a:extLst>
                  </a:tr>
                  <a:tr h="362522">
                    <a:tc>
                      <a:txBody>
                        <a:bodyPr/>
                        <a:lstStyle/>
                        <a:p>
                          <a:endParaRPr lang="it-IT"/>
                        </a:p>
                      </a:txBody>
                      <a:tcPr marL="57829" marR="57829" marT="0" marB="0">
                        <a:blipFill>
                          <a:blip r:embed="rId2"/>
                          <a:stretch>
                            <a:fillRect l="-353" t="-1350000" r="-558304" b="-3333"/>
                          </a:stretch>
                        </a:blipFill>
                      </a:tcPr>
                    </a:tc>
                    <a:tc>
                      <a:txBody>
                        <a:bodyPr/>
                        <a:lstStyle/>
                        <a:p>
                          <a:pPr>
                            <a:lnSpc>
                              <a:spcPct val="107000"/>
                            </a:lnSpc>
                            <a:spcAft>
                              <a:spcPts val="800"/>
                            </a:spcAft>
                          </a:pPr>
                          <a:r>
                            <a:rPr lang="en-GB" sz="1600" dirty="0">
                              <a:effectLst/>
                              <a:latin typeface="Times New Roman" panose="02020603050405020304" pitchFamily="18" charset="0"/>
                              <a:cs typeface="Times New Roman" panose="02020603050405020304" pitchFamily="18" charset="0"/>
                            </a:rPr>
                            <a:t>Inverse of the mean time to be again susceptible </a:t>
                          </a:r>
                          <a:endParaRPr lang="it-IT"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156777344"/>
                      </a:ext>
                    </a:extLst>
                  </a:tr>
                </a:tbl>
              </a:graphicData>
            </a:graphic>
          </p:graphicFrame>
        </mc:Fallback>
      </mc:AlternateContent>
      <p:sp>
        <p:nvSpPr>
          <p:cNvPr id="4" name="CasellaDiTesto 3">
            <a:extLst>
              <a:ext uri="{FF2B5EF4-FFF2-40B4-BE49-F238E27FC236}">
                <a16:creationId xmlns:a16="http://schemas.microsoft.com/office/drawing/2014/main" id="{6E5DEA7A-7AFC-47BC-8FAA-C6BCBBAB5BD5}"/>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PARAMETERS INTERPRETATION</a:t>
            </a:r>
          </a:p>
        </p:txBody>
      </p:sp>
      <p:sp>
        <p:nvSpPr>
          <p:cNvPr id="3" name="Triangolo rettangolo 2">
            <a:extLst>
              <a:ext uri="{FF2B5EF4-FFF2-40B4-BE49-F238E27FC236}">
                <a16:creationId xmlns:a16="http://schemas.microsoft.com/office/drawing/2014/main" id="{EC71E700-5022-4A31-B8D7-109525D52054}"/>
              </a:ext>
            </a:extLst>
          </p:cNvPr>
          <p:cNvSpPr>
            <a:spLocks noChangeAspect="1"/>
          </p:cNvSpPr>
          <p:nvPr/>
        </p:nvSpPr>
        <p:spPr>
          <a:xfrm rot="10800000">
            <a:off x="9670057" y="1501182"/>
            <a:ext cx="2372354" cy="520258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048487486"/>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variables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200" dirty="0">
                              <a:effectLst/>
                              <a:latin typeface="Times New Roman" panose="02020603050405020304" pitchFamily="18" charset="0"/>
                              <a:cs typeface="Times New Roman" panose="02020603050405020304" pitchFamily="18" charset="0"/>
                            </a:rPr>
                            <a:t>                           Interpretation/policy</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847390958"/>
                      </a:ext>
                    </a:extLst>
                  </a:tr>
                  <a:tr h="689257">
                    <a:tc>
                      <a:txBody>
                        <a:bodyPr/>
                        <a:lstStyle/>
                        <a:p>
                          <a:pPr algn="ctr">
                            <a:lnSpc>
                              <a:spcPct val="107000"/>
                            </a:lnSpc>
                            <a:spcAft>
                              <a:spcPts val="800"/>
                            </a:spcAft>
                          </a:pPr>
                          <a14:m>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𝒑</m:t>
                                  </m:r>
                                </m:sub>
                              </m:sSub>
                            </m:oMath>
                          </a14:m>
                          <a:r>
                            <a:rPr lang="it-IT" sz="2200" dirty="0">
                              <a:effectLst/>
                              <a:latin typeface="Calibri" panose="020F0502020204030204" pitchFamily="34" charset="0"/>
                              <a:ea typeface="Calibri" panose="020F0502020204030204" pitchFamily="34" charset="0"/>
                              <a:cs typeface="DengXian" panose="02010600030101010101" pitchFamily="2" charset="-122"/>
                            </a:rPr>
                            <a:t> </a:t>
                          </a:r>
                          <a14:m>
                            <m:oMath xmlns:m="http://schemas.openxmlformats.org/officeDocument/2006/math">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Prior control (social distancing, masks, information campaigns)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438046820"/>
                      </a:ext>
                    </a:extLst>
                  </a:tr>
                  <a:tr h="982114">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𝟏</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non-IC patients (availability of beds,          medical staff, use of drugs)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619870407"/>
                      </a:ext>
                    </a:extLst>
                  </a:tr>
                  <a:tr h="982114">
                    <a:tc>
                      <a:txBody>
                        <a:bodyPr/>
                        <a:lstStyle/>
                        <a:p>
                          <a:pPr algn="ctr">
                            <a:lnSpc>
                              <a:spcPct val="107000"/>
                            </a:lnSpc>
                            <a:spcAft>
                              <a:spcPts val="800"/>
                            </a:spcAft>
                            <a:tabLst>
                              <a:tab pos="457200" algn="l"/>
                            </a:tabLs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𝟐</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endParaRPr>
                        </a:p>
                      </a:txBody>
                      <a:tcPr marL="57829" marR="57829" marT="0" marB="0"/>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IC patients (availability of bed s in                      IC units, ventilator, oxygen, medial staff)</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50356011"/>
                      </a:ext>
                    </a:extLst>
                  </a:tr>
                  <a:tr h="644372">
                    <a:tc>
                      <a:txBody>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it-IT" sz="2200" i="1">
                                        <a:effectLst/>
                                        <a:latin typeface="Cambria Math" panose="02040503050406030204" pitchFamily="18" charset="0"/>
                                      </a:rPr>
                                    </m:ctrlPr>
                                  </m:sSubPr>
                                  <m:e>
                                    <m:r>
                                      <a:rPr lang="en-GB" sz="2200">
                                        <a:effectLst/>
                                        <a:latin typeface="Cambria Math" panose="02040503050406030204" pitchFamily="18" charset="0"/>
                                      </a:rPr>
                                      <m:t>𝒖</m:t>
                                    </m:r>
                                  </m:e>
                                  <m:sub>
                                    <m:r>
                                      <a:rPr lang="en-GB" sz="2200">
                                        <a:effectLst/>
                                        <a:latin typeface="Cambria Math" panose="02040503050406030204" pitchFamily="18" charset="0"/>
                                      </a:rPr>
                                      <m:t>𝒗𝒂</m:t>
                                    </m:r>
                                  </m:sub>
                                </m:sSub>
                                <m:r>
                                  <a:rPr lang="en-GB" sz="2200" i="1" smtClean="0">
                                    <a:effectLst/>
                                    <a:latin typeface="Cambria Math" panose="02040503050406030204" pitchFamily="18" charset="0"/>
                                    <a:ea typeface="Cambria Math" panose="02040503050406030204" pitchFamily="18" charset="0"/>
                                  </a:rPr>
                                  <m:t>∈</m:t>
                                </m:r>
                                <m:d>
                                  <m:dPr>
                                    <m:begChr m:val="["/>
                                    <m:endChr m:val="]"/>
                                    <m:ctrlPr>
                                      <a:rPr lang="it-IT" sz="2200" b="0" i="1" smtClean="0">
                                        <a:effectLst/>
                                        <a:latin typeface="Cambria Math" panose="02040503050406030204" pitchFamily="18" charset="0"/>
                                        <a:ea typeface="Cambria Math" panose="02040503050406030204" pitchFamily="18" charset="0"/>
                                      </a:rPr>
                                    </m:ctrlPr>
                                  </m:dPr>
                                  <m:e>
                                    <m:r>
                                      <a:rPr lang="it-IT" sz="2200" b="0" i="1" smtClean="0">
                                        <a:effectLst/>
                                        <a:latin typeface="Cambria Math" panose="02040503050406030204" pitchFamily="18" charset="0"/>
                                        <a:ea typeface="Cambria Math" panose="02040503050406030204" pitchFamily="18" charset="0"/>
                                      </a:rPr>
                                      <m:t>0,1</m:t>
                                    </m:r>
                                  </m:e>
                                </m:d>
                              </m:oMath>
                            </m:oMathPara>
                          </a14:m>
                          <a:endParaRPr lang="it-IT" sz="2200" dirty="0">
                            <a:effectLst/>
                            <a:latin typeface="Calibri" panose="020F0502020204030204" pitchFamily="34" charset="0"/>
                            <a:ea typeface="Calibri" panose="020F0502020204030204" pitchFamily="34" charset="0"/>
                            <a:cs typeface="DengXian" panose="02010600030101010101" pitchFamily="2" charset="-122"/>
                          </a:endParaRPr>
                        </a:p>
                      </a:txBody>
                      <a:tcPr marL="57829" marR="57829" marT="0" marB="0"/>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over vaccine inoculation and production.</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57163776"/>
                      </a:ext>
                    </a:extLst>
                  </a:tr>
                </a:tbl>
              </a:graphicData>
            </a:graphic>
          </p:graphicFrame>
        </mc:Choice>
        <mc:Fallback xmlns="">
          <p:graphicFrame>
            <p:nvGraphicFramePr>
              <p:cNvPr id="4" name="Tabella 3">
                <a:extLst>
                  <a:ext uri="{FF2B5EF4-FFF2-40B4-BE49-F238E27FC236}">
                    <a16:creationId xmlns:a16="http://schemas.microsoft.com/office/drawing/2014/main" id="{B28814FF-0490-41C5-9A59-61BCABC0ADB7}"/>
                  </a:ext>
                </a:extLst>
              </p:cNvPr>
              <p:cNvGraphicFramePr>
                <a:graphicFrameLocks noGrp="1"/>
              </p:cNvGraphicFramePr>
              <p:nvPr>
                <p:extLst>
                  <p:ext uri="{D42A27DB-BD31-4B8C-83A1-F6EECF244321}">
                    <p14:modId xmlns:p14="http://schemas.microsoft.com/office/powerpoint/2010/main" val="4048487486"/>
                  </p:ext>
                </p:extLst>
              </p:nvPr>
            </p:nvGraphicFramePr>
            <p:xfrm>
              <a:off x="733646" y="1557303"/>
              <a:ext cx="11319397" cy="4279971"/>
            </p:xfrm>
            <a:graphic>
              <a:graphicData uri="http://schemas.openxmlformats.org/drawingml/2006/table">
                <a:tbl>
                  <a:tblPr firstRow="1" firstCol="1" bandRow="1">
                    <a:tableStyleId>{F5AB1C69-6EDB-4FF4-983F-18BD219EF322}</a:tableStyleId>
                  </a:tblPr>
                  <a:tblGrid>
                    <a:gridCol w="2200940">
                      <a:extLst>
                        <a:ext uri="{9D8B030D-6E8A-4147-A177-3AD203B41FA5}">
                          <a16:colId xmlns:a16="http://schemas.microsoft.com/office/drawing/2014/main" val="2503273867"/>
                        </a:ext>
                      </a:extLst>
                    </a:gridCol>
                    <a:gridCol w="9118457">
                      <a:extLst>
                        <a:ext uri="{9D8B030D-6E8A-4147-A177-3AD203B41FA5}">
                          <a16:colId xmlns:a16="http://schemas.microsoft.com/office/drawing/2014/main" val="994607054"/>
                        </a:ext>
                      </a:extLst>
                    </a:gridCol>
                  </a:tblGrid>
                  <a:tr h="982114">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variables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tc>
                      <a:txBody>
                        <a:bodyPr/>
                        <a:lstStyle/>
                        <a:p>
                          <a:pPr algn="l">
                            <a:lnSpc>
                              <a:spcPct val="107000"/>
                            </a:lnSpc>
                            <a:spcAft>
                              <a:spcPts val="800"/>
                            </a:spcAft>
                          </a:pPr>
                          <a:r>
                            <a:rPr lang="en-GB" sz="2200" dirty="0">
                              <a:effectLst/>
                              <a:latin typeface="Times New Roman" panose="02020603050405020304" pitchFamily="18" charset="0"/>
                              <a:cs typeface="Times New Roman" panose="02020603050405020304" pitchFamily="18" charset="0"/>
                            </a:rPr>
                            <a:t>                           Interpretation/policy</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847390958"/>
                      </a:ext>
                    </a:extLst>
                  </a:tr>
                  <a:tr h="689257">
                    <a:tc>
                      <a:txBody>
                        <a:bodyPr/>
                        <a:lstStyle/>
                        <a:p>
                          <a:endParaRPr lang="it-IT"/>
                        </a:p>
                      </a:txBody>
                      <a:tcPr marL="57829" marR="57829" marT="0" marB="0">
                        <a:blipFill>
                          <a:blip r:embed="rId3"/>
                          <a:stretch>
                            <a:fillRect l="-277" t="-153509" r="-415789" b="-377193"/>
                          </a:stretch>
                        </a:blipFill>
                      </a:tcPr>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Prior control (social distancing, masks, information campaigns)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438046820"/>
                      </a:ext>
                    </a:extLst>
                  </a:tr>
                  <a:tr h="982114">
                    <a:tc>
                      <a:txBody>
                        <a:bodyPr/>
                        <a:lstStyle/>
                        <a:p>
                          <a:endParaRPr lang="it-IT"/>
                        </a:p>
                      </a:txBody>
                      <a:tcPr marL="57829" marR="57829" marT="0" marB="0">
                        <a:blipFill>
                          <a:blip r:embed="rId3"/>
                          <a:stretch>
                            <a:fillRect l="-277" t="-179503" r="-415789" b="-167081"/>
                          </a:stretch>
                        </a:blipFill>
                      </a:tcPr>
                    </a:tc>
                    <a:tc>
                      <a:txBody>
                        <a:bodyPr/>
                        <a:lstStyle/>
                        <a:p>
                          <a:pPr>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non-IC patients (availability of beds,          medical staff, use of drugs)</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1619870407"/>
                      </a:ext>
                    </a:extLst>
                  </a:tr>
                  <a:tr h="982114">
                    <a:tc>
                      <a:txBody>
                        <a:bodyPr/>
                        <a:lstStyle/>
                        <a:p>
                          <a:endParaRPr lang="it-IT"/>
                        </a:p>
                      </a:txBody>
                      <a:tcPr marL="57829" marR="57829" marT="0" marB="0">
                        <a:blipFill>
                          <a:blip r:embed="rId3"/>
                          <a:stretch>
                            <a:fillRect l="-277" t="-279503" r="-415789" b="-67081"/>
                          </a:stretch>
                        </a:blipFill>
                      </a:tcPr>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Hospital treatments control over IC patients (availability of bed s in                      IC units, ventilator, oxygen, medial staff)</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250356011"/>
                      </a:ext>
                    </a:extLst>
                  </a:tr>
                  <a:tr h="644372">
                    <a:tc>
                      <a:txBody>
                        <a:bodyPr/>
                        <a:lstStyle/>
                        <a:p>
                          <a:endParaRPr lang="it-IT"/>
                        </a:p>
                      </a:txBody>
                      <a:tcPr marL="57829" marR="57829" marT="0" marB="0">
                        <a:blipFill>
                          <a:blip r:embed="rId3"/>
                          <a:stretch>
                            <a:fillRect l="-277" t="-576415" r="-415789" b="-1887"/>
                          </a:stretch>
                        </a:blipFill>
                      </a:tcPr>
                    </a:tc>
                    <a:tc>
                      <a:txBody>
                        <a:bodyPr/>
                        <a:lstStyle/>
                        <a:p>
                          <a:pPr algn="just">
                            <a:lnSpc>
                              <a:spcPct val="107000"/>
                            </a:lnSpc>
                            <a:spcAft>
                              <a:spcPts val="800"/>
                            </a:spcAft>
                          </a:pPr>
                          <a:r>
                            <a:rPr lang="en-GB" sz="2200" dirty="0">
                              <a:effectLst/>
                              <a:latin typeface="Times New Roman" panose="02020603050405020304" pitchFamily="18" charset="0"/>
                              <a:cs typeface="Times New Roman" panose="02020603050405020304" pitchFamily="18" charset="0"/>
                            </a:rPr>
                            <a:t>Control over vaccine inoculation and production.</a:t>
                          </a:r>
                          <a:endParaRPr lang="it-IT"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829" marR="57829" marT="0" marB="0"/>
                    </a:tc>
                    <a:extLst>
                      <a:ext uri="{0D108BD9-81ED-4DB2-BD59-A6C34878D82A}">
                        <a16:rowId xmlns:a16="http://schemas.microsoft.com/office/drawing/2014/main" val="2757163776"/>
                      </a:ext>
                    </a:extLst>
                  </a:tr>
                </a:tbl>
              </a:graphicData>
            </a:graphic>
          </p:graphicFrame>
        </mc:Fallback>
      </mc:AlternateContent>
      <p:sp>
        <p:nvSpPr>
          <p:cNvPr id="6" name="CasellaDiTesto 5">
            <a:extLst>
              <a:ext uri="{FF2B5EF4-FFF2-40B4-BE49-F238E27FC236}">
                <a16:creationId xmlns:a16="http://schemas.microsoft.com/office/drawing/2014/main" id="{A88D33CB-F104-433E-8FFB-6FF4BF322438}"/>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MODEL: CONTROL ACTIONS INTERPRETATION</a:t>
            </a:r>
          </a:p>
        </p:txBody>
      </p:sp>
      <p:sp>
        <p:nvSpPr>
          <p:cNvPr id="15" name="Triangolo rettangolo 14">
            <a:extLst>
              <a:ext uri="{FF2B5EF4-FFF2-40B4-BE49-F238E27FC236}">
                <a16:creationId xmlns:a16="http://schemas.microsoft.com/office/drawing/2014/main" id="{24922153-21C1-497D-9EFB-25233D0A4C51}"/>
              </a:ext>
            </a:extLst>
          </p:cNvPr>
          <p:cNvSpPr>
            <a:spLocks noChangeAspect="1"/>
          </p:cNvSpPr>
          <p:nvPr/>
        </p:nvSpPr>
        <p:spPr>
          <a:xfrm rot="10800000">
            <a:off x="10066435" y="1554827"/>
            <a:ext cx="1986608" cy="4284921"/>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955158" y="1474751"/>
                <a:ext cx="10515600" cy="4383789"/>
              </a:xfrm>
            </p:spPr>
            <p:txBody>
              <a:bodyPr>
                <a:normAutofit/>
              </a:bodyPr>
              <a:lstStyle/>
              <a:p>
                <a:pPr>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We must consider the fitting problem before we could get optimization.</a:t>
                </a:r>
              </a:p>
              <a:p>
                <a:pPr lvl="1">
                  <a:buFont typeface="Wingdings" panose="05000000000000000000" pitchFamily="2" charset="2"/>
                  <a:buChar char="Ø"/>
                </a:pPr>
                <a:endParaRPr lang="en-GB" dirty="0">
                  <a:solidFill>
                    <a:srgbClr val="131413"/>
                  </a:solidFill>
                  <a:latin typeface="Times New Roman" panose="02020603050405020304" pitchFamily="18" charset="0"/>
                  <a:ea typeface="Calibri" panose="020F0502020204030204" pitchFamily="34" charset="0"/>
                  <a:cs typeface="KdvpnkMinionProRegular"/>
                </a:endParaRPr>
              </a:p>
              <a:p>
                <a:pPr lvl="1">
                  <a:buFont typeface="Wingdings" panose="05000000000000000000" pitchFamily="2" charset="2"/>
                  <a:buChar char="Ø"/>
                </a:pPr>
                <a:r>
                  <a:rPr lang="en-GB" dirty="0">
                    <a:solidFill>
                      <a:srgbClr val="131413"/>
                    </a:solidFill>
                    <a:latin typeface="Times New Roman" panose="02020603050405020304" pitchFamily="18" charset="0"/>
                    <a:ea typeface="Calibri" panose="020F0502020204030204" pitchFamily="34" charset="0"/>
                    <a:cs typeface="KdvpnkMinionProRegular"/>
                  </a:rPr>
                  <a:t>Why?</a:t>
                </a:r>
              </a:p>
              <a:p>
                <a:pPr lvl="2">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Check that the proposed model would follow the real data</a:t>
                </a:r>
              </a:p>
              <a:p>
                <a:pPr lvl="2">
                  <a:buFont typeface="Wingdings" panose="05000000000000000000" pitchFamily="2" charset="2"/>
                  <a:buChar char="Ø"/>
                </a:pPr>
                <a:r>
                  <a:rPr lang="en-GB" sz="2400" dirty="0">
                    <a:solidFill>
                      <a:srgbClr val="131413"/>
                    </a:solidFill>
                    <a:latin typeface="Times New Roman" panose="02020603050405020304" pitchFamily="18" charset="0"/>
                    <a:ea typeface="Calibri" panose="020F0502020204030204" pitchFamily="34" charset="0"/>
                    <a:cs typeface="KdvpnkMinionProRegular"/>
                  </a:rPr>
                  <a:t>F</a:t>
                </a:r>
                <a:r>
                  <a:rPr lang="en-GB" sz="2400" dirty="0">
                    <a:solidFill>
                      <a:srgbClr val="131413"/>
                    </a:solidFill>
                    <a:effectLst/>
                    <a:latin typeface="Times New Roman" panose="02020603050405020304" pitchFamily="18" charset="0"/>
                    <a:ea typeface="Calibri" panose="020F0502020204030204" pitchFamily="34" charset="0"/>
                    <a:cs typeface="KdvpnkMinionProRegular"/>
                  </a:rPr>
                  <a:t>itting performed to start the control optimization from a more solid and realistic base so that the data source could be more easily visualized and compared</a:t>
                </a:r>
              </a:p>
              <a:p>
                <a:pPr lvl="2">
                  <a:buFont typeface="Wingdings" panose="05000000000000000000" pitchFamily="2" charset="2"/>
                  <a:buChar char="Ø"/>
                </a:pPr>
                <a:endParaRPr lang="en-GB" sz="2400" dirty="0">
                  <a:solidFill>
                    <a:srgbClr val="131413"/>
                  </a:solidFill>
                  <a:effectLst/>
                  <a:latin typeface="Times New Roman" panose="02020603050405020304" pitchFamily="18" charset="0"/>
                  <a:ea typeface="Calibri" panose="020F0502020204030204" pitchFamily="34" charset="0"/>
                  <a:cs typeface="KdvpnkMinionProRegular"/>
                </a:endParaRPr>
              </a:p>
              <a:p>
                <a:pPr lvl="1">
                  <a:buFont typeface="Wingdings" panose="05000000000000000000" pitchFamily="2" charset="2"/>
                  <a:buChar char="Ø"/>
                </a:pPr>
                <a:r>
                  <a:rPr lang="en-GB" dirty="0">
                    <a:solidFill>
                      <a:srgbClr val="131413"/>
                    </a:solidFill>
                    <a:effectLst/>
                    <a:latin typeface="Times New Roman" panose="02020603050405020304" pitchFamily="18" charset="0"/>
                    <a:ea typeface="Calibri" panose="020F0502020204030204" pitchFamily="34" charset="0"/>
                    <a:cs typeface="KdvpnkMinionProRegular"/>
                  </a:rPr>
                  <a:t>What? </a:t>
                </a:r>
              </a:p>
              <a:p>
                <a:pPr lvl="2">
                  <a:buFont typeface="Wingdings" panose="05000000000000000000" pitchFamily="2" charset="2"/>
                  <a:buChar char="Ø"/>
                </a:pPr>
                <a:r>
                  <a:rPr lang="en-GB" sz="2400" dirty="0">
                    <a:solidFill>
                      <a:srgbClr val="131413"/>
                    </a:solidFill>
                    <a:effectLst/>
                    <a:latin typeface="Times New Roman" panose="02020603050405020304" pitchFamily="18" charset="0"/>
                    <a:ea typeface="Calibri" panose="020F0502020204030204" pitchFamily="34" charset="0"/>
                    <a:cs typeface="KdvpnkMinionProRegular"/>
                  </a:rPr>
                  <a:t>Some parameters (</a:t>
                </a:r>
                <a14:m>
                  <m:oMath xmlns:m="http://schemas.openxmlformats.org/officeDocument/2006/math">
                    <m:r>
                      <a:rPr lang="en-GB" sz="2400" i="1" smtClean="0">
                        <a:effectLst/>
                        <a:latin typeface="Cambria Math" panose="02040503050406030204" pitchFamily="18" charset="0"/>
                        <a:ea typeface="Calibri" panose="020F0502020204030204" pitchFamily="34" charset="0"/>
                        <a:cs typeface="DengXian" panose="02010600030101010101" pitchFamily="2" charset="-122"/>
                      </a:rPr>
                      <m:t>𝑝</m:t>
                    </m:r>
                    <m:r>
                      <a:rPr lang="en-GB" sz="2400" i="1" smtClean="0">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𝛾</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r>
                      <a:rPr lang="en-GB" sz="2400" i="1">
                        <a:effectLst/>
                        <a:latin typeface="Cambria Math" panose="02040503050406030204" pitchFamily="18" charset="0"/>
                        <a:ea typeface="Calibri" panose="020F0502020204030204" pitchFamily="34" charset="0"/>
                        <a:cs typeface="DengXian" panose="02010600030101010101" pitchFamily="2" charset="-122"/>
                      </a:rPr>
                      <m:t>𝜆</m:t>
                    </m:r>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𝜎</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𝜌</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𝑖</m:t>
                        </m:r>
                      </m:sub>
                    </m:sSub>
                  </m:oMath>
                </a14:m>
                <a:r>
                  <a:rPr lang="en-GB" sz="2400" dirty="0">
                    <a:solidFill>
                      <a:srgbClr val="131413"/>
                    </a:solidFill>
                    <a:effectLst/>
                    <a:latin typeface="Times New Roman" panose="02020603050405020304" pitchFamily="18" charset="0"/>
                    <a:ea typeface="Calibri" panose="020F0502020204030204" pitchFamily="34" charset="0"/>
                    <a:cs typeface="KdvpnkMinionProRegular"/>
                  </a:rPr>
                  <a:t> and </a:t>
                </a:r>
                <a14:m>
                  <m:oMath xmlns:m="http://schemas.openxmlformats.org/officeDocument/2006/math">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𝑣𝑎</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2</m:t>
                        </m:r>
                      </m:sub>
                    </m:sSub>
                    <m:r>
                      <a:rPr lang="en-GB" sz="24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400" i="1">
                            <a:effectLst/>
                            <a:latin typeface="Cambria Math" panose="02040503050406030204" pitchFamily="18" charset="0"/>
                          </a:rPr>
                        </m:ctrlPr>
                      </m:sSubPr>
                      <m:e>
                        <m:r>
                          <a:rPr lang="en-GB" sz="2400" i="1">
                            <a:effectLst/>
                            <a:latin typeface="Cambria Math" panose="02040503050406030204" pitchFamily="18" charset="0"/>
                            <a:ea typeface="Calibri" panose="020F0502020204030204" pitchFamily="34" charset="0"/>
                            <a:cs typeface="DengXian" panose="02010600030101010101" pitchFamily="2" charset="-122"/>
                          </a:rPr>
                          <m:t>𝑢</m:t>
                        </m:r>
                      </m:e>
                      <m:sub>
                        <m:r>
                          <a:rPr lang="en-GB" sz="2400" i="1">
                            <a:effectLst/>
                            <a:latin typeface="Cambria Math" panose="02040503050406030204" pitchFamily="18" charset="0"/>
                            <a:ea typeface="Calibri" panose="020F0502020204030204" pitchFamily="34" charset="0"/>
                            <a:cs typeface="DengXian" panose="02010600030101010101" pitchFamily="2" charset="-122"/>
                          </a:rPr>
                          <m:t>𝑝</m:t>
                        </m:r>
                      </m:sub>
                    </m:sSub>
                  </m:oMath>
                </a14:m>
                <a:r>
                  <a:rPr lang="en-GB" sz="2400" dirty="0">
                    <a:solidFill>
                      <a:srgbClr val="131413"/>
                    </a:solidFill>
                    <a:effectLst/>
                    <a:latin typeface="Times New Roman" panose="02020603050405020304" pitchFamily="18" charset="0"/>
                    <a:ea typeface="Calibri" panose="020F0502020204030204" pitchFamily="34" charset="0"/>
                    <a:cs typeface="KdvpnkMinionProRegular"/>
                  </a:rPr>
                  <a:t>) needs to be estimate due to the lack of information or the uncertainties on the data</a:t>
                </a:r>
              </a:p>
              <a:p>
                <a:pPr lvl="1">
                  <a:buFont typeface="Wingdings" panose="05000000000000000000" pitchFamily="2" charset="2"/>
                  <a:buChar char="Ø"/>
                </a:pPr>
                <a:endParaRPr lang="en-GB" dirty="0">
                  <a:solidFill>
                    <a:srgbClr val="131413"/>
                  </a:solidFill>
                  <a:effectLst/>
                  <a:latin typeface="Times New Roman" panose="02020603050405020304" pitchFamily="18" charset="0"/>
                  <a:ea typeface="Calibri" panose="020F0502020204030204" pitchFamily="34" charset="0"/>
                  <a:cs typeface="KdvpnkMinionProRegular"/>
                </a:endParaRPr>
              </a:p>
              <a:p>
                <a:endParaRPr lang="en-GB" sz="2200" dirty="0">
                  <a:solidFill>
                    <a:srgbClr val="131413"/>
                  </a:solidFill>
                  <a:effectLst/>
                  <a:latin typeface="Times New Roman" panose="02020603050405020304" pitchFamily="18" charset="0"/>
                  <a:ea typeface="Calibri" panose="020F0502020204030204" pitchFamily="34" charset="0"/>
                  <a:cs typeface="KdvpnkMinionProRegular"/>
                </a:endParaRPr>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955158" y="1474751"/>
                <a:ext cx="10515600" cy="4383789"/>
              </a:xfrm>
              <a:blipFill>
                <a:blip r:embed="rId3"/>
                <a:stretch>
                  <a:fillRect l="-812" t="-1947"/>
                </a:stretch>
              </a:blipFill>
            </p:spPr>
            <p:txBody>
              <a:bodyPr/>
              <a:lstStyle/>
              <a:p>
                <a:r>
                  <a:rPr lang="en-GB">
                    <a:noFill/>
                  </a:rPr>
                  <a:t> </a:t>
                </a:r>
              </a:p>
            </p:txBody>
          </p:sp>
        </mc:Fallback>
      </mc:AlternateContent>
      <p:sp>
        <p:nvSpPr>
          <p:cNvPr id="5" name="CasellaDiTesto 4">
            <a:extLst>
              <a:ext uri="{FF2B5EF4-FFF2-40B4-BE49-F238E27FC236}">
                <a16:creationId xmlns:a16="http://schemas.microsoft.com/office/drawing/2014/main" id="{E9598FD9-0C5C-4E56-B823-D7C3A37DDE40}"/>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a:solidFill>
                  <a:schemeClr val="bg1"/>
                </a:solidFill>
                <a:latin typeface="Palatino Linotype" panose="02040502050505030304" pitchFamily="18" charset="0"/>
              </a:rPr>
              <a:t>MODEL FITTING</a:t>
            </a:r>
            <a:endParaRPr lang="en-GB" sz="2800" dirty="0">
              <a:solidFill>
                <a:schemeClr val="bg1"/>
              </a:solidFill>
              <a:latin typeface="Palatino Linotype" panose="0204050205050503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D7A7972-01E0-4964-8065-A7AA8AA7A3BE}"/>
                  </a:ext>
                </a:extLst>
              </p:cNvPr>
              <p:cNvSpPr>
                <a:spLocks noGrp="1"/>
              </p:cNvSpPr>
              <p:nvPr>
                <p:ph idx="1"/>
              </p:nvPr>
            </p:nvSpPr>
            <p:spPr/>
            <p:txBody>
              <a:bodyPr>
                <a:normAutofit/>
              </a:bodyPr>
              <a:lstStyle/>
              <a:p>
                <a:r>
                  <a:rPr lang="en-GB" sz="2200" dirty="0">
                    <a:latin typeface="Times New Roman" panose="02020603050405020304" pitchFamily="18" charset="0"/>
                    <a:cs typeface="Times New Roman" panose="02020603050405020304" pitchFamily="18" charset="0"/>
                  </a:rPr>
                  <a:t>Fitted parameters based on real data given by “</a:t>
                </a:r>
                <a:r>
                  <a:rPr lang="en-GB" sz="2200" dirty="0" err="1">
                    <a:latin typeface="Times New Roman" panose="02020603050405020304" pitchFamily="18" charset="0"/>
                    <a:cs typeface="Times New Roman" panose="02020603050405020304" pitchFamily="18" charset="0"/>
                  </a:rPr>
                  <a:t>Protezione</a:t>
                </a:r>
                <a:r>
                  <a:rPr lang="en-GB" sz="2200" dirty="0">
                    <a:latin typeface="Times New Roman" panose="02020603050405020304" pitchFamily="18" charset="0"/>
                    <a:cs typeface="Times New Roman" panose="02020603050405020304" pitchFamily="18" charset="0"/>
                  </a:rPr>
                  <a:t> Civile” on Quarantined, infected hospitalized not in IC and in IC</a:t>
                </a:r>
              </a:p>
              <a:p>
                <a:r>
                  <a:rPr lang="en-GB" sz="2200" dirty="0">
                    <a:latin typeface="Times New Roman" panose="02020603050405020304" pitchFamily="18" charset="0"/>
                    <a:cs typeface="Times New Roman" panose="02020603050405020304" pitchFamily="18" charset="0"/>
                  </a:rPr>
                  <a:t>Fitting strategy: reduce </a:t>
                </a:r>
                <a:r>
                  <a:rPr lang="en-GB" sz="22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the error between the real behaviour and the estimated one by minimizing the difference between real </a:t>
                </a:r>
                <a14:m>
                  <m:oMath xmlns:m="http://schemas.openxmlformats.org/officeDocument/2006/math">
                    <m:r>
                      <a:rPr lang="en-GB" sz="2200" i="1">
                        <a:effectLst/>
                        <a:latin typeface="Cambria Math" panose="02040503050406030204" pitchFamily="18" charset="0"/>
                        <a:ea typeface="Calibri" panose="020F0502020204030204" pitchFamily="34" charset="0"/>
                        <a:cs typeface="DengXian" panose="02010600030101010101" pitchFamily="2" charset="-122"/>
                      </a:rPr>
                      <m:t>𝑄</m:t>
                    </m:r>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1</m:t>
                        </m:r>
                      </m:sub>
                    </m:sSub>
                    <m:r>
                      <a:rPr lang="en-GB" sz="22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2200" i="1">
                            <a:effectLst/>
                            <a:latin typeface="Cambria Math" panose="02040503050406030204" pitchFamily="18" charset="0"/>
                          </a:rPr>
                        </m:ctrlPr>
                      </m:sSubPr>
                      <m:e>
                        <m:r>
                          <a:rPr lang="en-GB" sz="2200" i="1">
                            <a:effectLst/>
                            <a:latin typeface="Cambria Math" panose="02040503050406030204" pitchFamily="18" charset="0"/>
                            <a:ea typeface="Calibri" panose="020F0502020204030204" pitchFamily="34" charset="0"/>
                            <a:cs typeface="DengXian" panose="02010600030101010101" pitchFamily="2" charset="-122"/>
                          </a:rPr>
                          <m:t>𝐼</m:t>
                        </m:r>
                      </m:e>
                      <m:sub>
                        <m:r>
                          <a:rPr lang="en-GB" sz="2200" i="1">
                            <a:effectLst/>
                            <a:latin typeface="Cambria Math" panose="02040503050406030204" pitchFamily="18" charset="0"/>
                            <a:ea typeface="Calibri" panose="020F0502020204030204" pitchFamily="34" charset="0"/>
                            <a:cs typeface="DengXian" panose="02010600030101010101" pitchFamily="2" charset="-122"/>
                          </a:rPr>
                          <m:t>2</m:t>
                        </m:r>
                      </m:sub>
                    </m:sSub>
                  </m:oMath>
                </a14:m>
                <a:r>
                  <a:rPr lang="en-GB" sz="22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GB" sz="22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our model</a:t>
                </a:r>
                <a:r>
                  <a:rPr lang="en-GB" sz="2200" dirty="0">
                    <a:latin typeface="Times New Roman" panose="02020603050405020304" pitchFamily="18" charset="0"/>
                    <a:cs typeface="Times New Roman" panose="02020603050405020304" pitchFamily="18" charset="0"/>
                  </a:rPr>
                  <a:t> </a:t>
                </a:r>
              </a:p>
              <a:p>
                <a:r>
                  <a:rPr lang="en-GB" sz="2200" dirty="0">
                    <a:latin typeface="Times New Roman" panose="02020603050405020304" pitchFamily="18" charset="0"/>
                    <a:cs typeface="Times New Roman" panose="02020603050405020304" pitchFamily="18" charset="0"/>
                  </a:rPr>
                  <a:t>The cost function is:</a:t>
                </a:r>
              </a:p>
              <a:p>
                <a:endParaRPr lang="en-GB"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Calibri" panose="020F0502020204030204" pitchFamily="34" charset="0"/>
                          <a:cs typeface="DengXian" panose="02010600030101010101" pitchFamily="2" charset="-122"/>
                        </a:rPr>
                        <m:t>𝐽</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nary>
                        <m:naryPr>
                          <m:ctrlPr>
                            <a:rPr lang="it-IT" sz="1600" i="1">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𝑀</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𝑟</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r>
                                <a:rPr lang="en-GB" sz="1800" i="1">
                                  <a:effectLst/>
                                  <a:latin typeface="Cambria Math" panose="02040503050406030204" pitchFamily="18" charset="0"/>
                                  <a:ea typeface="Calibri" panose="020F0502020204030204" pitchFamily="34" charset="0"/>
                                  <a:cs typeface="DengXian" panose="02010600030101010101" pitchFamily="2" charset="-122"/>
                                </a:rPr>
                                <m:t>−</m:t>
                              </m:r>
                              <m:r>
                                <a:rPr lang="en-GB" sz="1800" i="1">
                                  <a:effectLst/>
                                  <a:latin typeface="Cambria Math" panose="02040503050406030204" pitchFamily="18" charset="0"/>
                                  <a:ea typeface="Calibri" panose="020F0502020204030204" pitchFamily="34" charset="0"/>
                                  <a:cs typeface="DengXian" panose="02010600030101010101" pitchFamily="2" charset="-122"/>
                                </a:rPr>
                                <m:t>𝑥</m:t>
                              </m:r>
                              <m:d>
                                <m:dPr>
                                  <m:ctrlPr>
                                    <a:rPr lang="it-IT" sz="1600" i="1">
                                      <a:effectLst/>
                                      <a:latin typeface="Cambria Math" panose="02040503050406030204" pitchFamily="18" charset="0"/>
                                    </a:rPr>
                                  </m:ctrlPr>
                                </m:d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d>
                            </m:e>
                          </m:d>
                          <m:r>
                            <a:rPr lang="en-GB" sz="1800" i="1">
                              <a:effectLst/>
                              <a:latin typeface="Cambria Math" panose="02040503050406030204" pitchFamily="18" charset="0"/>
                              <a:ea typeface="Calibri" panose="020F0502020204030204" pitchFamily="34" charset="0"/>
                              <a:cs typeface="DengXian" panose="02010600030101010101" pitchFamily="2" charset="-122"/>
                            </a:rPr>
                            <m:t>𝑑𝑡</m:t>
                          </m:r>
                        </m:e>
                      </m:nary>
                    </m:oMath>
                  </m:oMathPara>
                </a14:m>
                <a:endParaRPr lang="en-GB" sz="22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nary>
                        <m:naryPr>
                          <m:ctrlPr>
                            <a:rPr lang="it-IT" sz="1600" i="1" smtClean="0">
                              <a:effectLst/>
                              <a:latin typeface="Cambria Math" panose="02040503050406030204" pitchFamily="18" charset="0"/>
                            </a:rPr>
                          </m:ctrlPr>
                        </m:naryPr>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𝑖</m:t>
                              </m:r>
                            </m:sub>
                          </m:sSub>
                        </m:sub>
                        <m:sup>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𝑡</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𝑓</m:t>
                              </m:r>
                            </m:sub>
                          </m:sSub>
                        </m:sup>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sSup>
                            <m:sSupPr>
                              <m:ctrlPr>
                                <a:rPr lang="it-IT" sz="1600" i="1">
                                  <a:effectLst/>
                                  <a:latin typeface="Cambria Math" panose="02040503050406030204" pitchFamily="18" charset="0"/>
                                </a:rPr>
                              </m:ctrlPr>
                            </m:sSup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11</m:t>
                                  </m:r>
                                </m:sub>
                              </m:sSub>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𝑄</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22</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1</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r>
                            <a:rPr lang="en-GB" sz="1800" i="1">
                              <a:effectLst/>
                              <a:latin typeface="Cambria Math" panose="02040503050406030204" pitchFamily="18" charset="0"/>
                              <a:ea typeface="Calibri" panose="020F0502020204030204" pitchFamily="34" charset="0"/>
                              <a:cs typeface="DengXian" panose="02010600030101010101" pitchFamily="2" charset="-122"/>
                            </a:rPr>
                            <m:t>+</m:t>
                          </m:r>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𝑀</m:t>
                              </m:r>
                            </m:e>
                            <m:sub>
                              <m:r>
                                <a:rPr lang="en-GB" sz="1800" i="1">
                                  <a:effectLst/>
                                  <a:latin typeface="Cambria Math" panose="02040503050406030204" pitchFamily="18" charset="0"/>
                                  <a:ea typeface="Calibri" panose="020F0502020204030204" pitchFamily="34" charset="0"/>
                                  <a:cs typeface="DengXian" panose="02010600030101010101" pitchFamily="2" charset="-122"/>
                                </a:rPr>
                                <m:t>33</m:t>
                              </m:r>
                            </m:sub>
                          </m:sSub>
                          <m:sSup>
                            <m:sSupPr>
                              <m:ctrlPr>
                                <a:rPr lang="it-IT" sz="1600" i="1">
                                  <a:effectLst/>
                                  <a:latin typeface="Cambria Math" panose="02040503050406030204" pitchFamily="18" charset="0"/>
                                </a:rPr>
                              </m:ctrlPr>
                            </m:sSupPr>
                            <m:e>
                              <m:d>
                                <m:dPr>
                                  <m:ctrlPr>
                                    <a:rPr lang="it-IT" sz="1600" i="1">
                                      <a:effectLst/>
                                      <a:latin typeface="Cambria Math" panose="02040503050406030204" pitchFamily="18" charset="0"/>
                                    </a:rPr>
                                  </m:ctrlPr>
                                </m:dPr>
                                <m:e>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𝑟</m:t>
                                          </m:r>
                                        </m:sub>
                                      </m:sSub>
                                    </m:sub>
                                  </m:sSub>
                                  <m:r>
                                    <a:rPr lang="en-GB" sz="1800" i="1">
                                      <a:effectLst/>
                                      <a:latin typeface="Cambria Math" panose="02040503050406030204" pitchFamily="18" charset="0"/>
                                      <a:ea typeface="Calibri" panose="020F0502020204030204" pitchFamily="34" charset="0"/>
                                      <a:cs typeface="DengXian" panose="02010600030101010101" pitchFamily="2" charset="-122"/>
                                    </a:rPr>
                                    <m:t>−</m:t>
                                  </m:r>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𝐼</m:t>
                                      </m:r>
                                    </m:e>
                                    <m:sub>
                                      <m:sSub>
                                        <m:sSubPr>
                                          <m:ctrlPr>
                                            <a:rPr lang="it-IT" sz="1600" i="1">
                                              <a:effectLst/>
                                              <a:latin typeface="Cambria Math" panose="02040503050406030204" pitchFamily="18" charset="0"/>
                                            </a:rPr>
                                          </m:ctrlPr>
                                        </m:sSubPr>
                                        <m:e>
                                          <m:r>
                                            <a:rPr lang="en-GB" sz="1800" i="1">
                                              <a:effectLst/>
                                              <a:latin typeface="Cambria Math" panose="02040503050406030204" pitchFamily="18" charset="0"/>
                                              <a:ea typeface="Calibri" panose="020F0502020204030204" pitchFamily="34" charset="0"/>
                                              <a:cs typeface="DengXian" panose="02010600030101010101" pitchFamily="2" charset="-122"/>
                                            </a:rPr>
                                            <m:t>2</m:t>
                                          </m:r>
                                        </m:e>
                                        <m:sub>
                                          <m:r>
                                            <a:rPr lang="en-GB" sz="1800" i="1">
                                              <a:effectLst/>
                                              <a:latin typeface="Cambria Math" panose="02040503050406030204" pitchFamily="18" charset="0"/>
                                              <a:ea typeface="Calibri" panose="020F0502020204030204" pitchFamily="34" charset="0"/>
                                              <a:cs typeface="DengXian" panose="02010600030101010101" pitchFamily="2" charset="-122"/>
                                            </a:rPr>
                                            <m:t>𝑒</m:t>
                                          </m:r>
                                        </m:sub>
                                      </m:sSub>
                                    </m:sub>
                                  </m:sSub>
                                </m:e>
                              </m:d>
                            </m:e>
                            <m:sup>
                              <m:r>
                                <a:rPr lang="en-GB" sz="1800" i="1">
                                  <a:effectLst/>
                                  <a:latin typeface="Cambria Math" panose="02040503050406030204" pitchFamily="18" charset="0"/>
                                  <a:ea typeface="Calibri" panose="020F0502020204030204" pitchFamily="34" charset="0"/>
                                  <a:cs typeface="DengXian" panose="02010600030101010101" pitchFamily="2" charset="-122"/>
                                </a:rPr>
                                <m:t>𝑇</m:t>
                              </m:r>
                            </m:sup>
                          </m:sSup>
                        </m:e>
                      </m:nary>
                    </m:oMath>
                  </m:oMathPara>
                </a14:m>
                <a:endParaRPr lang="en-GB" sz="2200" dirty="0">
                  <a:latin typeface="Times New Roman" panose="02020603050405020304" pitchFamily="18" charset="0"/>
                  <a:cs typeface="Times New Roman" panose="02020603050405020304" pitchFamily="18" charset="0"/>
                </a:endParaRPr>
              </a:p>
              <a:p>
                <a:pPr marL="0" indent="0">
                  <a:buNone/>
                </a:pPr>
                <a:r>
                  <a:rPr lang="en-GB" sz="2000" dirty="0">
                    <a:solidFill>
                      <a:srgbClr val="131413"/>
                    </a:solidFill>
                    <a:effectLst/>
                    <a:latin typeface="Times New Roman" panose="02020603050405020304" pitchFamily="18" charset="0"/>
                    <a:ea typeface="Calibri" panose="020F0502020204030204" pitchFamily="34" charset="0"/>
                    <a:cs typeface="Times New Roman" panose="02020603050405020304" pitchFamily="18" charset="0"/>
                  </a:rPr>
                  <a:t>M: matrix non-singular, symmetric, diagonal and semi definite positive</a:t>
                </a:r>
                <a:endParaRPr lang="en-GB" sz="2000" dirty="0">
                  <a:latin typeface="Times New Roman" panose="02020603050405020304" pitchFamily="18" charset="0"/>
                  <a:cs typeface="Times New Roman" panose="02020603050405020304" pitchFamily="18" charset="0"/>
                </a:endParaRPr>
              </a:p>
            </p:txBody>
          </p:sp>
        </mc:Choice>
        <mc:Fallback xmlns="">
          <p:sp>
            <p:nvSpPr>
              <p:cNvPr id="3" name="Segnaposto contenuto 2">
                <a:extLst>
                  <a:ext uri="{FF2B5EF4-FFF2-40B4-BE49-F238E27FC236}">
                    <a16:creationId xmlns:a16="http://schemas.microsoft.com/office/drawing/2014/main" id="{0D7A7972-01E0-4964-8065-A7AA8AA7A3BE}"/>
                  </a:ext>
                </a:extLst>
              </p:cNvPr>
              <p:cNvSpPr>
                <a:spLocks noGrp="1" noRot="1" noChangeAspect="1" noMove="1" noResize="1" noEditPoints="1" noAdjustHandles="1" noChangeArrowheads="1" noChangeShapeType="1" noTextEdit="1"/>
              </p:cNvSpPr>
              <p:nvPr>
                <p:ph idx="1"/>
              </p:nvPr>
            </p:nvSpPr>
            <p:spPr>
              <a:blipFill>
                <a:blip r:embed="rId2"/>
                <a:stretch>
                  <a:fillRect l="-696" t="-1541" b="-9664"/>
                </a:stretch>
              </a:blipFill>
            </p:spPr>
            <p:txBody>
              <a:bodyPr/>
              <a:lstStyle/>
              <a:p>
                <a:r>
                  <a:rPr lang="en-GB">
                    <a:noFill/>
                  </a:rPr>
                  <a:t> </a:t>
                </a:r>
              </a:p>
            </p:txBody>
          </p:sp>
        </mc:Fallback>
      </mc:AlternateContent>
      <p:sp>
        <p:nvSpPr>
          <p:cNvPr id="4" name="CasellaDiTesto 3">
            <a:extLst>
              <a:ext uri="{FF2B5EF4-FFF2-40B4-BE49-F238E27FC236}">
                <a16:creationId xmlns:a16="http://schemas.microsoft.com/office/drawing/2014/main" id="{598F2781-EA10-47AF-BBCE-F472D3B88C7B}"/>
              </a:ext>
            </a:extLst>
          </p:cNvPr>
          <p:cNvSpPr txBox="1">
            <a:spLocks/>
          </p:cNvSpPr>
          <p:nvPr/>
        </p:nvSpPr>
        <p:spPr>
          <a:xfrm>
            <a:off x="138956" y="140232"/>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FITTING STRATEGY AND OBJECTIVE FUNCTION DEFINITION</a:t>
            </a:r>
          </a:p>
        </p:txBody>
      </p:sp>
    </p:spTree>
    <p:extLst>
      <p:ext uri="{BB962C8B-B14F-4D97-AF65-F5344CB8AC3E}">
        <p14:creationId xmlns:p14="http://schemas.microsoft.com/office/powerpoint/2010/main" val="2080977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65A7659D-4ED5-4BED-92C4-15C8ADC7CD53}"/>
              </a:ext>
            </a:extLst>
          </p:cNvPr>
          <p:cNvSpPr>
            <a:spLocks noGrp="1"/>
          </p:cNvSpPr>
          <p:nvPr>
            <p:ph idx="1"/>
          </p:nvPr>
        </p:nvSpPr>
        <p:spPr>
          <a:xfrm>
            <a:off x="838200" y="1600200"/>
            <a:ext cx="10515600" cy="5128200"/>
          </a:xfrm>
        </p:spPr>
        <p:txBody>
          <a:bodyPr>
            <a:normAutofit/>
          </a:bodyPr>
          <a:lstStyle/>
          <a:p>
            <a:pPr>
              <a:lnSpc>
                <a:spcPct val="110000"/>
              </a:lnSpc>
            </a:pPr>
            <a:r>
              <a:rPr lang="en-GB" sz="2600" dirty="0">
                <a:latin typeface="Times New Roman" panose="02020603050405020304" pitchFamily="18" charset="0"/>
                <a:cs typeface="Times New Roman" panose="02020603050405020304" pitchFamily="18" charset="0"/>
              </a:rPr>
              <a:t>Find a way to avoid the spread of the virus </a:t>
            </a:r>
          </a:p>
          <a:p>
            <a:pPr>
              <a:lnSpc>
                <a:spcPct val="110000"/>
              </a:lnSpc>
            </a:pPr>
            <a:r>
              <a:rPr lang="en-GB" sz="2600" dirty="0">
                <a:latin typeface="Times New Roman" panose="02020603050405020304" pitchFamily="18" charset="0"/>
                <a:cs typeface="Times New Roman" panose="02020603050405020304" pitchFamily="18" charset="0"/>
              </a:rPr>
              <a:t>Prevent hospitals overcrowding and beds collapse in IC-u avoiding number of deaths</a:t>
            </a:r>
          </a:p>
          <a:p>
            <a:pPr marL="0" indent="0">
              <a:lnSpc>
                <a:spcPct val="110000"/>
              </a:lnSpc>
              <a:buNone/>
            </a:pPr>
            <a:endParaRPr lang="en-GB" sz="2600" dirty="0">
              <a:latin typeface="Times New Roman" panose="02020603050405020304" pitchFamily="18" charset="0"/>
              <a:cs typeface="Times New Roman" panose="02020603050405020304" pitchFamily="18" charset="0"/>
            </a:endParaRPr>
          </a:p>
          <a:p>
            <a:pPr>
              <a:lnSpc>
                <a:spcPct val="110000"/>
              </a:lnSpc>
            </a:pPr>
            <a:r>
              <a:rPr lang="en-GB" sz="2600" dirty="0">
                <a:latin typeface="Times New Roman" panose="02020603050405020304" pitchFamily="18" charset="0"/>
                <a:cs typeface="Times New Roman" panose="02020603050405020304" pitchFamily="18" charset="0"/>
              </a:rPr>
              <a:t>Four strategies proposed</a:t>
            </a:r>
            <a:r>
              <a:rPr lang="en-GB" dirty="0">
                <a:latin typeface="Times New Roman" panose="02020603050405020304" pitchFamily="18" charset="0"/>
                <a:cs typeface="Times New Roman" panose="02020603050405020304" pitchFamily="18" charset="0"/>
              </a:rPr>
              <a:t>:</a:t>
            </a: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the number of susceptible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Minimise hospitalised patients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hospitalised ones with symptoms not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susceptible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and minimise hospitalised patients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and hospitalised ones with symptoms not in IC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GB" sz="2000" i="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GB" sz="2000" dirty="0">
                <a:latin typeface="Times New Roman" panose="02020603050405020304" pitchFamily="18" charset="0"/>
                <a:cs typeface="Times New Roman" panose="02020603050405020304" pitchFamily="18" charset="0"/>
              </a:rPr>
              <a:t>Maximise the number of vaccinated subjects </a:t>
            </a:r>
            <a:r>
              <a:rPr lang="en-GB"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t>
            </a:r>
            <a:endParaRPr lang="en-GB" sz="2000" dirty="0">
              <a:latin typeface="Times New Roman" panose="02020603050405020304" pitchFamily="18" charset="0"/>
              <a:cs typeface="Times New Roman" panose="02020603050405020304" pitchFamily="18" charset="0"/>
            </a:endParaRPr>
          </a:p>
        </p:txBody>
      </p:sp>
      <p:sp>
        <p:nvSpPr>
          <p:cNvPr id="4" name="CasellaDiTesto 3">
            <a:extLst>
              <a:ext uri="{FF2B5EF4-FFF2-40B4-BE49-F238E27FC236}">
                <a16:creationId xmlns:a16="http://schemas.microsoft.com/office/drawing/2014/main" id="{76685B2E-2231-419B-956D-7AB9650E1B81}"/>
              </a:ext>
            </a:extLst>
          </p:cNvPr>
          <p:cNvSpPr txBox="1">
            <a:spLocks/>
          </p:cNvSpPr>
          <p:nvPr/>
        </p:nvSpPr>
        <p:spPr>
          <a:xfrm>
            <a:off x="138956" y="129600"/>
            <a:ext cx="11914088" cy="1260000"/>
          </a:xfrm>
          <a:custGeom>
            <a:avLst/>
            <a:gdLst>
              <a:gd name="connsiteX0" fmla="*/ 0 w 11914088"/>
              <a:gd name="connsiteY0" fmla="*/ 0 h 1260000"/>
              <a:gd name="connsiteX1" fmla="*/ 11914088 w 11914088"/>
              <a:gd name="connsiteY1" fmla="*/ 0 h 1260000"/>
              <a:gd name="connsiteX2" fmla="*/ 11914088 w 11914088"/>
              <a:gd name="connsiteY2" fmla="*/ 1260000 h 1260000"/>
              <a:gd name="connsiteX3" fmla="*/ 583110 w 11914088"/>
              <a:gd name="connsiteY3" fmla="*/ 1260000 h 1260000"/>
            </a:gdLst>
            <a:ahLst/>
            <a:cxnLst>
              <a:cxn ang="0">
                <a:pos x="connsiteX0" y="connsiteY0"/>
              </a:cxn>
              <a:cxn ang="0">
                <a:pos x="connsiteX1" y="connsiteY1"/>
              </a:cxn>
              <a:cxn ang="0">
                <a:pos x="connsiteX2" y="connsiteY2"/>
              </a:cxn>
              <a:cxn ang="0">
                <a:pos x="connsiteX3" y="connsiteY3"/>
              </a:cxn>
            </a:cxnLst>
            <a:rect l="l" t="t" r="r" b="b"/>
            <a:pathLst>
              <a:path w="11914088" h="1260000">
                <a:moveTo>
                  <a:pt x="0" y="0"/>
                </a:moveTo>
                <a:lnTo>
                  <a:pt x="11914088" y="0"/>
                </a:lnTo>
                <a:lnTo>
                  <a:pt x="11914088" y="1260000"/>
                </a:lnTo>
                <a:lnTo>
                  <a:pt x="583110" y="1260000"/>
                </a:lnTo>
                <a:close/>
              </a:path>
            </a:pathLst>
          </a:custGeom>
          <a:solidFill>
            <a:schemeClr val="tx1">
              <a:lumMod val="85000"/>
              <a:lumOff val="15000"/>
            </a:schemeClr>
          </a:solidFill>
          <a:ln w="19050">
            <a:noFill/>
          </a:ln>
        </p:spPr>
        <p:txBody>
          <a:bodyPr vert="horz" wrap="square"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dirty="0">
                <a:solidFill>
                  <a:schemeClr val="bg1"/>
                </a:solidFill>
                <a:latin typeface="Palatino Linotype" panose="02040502050505030304" pitchFamily="18" charset="0"/>
              </a:rPr>
              <a:t>OPTIMAL CONTROL : MOTIVATIONS AND STRATEGIES</a:t>
            </a:r>
          </a:p>
        </p:txBody>
      </p:sp>
    </p:spTree>
    <p:extLst>
      <p:ext uri="{BB962C8B-B14F-4D97-AF65-F5344CB8AC3E}">
        <p14:creationId xmlns:p14="http://schemas.microsoft.com/office/powerpoint/2010/main" val="11079545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2469</TotalTime>
  <Words>2409</Words>
  <Application>Microsoft Office PowerPoint</Application>
  <PresentationFormat>Widescreen</PresentationFormat>
  <Paragraphs>256</Paragraphs>
  <Slides>21</Slides>
  <Notes>10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21</vt:i4>
      </vt:variant>
    </vt:vector>
  </HeadingPairs>
  <TitlesOfParts>
    <vt:vector size="29" baseType="lpstr">
      <vt:lpstr>Arial</vt:lpstr>
      <vt:lpstr>Calibri</vt:lpstr>
      <vt:lpstr>Calibri Light</vt:lpstr>
      <vt:lpstr>Cambria Math</vt:lpstr>
      <vt:lpstr>Palatino Linotype</vt:lpstr>
      <vt:lpstr>Times New Roman</vt:lpstr>
      <vt:lpstr>Wingdings</vt:lpstr>
      <vt:lpstr>Tema di Office</vt:lpstr>
      <vt:lpstr>OPTIMAL CONTROL STRATEGIES TO PREVENT    THE HOSPITAL  BEDS COLLAPSE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rotondi</dc:creator>
  <cp:lastModifiedBy>simone rotondi</cp:lastModifiedBy>
  <cp:revision>129</cp:revision>
  <dcterms:created xsi:type="dcterms:W3CDTF">2021-02-25T08:15:09Z</dcterms:created>
  <dcterms:modified xsi:type="dcterms:W3CDTF">2021-04-11T10:12:33Z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