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61" r:id="rId4"/>
    <p:sldId id="258" r:id="rId5"/>
    <p:sldId id="272" r:id="rId6"/>
    <p:sldId id="265" r:id="rId7"/>
    <p:sldId id="276" r:id="rId8"/>
    <p:sldId id="277" r:id="rId9"/>
    <p:sldId id="264" r:id="rId10"/>
    <p:sldId id="273" r:id="rId11"/>
    <p:sldId id="274" r:id="rId12"/>
    <p:sldId id="278" r:id="rId13"/>
    <p:sldId id="279" r:id="rId14"/>
    <p:sldId id="280" r:id="rId15"/>
    <p:sldId id="266" r:id="rId16"/>
    <p:sldId id="281" r:id="rId17"/>
    <p:sldId id="267" r:id="rId18"/>
    <p:sldId id="268" r:id="rId19"/>
    <p:sldId id="283" r:id="rId20"/>
    <p:sldId id="270"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169" autoAdjust="0"/>
  </p:normalViewPr>
  <p:slideViewPr>
    <p:cSldViewPr snapToGrid="0">
      <p:cViewPr varScale="1">
        <p:scale>
          <a:sx n="64" d="100"/>
          <a:sy n="64"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06/04/2021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a:t>
            </a:fld>
            <a:endParaRPr lang="it-IT"/>
          </a:p>
        </p:txBody>
      </p:sp>
    </p:spTree>
    <p:extLst>
      <p:ext uri="{BB962C8B-B14F-4D97-AF65-F5344CB8AC3E}">
        <p14:creationId xmlns:p14="http://schemas.microsoft.com/office/powerpoint/2010/main" val="119268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19</a:t>
            </a:fld>
            <a:endParaRPr lang="it-IT"/>
          </a:p>
        </p:txBody>
      </p:sp>
    </p:spTree>
    <p:extLst>
      <p:ext uri="{BB962C8B-B14F-4D97-AF65-F5344CB8AC3E}">
        <p14:creationId xmlns:p14="http://schemas.microsoft.com/office/powerpoint/2010/main" val="949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xmlns="">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3</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xmlns="">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5</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xmlns="">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8</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30096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10</a:t>
            </a:fld>
            <a:endParaRPr lang="it-IT"/>
          </a:p>
        </p:txBody>
      </p:sp>
    </p:spTree>
    <p:extLst>
      <p:ext uri="{BB962C8B-B14F-4D97-AF65-F5344CB8AC3E}">
        <p14:creationId xmlns:p14="http://schemas.microsoft.com/office/powerpoint/2010/main" val="162970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0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=59699728;</m:t>
                      </m:r>
                      <m:r>
                        <a:rPr lang="en-GB" sz="10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=300000;</m:t>
                      </m:r>
                      <m:r>
                        <a:rPr lang="en-GB" sz="10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=115;</m:t>
                      </m:r>
                      <m:r>
                        <a:rPr lang="en-GB" sz="10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r>
                        <a:rPr lang="en-GB" sz="10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Choice>
        <mc:Fallback>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𝑆</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0)=59699728;𝐸</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𝑎</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0)=300000;𝑄</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0)=17605;𝐼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1</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0)=1853;</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2</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0)=115;𝑅</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0)=200000;𝑉</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0)=0</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15</a:t>
            </a:fld>
            <a:endParaRPr lang="it-IT"/>
          </a:p>
        </p:txBody>
      </p:sp>
    </p:spTree>
    <p:extLst>
      <p:ext uri="{BB962C8B-B14F-4D97-AF65-F5344CB8AC3E}">
        <p14:creationId xmlns:p14="http://schemas.microsoft.com/office/powerpoint/2010/main" val="6063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Choice>
        <mc:Fallback>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1,</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2)</a:t>
                </a:r>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16</a:t>
            </a:fld>
            <a:endParaRPr lang="it-IT"/>
          </a:p>
        </p:txBody>
      </p:sp>
    </p:spTree>
    <p:extLst>
      <p:ext uri="{BB962C8B-B14F-4D97-AF65-F5344CB8AC3E}">
        <p14:creationId xmlns:p14="http://schemas.microsoft.com/office/powerpoint/2010/main" val="327780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06/04/2021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06/04/2021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06/04/2021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06/04/2021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06/04/2021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06/04/2021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06/04/2021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06/04/2021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06/04/2021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06/04/2021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06/04/2021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06/04/2021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8963357-CE8A-47B8-9850-4B695A6BC1D1}"/>
              </a:ext>
            </a:extLst>
          </p:cNvPr>
          <p:cNvPicPr>
            <a:picLocks noChangeAspect="1"/>
          </p:cNvPicPr>
          <p:nvPr/>
        </p:nvPicPr>
        <p:blipFill rotWithShape="1">
          <a:blip r:embed="rId3">
            <a:extLst>
              <a:ext uri="{28A0092B-C50C-407E-A947-70E740481C1C}">
                <a14:useLocalDpi xmlns:a14="http://schemas.microsoft.com/office/drawing/2010/main" val="0"/>
              </a:ext>
            </a:extLst>
          </a:blip>
          <a:srcRect l="19705" r="19705"/>
          <a:stretch/>
        </p:blipFill>
        <p:spPr>
          <a:xfrm>
            <a:off x="0" y="584910"/>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latin typeface="Times New Roman" panose="02020603050405020304" pitchFamily="18" charset="0"/>
                    <a:cs typeface="Times New Roman" panose="02020603050405020304" pitchFamily="18" charset="0"/>
                  </a:rPr>
                  <a:t>This </a:t>
                </a:r>
                <a:r>
                  <a:rPr lang="it-IT" sz="2600" dirty="0" err="1">
                    <a:latin typeface="Times New Roman" panose="02020603050405020304" pitchFamily="18" charset="0"/>
                    <a:cs typeface="Times New Roman" panose="02020603050405020304" pitchFamily="18" charset="0"/>
                  </a:rPr>
                  <a:t>principle</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provides</a:t>
                </a:r>
                <a:r>
                  <a:rPr lang="it-IT" sz="2600" dirty="0">
                    <a:latin typeface="Times New Roman" panose="02020603050405020304" pitchFamily="18" charset="0"/>
                    <a:cs typeface="Times New Roman" panose="02020603050405020304" pitchFamily="18" charset="0"/>
                  </a:rPr>
                  <a:t> a </a:t>
                </a:r>
                <a:r>
                  <a:rPr lang="it-IT" sz="2600" dirty="0" err="1">
                    <a:latin typeface="Times New Roman" panose="02020603050405020304" pitchFamily="18" charset="0"/>
                    <a:cs typeface="Times New Roman" panose="02020603050405020304" pitchFamily="18" charset="0"/>
                  </a:rPr>
                  <a:t>necessary</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condition</a:t>
                </a:r>
                <a:r>
                  <a:rPr lang="it-IT" sz="2600" dirty="0">
                    <a:latin typeface="Times New Roman" panose="02020603050405020304" pitchFamily="18" charset="0"/>
                    <a:cs typeface="Times New Roman" panose="02020603050405020304" pitchFamily="18" charset="0"/>
                  </a:rPr>
                  <a:t> for 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latin typeface="Times New Roman" panose="02020603050405020304" pitchFamily="18" charset="0"/>
                    <a:cs typeface="Times New Roman" panose="02020603050405020304" pitchFamily="18" charset="0"/>
                  </a:rPr>
                  <a:t> with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and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and </a:t>
                </a:r>
                <a:r>
                  <a:rPr lang="it-IT" sz="2600" dirty="0" err="1">
                    <a:latin typeface="Times New Roman" panose="02020603050405020304" pitchFamily="18" charset="0"/>
                    <a:cs typeface="Times New Roman" panose="02020603050405020304" pitchFamily="18" charset="0"/>
                  </a:rPr>
                  <a:t>final</a:t>
                </a:r>
                <a:r>
                  <a:rPr lang="it-IT" sz="2600" dirty="0">
                    <a:latin typeface="Times New Roman" panose="02020603050405020304" pitchFamily="18" charset="0"/>
                    <a:cs typeface="Times New Roman" panose="02020603050405020304" pitchFamily="18" charset="0"/>
                  </a:rPr>
                  <a:t> time </a:t>
                </a:r>
                <a:r>
                  <a:rPr lang="it-IT" sz="2600" dirty="0" err="1">
                    <a:latin typeface="Times New Roman" panose="02020603050405020304" pitchFamily="18" charset="0"/>
                    <a:cs typeface="Times New Roman" panose="02020603050405020304" pitchFamily="18" charset="0"/>
                  </a:rPr>
                  <a:t>fixed</a:t>
                </a:r>
                <a:r>
                  <a:rPr lang="it-IT" sz="2600" dirty="0">
                    <a:latin typeface="Times New Roman" panose="02020603050405020304" pitchFamily="18" charset="0"/>
                    <a:cs typeface="Times New Roman" panose="02020603050405020304" pitchFamily="18" charset="0"/>
                  </a:rPr>
                  <a:t>. </a:t>
                </a:r>
              </a:p>
              <a:p>
                <a:pPr marL="0" indent="0">
                  <a:buNone/>
                </a:pPr>
                <a:endParaRPr lang="it-IT" sz="3400"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r>
                  <a:rPr lang="it-IT" sz="2600" dirty="0" err="1">
                    <a:latin typeface="Times New Roman" panose="02020603050405020304" pitchFamily="18" charset="0"/>
                    <a:cs typeface="Times New Roman" panose="02020603050405020304" pitchFamily="18" charset="0"/>
                  </a:rPr>
                  <a:t>depends</a:t>
                </a:r>
                <a:r>
                  <a:rPr lang="it-IT" sz="2600" dirty="0">
                    <a:latin typeface="Times New Roman" panose="02020603050405020304" pitchFamily="18" charset="0"/>
                    <a:cs typeface="Times New Roman" panose="02020603050405020304" pitchFamily="18" charset="0"/>
                  </a:rPr>
                  <a:t> on the </a:t>
                </a:r>
                <a:r>
                  <a:rPr lang="it-IT" sz="2600" dirty="0" err="1">
                    <a:latin typeface="Times New Roman" panose="02020603050405020304" pitchFamily="18" charset="0"/>
                    <a:cs typeface="Times New Roman" panose="02020603050405020304" pitchFamily="18" charset="0"/>
                  </a:rPr>
                  <a:t>chosen</a:t>
                </a:r>
                <a:r>
                  <a:rPr lang="it-IT" sz="2600" dirty="0">
                    <a:latin typeface="Times New Roman" panose="02020603050405020304" pitchFamily="18" charset="0"/>
                    <a:cs typeface="Times New Roman" panose="02020603050405020304" pitchFamily="18" charset="0"/>
                  </a:rPr>
                  <a:t> cost </a:t>
                </a:r>
                <a:r>
                  <a:rPr lang="it-IT" sz="2600" dirty="0" err="1">
                    <a:latin typeface="Times New Roman" panose="02020603050405020304" pitchFamily="18" charset="0"/>
                    <a:cs typeface="Times New Roman" panose="02020603050405020304" pitchFamily="18" charset="0"/>
                  </a:rPr>
                  <a:t>function</a:t>
                </a:r>
                <a:r>
                  <a:rPr lang="it-IT" sz="2600"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latin typeface="Times New Roman" panose="02020603050405020304" pitchFamily="18" charset="0"/>
                  <a:cs typeface="Times New Roman" panose="02020603050405020304" pitchFamily="18" charset="0"/>
                </a:endParaRPr>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This principle converts the dynamic system</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and the selected cost function</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into a problem of minimizing pointwise the Hamiltonian, </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given as: </a:t>
                </a:r>
                <a:endParaRPr lang="it-IT"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𝐿</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en-GB"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i="1">
                              <a:effectLst/>
                              <a:latin typeface="Cambria Math" panose="02040503050406030204" pitchFamily="18" charset="0"/>
                            </a:rPr>
                          </m:ctrlPr>
                        </m:sSup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p>
                          <m:r>
                            <a:rPr lang="en-GB"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       </m:t>
                      </m:r>
                      <m:r>
                        <a:rPr lang="en-GB" i="1">
                          <a:effectLst/>
                          <a:latin typeface="Cambria Math" panose="02040503050406030204" pitchFamily="18" charset="0"/>
                          <a:ea typeface="Calibri" panose="020F0502020204030204" pitchFamily="34" charset="0"/>
                          <a:cs typeface="DengXian" panose="02010600030101010101" pitchFamily="2" charset="-122"/>
                        </a:rPr>
                        <m:t>𝑖</m:t>
                      </m:r>
                      <m:r>
                        <a:rPr lang="en-GB"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3"/>
                <a:stretch>
                  <a:fillRect l="-780" t="-2813" r="-1195"/>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it-IT" sz="1600" b="0" i="1" smtClean="0">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Times New Roman" panose="02020603050405020304" pitchFamily="18" charset="0"/>
                <a:ea typeface="Calibri" panose="020F0502020204030204" pitchFamily="34" charset="0"/>
                <a:cs typeface="Times New Roman" panose="02020603050405020304" pitchFamily="18" charset="0"/>
              </a:rPr>
              <a:t>Analogously</a:t>
            </a:r>
            <a:r>
              <a:rPr lang="it-IT" dirty="0">
                <a:latin typeface="Times New Roman" panose="02020603050405020304" pitchFamily="18" charset="0"/>
                <a:ea typeface="Calibri" panose="020F0502020204030204" pitchFamily="34" charset="0"/>
                <a:cs typeface="Times New Roman" panose="02020603050405020304" pitchFamily="18" charset="0"/>
              </a:rPr>
              <a:t> for the </a:t>
            </a:r>
            <a:r>
              <a:rPr lang="it-IT" dirty="0" err="1">
                <a:latin typeface="Times New Roman" panose="02020603050405020304" pitchFamily="18" charset="0"/>
                <a:ea typeface="Calibri" panose="020F0502020204030204" pitchFamily="34" charset="0"/>
                <a:cs typeface="Times New Roman" panose="02020603050405020304" pitchFamily="18" charset="0"/>
              </a:rPr>
              <a:t>other</a:t>
            </a: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err="1">
                <a:latin typeface="Times New Roman" panose="02020603050405020304" pitchFamily="18" charset="0"/>
                <a:ea typeface="Calibri" panose="020F0502020204030204" pitchFamily="34" charset="0"/>
                <a:cs typeface="Times New Roman" panose="02020603050405020304" pitchFamily="18" charset="0"/>
              </a:rPr>
              <a:t>three</a:t>
            </a:r>
            <a:r>
              <a:rPr lang="it-IT" dirty="0">
                <a:latin typeface="Times New Roman" panose="02020603050405020304" pitchFamily="18" charset="0"/>
                <a:ea typeface="Calibri" panose="020F0502020204030204" pitchFamily="34" charset="0"/>
                <a:cs typeface="Times New Roman" panose="02020603050405020304" pitchFamily="18" charset="0"/>
              </a:rPr>
              <a:t> strategies</a:t>
            </a:r>
            <a:r>
              <a:rPr lang="it-IT" dirty="0">
                <a:latin typeface="Calibri" panose="020F0502020204030204" pitchFamily="34" charset="0"/>
                <a:ea typeface="Calibri" panose="020F0502020204030204" pitchFamily="34" charset="0"/>
                <a:cs typeface="DengXian" panose="02010600030101010101" pitchFamily="2" charset="-122"/>
              </a:rPr>
              <a:t>.</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82749" y="1825625"/>
                <a:ext cx="10515600" cy="5032375"/>
              </a:xfrm>
            </p:spPr>
            <p:txBody>
              <a:bodyPr>
                <a:normAutofit/>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pPr marL="0" indent="0">
                  <a:buNone/>
                </a:pPr>
                <a:endParaRPr lang="en-GB" sz="2400" dirty="0">
                  <a:effectLst/>
                  <a:latin typeface="Times New Roman" panose="02020603050405020304" pitchFamily="18" charset="0"/>
                  <a:ea typeface="Calibri" panose="020F0502020204030204" pitchFamily="34" charset="0"/>
                  <a:cs typeface="DengXian" panose="02010600030101010101" pitchFamily="2" charset="-122"/>
                </a:endParaRPr>
              </a:p>
              <a:p>
                <a:r>
                  <a:rPr lang="en-GB" sz="2400" dirty="0">
                    <a:latin typeface="Times New Roman" panose="02020603050405020304" pitchFamily="18" charset="0"/>
                    <a:ea typeface="Calibri" panose="020F0502020204030204" pitchFamily="34" charset="0"/>
                    <a:cs typeface="DengXian" panose="02010600030101010101" pitchFamily="2" charset="-122"/>
                  </a:rPr>
                  <a:t>T</a:t>
                </a:r>
                <a:r>
                  <a:rPr lang="en-GB" sz="2400" dirty="0">
                    <a:effectLst/>
                    <a:latin typeface="Times New Roman" panose="02020603050405020304" pitchFamily="18" charset="0"/>
                    <a:ea typeface="Calibri" panose="020F0502020204030204" pitchFamily="34" charset="0"/>
                    <a:cs typeface="DengXian" panose="02010600030101010101" pitchFamily="2" charset="-122"/>
                  </a:rPr>
                  <a: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effectLst/>
                  <a:latin typeface="Times New Roman" panose="02020603050405020304" pitchFamily="18" charset="0"/>
                  <a:ea typeface="Calibri" panose="020F0502020204030204" pitchFamily="34" charset="0"/>
                  <a:cs typeface="DengXian" panose="02010600030101010101" pitchFamily="2" charset="-122"/>
                </a:endParaRPr>
              </a:p>
              <a:p>
                <a:pPr marL="0" indent="0">
                  <a:buNone/>
                </a:pP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3"/>
                <a:stretch>
                  <a:fillRect l="-812" t="-1695" r="-1507"/>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3"/>
          <a:stretch>
            <a:fillRect/>
          </a:stretch>
        </p:blipFill>
        <p:spPr bwMode="auto">
          <a:xfrm>
            <a:off x="6027698" y="1878280"/>
            <a:ext cx="6164302" cy="3749196"/>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4616462"/>
              </a:xfrm>
            </p:spPr>
            <p:txBody>
              <a:bodyPr>
                <a:normAutofit/>
              </a:bodyPr>
              <a:lstStyle/>
              <a:p>
                <a:endParaRPr lang="en-GB" sz="2000" dirty="0">
                  <a:effectLst/>
                  <a:latin typeface="Times New Roman" panose="02020603050405020304" pitchFamily="18" charset="0"/>
                  <a:ea typeface="DengXian" panose="02010600030101010101" pitchFamily="2" charset="-122"/>
                  <a:cs typeface="DengXian" panose="02010600030101010101" pitchFamily="2" charset="-122"/>
                </a:endParaRPr>
              </a:p>
              <a:p>
                <a:endParaRPr lang="en-GB" sz="2000" dirty="0">
                  <a:latin typeface="Times New Roman" panose="02020603050405020304" pitchFamily="18" charset="0"/>
                  <a:ea typeface="DengXian" panose="02010600030101010101" pitchFamily="2" charset="-122"/>
                  <a:cs typeface="DengXian" panose="02010600030101010101" pitchFamily="2" charset="-122"/>
                </a:endParaRPr>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𝑝</m:t>
                    </m:r>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𝜆</m:t>
                    </m:r>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sz="2000" dirty="0"/>
              </a:p>
              <a:p>
                <a:pPr marL="0" indent="0">
                  <a:buNone/>
                </a:pPr>
                <a:endParaRPr lang="en-GB" sz="2000" dirty="0"/>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a:t>
                </a:r>
              </a:p>
              <a:p>
                <a:pPr marL="0" indent="0">
                  <a:buNone/>
                </a:pP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sz="2000"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4616462"/>
              </a:xfrm>
              <a:blipFill>
                <a:blip r:embed="rId4"/>
                <a:stretch>
                  <a:fillRect l="-952" r="-74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F05C4343-F440-4EE0-B201-3E5DD891B256}"/>
                  </a:ext>
                </a:extLst>
              </p:cNvPr>
              <p:cNvSpPr txBox="1"/>
              <p:nvPr/>
            </p:nvSpPr>
            <p:spPr>
              <a:xfrm>
                <a:off x="6691416" y="5350364"/>
                <a:ext cx="5199334" cy="923330"/>
              </a:xfrm>
              <a:prstGeom prst="rect">
                <a:avLst/>
              </a:prstGeom>
              <a:noFill/>
            </p:spPr>
            <p:txBody>
              <a:bodyPr wrap="square" rtlCol="0">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C</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and the simulated one from 23</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June 2020 (t=0) to 22</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February 2021 (t=245)</a:t>
                </a:r>
                <a:endParaRPr lang="it-IT"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6691416" y="5350364"/>
                <a:ext cx="5199334" cy="923330"/>
              </a:xfrm>
              <a:prstGeom prst="rect">
                <a:avLst/>
              </a:prstGeom>
              <a:blipFill>
                <a:blip r:embed="rId5"/>
                <a:stretch>
                  <a:fillRect l="-1055" t="-3974" r="-1172" b="-9934"/>
                </a:stretch>
              </a:blipFill>
            </p:spPr>
            <p:txBody>
              <a:bodyPr/>
              <a:lstStyle/>
              <a:p>
                <a:r>
                  <a:rPr lang="en-GB">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5032375"/>
              </a:xfrm>
            </p:spPr>
            <p:txBody>
              <a:bodyPr>
                <a:normAutofit fontScale="92500" lnSpcReduction="10000"/>
              </a:bodyPr>
              <a:lstStyle/>
              <a:p>
                <a:pPr algn="just">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20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2000" dirty="0">
                    <a:effectLst/>
                    <a:latin typeface="Times New Roman" panose="02020603050405020304" pitchFamily="18" charset="0"/>
                    <a:cs typeface="Times New Roman" panose="02020603050405020304" pitchFamily="18" charset="0"/>
                  </a:rPr>
                  <a:t>The control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a:t>
                </a:r>
                <a:r>
                  <a:rPr lang="en-GB" sz="2000" dirty="0">
                    <a:effectLst/>
                    <a:latin typeface="Times New Roman" panose="02020603050405020304" pitchFamily="18" charset="0"/>
                    <a:ea typeface="DengXian" panose="02010600030101010101" pitchFamily="2" charset="-122"/>
                    <a:cs typeface="Times New Roman" panose="02020603050405020304" pitchFamily="18" charset="0"/>
                  </a:rPr>
                  <a:t>time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because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the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absence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a vaccine on 23rd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June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2020</a:t>
                </a:r>
              </a:p>
              <a:p>
                <a:pPr>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2000" dirty="0">
                    <a:latin typeface="Times New Roman" panose="02020603050405020304" pitchFamily="18" charset="0"/>
                    <a:ea typeface="DengXian" panose="02010600030101010101" pitchFamily="2" charset="-122"/>
                    <a:cs typeface="DengXian" panose="02010600030101010101" pitchFamily="2" charset="-122"/>
                  </a:rPr>
                  <a:t>T</a:t>
                </a:r>
                <a:r>
                  <a:rPr lang="en-GB" sz="20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64" r="-522"/>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138956" y="2870047"/>
            <a:ext cx="6302375" cy="3667876"/>
          </a:xfrm>
          <a:prstGeom prst="rect">
            <a:avLst/>
          </a:prstGeom>
          <a:ln w="19050">
            <a:solidFill>
              <a:schemeClr val="bg1"/>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625586" y="2870047"/>
            <a:ext cx="5130386" cy="3139321"/>
          </a:xfrm>
          <a:prstGeom prst="rect">
            <a:avLst/>
          </a:prstGeom>
          <a:noFill/>
        </p:spPr>
        <p:txBody>
          <a:bodyPr wrap="square" rtlCol="0">
            <a:spAutoFit/>
          </a:bodyPr>
          <a:lstStyle/>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(maximising the number of vaccinated people).</a:t>
            </a:r>
            <a:endParaRPr lang="en-GB"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STATE TRAJECTORIES</a:t>
            </a:r>
            <a:endParaRPr lang="en-GB" sz="2800" dirty="0">
              <a:solidFill>
                <a:schemeClr val="bg1"/>
              </a:solidFill>
              <a:latin typeface="Palatino Linotype" panose="02040502050505030304" pitchFamily="18" charset="0"/>
            </a:endParaRPr>
          </a:p>
        </p:txBody>
      </p:sp>
      <p:sp>
        <p:nvSpPr>
          <p:cNvPr id="9" name="CasellaDiTesto 8">
            <a:extLst>
              <a:ext uri="{FF2B5EF4-FFF2-40B4-BE49-F238E27FC236}">
                <a16:creationId xmlns:a16="http://schemas.microsoft.com/office/drawing/2014/main" id="{E37136C0-0D6E-4F6C-8ECA-3F505CB11415}"/>
              </a:ext>
            </a:extLst>
          </p:cNvPr>
          <p:cNvSpPr txBox="1"/>
          <p:nvPr/>
        </p:nvSpPr>
        <p:spPr>
          <a:xfrm>
            <a:off x="760997" y="1790709"/>
            <a:ext cx="6093994" cy="646331"/>
          </a:xfrm>
          <a:prstGeom prst="rect">
            <a:avLst/>
          </a:prstGeom>
          <a:noFill/>
        </p:spPr>
        <p:txBody>
          <a:bodyPr wrap="square">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Comparison of the incidence of the infected not in IC </a:t>
            </a:r>
          </a:p>
          <a:p>
            <a:r>
              <a:rPr lang="en-GB" b="1" dirty="0">
                <a:effectLst/>
                <a:latin typeface="Times New Roman" panose="02020603050405020304" pitchFamily="18" charset="0"/>
                <a:ea typeface="Calibri" panose="020F0502020204030204" pitchFamily="34" charset="0"/>
                <a:cs typeface="Times New Roman" panose="02020603050405020304" pitchFamily="18" charset="0"/>
              </a:rPr>
              <a:t>and infected in IC subjects</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3"/>
          <a:stretch>
            <a:fillRect/>
          </a:stretch>
        </p:blipFill>
        <p:spPr bwMode="auto">
          <a:xfrm>
            <a:off x="177192" y="1824527"/>
            <a:ext cx="5918808" cy="4846320"/>
          </a:xfrm>
          <a:prstGeom prst="rect">
            <a:avLst/>
          </a:prstGeom>
          <a:ln w="19050" cmpd="thickThin">
            <a:no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373062" y="2115363"/>
            <a:ext cx="5116749" cy="923330"/>
          </a:xfrm>
          <a:prstGeom prst="rect">
            <a:avLst/>
          </a:prstGeom>
          <a:noFill/>
        </p:spPr>
        <p:txBody>
          <a:bodyPr wrap="square" rtlCol="0">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Optimal controls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p</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 and fitting controls comparison on a time interval of 35 weeks (245 days)</a:t>
            </a:r>
            <a:endParaRPr lang="en-GB" b="1"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
        <p:nvSpPr>
          <p:cNvPr id="6" name="CasellaDiTesto 5">
            <a:extLst>
              <a:ext uri="{FF2B5EF4-FFF2-40B4-BE49-F238E27FC236}">
                <a16:creationId xmlns:a16="http://schemas.microsoft.com/office/drawing/2014/main" id="{268BF399-A261-4922-8DFB-641FED237D9F}"/>
              </a:ext>
            </a:extLst>
          </p:cNvPr>
          <p:cNvSpPr txBox="1"/>
          <p:nvPr/>
        </p:nvSpPr>
        <p:spPr>
          <a:xfrm>
            <a:off x="6373062" y="3429000"/>
            <a:ext cx="5818938" cy="2862322"/>
          </a:xfrm>
          <a:prstGeom prst="rect">
            <a:avLst/>
          </a:prstGeom>
          <a:noFill/>
        </p:spPr>
        <p:txBody>
          <a:bodyPr wrap="square">
            <a:spAutoFit/>
          </a:bodyPr>
          <a:lstStyle/>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 (Fit)</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(Opt1: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(Opt2: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(Opt3: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(Opt4: maximising the number of vaccinated people).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was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carried</a:t>
            </a:r>
            <a:r>
              <a:rPr lang="it-IT" sz="2200" dirty="0">
                <a:latin typeface="Times New Roman" panose="02020603050405020304" pitchFamily="18" charset="0"/>
                <a:cs typeface="Times New Roman" panose="02020603050405020304" pitchFamily="18" charset="0"/>
              </a:rPr>
              <a:t> out to face the </a:t>
            </a:r>
            <a:r>
              <a:rPr lang="it-IT" sz="2200" dirty="0" err="1">
                <a:latin typeface="Times New Roman" panose="02020603050405020304" pitchFamily="18" charset="0"/>
                <a:cs typeface="Times New Roman" panose="02020603050405020304" pitchFamily="18" charset="0"/>
              </a:rPr>
              <a:t>problem</a:t>
            </a:r>
            <a:r>
              <a:rPr lang="it-IT"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bed collapse and overcrowding in the hospital that Italy was affected during the second wave </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used</a:t>
            </a:r>
            <a:r>
              <a:rPr lang="it-IT" sz="2200" dirty="0">
                <a:latin typeface="Times New Roman" panose="02020603050405020304" pitchFamily="18" charset="0"/>
                <a:cs typeface="Times New Roman" panose="02020603050405020304" pitchFamily="18" charset="0"/>
              </a:rPr>
              <a:t>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theory to compute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actions</a:t>
            </a:r>
            <a:endParaRPr lang="it-IT"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ea typeface="Calibri" panose="020F0502020204030204" pitchFamily="34" charset="0"/>
                <a:cs typeface="Times New Roman" panose="02020603050405020304" pitchFamily="18" charset="0"/>
              </a:rPr>
              <a:t>W</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 have decided to try different optimisation strategies to understand which strategy was the best in terms of numbers of infected hospitalised and in terms of control efforts</a:t>
            </a:r>
            <a:endParaRPr lang="it-IT" dirty="0">
              <a:latin typeface="Times New Roman" panose="02020603050405020304" pitchFamily="18" charset="0"/>
              <a:cs typeface="Times New Roman" panose="02020603050405020304" pitchFamily="18" charset="0"/>
            </a:endParaRPr>
          </a:p>
          <a:p>
            <a:pPr marL="0" indent="0">
              <a:buNone/>
            </a:pPr>
            <a:r>
              <a:rPr lang="it-IT" sz="2200" dirty="0">
                <a:latin typeface="Times New Roman" panose="02020603050405020304" pitchFamily="18" charset="0"/>
                <a:cs typeface="Times New Roman" panose="02020603050405020304" pitchFamily="18" charset="0"/>
              </a:rPr>
              <a:t>From </a:t>
            </a:r>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understood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other strategies, even if the curves are lower than the real one,</a:t>
            </a:r>
            <a:r>
              <a:rPr lang="en-GB" sz="2200"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result in the number in infected hospitalised is not satisfactory</a:t>
            </a:r>
          </a:p>
          <a:p>
            <a:pPr marL="514350" indent="-514350">
              <a:buAutoNum type="arabicPeriod"/>
            </a:pPr>
            <a:endParaRPr lang="en-GB" sz="1800" dirty="0">
              <a:latin typeface="Times New Roman" panose="02020603050405020304" pitchFamily="18" charset="0"/>
              <a:cs typeface="Times New Roman" panose="02020603050405020304" pitchFamily="18" charset="0"/>
            </a:endParaRPr>
          </a:p>
          <a:p>
            <a:pPr marL="0" indent="0">
              <a:buNone/>
            </a:pPr>
            <a:r>
              <a:rPr lang="en-GB" sz="2200" b="1" dirty="0">
                <a:solidFill>
                  <a:srgbClr val="FF0000"/>
                </a:solidFill>
                <a:latin typeface="Times New Roman" panose="02020603050405020304" pitchFamily="18" charset="0"/>
                <a:cs typeface="Times New Roman" panose="02020603050405020304" pitchFamily="18" charset="0"/>
              </a:rPr>
              <a:t>Open topic: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predict the dynamic system evolution and therefore act on the controls in time to prevent new epidemic waves and saturations of sanitary facilities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200" b="1" dirty="0">
              <a:solidFill>
                <a:srgbClr val="FF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1176" t="-9346" r="-1100000" b="-7018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1176" t="-110377" r="-1100000" b="-6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1176" t="-208411" r="-1100000" b="-5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1176" t="-311321" r="-1100000" b="-4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1176" t="-407477" r="-1100000" b="-3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1176" t="-512264" r="-1100000" b="-20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1176" t="-606542" r="-1100000" b="-1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1176" t="-713208" r="-1100000" b="-566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xmlns="">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xmlns="">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xmlns="">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xmlns="">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xmlns="">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xmlns="">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xmlns="">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xmlns="">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xmlns="">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xmlns="">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xmlns="">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xmlns="">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xmlns="">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xmlns="">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xmlns="">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4100344718"/>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𝜸</m:t>
                                    </m:r>
                                  </m:e>
                                  <m:sub>
                                    <m:r>
                                      <a:rPr lang="en-GB" sz="1600">
                                        <a:effectLst/>
                                        <a:latin typeface="Cambria Math" panose="02040503050406030204" pitchFamily="18" charset="0"/>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𝝆</m:t>
                                    </m:r>
                                  </m:e>
                                  <m:sub>
                                    <m:r>
                                      <a:rPr lang="en-GB" sz="1600">
                                        <a:effectLst/>
                                        <a:latin typeface="Cambria Math" panose="02040503050406030204" pitchFamily="18" charset="0"/>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Control effectiveness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1</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2</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2</a:t>
                          </a:r>
                          <a:r>
                            <a:rPr lang="en-GB" sz="1600" dirty="0">
                              <a:effectLst/>
                              <a:latin typeface="Times New Roman" panose="02020603050405020304" pitchFamily="18" charset="0"/>
                              <a:cs typeface="Times New Roman" panose="02020603050405020304" pitchFamily="18" charset="0"/>
                            </a:rPr>
                            <a:t>)</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4100344718"/>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4102">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6780" r="-558304" b="-1271186"/>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3333" r="-558304" b="-1150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08504">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Choice>
        <mc:Fallback>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3509" r="-415789" b="-377193"/>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9503" r="-415789" b="-167081"/>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9503" r="-415789" b="-67081"/>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6415" r="-415789" b="-1887"/>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latin typeface="Times New Roman" panose="02020603050405020304" pitchFamily="18" charset="0"/>
                    <a:cs typeface="Times New Roman" panose="02020603050405020304" pitchFamily="18" charset="0"/>
                  </a:rPr>
                  <a:t>Fitted parameters based on real data given by “</a:t>
                </a:r>
                <a:r>
                  <a:rPr lang="en-GB" sz="2200" dirty="0" err="1">
                    <a:latin typeface="Times New Roman" panose="02020603050405020304" pitchFamily="18" charset="0"/>
                    <a:cs typeface="Times New Roman" panose="02020603050405020304" pitchFamily="18" charset="0"/>
                  </a:rPr>
                  <a:t>Protezione</a:t>
                </a:r>
                <a:r>
                  <a:rPr lang="en-GB" sz="2200" dirty="0">
                    <a:latin typeface="Times New Roman" panose="02020603050405020304" pitchFamily="18" charset="0"/>
                    <a:cs typeface="Times New Roman" panose="02020603050405020304" pitchFamily="18" charset="0"/>
                  </a:rPr>
                  <a:t> Civile” on Quarantined, infected hospitalized not in IC and in IC</a:t>
                </a:r>
              </a:p>
              <a:p>
                <a:r>
                  <a:rPr lang="en-GB" sz="2200" dirty="0">
                    <a:latin typeface="Times New Roman" panose="02020603050405020304" pitchFamily="18" charset="0"/>
                    <a:cs typeface="Times New Roman" panose="02020603050405020304" pitchFamily="18" charset="0"/>
                  </a:rPr>
                  <a:t>Fitting strategy: reduce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our model</a:t>
                </a:r>
                <a:r>
                  <a:rPr lang="en-GB"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The cost function is:</a:t>
                </a:r>
              </a:p>
              <a:p>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latin typeface="Times New Roman" panose="02020603050405020304" pitchFamily="18" charset="0"/>
                  <a:cs typeface="Times New Roman" panose="02020603050405020304" pitchFamily="18" charset="0"/>
                </a:endParaRPr>
              </a:p>
              <a:p>
                <a:pPr marL="0" indent="0">
                  <a:buNone/>
                </a:pPr>
                <a:r>
                  <a:rPr lang="en-GB" sz="20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M: matrix non-singular, symmetric, diagonal and semi definite positive</a:t>
                </a:r>
                <a:endParaRPr lang="en-GB" sz="2000" dirty="0">
                  <a:latin typeface="Times New Roman" panose="02020603050405020304" pitchFamily="18"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54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1600200"/>
            <a:ext cx="10515600" cy="5128200"/>
          </a:xfrm>
        </p:spPr>
        <p:txBody>
          <a:bodyPr>
            <a:normAutofit/>
          </a:bodyPr>
          <a:lstStyle/>
          <a:p>
            <a:pPr>
              <a:lnSpc>
                <a:spcPct val="110000"/>
              </a:lnSpc>
            </a:pPr>
            <a:r>
              <a:rPr lang="en-GB" sz="2600" dirty="0">
                <a:latin typeface="Times New Roman" panose="02020603050405020304" pitchFamily="18" charset="0"/>
                <a:cs typeface="Times New Roman" panose="02020603050405020304" pitchFamily="18" charset="0"/>
              </a:rPr>
              <a:t>Find a way to avoid the spread of the virus </a:t>
            </a:r>
          </a:p>
          <a:p>
            <a:pPr>
              <a:lnSpc>
                <a:spcPct val="110000"/>
              </a:lnSpc>
            </a:pPr>
            <a:r>
              <a:rPr lang="en-GB" sz="2600" dirty="0">
                <a:latin typeface="Times New Roman" panose="02020603050405020304" pitchFamily="18" charset="0"/>
                <a:cs typeface="Times New Roman" panose="02020603050405020304" pitchFamily="18" charset="0"/>
              </a:rPr>
              <a:t>Prevent hospitals overcrowding and beds collapse in IC-u avoiding number of deaths</a:t>
            </a:r>
          </a:p>
          <a:p>
            <a:pPr marL="0" indent="0">
              <a:lnSpc>
                <a:spcPct val="110000"/>
              </a:lnSpc>
              <a:buNone/>
            </a:pPr>
            <a:endParaRPr lang="en-GB" sz="2600" dirty="0">
              <a:latin typeface="Times New Roman" panose="02020603050405020304" pitchFamily="18" charset="0"/>
              <a:cs typeface="Times New Roman" panose="02020603050405020304" pitchFamily="18" charset="0"/>
            </a:endParaRPr>
          </a:p>
          <a:p>
            <a:pPr>
              <a:lnSpc>
                <a:spcPct val="110000"/>
              </a:lnSpc>
            </a:pPr>
            <a:r>
              <a:rPr lang="en-GB" sz="2600" dirty="0">
                <a:latin typeface="Times New Roman" panose="02020603050405020304" pitchFamily="18" charset="0"/>
                <a:cs typeface="Times New Roman" panose="02020603050405020304" pitchFamily="18" charset="0"/>
              </a:rPr>
              <a:t>Four strategies proposed</a:t>
            </a:r>
            <a:r>
              <a:rPr lang="en-GB"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vaccinated subjects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GB" sz="20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TotalTime>
  <Words>2359</Words>
  <Application>Microsoft Office PowerPoint</Application>
  <PresentationFormat>Widescreen</PresentationFormat>
  <Paragraphs>248</Paragraphs>
  <Slides>20</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20</vt:i4>
      </vt:variant>
    </vt:vector>
  </HeadingPairs>
  <TitlesOfParts>
    <vt:vector size="28"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122</cp:revision>
  <dcterms:created xsi:type="dcterms:W3CDTF">2021-02-25T08:15:09Z</dcterms:created>
  <dcterms:modified xsi:type="dcterms:W3CDTF">2021-04-06T08:47:20Z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