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0" r:id="rId6"/>
    <p:sldId id="272" r:id="rId7"/>
    <p:sldId id="273" r:id="rId8"/>
    <p:sldId id="262" r:id="rId9"/>
    <p:sldId id="263" r:id="rId10"/>
    <p:sldId id="264" r:id="rId11"/>
    <p:sldId id="274" r:id="rId12"/>
    <p:sldId id="265" r:id="rId13"/>
    <p:sldId id="266" r:id="rId14"/>
    <p:sldId id="267" r:id="rId15"/>
    <p:sldId id="268" r:id="rId16"/>
    <p:sldId id="269" r:id="rId17"/>
    <p:sldId id="270" r:id="rId18"/>
    <p:sldId id="271" r:id="rId19"/>
    <p:sldId id="275"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912D72-B7C9-42C3-B266-653420184AF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A868D7D-17A5-4B27-BE72-DFC7DDDCC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64A4CE9-333D-4091-9FF7-BB0970BC9B69}"/>
              </a:ext>
            </a:extLst>
          </p:cNvPr>
          <p:cNvSpPr>
            <a:spLocks noGrp="1"/>
          </p:cNvSpPr>
          <p:nvPr>
            <p:ph type="dt" sz="half" idx="10"/>
          </p:nvPr>
        </p:nvSpPr>
        <p:spPr/>
        <p:txBody>
          <a:bodyPr/>
          <a:lstStyle/>
          <a:p>
            <a:fld id="{32F30997-0925-4C0B-8C7A-0B9D8E6111C4}" type="datetimeFigureOut">
              <a:rPr lang="it-IT" smtClean="0"/>
              <a:t>20/02/2021</a:t>
            </a:fld>
            <a:endParaRPr lang="it-IT"/>
          </a:p>
        </p:txBody>
      </p:sp>
      <p:sp>
        <p:nvSpPr>
          <p:cNvPr id="5" name="Segnaposto piè di pagina 4">
            <a:extLst>
              <a:ext uri="{FF2B5EF4-FFF2-40B4-BE49-F238E27FC236}">
                <a16:creationId xmlns:a16="http://schemas.microsoft.com/office/drawing/2014/main" id="{C44B7330-8455-4284-A2B3-78880853D8A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3E9F004-6B84-4DC4-9D08-2B2D286DB03F}"/>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132178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1165C6-4ABE-481C-881D-4F9E64AE851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9AFB63C-2758-44FD-BD6F-688A1AB0137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0F65164-A1BF-479A-8ED2-CCC866421DB8}"/>
              </a:ext>
            </a:extLst>
          </p:cNvPr>
          <p:cNvSpPr>
            <a:spLocks noGrp="1"/>
          </p:cNvSpPr>
          <p:nvPr>
            <p:ph type="dt" sz="half" idx="10"/>
          </p:nvPr>
        </p:nvSpPr>
        <p:spPr/>
        <p:txBody>
          <a:bodyPr/>
          <a:lstStyle/>
          <a:p>
            <a:fld id="{32F30997-0925-4C0B-8C7A-0B9D8E6111C4}" type="datetimeFigureOut">
              <a:rPr lang="it-IT" smtClean="0"/>
              <a:t>20/02/2021</a:t>
            </a:fld>
            <a:endParaRPr lang="it-IT"/>
          </a:p>
        </p:txBody>
      </p:sp>
      <p:sp>
        <p:nvSpPr>
          <p:cNvPr id="5" name="Segnaposto piè di pagina 4">
            <a:extLst>
              <a:ext uri="{FF2B5EF4-FFF2-40B4-BE49-F238E27FC236}">
                <a16:creationId xmlns:a16="http://schemas.microsoft.com/office/drawing/2014/main" id="{4E9E843A-0682-4087-8114-5DBA03D7F2E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8E99BEE-2BF5-4A75-AA06-5DBB9A99DCF1}"/>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428843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29D3E92-BD2D-47FE-96F0-BEA843F1270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4B813D0-9B68-42CE-BF94-047EB1DBBE4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1403BB7-232E-4CD4-BA34-2D10FA114892}"/>
              </a:ext>
            </a:extLst>
          </p:cNvPr>
          <p:cNvSpPr>
            <a:spLocks noGrp="1"/>
          </p:cNvSpPr>
          <p:nvPr>
            <p:ph type="dt" sz="half" idx="10"/>
          </p:nvPr>
        </p:nvSpPr>
        <p:spPr/>
        <p:txBody>
          <a:bodyPr/>
          <a:lstStyle/>
          <a:p>
            <a:fld id="{32F30997-0925-4C0B-8C7A-0B9D8E6111C4}" type="datetimeFigureOut">
              <a:rPr lang="it-IT" smtClean="0"/>
              <a:t>20/02/2021</a:t>
            </a:fld>
            <a:endParaRPr lang="it-IT"/>
          </a:p>
        </p:txBody>
      </p:sp>
      <p:sp>
        <p:nvSpPr>
          <p:cNvPr id="5" name="Segnaposto piè di pagina 4">
            <a:extLst>
              <a:ext uri="{FF2B5EF4-FFF2-40B4-BE49-F238E27FC236}">
                <a16:creationId xmlns:a16="http://schemas.microsoft.com/office/drawing/2014/main" id="{20F25A89-ED2B-4C0F-8F69-504AC580E3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08D74F-7DFB-47DC-A641-613BE5567583}"/>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133972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5FB388-3A33-45A8-A9E5-D90DF3F2E7E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C2FBCC3-82F7-4A9C-B0E7-CFAC190373D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025D61C-0383-4160-B714-C4730B4C04E5}"/>
              </a:ext>
            </a:extLst>
          </p:cNvPr>
          <p:cNvSpPr>
            <a:spLocks noGrp="1"/>
          </p:cNvSpPr>
          <p:nvPr>
            <p:ph type="dt" sz="half" idx="10"/>
          </p:nvPr>
        </p:nvSpPr>
        <p:spPr/>
        <p:txBody>
          <a:bodyPr/>
          <a:lstStyle/>
          <a:p>
            <a:fld id="{32F30997-0925-4C0B-8C7A-0B9D8E6111C4}" type="datetimeFigureOut">
              <a:rPr lang="it-IT" smtClean="0"/>
              <a:t>20/02/2021</a:t>
            </a:fld>
            <a:endParaRPr lang="it-IT"/>
          </a:p>
        </p:txBody>
      </p:sp>
      <p:sp>
        <p:nvSpPr>
          <p:cNvPr id="5" name="Segnaposto piè di pagina 4">
            <a:extLst>
              <a:ext uri="{FF2B5EF4-FFF2-40B4-BE49-F238E27FC236}">
                <a16:creationId xmlns:a16="http://schemas.microsoft.com/office/drawing/2014/main" id="{2144F1BE-A7FE-4C91-8150-DA62BA8192B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DBF46DC-D5F9-4FC0-921D-AEB970BDDD88}"/>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3486534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2F2B93-2242-4E3B-AD6A-06B31C2B1C4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64E7126-32D7-497D-BE10-6F168E098A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28C27AB-3AEB-4129-9998-06E010436AFB}"/>
              </a:ext>
            </a:extLst>
          </p:cNvPr>
          <p:cNvSpPr>
            <a:spLocks noGrp="1"/>
          </p:cNvSpPr>
          <p:nvPr>
            <p:ph type="dt" sz="half" idx="10"/>
          </p:nvPr>
        </p:nvSpPr>
        <p:spPr/>
        <p:txBody>
          <a:bodyPr/>
          <a:lstStyle/>
          <a:p>
            <a:fld id="{32F30997-0925-4C0B-8C7A-0B9D8E6111C4}" type="datetimeFigureOut">
              <a:rPr lang="it-IT" smtClean="0"/>
              <a:t>20/02/2021</a:t>
            </a:fld>
            <a:endParaRPr lang="it-IT"/>
          </a:p>
        </p:txBody>
      </p:sp>
      <p:sp>
        <p:nvSpPr>
          <p:cNvPr id="5" name="Segnaposto piè di pagina 4">
            <a:extLst>
              <a:ext uri="{FF2B5EF4-FFF2-40B4-BE49-F238E27FC236}">
                <a16:creationId xmlns:a16="http://schemas.microsoft.com/office/drawing/2014/main" id="{66B5BDBA-D818-4FE6-96FF-8223F24A42D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B145AFF-121D-4F88-B08D-8C9251B3F169}"/>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293936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FCCE64-FD4E-4035-93D7-190DBFF68A8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0522CFD-BBD7-456A-BB15-23D5356CBDA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E3845DA-2DBF-4402-B0FA-BB701DF2664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C93D3F1-A526-4E48-B7BD-50A0D58DC087}"/>
              </a:ext>
            </a:extLst>
          </p:cNvPr>
          <p:cNvSpPr>
            <a:spLocks noGrp="1"/>
          </p:cNvSpPr>
          <p:nvPr>
            <p:ph type="dt" sz="half" idx="10"/>
          </p:nvPr>
        </p:nvSpPr>
        <p:spPr/>
        <p:txBody>
          <a:bodyPr/>
          <a:lstStyle/>
          <a:p>
            <a:fld id="{32F30997-0925-4C0B-8C7A-0B9D8E6111C4}" type="datetimeFigureOut">
              <a:rPr lang="it-IT" smtClean="0"/>
              <a:t>20/02/2021</a:t>
            </a:fld>
            <a:endParaRPr lang="it-IT"/>
          </a:p>
        </p:txBody>
      </p:sp>
      <p:sp>
        <p:nvSpPr>
          <p:cNvPr id="6" name="Segnaposto piè di pagina 5">
            <a:extLst>
              <a:ext uri="{FF2B5EF4-FFF2-40B4-BE49-F238E27FC236}">
                <a16:creationId xmlns:a16="http://schemas.microsoft.com/office/drawing/2014/main" id="{7365D630-028D-42C9-BE03-60B8D3BEC03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4DFD2EC-95B6-4993-8C35-9CC1239D43B3}"/>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66704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5F2B87-A819-4CA5-B5EE-FB43BA037F4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846EA5B-1C06-4A05-A2E5-F3C20DC0B2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74AF37E-841C-4536-8DA8-5E8A063BF30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33A06DD-39DC-4622-8776-B299F77F97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CA84983-5DE5-4FF4-B45E-0414BC23C53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C84F0E6-34DD-45AF-B32F-52560E150C30}"/>
              </a:ext>
            </a:extLst>
          </p:cNvPr>
          <p:cNvSpPr>
            <a:spLocks noGrp="1"/>
          </p:cNvSpPr>
          <p:nvPr>
            <p:ph type="dt" sz="half" idx="10"/>
          </p:nvPr>
        </p:nvSpPr>
        <p:spPr/>
        <p:txBody>
          <a:bodyPr/>
          <a:lstStyle/>
          <a:p>
            <a:fld id="{32F30997-0925-4C0B-8C7A-0B9D8E6111C4}" type="datetimeFigureOut">
              <a:rPr lang="it-IT" smtClean="0"/>
              <a:t>20/02/2021</a:t>
            </a:fld>
            <a:endParaRPr lang="it-IT"/>
          </a:p>
        </p:txBody>
      </p:sp>
      <p:sp>
        <p:nvSpPr>
          <p:cNvPr id="8" name="Segnaposto piè di pagina 7">
            <a:extLst>
              <a:ext uri="{FF2B5EF4-FFF2-40B4-BE49-F238E27FC236}">
                <a16:creationId xmlns:a16="http://schemas.microsoft.com/office/drawing/2014/main" id="{A9B1DDC0-3978-4266-9326-CC3115FA713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C407B00-98DE-4B40-937D-45D5ED216F23}"/>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353222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ECD9B7-E163-4252-93AF-2039DF6CD24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ED8C64D-4063-4BDC-B044-4FF011AE0638}"/>
              </a:ext>
            </a:extLst>
          </p:cNvPr>
          <p:cNvSpPr>
            <a:spLocks noGrp="1"/>
          </p:cNvSpPr>
          <p:nvPr>
            <p:ph type="dt" sz="half" idx="10"/>
          </p:nvPr>
        </p:nvSpPr>
        <p:spPr/>
        <p:txBody>
          <a:bodyPr/>
          <a:lstStyle/>
          <a:p>
            <a:fld id="{32F30997-0925-4C0B-8C7A-0B9D8E6111C4}" type="datetimeFigureOut">
              <a:rPr lang="it-IT" smtClean="0"/>
              <a:t>20/02/2021</a:t>
            </a:fld>
            <a:endParaRPr lang="it-IT"/>
          </a:p>
        </p:txBody>
      </p:sp>
      <p:sp>
        <p:nvSpPr>
          <p:cNvPr id="4" name="Segnaposto piè di pagina 3">
            <a:extLst>
              <a:ext uri="{FF2B5EF4-FFF2-40B4-BE49-F238E27FC236}">
                <a16:creationId xmlns:a16="http://schemas.microsoft.com/office/drawing/2014/main" id="{D5CEE7B7-77D8-4A94-8B26-04560AE6B72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8320416-48CF-4FA9-9701-5EE0E32116EA}"/>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248249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5C0C6AA-8485-4C87-948A-91967515CA62}"/>
              </a:ext>
            </a:extLst>
          </p:cNvPr>
          <p:cNvSpPr>
            <a:spLocks noGrp="1"/>
          </p:cNvSpPr>
          <p:nvPr>
            <p:ph type="dt" sz="half" idx="10"/>
          </p:nvPr>
        </p:nvSpPr>
        <p:spPr/>
        <p:txBody>
          <a:bodyPr/>
          <a:lstStyle/>
          <a:p>
            <a:fld id="{32F30997-0925-4C0B-8C7A-0B9D8E6111C4}" type="datetimeFigureOut">
              <a:rPr lang="it-IT" smtClean="0"/>
              <a:t>20/02/2021</a:t>
            </a:fld>
            <a:endParaRPr lang="it-IT"/>
          </a:p>
        </p:txBody>
      </p:sp>
      <p:sp>
        <p:nvSpPr>
          <p:cNvPr id="3" name="Segnaposto piè di pagina 2">
            <a:extLst>
              <a:ext uri="{FF2B5EF4-FFF2-40B4-BE49-F238E27FC236}">
                <a16:creationId xmlns:a16="http://schemas.microsoft.com/office/drawing/2014/main" id="{1FCED128-BC9C-43BB-ADCB-72512926D95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8852380-6EFE-4A49-A672-2559C4271F9C}"/>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43710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8135A-223C-4F83-9E16-3F667E53341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F0E68A-2C58-4610-AA9E-4B91D5FF0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1A6702F-E22B-49BD-AE5C-A3615FBB3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B19D1B6-6A70-4E3F-9134-655DC4B9E5F5}"/>
              </a:ext>
            </a:extLst>
          </p:cNvPr>
          <p:cNvSpPr>
            <a:spLocks noGrp="1"/>
          </p:cNvSpPr>
          <p:nvPr>
            <p:ph type="dt" sz="half" idx="10"/>
          </p:nvPr>
        </p:nvSpPr>
        <p:spPr/>
        <p:txBody>
          <a:bodyPr/>
          <a:lstStyle/>
          <a:p>
            <a:fld id="{32F30997-0925-4C0B-8C7A-0B9D8E6111C4}" type="datetimeFigureOut">
              <a:rPr lang="it-IT" smtClean="0"/>
              <a:t>20/02/2021</a:t>
            </a:fld>
            <a:endParaRPr lang="it-IT"/>
          </a:p>
        </p:txBody>
      </p:sp>
      <p:sp>
        <p:nvSpPr>
          <p:cNvPr id="6" name="Segnaposto piè di pagina 5">
            <a:extLst>
              <a:ext uri="{FF2B5EF4-FFF2-40B4-BE49-F238E27FC236}">
                <a16:creationId xmlns:a16="http://schemas.microsoft.com/office/drawing/2014/main" id="{4789D2C6-EB33-48A2-8245-91621171C8A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622497C-A902-4E28-9A4E-292DDA5A0912}"/>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396528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C2A3A5-0361-4041-BF41-C27C2004B05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2134C2C-B8AC-4041-A43C-6C0D66625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DEB7784-009E-4C4F-8CDA-7CD83F2B9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0390971-B0D0-4D4B-8475-F954324D1B1A}"/>
              </a:ext>
            </a:extLst>
          </p:cNvPr>
          <p:cNvSpPr>
            <a:spLocks noGrp="1"/>
          </p:cNvSpPr>
          <p:nvPr>
            <p:ph type="dt" sz="half" idx="10"/>
          </p:nvPr>
        </p:nvSpPr>
        <p:spPr/>
        <p:txBody>
          <a:bodyPr/>
          <a:lstStyle/>
          <a:p>
            <a:fld id="{32F30997-0925-4C0B-8C7A-0B9D8E6111C4}" type="datetimeFigureOut">
              <a:rPr lang="it-IT" smtClean="0"/>
              <a:t>20/02/2021</a:t>
            </a:fld>
            <a:endParaRPr lang="it-IT"/>
          </a:p>
        </p:txBody>
      </p:sp>
      <p:sp>
        <p:nvSpPr>
          <p:cNvPr id="6" name="Segnaposto piè di pagina 5">
            <a:extLst>
              <a:ext uri="{FF2B5EF4-FFF2-40B4-BE49-F238E27FC236}">
                <a16:creationId xmlns:a16="http://schemas.microsoft.com/office/drawing/2014/main" id="{DBC8BF4E-F7A0-41D5-93C0-455A2789FC1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3E335D6-A31B-4C0F-B465-E9A9101B1662}"/>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419553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CE0724E-2A89-46C0-8165-42CF9DBA5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0F17305-74D1-4463-B8DC-64972E44D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517D52A-F26D-4F48-9466-F528EA6AE5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30997-0925-4C0B-8C7A-0B9D8E6111C4}" type="datetimeFigureOut">
              <a:rPr lang="it-IT" smtClean="0"/>
              <a:t>20/02/2021</a:t>
            </a:fld>
            <a:endParaRPr lang="it-IT"/>
          </a:p>
        </p:txBody>
      </p:sp>
      <p:sp>
        <p:nvSpPr>
          <p:cNvPr id="5" name="Segnaposto piè di pagina 4">
            <a:extLst>
              <a:ext uri="{FF2B5EF4-FFF2-40B4-BE49-F238E27FC236}">
                <a16:creationId xmlns:a16="http://schemas.microsoft.com/office/drawing/2014/main" id="{D7D91BAE-B814-4C76-8551-A3386199BC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76D012D2-5497-454E-BFF2-9CA23FD36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65662-5E30-4BD2-9AE9-A5F336DFC7F6}" type="slidenum">
              <a:rPr lang="it-IT" smtClean="0"/>
              <a:t>‹N›</a:t>
            </a:fld>
            <a:endParaRPr lang="it-IT"/>
          </a:p>
        </p:txBody>
      </p:sp>
    </p:spTree>
    <p:extLst>
      <p:ext uri="{BB962C8B-B14F-4D97-AF65-F5344CB8AC3E}">
        <p14:creationId xmlns:p14="http://schemas.microsoft.com/office/powerpoint/2010/main" val="607247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0.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337F71-827B-42C1-B2A0-61E38EDE07BC}"/>
              </a:ext>
            </a:extLst>
          </p:cNvPr>
          <p:cNvSpPr>
            <a:spLocks noGrp="1"/>
          </p:cNvSpPr>
          <p:nvPr>
            <p:ph type="ctrTitle"/>
          </p:nvPr>
        </p:nvSpPr>
        <p:spPr>
          <a:xfrm>
            <a:off x="1518081" y="1918154"/>
            <a:ext cx="9155837" cy="3021691"/>
          </a:xfrm>
        </p:spPr>
        <p:txBody>
          <a:bodyPr>
            <a:normAutofit fontScale="90000"/>
          </a:bodyPr>
          <a:lstStyle/>
          <a:p>
            <a:r>
              <a:rPr lang="it-IT" dirty="0" err="1"/>
              <a:t>Optimal</a:t>
            </a:r>
            <a:r>
              <a:rPr lang="it-IT" dirty="0"/>
              <a:t> control strategies to </a:t>
            </a:r>
            <a:r>
              <a:rPr lang="it-IT" dirty="0" err="1"/>
              <a:t>prevent</a:t>
            </a:r>
            <a:r>
              <a:rPr lang="it-IT" dirty="0"/>
              <a:t> the hospital beds </a:t>
            </a:r>
            <a:r>
              <a:rPr lang="it-IT" dirty="0" err="1"/>
              <a:t>collapse</a:t>
            </a:r>
            <a:r>
              <a:rPr lang="it-IT" dirty="0"/>
              <a:t> </a:t>
            </a:r>
            <a:r>
              <a:rPr lang="it-IT" dirty="0" err="1"/>
              <a:t>during</a:t>
            </a:r>
            <a:r>
              <a:rPr lang="it-IT" dirty="0"/>
              <a:t> Covid-19 </a:t>
            </a:r>
            <a:r>
              <a:rPr lang="it-IT" dirty="0" err="1"/>
              <a:t>outbreak</a:t>
            </a:r>
            <a:r>
              <a:rPr lang="it-IT" dirty="0"/>
              <a:t> </a:t>
            </a:r>
          </a:p>
        </p:txBody>
      </p:sp>
    </p:spTree>
    <p:extLst>
      <p:ext uri="{BB962C8B-B14F-4D97-AF65-F5344CB8AC3E}">
        <p14:creationId xmlns:p14="http://schemas.microsoft.com/office/powerpoint/2010/main" val="164167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CE79EE-DC45-434D-989E-D7A9EBE1FBFC}"/>
              </a:ext>
            </a:extLst>
          </p:cNvPr>
          <p:cNvSpPr>
            <a:spLocks noGrp="1"/>
          </p:cNvSpPr>
          <p:nvPr>
            <p:ph type="title"/>
          </p:nvPr>
        </p:nvSpPr>
        <p:spPr/>
        <p:txBody>
          <a:bodyPr/>
          <a:lstStyle/>
          <a:p>
            <a:r>
              <a:rPr lang="it-IT" dirty="0"/>
              <a:t>Funzioni di costo </a:t>
            </a:r>
          </a:p>
        </p:txBody>
      </p:sp>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B1C80E1B-9F62-451F-90C7-D85C0CEF2FD9}"/>
                  </a:ext>
                </a:extLst>
              </p:cNvPr>
              <p:cNvSpPr txBox="1"/>
              <p:nvPr/>
            </p:nvSpPr>
            <p:spPr>
              <a:xfrm>
                <a:off x="838200" y="1583879"/>
                <a:ext cx="4783617" cy="5271187"/>
              </a:xfrm>
              <a:prstGeom prst="rect">
                <a:avLst/>
              </a:prstGeom>
              <a:noFill/>
            </p:spPr>
            <p:txBody>
              <a:bodyPr wrap="none" lIns="0" tIns="0" rIns="0" bIns="0" rtlCol="0">
                <a:spAutoFit/>
              </a:bodyPr>
              <a:lstStyle/>
              <a:p>
                <a:pPr marL="342900" indent="-342900">
                  <a:lnSpc>
                    <a:spcPct val="200000"/>
                  </a:lnSpc>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1</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rPr>
                          <m:t>𝑆</m:t>
                        </m:r>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dirty="0"/>
              </a:p>
              <a:p>
                <a:pPr marL="342900" indent="-342900">
                  <a:lnSpc>
                    <a:spcPct val="200000"/>
                  </a:lnSpc>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2</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1</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2</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3</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m:t>
                            </m:r>
                            <m:r>
                              <a:rPr lang="it-IT" sz="2000" i="1" smtClean="0">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2</m:t>
                            </m:r>
                          </m:sub>
                        </m:sSub>
                        <m:r>
                          <a:rPr lang="it-IT" sz="2000" i="1">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3</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4</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4</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r>
                          <a:rPr lang="it-IT" sz="2000" b="0" i="1" smtClean="0">
                            <a:latin typeface="Cambria Math" panose="02040503050406030204" pitchFamily="18" charset="0"/>
                          </a:rPr>
                          <m:t>𝜁</m:t>
                        </m:r>
                        <m:r>
                          <a:rPr lang="it-IT" sz="2000" b="0" i="1" smtClean="0">
                            <a:latin typeface="Cambria Math" panose="02040503050406030204" pitchFamily="18" charset="0"/>
                            <a:ea typeface="Cambria Math" panose="02040503050406030204" pitchFamily="18" charset="0"/>
                          </a:rPr>
                          <m:t>𝑉</m:t>
                        </m:r>
                        <m:r>
                          <a:rPr lang="it-IT" sz="2000" b="0" i="1" smtClean="0">
                            <a:latin typeface="Cambria Math" panose="02040503050406030204" pitchFamily="18" charset="0"/>
                          </a:rPr>
                          <m:t>+</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a:lnSpc>
                    <a:spcPct val="200000"/>
                  </a:lnSpc>
                </a:pPr>
                <a14:m>
                  <m:oMathPara xmlns:m="http://schemas.openxmlformats.org/officeDocument/2006/math">
                    <m:oMathParaPr>
                      <m:jc m:val="centerGroup"/>
                    </m:oMathParaPr>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𝛼</m:t>
                          </m:r>
                        </m:e>
                        <m:sub>
                          <m:r>
                            <a:rPr lang="it-IT" sz="2000" b="0" i="1" smtClean="0">
                              <a:latin typeface="Cambria Math" panose="02040503050406030204" pitchFamily="18" charset="0"/>
                            </a:rPr>
                            <m:t>𝑖</m:t>
                          </m:r>
                        </m:sub>
                      </m:sSub>
                      <m:r>
                        <a:rPr lang="it-IT" sz="2000" b="0" i="1" smtClean="0">
                          <a:latin typeface="Cambria Math" panose="02040503050406030204" pitchFamily="18" charset="0"/>
                        </a:rPr>
                        <m:t>,</m:t>
                      </m:r>
                      <m:r>
                        <a:rPr lang="it-IT" sz="2000" b="0" i="1" smtClean="0">
                          <a:latin typeface="Cambria Math" panose="02040503050406030204" pitchFamily="18" charset="0"/>
                        </a:rPr>
                        <m:t>𝛽</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𝛾</m:t>
                          </m:r>
                        </m:e>
                        <m:sub>
                          <m:r>
                            <a:rPr lang="it-IT" sz="2000" b="0" i="1" smtClean="0">
                              <a:latin typeface="Cambria Math" panose="02040503050406030204" pitchFamily="18" charset="0"/>
                            </a:rPr>
                            <m:t>𝑗</m:t>
                          </m:r>
                        </m:sub>
                      </m:sSub>
                      <m:r>
                        <a:rPr lang="it-IT" sz="2000" b="0" i="1" smtClean="0">
                          <a:latin typeface="Cambria Math" panose="02040503050406030204" pitchFamily="18" charset="0"/>
                        </a:rPr>
                        <m:t>,</m:t>
                      </m:r>
                      <m:r>
                        <a:rPr lang="it-IT" sz="2000" b="0" i="1" smtClean="0">
                          <a:latin typeface="Cambria Math" panose="02040503050406030204" pitchFamily="18" charset="0"/>
                        </a:rPr>
                        <m:t>𝜁</m:t>
                      </m:r>
                      <m:r>
                        <a:rPr lang="it-IT" sz="2000" b="0" i="1" smtClean="0">
                          <a:latin typeface="Cambria Math" panose="02040503050406030204" pitchFamily="18" charset="0"/>
                        </a:rPr>
                        <m:t>&gt;0 </m:t>
                      </m:r>
                      <m:r>
                        <a:rPr lang="it-IT" sz="2000" b="0" i="1" smtClean="0">
                          <a:latin typeface="Cambria Math" panose="02040503050406030204" pitchFamily="18" charset="0"/>
                        </a:rPr>
                        <m:t>𝑖</m:t>
                      </m:r>
                      <m:r>
                        <a:rPr lang="it-IT" sz="2000" b="0" i="1" smtClean="0">
                          <a:latin typeface="Cambria Math" panose="02040503050406030204" pitchFamily="18" charset="0"/>
                        </a:rPr>
                        <m:t>=1,2;</m:t>
                      </m:r>
                      <m:r>
                        <a:rPr lang="it-IT" sz="2000" b="0" i="1" smtClean="0">
                          <a:latin typeface="Cambria Math" panose="02040503050406030204" pitchFamily="18" charset="0"/>
                        </a:rPr>
                        <m:t>𝑗</m:t>
                      </m:r>
                      <m:r>
                        <a:rPr lang="it-IT" sz="2000" b="0" i="1" smtClean="0">
                          <a:latin typeface="Cambria Math" panose="02040503050406030204" pitchFamily="18" charset="0"/>
                        </a:rPr>
                        <m:t>=1,2,3,4</m:t>
                      </m:r>
                    </m:oMath>
                  </m:oMathPara>
                </a14:m>
                <a:endParaRPr lang="it-IT" sz="2000" b="0" i="1" dirty="0">
                  <a:latin typeface="Cambria Math" panose="02040503050406030204" pitchFamily="18" charset="0"/>
                </a:endParaRPr>
              </a:p>
              <a:p>
                <a:pPr>
                  <a:lnSpc>
                    <a:spcPct val="200000"/>
                  </a:lnSpc>
                </a:pPr>
                <a14:m>
                  <m:oMathPara xmlns:m="http://schemas.openxmlformats.org/officeDocument/2006/math">
                    <m:oMathParaPr>
                      <m:jc m:val="centerGroup"/>
                    </m:oMathParaPr>
                    <m:oMath xmlns:m="http://schemas.openxmlformats.org/officeDocument/2006/math">
                      <m:r>
                        <a:rPr lang="it-IT" sz="2000" b="0" i="1" smtClean="0">
                          <a:latin typeface="Cambria Math" panose="02040503050406030204" pitchFamily="18" charset="0"/>
                        </a:rPr>
                        <m:t> </m:t>
                      </m:r>
                    </m:oMath>
                  </m:oMathPara>
                </a14:m>
                <a:endParaRPr lang="it-IT" sz="2000" b="0" dirty="0"/>
              </a:p>
              <a:p>
                <a:endParaRPr lang="it-IT" b="0" dirty="0"/>
              </a:p>
              <a:p>
                <a:endParaRPr lang="it-IT" dirty="0"/>
              </a:p>
            </p:txBody>
          </p:sp>
        </mc:Choice>
        <mc:Fallback>
          <p:sp>
            <p:nvSpPr>
              <p:cNvPr id="4" name="CasellaDiTesto 3">
                <a:extLst>
                  <a:ext uri="{FF2B5EF4-FFF2-40B4-BE49-F238E27FC236}">
                    <a16:creationId xmlns:a16="http://schemas.microsoft.com/office/drawing/2014/main" id="{B1C80E1B-9F62-451F-90C7-D85C0CEF2FD9}"/>
                  </a:ext>
                </a:extLst>
              </p:cNvPr>
              <p:cNvSpPr txBox="1">
                <a:spLocks noRot="1" noChangeAspect="1" noMove="1" noResize="1" noEditPoints="1" noAdjustHandles="1" noChangeArrowheads="1" noChangeShapeType="1" noTextEdit="1"/>
              </p:cNvSpPr>
              <p:nvPr/>
            </p:nvSpPr>
            <p:spPr>
              <a:xfrm>
                <a:off x="838200" y="1583879"/>
                <a:ext cx="4783617" cy="5271187"/>
              </a:xfrm>
              <a:prstGeom prst="rect">
                <a:avLst/>
              </a:prstGeom>
              <a:blipFill>
                <a:blip r:embed="rId2"/>
                <a:stretch>
                  <a:fillRect l="-3061" t="-5665" r="-1403"/>
                </a:stretch>
              </a:blipFill>
            </p:spPr>
            <p:txBody>
              <a:bodyPr/>
              <a:lstStyle/>
              <a:p>
                <a:r>
                  <a:rPr lang="it-IT">
                    <a:noFill/>
                  </a:rPr>
                  <a:t> </a:t>
                </a:r>
              </a:p>
            </p:txBody>
          </p:sp>
        </mc:Fallback>
      </mc:AlternateContent>
    </p:spTree>
    <p:extLst>
      <p:ext uri="{BB962C8B-B14F-4D97-AF65-F5344CB8AC3E}">
        <p14:creationId xmlns:p14="http://schemas.microsoft.com/office/powerpoint/2010/main" val="389305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C73DCA-3D20-417F-802A-037F13AAB495}"/>
              </a:ext>
            </a:extLst>
          </p:cNvPr>
          <p:cNvSpPr>
            <a:spLocks noGrp="1"/>
          </p:cNvSpPr>
          <p:nvPr>
            <p:ph type="title"/>
          </p:nvPr>
        </p:nvSpPr>
        <p:spPr/>
        <p:txBody>
          <a:bodyPr/>
          <a:lstStyle/>
          <a:p>
            <a:r>
              <a:rPr lang="it-IT" dirty="0"/>
              <a:t>Applicazione </a:t>
            </a:r>
            <a:r>
              <a:rPr lang="it-IT" dirty="0" err="1"/>
              <a:t>Pontryagin</a:t>
            </a:r>
            <a:endParaRPr lang="it-IT" dirty="0"/>
          </a:p>
        </p:txBody>
      </p:sp>
      <p:sp>
        <p:nvSpPr>
          <p:cNvPr id="3" name="Segnaposto contenuto 2">
            <a:extLst>
              <a:ext uri="{FF2B5EF4-FFF2-40B4-BE49-F238E27FC236}">
                <a16:creationId xmlns:a16="http://schemas.microsoft.com/office/drawing/2014/main" id="{19C0A194-8441-4B7F-BE0D-6520B1F83F8C}"/>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143691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E554A-9B73-49E7-9D7E-714BC07FC946}"/>
              </a:ext>
            </a:extLst>
          </p:cNvPr>
          <p:cNvSpPr>
            <a:spLocks noGrp="1"/>
          </p:cNvSpPr>
          <p:nvPr>
            <p:ph type="title"/>
          </p:nvPr>
        </p:nvSpPr>
        <p:spPr/>
        <p:txBody>
          <a:bodyPr/>
          <a:lstStyle/>
          <a:p>
            <a:r>
              <a:rPr lang="it-IT" dirty="0"/>
              <a:t>Fitting parametri modello </a:t>
            </a:r>
          </a:p>
        </p:txBody>
      </p:sp>
      <p:sp>
        <p:nvSpPr>
          <p:cNvPr id="3" name="Segnaposto contenuto 2">
            <a:extLst>
              <a:ext uri="{FF2B5EF4-FFF2-40B4-BE49-F238E27FC236}">
                <a16:creationId xmlns:a16="http://schemas.microsoft.com/office/drawing/2014/main" id="{F7F19063-0AD8-430C-AF04-B95F6B46DBD9}"/>
              </a:ext>
            </a:extLst>
          </p:cNvPr>
          <p:cNvSpPr>
            <a:spLocks noGrp="1"/>
          </p:cNvSpPr>
          <p:nvPr>
            <p:ph idx="1"/>
          </p:nvPr>
        </p:nvSpPr>
        <p:spPr/>
        <p:txBody>
          <a:bodyPr/>
          <a:lstStyle/>
          <a:p>
            <a:r>
              <a:rPr lang="it-IT" dirty="0"/>
              <a:t>Prima di effettuare l’ottimizzazione puntiamo a far aderire il modello ai dati reali al fine di avere al momento dell’ottimizzazione dei risultati che possono rispecchiare per certi versi le reali possibilità usando strategie di controllo ottimo offerte da </a:t>
            </a:r>
            <a:r>
              <a:rPr lang="it-IT" dirty="0" err="1"/>
              <a:t>Matlab</a:t>
            </a:r>
            <a:r>
              <a:rPr lang="it-IT" dirty="0"/>
              <a:t>.</a:t>
            </a:r>
          </a:p>
        </p:txBody>
      </p:sp>
    </p:spTree>
    <p:extLst>
      <p:ext uri="{BB962C8B-B14F-4D97-AF65-F5344CB8AC3E}">
        <p14:creationId xmlns:p14="http://schemas.microsoft.com/office/powerpoint/2010/main" val="86234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AB8B82-CFD6-4BAE-ADAA-82BD6335EE96}"/>
              </a:ext>
            </a:extLst>
          </p:cNvPr>
          <p:cNvSpPr>
            <a:spLocks noGrp="1"/>
          </p:cNvSpPr>
          <p:nvPr>
            <p:ph type="title"/>
          </p:nvPr>
        </p:nvSpPr>
        <p:spPr/>
        <p:txBody>
          <a:bodyPr/>
          <a:lstStyle/>
          <a:p>
            <a:r>
              <a:rPr lang="it-IT" dirty="0"/>
              <a:t>Risultati fitting </a:t>
            </a:r>
          </a:p>
        </p:txBody>
      </p:sp>
      <p:sp>
        <p:nvSpPr>
          <p:cNvPr id="3" name="Segnaposto contenuto 2">
            <a:extLst>
              <a:ext uri="{FF2B5EF4-FFF2-40B4-BE49-F238E27FC236}">
                <a16:creationId xmlns:a16="http://schemas.microsoft.com/office/drawing/2014/main" id="{30465578-A557-4B16-93C6-5C697988B3FA}"/>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795288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335A54-1967-4613-944D-A05885A0DD59}"/>
              </a:ext>
            </a:extLst>
          </p:cNvPr>
          <p:cNvSpPr>
            <a:spLocks noGrp="1"/>
          </p:cNvSpPr>
          <p:nvPr>
            <p:ph type="title"/>
          </p:nvPr>
        </p:nvSpPr>
        <p:spPr/>
        <p:txBody>
          <a:bodyPr/>
          <a:lstStyle/>
          <a:p>
            <a:r>
              <a:rPr lang="it-IT" dirty="0"/>
              <a:t>Risultati/simulazione: Prima strategia </a:t>
            </a:r>
          </a:p>
        </p:txBody>
      </p:sp>
      <p:sp>
        <p:nvSpPr>
          <p:cNvPr id="3" name="Segnaposto contenuto 2">
            <a:extLst>
              <a:ext uri="{FF2B5EF4-FFF2-40B4-BE49-F238E27FC236}">
                <a16:creationId xmlns:a16="http://schemas.microsoft.com/office/drawing/2014/main" id="{561C6A1C-AF6C-4B15-A2B5-E658D8ADA268}"/>
              </a:ext>
            </a:extLst>
          </p:cNvPr>
          <p:cNvSpPr>
            <a:spLocks noGrp="1"/>
          </p:cNvSpPr>
          <p:nvPr>
            <p:ph idx="1"/>
          </p:nvPr>
        </p:nvSpPr>
        <p:spPr/>
        <p:txBody>
          <a:bodyPr/>
          <a:lstStyle/>
          <a:p>
            <a:r>
              <a:rPr lang="it-IT" dirty="0"/>
              <a:t>Funzione di costo, risultati (simulazione) e interpretazione/commento</a:t>
            </a:r>
          </a:p>
        </p:txBody>
      </p:sp>
    </p:spTree>
    <p:extLst>
      <p:ext uri="{BB962C8B-B14F-4D97-AF65-F5344CB8AC3E}">
        <p14:creationId xmlns:p14="http://schemas.microsoft.com/office/powerpoint/2010/main" val="39237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98CD87-9F95-4877-8025-557429D92DCB}"/>
              </a:ext>
            </a:extLst>
          </p:cNvPr>
          <p:cNvSpPr>
            <a:spLocks noGrp="1"/>
          </p:cNvSpPr>
          <p:nvPr>
            <p:ph type="title"/>
          </p:nvPr>
        </p:nvSpPr>
        <p:spPr/>
        <p:txBody>
          <a:bodyPr/>
          <a:lstStyle/>
          <a:p>
            <a:r>
              <a:rPr lang="it-IT" dirty="0"/>
              <a:t>Risultati/simulazione: seconda strategia</a:t>
            </a:r>
          </a:p>
        </p:txBody>
      </p:sp>
      <p:sp>
        <p:nvSpPr>
          <p:cNvPr id="3" name="Segnaposto contenuto 2">
            <a:extLst>
              <a:ext uri="{FF2B5EF4-FFF2-40B4-BE49-F238E27FC236}">
                <a16:creationId xmlns:a16="http://schemas.microsoft.com/office/drawing/2014/main" id="{EC51D80F-42CA-471C-8282-47ED4B94CCC1}"/>
              </a:ext>
            </a:extLst>
          </p:cNvPr>
          <p:cNvSpPr>
            <a:spLocks noGrp="1"/>
          </p:cNvSpPr>
          <p:nvPr>
            <p:ph idx="1"/>
          </p:nvPr>
        </p:nvSpPr>
        <p:spPr/>
        <p:txBody>
          <a:bodyPr/>
          <a:lstStyle/>
          <a:p>
            <a:r>
              <a:rPr lang="it-IT" dirty="0"/>
              <a:t>Funzione di costo, risultati (simulazione) e interpretazione/commento</a:t>
            </a:r>
          </a:p>
          <a:p>
            <a:endParaRPr lang="it-IT" dirty="0"/>
          </a:p>
        </p:txBody>
      </p:sp>
    </p:spTree>
    <p:extLst>
      <p:ext uri="{BB962C8B-B14F-4D97-AF65-F5344CB8AC3E}">
        <p14:creationId xmlns:p14="http://schemas.microsoft.com/office/powerpoint/2010/main" val="3891287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4A028A-E8BC-4FED-B759-0A784ED6D5EB}"/>
              </a:ext>
            </a:extLst>
          </p:cNvPr>
          <p:cNvSpPr>
            <a:spLocks noGrp="1"/>
          </p:cNvSpPr>
          <p:nvPr>
            <p:ph type="title"/>
          </p:nvPr>
        </p:nvSpPr>
        <p:spPr/>
        <p:txBody>
          <a:bodyPr/>
          <a:lstStyle/>
          <a:p>
            <a:r>
              <a:rPr lang="it-IT" dirty="0"/>
              <a:t>Risultati/simulazione: terza strategia</a:t>
            </a:r>
          </a:p>
        </p:txBody>
      </p:sp>
      <p:sp>
        <p:nvSpPr>
          <p:cNvPr id="3" name="Segnaposto contenuto 2">
            <a:extLst>
              <a:ext uri="{FF2B5EF4-FFF2-40B4-BE49-F238E27FC236}">
                <a16:creationId xmlns:a16="http://schemas.microsoft.com/office/drawing/2014/main" id="{A7CD259D-7996-4711-9A0B-C900E9C6E9A7}"/>
              </a:ext>
            </a:extLst>
          </p:cNvPr>
          <p:cNvSpPr>
            <a:spLocks noGrp="1"/>
          </p:cNvSpPr>
          <p:nvPr>
            <p:ph idx="1"/>
          </p:nvPr>
        </p:nvSpPr>
        <p:spPr/>
        <p:txBody>
          <a:bodyPr/>
          <a:lstStyle/>
          <a:p>
            <a:r>
              <a:rPr lang="it-IT" dirty="0"/>
              <a:t>Funzione di costo, risultati (simulazione) e interpretazione/commento</a:t>
            </a:r>
          </a:p>
          <a:p>
            <a:endParaRPr lang="it-IT" dirty="0"/>
          </a:p>
        </p:txBody>
      </p:sp>
    </p:spTree>
    <p:extLst>
      <p:ext uri="{BB962C8B-B14F-4D97-AF65-F5344CB8AC3E}">
        <p14:creationId xmlns:p14="http://schemas.microsoft.com/office/powerpoint/2010/main" val="2267820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B63908-7A26-42C4-8E2A-FA1E2973047D}"/>
              </a:ext>
            </a:extLst>
          </p:cNvPr>
          <p:cNvSpPr>
            <a:spLocks noGrp="1"/>
          </p:cNvSpPr>
          <p:nvPr>
            <p:ph type="title"/>
          </p:nvPr>
        </p:nvSpPr>
        <p:spPr/>
        <p:txBody>
          <a:bodyPr/>
          <a:lstStyle/>
          <a:p>
            <a:r>
              <a:rPr lang="it-IT" dirty="0"/>
              <a:t>Risultati/simulazione: quarta strategia</a:t>
            </a:r>
          </a:p>
        </p:txBody>
      </p:sp>
      <p:sp>
        <p:nvSpPr>
          <p:cNvPr id="3" name="Segnaposto contenuto 2">
            <a:extLst>
              <a:ext uri="{FF2B5EF4-FFF2-40B4-BE49-F238E27FC236}">
                <a16:creationId xmlns:a16="http://schemas.microsoft.com/office/drawing/2014/main" id="{D69A7350-E170-406E-8B1D-E0CEE68741E5}"/>
              </a:ext>
            </a:extLst>
          </p:cNvPr>
          <p:cNvSpPr>
            <a:spLocks noGrp="1"/>
          </p:cNvSpPr>
          <p:nvPr>
            <p:ph idx="1"/>
          </p:nvPr>
        </p:nvSpPr>
        <p:spPr/>
        <p:txBody>
          <a:bodyPr/>
          <a:lstStyle/>
          <a:p>
            <a:r>
              <a:rPr lang="it-IT" dirty="0"/>
              <a:t>Funzione di costo, risultati (simulazione) e interpretazione/commento</a:t>
            </a:r>
          </a:p>
          <a:p>
            <a:endParaRPr lang="it-IT" dirty="0"/>
          </a:p>
        </p:txBody>
      </p:sp>
    </p:spTree>
    <p:extLst>
      <p:ext uri="{BB962C8B-B14F-4D97-AF65-F5344CB8AC3E}">
        <p14:creationId xmlns:p14="http://schemas.microsoft.com/office/powerpoint/2010/main" val="3701046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5733E-6D5C-4379-A704-5ED0CAC511EF}"/>
              </a:ext>
            </a:extLst>
          </p:cNvPr>
          <p:cNvSpPr>
            <a:spLocks noGrp="1"/>
          </p:cNvSpPr>
          <p:nvPr>
            <p:ph type="title"/>
          </p:nvPr>
        </p:nvSpPr>
        <p:spPr/>
        <p:txBody>
          <a:bodyPr/>
          <a:lstStyle/>
          <a:p>
            <a:r>
              <a:rPr lang="it-IT" dirty="0"/>
              <a:t>Comparazione strategie e commenti sullo sforzo del controllo </a:t>
            </a:r>
          </a:p>
        </p:txBody>
      </p:sp>
      <p:sp>
        <p:nvSpPr>
          <p:cNvPr id="3" name="Segnaposto contenuto 2">
            <a:extLst>
              <a:ext uri="{FF2B5EF4-FFF2-40B4-BE49-F238E27FC236}">
                <a16:creationId xmlns:a16="http://schemas.microsoft.com/office/drawing/2014/main" id="{AE98EBF6-65BA-4034-B49C-AB4D24C52433}"/>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498313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9C770-B30E-4327-9628-3BAF01DA3095}"/>
              </a:ext>
            </a:extLst>
          </p:cNvPr>
          <p:cNvSpPr>
            <a:spLocks noGrp="1"/>
          </p:cNvSpPr>
          <p:nvPr>
            <p:ph type="title"/>
          </p:nvPr>
        </p:nvSpPr>
        <p:spPr/>
        <p:txBody>
          <a:bodyPr/>
          <a:lstStyle/>
          <a:p>
            <a:r>
              <a:rPr lang="it-IT"/>
              <a:t>Conclusioni</a:t>
            </a:r>
          </a:p>
        </p:txBody>
      </p:sp>
      <p:sp>
        <p:nvSpPr>
          <p:cNvPr id="3" name="Segnaposto contenuto 2">
            <a:extLst>
              <a:ext uri="{FF2B5EF4-FFF2-40B4-BE49-F238E27FC236}">
                <a16:creationId xmlns:a16="http://schemas.microsoft.com/office/drawing/2014/main" id="{9C63552D-BF21-490D-96EB-362640E23431}"/>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98077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5E32BFA8-865F-4378-A860-501FC2C87A87}"/>
                  </a:ext>
                </a:extLst>
              </p:cNvPr>
              <p:cNvSpPr txBox="1"/>
              <p:nvPr/>
            </p:nvSpPr>
            <p:spPr>
              <a:xfrm>
                <a:off x="1859103" y="2372396"/>
                <a:ext cx="8460554" cy="317054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it-IT" sz="2400" i="1" u="sng" smtClean="0">
                              <a:latin typeface="Cambria Math" panose="02040503050406030204" pitchFamily="18" charset="0"/>
                            </a:rPr>
                          </m:ctrlPr>
                        </m:accPr>
                        <m:e>
                          <m:r>
                            <a:rPr lang="it-IT" sz="2400" b="0" i="1" u="sng" smtClean="0">
                              <a:latin typeface="Cambria Math" panose="02040503050406030204" pitchFamily="18" charset="0"/>
                            </a:rPr>
                            <m:t>𝑆</m:t>
                          </m:r>
                        </m:e>
                      </m:acc>
                      <m:r>
                        <a:rPr lang="it-IT" sz="2400" b="0" i="1" u="sng" smtClean="0">
                          <a:latin typeface="Cambria Math" panose="02040503050406030204" pitchFamily="18" charset="0"/>
                        </a:rPr>
                        <m:t>=</m:t>
                      </m:r>
                      <m:r>
                        <a:rPr lang="it-IT" sz="2400" b="0" i="1" u="sng" smtClean="0">
                          <a:latin typeface="Cambria Math" panose="02040503050406030204" pitchFamily="18" charset="0"/>
                        </a:rPr>
                        <m:t>𝑏</m:t>
                      </m:r>
                      <m:r>
                        <a:rPr lang="it-IT" sz="2400" b="0" i="1" u="sng" smtClean="0">
                          <a:latin typeface="Cambria Math" panose="02040503050406030204" pitchFamily="18" charset="0"/>
                        </a:rPr>
                        <m:t>−</m:t>
                      </m:r>
                      <m:r>
                        <a:rPr lang="it-IT" sz="2400" b="0" i="1" u="sng" smtClean="0">
                          <a:latin typeface="Cambria Math" panose="02040503050406030204" pitchFamily="18" charset="0"/>
                        </a:rPr>
                        <m:t>𝑑𝑆</m:t>
                      </m:r>
                      <m:r>
                        <a:rPr lang="it-IT" sz="2400" b="0" i="1" u="sng" smtClean="0">
                          <a:latin typeface="Cambria Math" panose="02040503050406030204" pitchFamily="18" charset="0"/>
                        </a:rPr>
                        <m:t>−</m:t>
                      </m:r>
                      <m:r>
                        <a:rPr lang="it-IT" sz="2400" i="1" u="sng">
                          <a:latin typeface="Cambria Math" panose="02040503050406030204" pitchFamily="18" charset="0"/>
                          <a:ea typeface="Cambria Math" panose="02040503050406030204" pitchFamily="18" charset="0"/>
                        </a:rPr>
                        <m:t>𝛽</m:t>
                      </m:r>
                      <m:r>
                        <a:rPr lang="it-IT" sz="2400" b="0" i="1" u="sng" smtClean="0">
                          <a:latin typeface="Cambria Math" panose="02040503050406030204" pitchFamily="18" charset="0"/>
                        </a:rPr>
                        <m:t>𝑆</m:t>
                      </m:r>
                      <m:sSub>
                        <m:sSubPr>
                          <m:ctrlPr>
                            <a:rPr lang="it-IT" sz="2400" i="1" u="sng">
                              <a:latin typeface="Cambria Math" panose="02040503050406030204" pitchFamily="18" charset="0"/>
                            </a:rPr>
                          </m:ctrlPr>
                        </m:sSubPr>
                        <m:e>
                          <m:r>
                            <a:rPr lang="it-IT" sz="2400" i="1" u="sng">
                              <a:latin typeface="Cambria Math" panose="02040503050406030204" pitchFamily="18" charset="0"/>
                            </a:rPr>
                            <m:t>𝐼</m:t>
                          </m:r>
                        </m:e>
                        <m:sub>
                          <m:r>
                            <a:rPr lang="it-IT" sz="2400" b="0" i="1" u="sng" smtClean="0">
                              <a:latin typeface="Cambria Math" panose="02040503050406030204" pitchFamily="18" charset="0"/>
                            </a:rPr>
                            <m:t>𝑎</m:t>
                          </m:r>
                        </m:sub>
                      </m:sSub>
                      <m:d>
                        <m:dPr>
                          <m:ctrlPr>
                            <a:rPr lang="it-IT" sz="2400" b="0" i="1" u="sng" smtClean="0">
                              <a:latin typeface="Cambria Math" panose="02040503050406030204" pitchFamily="18" charset="0"/>
                            </a:rPr>
                          </m:ctrlPr>
                        </m:dPr>
                        <m:e>
                          <m:r>
                            <a:rPr lang="it-IT" sz="2400" b="0" i="1" u="sng" smtClean="0">
                              <a:latin typeface="Cambria Math" panose="02040503050406030204" pitchFamily="18" charset="0"/>
                            </a:rPr>
                            <m:t>1−</m:t>
                          </m:r>
                          <m:sSub>
                            <m:sSubPr>
                              <m:ctrlPr>
                                <a:rPr lang="it-IT" sz="2400" b="0" i="1" u="sng" smtClean="0">
                                  <a:latin typeface="Cambria Math" panose="02040503050406030204" pitchFamily="18" charset="0"/>
                                </a:rPr>
                              </m:ctrlPr>
                            </m:sSubPr>
                            <m:e>
                              <m:r>
                                <a:rPr lang="it-IT" sz="2400" b="0" i="1" u="sng" smtClean="0">
                                  <a:latin typeface="Cambria Math" panose="02040503050406030204" pitchFamily="18" charset="0"/>
                                </a:rPr>
                                <m:t>𝑢</m:t>
                              </m:r>
                            </m:e>
                            <m:sub>
                              <m:r>
                                <a:rPr lang="it-IT" sz="2400" b="0" i="1" u="sng" smtClean="0">
                                  <a:latin typeface="Cambria Math" panose="02040503050406030204" pitchFamily="18" charset="0"/>
                                </a:rPr>
                                <m:t>𝑝</m:t>
                              </m:r>
                            </m:sub>
                          </m:sSub>
                        </m:e>
                      </m:d>
                      <m:r>
                        <a:rPr lang="it-IT" sz="2400" b="0" i="1" u="sng" smtClean="0">
                          <a:latin typeface="Cambria Math" panose="02040503050406030204" pitchFamily="18" charset="0"/>
                        </a:rPr>
                        <m:t>+</m:t>
                      </m:r>
                      <m:r>
                        <a:rPr lang="it-IT" sz="2400" b="0" i="1" u="sng" smtClean="0">
                          <a:latin typeface="Cambria Math" panose="02040503050406030204" pitchFamily="18" charset="0"/>
                          <a:ea typeface="Cambria Math" panose="02040503050406030204" pitchFamily="18" charset="0"/>
                        </a:rPr>
                        <m:t>𝜂</m:t>
                      </m:r>
                      <m:r>
                        <a:rPr lang="it-IT" sz="2400" b="0" i="1" u="sng" smtClean="0">
                          <a:latin typeface="Cambria Math" panose="02040503050406030204" pitchFamily="18" charset="0"/>
                          <a:ea typeface="Cambria Math" panose="02040503050406030204" pitchFamily="18" charset="0"/>
                        </a:rPr>
                        <m:t>𝑅</m:t>
                      </m:r>
                      <m:r>
                        <a:rPr lang="it-IT" sz="2400" b="0" i="1" u="sng" smtClean="0">
                          <a:latin typeface="Cambria Math" panose="02040503050406030204" pitchFamily="18" charset="0"/>
                          <a:ea typeface="Cambria Math" panose="02040503050406030204" pitchFamily="18" charset="0"/>
                        </a:rPr>
                        <m:t>−</m:t>
                      </m:r>
                      <m:sSub>
                        <m:sSubPr>
                          <m:ctrlPr>
                            <a:rPr lang="it-IT" sz="2400" b="0" i="1" u="sng" smtClean="0">
                              <a:latin typeface="Cambria Math" panose="02040503050406030204" pitchFamily="18" charset="0"/>
                              <a:ea typeface="Cambria Math" panose="02040503050406030204" pitchFamily="18" charset="0"/>
                            </a:rPr>
                          </m:ctrlPr>
                        </m:sSubPr>
                        <m:e>
                          <m:r>
                            <a:rPr lang="it-IT" sz="2400" b="0" i="1" u="sng" smtClean="0">
                              <a:latin typeface="Cambria Math" panose="02040503050406030204" pitchFamily="18" charset="0"/>
                              <a:ea typeface="Cambria Math" panose="02040503050406030204" pitchFamily="18" charset="0"/>
                            </a:rPr>
                            <m:t>𝑢</m:t>
                          </m:r>
                        </m:e>
                        <m:sub>
                          <m:r>
                            <a:rPr lang="it-IT" sz="2400" b="0" i="1" u="sng" smtClean="0">
                              <a:latin typeface="Cambria Math" panose="02040503050406030204" pitchFamily="18" charset="0"/>
                              <a:ea typeface="Cambria Math" panose="02040503050406030204" pitchFamily="18" charset="0"/>
                            </a:rPr>
                            <m:t>𝑣𝑎</m:t>
                          </m:r>
                        </m:sub>
                      </m:sSub>
                      <m:r>
                        <a:rPr lang="it-IT" sz="2400" b="0" i="1" u="sng" smtClean="0">
                          <a:latin typeface="Cambria Math" panose="02040503050406030204" pitchFamily="18" charset="0"/>
                          <a:ea typeface="Cambria Math" panose="02040503050406030204" pitchFamily="18" charset="0"/>
                        </a:rPr>
                        <m:t>𝑆</m:t>
                      </m:r>
                    </m:oMath>
                  </m:oMathPara>
                </a14:m>
                <a:endParaRPr lang="it-IT" sz="2400" u="sng" dirty="0"/>
              </a:p>
              <a:p>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m:t>
                      </m:r>
                      <m:r>
                        <a:rPr lang="it-IT" sz="2400" b="0" i="1" smtClean="0">
                          <a:latin typeface="Cambria Math" panose="02040503050406030204" pitchFamily="18" charset="0"/>
                        </a:rPr>
                        <m:t>𝑑𝐸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ea typeface="Cambria Math" panose="02040503050406030204" pitchFamily="18" charset="0"/>
                        </a:rPr>
                        <m:t>𝑆</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𝐼</m:t>
                          </m:r>
                        </m:e>
                        <m:sub>
                          <m:r>
                            <a:rPr lang="it-IT" sz="2400" b="0" i="1" smtClean="0">
                              <a:latin typeface="Cambria Math" panose="02040503050406030204" pitchFamily="18" charset="0"/>
                              <a:ea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rPr>
                        <m:t>𝑘𝐸</m:t>
                      </m:r>
                    </m:oMath>
                  </m:oMathPara>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r>
                      <a:rPr lang="it-IT" sz="2400" b="0" i="1" smtClean="0">
                        <a:latin typeface="Cambria Math" panose="02040503050406030204" pitchFamily="18" charset="0"/>
                      </a:rPr>
                      <m:t>𝑑𝐼</m:t>
                    </m:r>
                    <m:r>
                      <a:rPr lang="it-IT" sz="2400" b="0" i="1" smtClean="0">
                        <a:latin typeface="Cambria Math" panose="02040503050406030204" pitchFamily="18" charset="0"/>
                      </a:rPr>
                      <m:t>+</m:t>
                    </m:r>
                    <m:r>
                      <a:rPr lang="it-IT" sz="2400" b="0" i="1" smtClean="0">
                        <a:latin typeface="Cambria Math" panose="02040503050406030204" pitchFamily="18" charset="0"/>
                      </a:rPr>
                      <m:t>𝑘𝐸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14:m>
                  <m:oMath xmlns:m="http://schemas.openxmlformats.org/officeDocument/2006/math">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endParaRPr lang="it-IT" sz="2400" dirty="0"/>
              </a:p>
              <a:p>
                <a14:m>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𝑄</m:t>
                        </m:r>
                      </m:e>
                    </m:acc>
                    <m:r>
                      <a:rPr lang="it-IT" sz="2400" b="0" i="1" smtClean="0">
                        <a:latin typeface="Cambria Math" panose="02040503050406030204" pitchFamily="18" charset="0"/>
                      </a:rPr>
                      <m:t> =−</m:t>
                    </m:r>
                    <m:r>
                      <a:rPr lang="it-IT" sz="2400" b="0" i="1" smtClean="0">
                        <a:latin typeface="Cambria Math" panose="02040503050406030204" pitchFamily="18" charset="0"/>
                      </a:rPr>
                      <m:t>𝑑𝑄</m:t>
                    </m:r>
                    <m:r>
                      <a:rPr lang="it-IT" sz="2400" b="0" i="1" smtClean="0">
                        <a:latin typeface="Cambria Math" panose="02040503050406030204" pitchFamily="18" charset="0"/>
                      </a:rPr>
                      <m:t>+</m:t>
                    </m:r>
                    <m:r>
                      <a:rPr lang="it-IT" sz="2400" b="0" i="1" smtClean="0">
                        <a:latin typeface="Cambria Math" panose="02040503050406030204" pitchFamily="18" charset="0"/>
                      </a:rPr>
                      <m:t>𝑝</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oMath>
                </a14:m>
                <a:r>
                  <a:rPr lang="it-IT" sz="2400" b="0" dirty="0">
                    <a:ea typeface="Cambria Math" panose="02040503050406030204" pitchFamily="18" charset="0"/>
                  </a:rPr>
                  <a:t> </a:t>
                </a: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oMath>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e>
                    </m:d>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0" smtClean="0">
                        <a:latin typeface="Cambria Math" panose="02040503050406030204" pitchFamily="18" charset="0"/>
                      </a:rPr>
                      <m:t>+</m:t>
                    </m:r>
                    <m:r>
                      <a:rPr lang="it-IT" sz="2400" b="0" i="1" smtClean="0">
                        <a:latin typeface="Cambria Math" panose="02040503050406030204" pitchFamily="18" charset="0"/>
                      </a:rPr>
                      <m:t>(1−</m:t>
                    </m:r>
                    <m:r>
                      <a:rPr lang="it-IT" sz="2400" b="0" i="1" smtClean="0">
                        <a:latin typeface="Cambria Math" panose="02040503050406030204" pitchFamily="18" charset="0"/>
                      </a:rPr>
                      <m:t>𝑝</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endParaRPr lang="it-IT" sz="2400" dirty="0"/>
              </a:p>
              <a:p>
                <a:pPr/>
                <a14:m>
                  <m:oMathPara xmlns:m="http://schemas.openxmlformats.org/officeDocument/2006/math">
                    <m:oMathParaPr>
                      <m:jc m:val="left"/>
                    </m:oMathParaPr>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𝑚</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dirty="0"/>
              </a:p>
              <a:p>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𝑅</m:t>
                          </m:r>
                        </m:e>
                      </m:acc>
                      <m:r>
                        <a:rPr lang="it-IT" sz="2400" b="0" i="1" smtClean="0">
                          <a:latin typeface="Cambria Math" panose="02040503050406030204" pitchFamily="18" charset="0"/>
                        </a:rPr>
                        <m:t>=−</m:t>
                      </m:r>
                      <m:r>
                        <a:rPr lang="it-IT" sz="2400" b="0" i="1" smtClean="0">
                          <a:latin typeface="Cambria Math" panose="02040503050406030204" pitchFamily="18" charset="0"/>
                        </a:rPr>
                        <m:t>𝑑𝑅</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1</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𝑎</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𝑉</m:t>
                          </m:r>
                        </m:e>
                      </m:acc>
                      <m:r>
                        <a:rPr lang="it-IT" sz="2400" b="0" i="1" smtClean="0">
                          <a:latin typeface="Cambria Math" panose="02040503050406030204" pitchFamily="18" charset="0"/>
                        </a:rPr>
                        <m:t>=−</m:t>
                      </m:r>
                      <m:r>
                        <a:rPr lang="it-IT" sz="2400" b="0" i="1" smtClean="0">
                          <a:latin typeface="Cambria Math" panose="02040503050406030204" pitchFamily="18" charset="0"/>
                        </a:rPr>
                        <m:t>𝑑𝑉</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𝑢</m:t>
                          </m:r>
                        </m:e>
                        <m:sub>
                          <m:r>
                            <a:rPr lang="it-IT" sz="2400" i="1">
                              <a:latin typeface="Cambria Math" panose="02040503050406030204" pitchFamily="18" charset="0"/>
                              <a:ea typeface="Cambria Math" panose="02040503050406030204" pitchFamily="18" charset="0"/>
                            </a:rPr>
                            <m:t>𝑣𝑎</m:t>
                          </m:r>
                        </m:sub>
                      </m:sSub>
                      <m:r>
                        <a:rPr lang="it-IT" sz="2400" i="1">
                          <a:latin typeface="Cambria Math" panose="02040503050406030204" pitchFamily="18" charset="0"/>
                          <a:ea typeface="Cambria Math" panose="02040503050406030204" pitchFamily="18" charset="0"/>
                        </a:rPr>
                        <m:t>𝑆</m:t>
                      </m:r>
                    </m:oMath>
                  </m:oMathPara>
                </a14:m>
                <a:endParaRPr lang="it-IT" sz="2400" dirty="0"/>
              </a:p>
            </p:txBody>
          </p:sp>
        </mc:Choice>
        <mc:Fallback xmlns="">
          <p:sp>
            <p:nvSpPr>
              <p:cNvPr id="4" name="CasellaDiTesto 3">
                <a:extLst>
                  <a:ext uri="{FF2B5EF4-FFF2-40B4-BE49-F238E27FC236}">
                    <a16:creationId xmlns:a16="http://schemas.microsoft.com/office/drawing/2014/main" id="{5E32BFA8-865F-4378-A860-501FC2C87A87}"/>
                  </a:ext>
                </a:extLst>
              </p:cNvPr>
              <p:cNvSpPr txBox="1">
                <a:spLocks noRot="1" noChangeAspect="1" noMove="1" noResize="1" noEditPoints="1" noAdjustHandles="1" noChangeArrowheads="1" noChangeShapeType="1" noTextEdit="1"/>
              </p:cNvSpPr>
              <p:nvPr/>
            </p:nvSpPr>
            <p:spPr>
              <a:xfrm>
                <a:off x="1859103" y="2372396"/>
                <a:ext cx="8460554" cy="3170548"/>
              </a:xfrm>
              <a:prstGeom prst="rect">
                <a:avLst/>
              </a:prstGeom>
              <a:blipFill>
                <a:blip r:embed="rId2"/>
                <a:stretch>
                  <a:fillRect l="-1585"/>
                </a:stretch>
              </a:blipFill>
            </p:spPr>
            <p:txBody>
              <a:bodyPr/>
              <a:lstStyle/>
              <a:p>
                <a:r>
                  <a:rPr lang="it-IT">
                    <a:noFill/>
                  </a:rPr>
                  <a:t> </a:t>
                </a:r>
              </a:p>
            </p:txBody>
          </p:sp>
        </mc:Fallback>
      </mc:AlternateContent>
      <p:sp>
        <p:nvSpPr>
          <p:cNvPr id="5" name="Titolo 1">
            <a:extLst>
              <a:ext uri="{FF2B5EF4-FFF2-40B4-BE49-F238E27FC236}">
                <a16:creationId xmlns:a16="http://schemas.microsoft.com/office/drawing/2014/main" id="{E062A02D-8C6F-4457-80DC-EE6235E0CBFF}"/>
              </a:ext>
            </a:extLst>
          </p:cNvPr>
          <p:cNvSpPr>
            <a:spLocks noGrp="1"/>
          </p:cNvSpPr>
          <p:nvPr>
            <p:ph type="title"/>
          </p:nvPr>
        </p:nvSpPr>
        <p:spPr>
          <a:xfrm>
            <a:off x="838200" y="365125"/>
            <a:ext cx="10515600" cy="1325563"/>
          </a:xfrm>
        </p:spPr>
        <p:txBody>
          <a:bodyPr/>
          <a:lstStyle/>
          <a:p>
            <a:r>
              <a:rPr lang="it-IT" dirty="0"/>
              <a:t>Modello matematico </a:t>
            </a:r>
          </a:p>
        </p:txBody>
      </p:sp>
    </p:spTree>
    <p:extLst>
      <p:ext uri="{BB962C8B-B14F-4D97-AF65-F5344CB8AC3E}">
        <p14:creationId xmlns:p14="http://schemas.microsoft.com/office/powerpoint/2010/main" val="54917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42863F-C3E9-41C9-8840-CE16DAEAD3A5}"/>
              </a:ext>
            </a:extLst>
          </p:cNvPr>
          <p:cNvSpPr>
            <a:spLocks noGrp="1"/>
          </p:cNvSpPr>
          <p:nvPr>
            <p:ph type="title"/>
          </p:nvPr>
        </p:nvSpPr>
        <p:spPr/>
        <p:txBody>
          <a:bodyPr/>
          <a:lstStyle/>
          <a:p>
            <a:r>
              <a:rPr lang="it-IT" dirty="0"/>
              <a:t>Definizione compartimenti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A4A4AF-D2A4-461A-96B1-D702FB3E717D}"/>
                  </a:ext>
                </a:extLst>
              </p:cNvPr>
              <p:cNvSpPr>
                <a:spLocks noGrp="1"/>
              </p:cNvSpPr>
              <p:nvPr>
                <p:ph idx="1"/>
              </p:nvPr>
            </p:nvSpPr>
            <p:spPr/>
            <p:txBody>
              <a:bodyPr>
                <a:normAutofit fontScale="92500" lnSpcReduction="20000"/>
              </a:bodyPr>
              <a:lstStyle/>
              <a:p>
                <a14:m>
                  <m:oMath xmlns:m="http://schemas.openxmlformats.org/officeDocument/2006/math">
                    <m:r>
                      <a:rPr lang="it-IT" sz="2800" b="0" i="1" smtClean="0">
                        <a:latin typeface="Cambria Math" panose="02040503050406030204" pitchFamily="18" charset="0"/>
                      </a:rPr>
                      <m:t>𝑆</m:t>
                    </m:r>
                  </m:oMath>
                </a14:m>
                <a:r>
                  <a:rPr lang="it-IT" sz="2800" b="0" dirty="0"/>
                  <a:t>: persone sane che possono essere potenzialmente contagiate</a:t>
                </a:r>
              </a:p>
              <a:p>
                <a14:m>
                  <m:oMath xmlns:m="http://schemas.openxmlformats.org/officeDocument/2006/math">
                    <m:r>
                      <a:rPr lang="it-IT" sz="2800" b="0" i="1" smtClean="0">
                        <a:latin typeface="Cambria Math" panose="02040503050406030204" pitchFamily="18" charset="0"/>
                      </a:rPr>
                      <m:t>𝐸</m:t>
                    </m:r>
                  </m:oMath>
                </a14:m>
                <a:r>
                  <a:rPr lang="it-IT" sz="2800" b="0" dirty="0"/>
                  <a:t>: persone esposte, ossia coloro che hanno contratto il virus da poco e non possono ancora infettare.</a:t>
                </a:r>
              </a:p>
              <a:p>
                <a14:m>
                  <m:oMath xmlns:m="http://schemas.openxmlformats.org/officeDocument/2006/math">
                    <m:sSub>
                      <m:sSubPr>
                        <m:ctrlPr>
                          <a:rPr lang="it-IT" sz="2800" i="1" smtClean="0">
                            <a:latin typeface="Cambria Math" panose="02040503050406030204" pitchFamily="18" charset="0"/>
                          </a:rPr>
                        </m:ctrlPr>
                      </m:sSubPr>
                      <m:e>
                        <m:r>
                          <a:rPr lang="it-IT" sz="2800" b="0" i="1" smtClean="0">
                            <a:latin typeface="Cambria Math" panose="02040503050406030204" pitchFamily="18" charset="0"/>
                          </a:rPr>
                          <m:t>𝐼</m:t>
                        </m:r>
                      </m:e>
                      <m:sub>
                        <m:r>
                          <a:rPr lang="it-IT" sz="2800" b="0" i="1" smtClean="0">
                            <a:latin typeface="Cambria Math" panose="02040503050406030204" pitchFamily="18" charset="0"/>
                          </a:rPr>
                          <m:t>𝑎</m:t>
                        </m:r>
                      </m:sub>
                    </m:sSub>
                  </m:oMath>
                </a14:m>
                <a:r>
                  <a:rPr lang="it-IT" sz="2800" b="0" dirty="0"/>
                  <a:t>: persone infette che non hanno ancora effettuato il tampone.</a:t>
                </a:r>
              </a:p>
              <a:p>
                <a14:m>
                  <m:oMath xmlns:m="http://schemas.openxmlformats.org/officeDocument/2006/math">
                    <m:r>
                      <a:rPr lang="it-IT" b="0" i="1" smtClean="0">
                        <a:latin typeface="Cambria Math" panose="02040503050406030204" pitchFamily="18" charset="0"/>
                      </a:rPr>
                      <m:t>𝑄</m:t>
                    </m:r>
                  </m:oMath>
                </a14:m>
                <a:r>
                  <a:rPr lang="it-IT" b="0" dirty="0"/>
                  <a:t>: persone infette, risultate positive al virus e poste in isolamento domiciliare.</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𝐼</m:t>
                        </m:r>
                      </m:e>
                      <m:sub>
                        <m:r>
                          <a:rPr lang="it-IT" b="0" i="1" smtClean="0">
                            <a:latin typeface="Cambria Math" panose="02040503050406030204" pitchFamily="18" charset="0"/>
                          </a:rPr>
                          <m:t>1</m:t>
                        </m:r>
                      </m:sub>
                    </m:sSub>
                  </m:oMath>
                </a14:m>
                <a:r>
                  <a:rPr lang="it-IT" b="0" dirty="0"/>
                  <a:t>: persone infette, risultate positive al virus e ricoverate in ospedale nei reparti </a:t>
                </a:r>
                <a:r>
                  <a:rPr lang="it-IT" b="0" dirty="0" err="1"/>
                  <a:t>covid</a:t>
                </a:r>
                <a:r>
                  <a:rPr lang="it-IT" b="0" dirty="0"/>
                  <a:t>.</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𝐼</m:t>
                        </m:r>
                      </m:e>
                      <m:sub>
                        <m:r>
                          <a:rPr lang="it-IT" b="0" i="1" smtClean="0">
                            <a:latin typeface="Cambria Math" panose="02040503050406030204" pitchFamily="18" charset="0"/>
                          </a:rPr>
                          <m:t>2</m:t>
                        </m:r>
                      </m:sub>
                    </m:sSub>
                  </m:oMath>
                </a14:m>
                <a:r>
                  <a:rPr lang="it-IT" b="0" dirty="0"/>
                  <a:t>: persone infette, risultate positive al virus e ricoverate in terapia intensiva. </a:t>
                </a:r>
              </a:p>
              <a:p>
                <a14:m>
                  <m:oMath xmlns:m="http://schemas.openxmlformats.org/officeDocument/2006/math">
                    <m:r>
                      <a:rPr lang="it-IT" b="0" i="1" smtClean="0">
                        <a:latin typeface="Cambria Math" panose="02040503050406030204" pitchFamily="18" charset="0"/>
                      </a:rPr>
                      <m:t>𝑅</m:t>
                    </m:r>
                  </m:oMath>
                </a14:m>
                <a:r>
                  <a:rPr lang="it-IT" dirty="0"/>
                  <a:t>: persone guarite e momentaneamente immuni al virus. </a:t>
                </a:r>
              </a:p>
              <a:p>
                <a14:m>
                  <m:oMath xmlns:m="http://schemas.openxmlformats.org/officeDocument/2006/math">
                    <m:r>
                      <a:rPr lang="it-IT" b="0" i="1" smtClean="0">
                        <a:latin typeface="Cambria Math" panose="02040503050406030204" pitchFamily="18" charset="0"/>
                      </a:rPr>
                      <m:t>𝑉</m:t>
                    </m:r>
                  </m:oMath>
                </a14:m>
                <a:r>
                  <a:rPr lang="it-IT" dirty="0"/>
                  <a:t>: persone vaccinate immuni al virus. </a:t>
                </a:r>
              </a:p>
            </p:txBody>
          </p:sp>
        </mc:Choice>
        <mc:Fallback xmlns="">
          <p:sp>
            <p:nvSpPr>
              <p:cNvPr id="3" name="Segnaposto contenuto 2">
                <a:extLst>
                  <a:ext uri="{FF2B5EF4-FFF2-40B4-BE49-F238E27FC236}">
                    <a16:creationId xmlns:a16="http://schemas.microsoft.com/office/drawing/2014/main" id="{B0A4A4AF-D2A4-461A-96B1-D702FB3E717D}"/>
                  </a:ext>
                </a:extLst>
              </p:cNvPr>
              <p:cNvSpPr>
                <a:spLocks noGrp="1" noRot="1" noChangeAspect="1" noMove="1" noResize="1" noEditPoints="1" noAdjustHandles="1" noChangeArrowheads="1" noChangeShapeType="1" noTextEdit="1"/>
              </p:cNvSpPr>
              <p:nvPr>
                <p:ph idx="1"/>
              </p:nvPr>
            </p:nvSpPr>
            <p:spPr>
              <a:blipFill>
                <a:blip r:embed="rId2"/>
                <a:stretch>
                  <a:fillRect t="-3501" r="-1159" b="-3081"/>
                </a:stretch>
              </a:blipFill>
            </p:spPr>
            <p:txBody>
              <a:bodyPr/>
              <a:lstStyle/>
              <a:p>
                <a:r>
                  <a:rPr lang="it-IT">
                    <a:noFill/>
                  </a:rPr>
                  <a:t> </a:t>
                </a:r>
              </a:p>
            </p:txBody>
          </p:sp>
        </mc:Fallback>
      </mc:AlternateContent>
    </p:spTree>
    <p:extLst>
      <p:ext uri="{BB962C8B-B14F-4D97-AF65-F5344CB8AC3E}">
        <p14:creationId xmlns:p14="http://schemas.microsoft.com/office/powerpoint/2010/main" val="201334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69B9572-D643-43F6-9ACD-9EAD93259F59}"/>
                  </a:ext>
                </a:extLst>
              </p:cNvPr>
              <p:cNvSpPr>
                <a:spLocks noGrp="1"/>
              </p:cNvSpPr>
              <p:nvPr>
                <p:ph idx="1"/>
              </p:nvPr>
            </p:nvSpPr>
            <p:spPr>
              <a:xfrm>
                <a:off x="742950" y="443155"/>
                <a:ext cx="10515600" cy="5971690"/>
              </a:xfrm>
            </p:spPr>
            <p:txBody>
              <a:bodyPr lIns="108000" tIns="108000" rIns="108000" bIns="108000">
                <a:normAutofit fontScale="55000" lnSpcReduction="20000"/>
              </a:bodyPr>
              <a:lstStyle/>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𝑝</m:t>
                        </m:r>
                      </m:sub>
                    </m:sSub>
                  </m:oMath>
                </a14:m>
                <a:r>
                  <a:rPr lang="it-IT" dirty="0">
                    <a:latin typeface="+mj-lt"/>
                  </a:rPr>
                  <a:t>: Controllo preventivo (distanziamento sociale, mascherina, campagne informative)</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1</m:t>
                        </m:r>
                      </m:sub>
                    </m:sSub>
                  </m:oMath>
                </a14:m>
                <a:r>
                  <a:rPr lang="it-IT" dirty="0">
                    <a:latin typeface="+mj-lt"/>
                  </a:rPr>
                  <a:t>: Controllo cure ospedaliere pazienti non in terapia intensiva (disponibilità posti letto reparto </a:t>
                </a:r>
                <a:r>
                  <a:rPr lang="it-IT" dirty="0" err="1">
                    <a:latin typeface="+mj-lt"/>
                  </a:rPr>
                  <a:t>Covid</a:t>
                </a:r>
                <a:r>
                  <a:rPr lang="it-IT" dirty="0">
                    <a:latin typeface="+mj-lt"/>
                  </a:rPr>
                  <a:t>, personale medico, uso farmaci)</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2</m:t>
                        </m:r>
                      </m:sub>
                    </m:sSub>
                    <m:r>
                      <a:rPr lang="it-IT" b="0" i="1" smtClean="0">
                        <a:latin typeface="Cambria Math" panose="02040503050406030204" pitchFamily="18" charset="0"/>
                      </a:rPr>
                      <m:t> </m:t>
                    </m:r>
                  </m:oMath>
                </a14:m>
                <a:r>
                  <a:rPr lang="it-IT" dirty="0">
                    <a:latin typeface="+mj-lt"/>
                  </a:rPr>
                  <a:t>: Controllo cure ospedaliere pazienti in terapia intensiva (disponibilità posti letto reparto terapia intensiva, ventilatori, ossigeno, personale medico)</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𝑣𝑎</m:t>
                        </m:r>
                      </m:sub>
                    </m:sSub>
                  </m:oMath>
                </a14:m>
                <a:r>
                  <a:rPr lang="it-IT" dirty="0">
                    <a:latin typeface="+mj-lt"/>
                  </a:rPr>
                  <a:t>: Vaccino</a:t>
                </a:r>
              </a:p>
              <a:p>
                <a14:m>
                  <m:oMath xmlns:m="http://schemas.openxmlformats.org/officeDocument/2006/math">
                    <m:r>
                      <a:rPr lang="it-IT" b="0" i="1" smtClean="0">
                        <a:latin typeface="Cambria Math" panose="02040503050406030204" pitchFamily="18" charset="0"/>
                      </a:rPr>
                      <m:t>𝑏</m:t>
                    </m:r>
                  </m:oMath>
                </a14:m>
                <a:r>
                  <a:rPr lang="it-IT" dirty="0">
                    <a:latin typeface="+mj-lt"/>
                  </a:rPr>
                  <a:t>: Numero di nascite giornaliero </a:t>
                </a:r>
              </a:p>
              <a:p>
                <a14:m>
                  <m:oMath xmlns:m="http://schemas.openxmlformats.org/officeDocument/2006/math">
                    <m:r>
                      <a:rPr lang="it-IT" b="0" i="1" smtClean="0">
                        <a:latin typeface="Cambria Math" panose="02040503050406030204" pitchFamily="18" charset="0"/>
                      </a:rPr>
                      <m:t>𝑑</m:t>
                    </m:r>
                  </m:oMath>
                </a14:m>
                <a:r>
                  <a:rPr lang="it-IT" dirty="0">
                    <a:latin typeface="+mj-lt"/>
                  </a:rPr>
                  <a:t>: Tasso di mortalità italiano </a:t>
                </a:r>
              </a:p>
              <a:p>
                <a14:m>
                  <m:oMath xmlns:m="http://schemas.openxmlformats.org/officeDocument/2006/math">
                    <m:r>
                      <a:rPr lang="it-IT" b="0" i="1" smtClean="0">
                        <a:latin typeface="Cambria Math" panose="02040503050406030204" pitchFamily="18" charset="0"/>
                        <a:ea typeface="Cambria Math" panose="02040503050406030204" pitchFamily="18" charset="0"/>
                      </a:rPr>
                      <m:t>𝛽</m:t>
                    </m:r>
                  </m:oMath>
                </a14:m>
                <a:r>
                  <a:rPr lang="it-IT" dirty="0">
                    <a:latin typeface="+mj-lt"/>
                  </a:rPr>
                  <a:t>: Tasso di contatto/velocità di trasmissione</a:t>
                </a:r>
              </a:p>
              <a:p>
                <a14:m>
                  <m:oMath xmlns:m="http://schemas.openxmlformats.org/officeDocument/2006/math">
                    <m:r>
                      <a:rPr lang="it-IT" b="0" i="1" smtClean="0">
                        <a:latin typeface="Cambria Math" panose="02040503050406030204" pitchFamily="18" charset="0"/>
                      </a:rPr>
                      <m:t>𝑘</m:t>
                    </m:r>
                  </m:oMath>
                </a14:m>
                <a:r>
                  <a:rPr lang="it-IT" dirty="0">
                    <a:latin typeface="+mj-lt"/>
                  </a:rPr>
                  <a:t>: Periodo di incubazione</a:t>
                </a:r>
              </a:p>
              <a:p>
                <a14:m>
                  <m:oMath xmlns:m="http://schemas.openxmlformats.org/officeDocument/2006/math">
                    <m:r>
                      <a:rPr lang="it-IT" b="0" i="1" smtClean="0">
                        <a:latin typeface="Cambria Math" panose="02040503050406030204" pitchFamily="18" charset="0"/>
                        <a:ea typeface="Cambria Math" panose="02040503050406030204" pitchFamily="18" charset="0"/>
                      </a:rPr>
                      <m:t>𝜆</m:t>
                    </m:r>
                  </m:oMath>
                </a14:m>
                <a:r>
                  <a:rPr lang="it-IT" dirty="0">
                    <a:latin typeface="+mj-lt"/>
                  </a:rPr>
                  <a:t>: Percentuale Positivi/giornalieri</a:t>
                </a:r>
              </a:p>
              <a:p>
                <a14:m>
                  <m:oMath xmlns:m="http://schemas.openxmlformats.org/officeDocument/2006/math">
                    <m:r>
                      <a:rPr lang="it-IT" b="0" i="1" smtClean="0">
                        <a:latin typeface="Cambria Math" panose="02040503050406030204" pitchFamily="18" charset="0"/>
                        <a:ea typeface="Cambria Math" panose="02040503050406030204" pitchFamily="18" charset="0"/>
                      </a:rPr>
                      <m:t>𝑝</m:t>
                    </m:r>
                  </m:oMath>
                </a14:m>
                <a:r>
                  <a:rPr lang="it-IT" dirty="0">
                    <a:latin typeface="+mj-lt"/>
                  </a:rPr>
                  <a:t>: Percentuale di Positivi quarantenati (1-p): Percentuale di Positivi ospedalizzati</a:t>
                </a:r>
              </a:p>
              <a:p>
                <a14:m>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1</m:t>
                        </m:r>
                      </m:sub>
                    </m:sSub>
                  </m:oMath>
                </a14:m>
                <a:r>
                  <a:rPr lang="it-IT" dirty="0">
                    <a:latin typeface="+mj-lt"/>
                  </a:rPr>
                  <a:t>: Percentuale di persone che dalla quarantena vengono spostati in reparto Covid in seguito a complicanze.</a:t>
                </a:r>
              </a:p>
              <a:p>
                <a14:m>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2</m:t>
                        </m:r>
                      </m:sub>
                    </m:sSub>
                  </m:oMath>
                </a14:m>
                <a:r>
                  <a:rPr lang="it-IT" dirty="0">
                    <a:latin typeface="+mj-lt"/>
                  </a:rPr>
                  <a:t>: Percentuale di persone che dal reparto </a:t>
                </a:r>
                <a:r>
                  <a:rPr lang="it-IT" dirty="0" err="1">
                    <a:latin typeface="+mj-lt"/>
                  </a:rPr>
                  <a:t>Covid</a:t>
                </a:r>
                <a:r>
                  <a:rPr lang="it-IT" dirty="0">
                    <a:latin typeface="+mj-lt"/>
                  </a:rPr>
                  <a:t> viene spostato in terapia intensiva in seguito a complicanze.</a:t>
                </a:r>
              </a:p>
              <a:p>
                <a14:m>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𝛾</m:t>
                        </m:r>
                      </m:e>
                      <m:sub>
                        <m:r>
                          <a:rPr lang="it-IT" b="0" i="1" smtClean="0">
                            <a:latin typeface="Cambria Math" panose="02040503050406030204" pitchFamily="18" charset="0"/>
                            <a:ea typeface="Cambria Math" panose="02040503050406030204" pitchFamily="18" charset="0"/>
                          </a:rPr>
                          <m:t>𝑖</m:t>
                        </m:r>
                      </m:sub>
                    </m:sSub>
                  </m:oMath>
                </a14:m>
                <a:r>
                  <a:rPr lang="it-IT" dirty="0">
                    <a:latin typeface="+mj-lt"/>
                  </a:rPr>
                  <a:t>: Tasso di guarigione senza cure nei compartimenti </a:t>
                </a:r>
                <a14:m>
                  <m:oMath xmlns:m="http://schemas.openxmlformats.org/officeDocument/2006/math">
                    <m:sSub>
                      <m:sSubPr>
                        <m:ctrlPr>
                          <a:rPr lang="it-IT" b="0" i="1" dirty="0" smtClean="0">
                            <a:latin typeface="Cambria Math" panose="02040503050406030204" pitchFamily="18" charset="0"/>
                          </a:rPr>
                        </m:ctrlPr>
                      </m:sSubPr>
                      <m:e>
                        <m:r>
                          <m:rPr>
                            <m:sty m:val="p"/>
                          </m:rPr>
                          <a:rPr lang="it-IT" b="0" i="0" dirty="0" smtClean="0">
                            <a:latin typeface="Cambria Math" panose="02040503050406030204" pitchFamily="18" charset="0"/>
                          </a:rPr>
                          <m:t>I</m:t>
                        </m:r>
                      </m:e>
                      <m:sub>
                        <m:r>
                          <m:rPr>
                            <m:sty m:val="p"/>
                          </m:rPr>
                          <a:rPr lang="it-IT" b="0" i="0" dirty="0" smtClean="0">
                            <a:latin typeface="Cambria Math" panose="02040503050406030204" pitchFamily="18" charset="0"/>
                          </a:rPr>
                          <m:t>a</m:t>
                        </m:r>
                      </m:sub>
                    </m:sSub>
                    <m:d>
                      <m:dPr>
                        <m:ctrlPr>
                          <a:rPr lang="it-IT" b="0" i="1" dirty="0" smtClean="0">
                            <a:latin typeface="Cambria Math" panose="02040503050406030204" pitchFamily="18" charset="0"/>
                          </a:rPr>
                        </m:ctrlPr>
                      </m:dPr>
                      <m:e>
                        <m:r>
                          <a:rPr lang="it-IT" i="1" dirty="0">
                            <a:latin typeface="Cambria Math" panose="02040503050406030204" pitchFamily="18" charset="0"/>
                          </a:rPr>
                          <m:t>𝑖</m:t>
                        </m:r>
                        <m:r>
                          <a:rPr lang="it-IT" i="1" dirty="0">
                            <a:latin typeface="Cambria Math" panose="02040503050406030204" pitchFamily="18" charset="0"/>
                          </a:rPr>
                          <m:t>=1</m:t>
                        </m:r>
                      </m:e>
                    </m:d>
                    <m:r>
                      <a:rPr lang="it-IT" i="1" dirty="0">
                        <a:latin typeface="Cambria Math" panose="02040503050406030204" pitchFamily="18" charset="0"/>
                      </a:rPr>
                      <m:t>,</m:t>
                    </m:r>
                    <m:r>
                      <a:rPr lang="it-IT" i="1" dirty="0" smtClean="0">
                        <a:latin typeface="Cambria Math" panose="02040503050406030204" pitchFamily="18" charset="0"/>
                      </a:rPr>
                      <m:t> </m:t>
                    </m:r>
                    <m:r>
                      <a:rPr lang="it-IT" b="0" i="1" dirty="0" smtClean="0">
                        <a:latin typeface="Cambria Math" panose="02040503050406030204" pitchFamily="18" charset="0"/>
                      </a:rPr>
                      <m:t>𝑄</m:t>
                    </m:r>
                    <m:r>
                      <a:rPr lang="it-IT" i="1" dirty="0">
                        <a:latin typeface="Cambria Math" panose="02040503050406030204" pitchFamily="18" charset="0"/>
                      </a:rPr>
                      <m:t>(</m:t>
                    </m:r>
                    <m:r>
                      <a:rPr lang="it-IT" i="1" dirty="0">
                        <a:latin typeface="Cambria Math" panose="02040503050406030204" pitchFamily="18" charset="0"/>
                      </a:rPr>
                      <m:t>𝑖</m:t>
                    </m:r>
                    <m:r>
                      <a:rPr lang="it-IT" i="1" dirty="0">
                        <a:latin typeface="Cambria Math" panose="02040503050406030204" pitchFamily="18" charset="0"/>
                      </a:rPr>
                      <m:t>=2),</m:t>
                    </m:r>
                    <m:sSub>
                      <m:sSubPr>
                        <m:ctrlPr>
                          <a:rPr lang="it-IT" i="1" dirty="0">
                            <a:latin typeface="Cambria Math" panose="02040503050406030204" pitchFamily="18" charset="0"/>
                          </a:rPr>
                        </m:ctrlPr>
                      </m:sSubPr>
                      <m:e>
                        <m:r>
                          <a:rPr lang="it-IT" i="1" dirty="0">
                            <a:latin typeface="Cambria Math" panose="02040503050406030204" pitchFamily="18" charset="0"/>
                          </a:rPr>
                          <m:t>𝐼</m:t>
                        </m:r>
                      </m:e>
                      <m:sub>
                        <m:r>
                          <a:rPr lang="it-IT" b="0" i="1" dirty="0" smtClean="0">
                            <a:latin typeface="Cambria Math" panose="02040503050406030204" pitchFamily="18" charset="0"/>
                          </a:rPr>
                          <m:t>1</m:t>
                        </m:r>
                      </m:sub>
                    </m:sSub>
                    <m:r>
                      <a:rPr lang="it-IT" i="1" dirty="0">
                        <a:latin typeface="Cambria Math" panose="02040503050406030204" pitchFamily="18" charset="0"/>
                      </a:rPr>
                      <m:t>(</m:t>
                    </m:r>
                    <m:r>
                      <a:rPr lang="it-IT" i="1" dirty="0">
                        <a:latin typeface="Cambria Math" panose="02040503050406030204" pitchFamily="18" charset="0"/>
                      </a:rPr>
                      <m:t>𝑖</m:t>
                    </m:r>
                    <m:r>
                      <a:rPr lang="it-IT" i="1" dirty="0">
                        <a:latin typeface="Cambria Math" panose="02040503050406030204" pitchFamily="18" charset="0"/>
                      </a:rPr>
                      <m:t>=3)</m:t>
                    </m:r>
                  </m:oMath>
                </a14:m>
                <a:endParaRPr lang="it-IT" dirty="0">
                  <a:latin typeface="+mj-lt"/>
                </a:endParaRPr>
              </a:p>
              <a:p>
                <a14:m>
                  <m:oMath xmlns:m="http://schemas.openxmlformats.org/officeDocument/2006/math">
                    <m:r>
                      <m:rPr>
                        <m:sty m:val="p"/>
                      </m:rPr>
                      <a:rPr lang="it-IT" b="0" i="0" smtClean="0">
                        <a:latin typeface="Cambria Math" panose="02040503050406030204" pitchFamily="18" charset="0"/>
                        <a:ea typeface="Cambria Math" panose="02040503050406030204" pitchFamily="18" charset="0"/>
                      </a:rPr>
                      <m:t>m</m:t>
                    </m:r>
                  </m:oMath>
                </a14:m>
                <a:r>
                  <a:rPr lang="it-IT" dirty="0">
                    <a:latin typeface="+mj-lt"/>
                  </a:rPr>
                  <a:t>: Tasso di mortalità causa Covid </a:t>
                </a:r>
              </a:p>
              <a:p>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𝜌</m:t>
                        </m:r>
                      </m:e>
                      <m:sub>
                        <m:r>
                          <a:rPr lang="it-IT" b="0" i="1" smtClean="0">
                            <a:latin typeface="Cambria Math" panose="02040503050406030204" pitchFamily="18" charset="0"/>
                            <a:ea typeface="Cambria Math" panose="02040503050406030204" pitchFamily="18" charset="0"/>
                          </a:rPr>
                          <m:t>𝑗</m:t>
                        </m:r>
                      </m:sub>
                    </m:sSub>
                  </m:oMath>
                </a14:m>
                <a:r>
                  <a:rPr lang="it-IT" dirty="0">
                    <a:latin typeface="+mj-lt"/>
                  </a:rPr>
                  <a:t>: Tasso di successo del controllo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𝑗</m:t>
                        </m:r>
                      </m:sub>
                    </m:sSub>
                    <m:r>
                      <a:rPr lang="it-IT" b="0" i="1" smtClean="0">
                        <a:latin typeface="Cambria Math" panose="02040503050406030204" pitchFamily="18" charset="0"/>
                      </a:rPr>
                      <m:t> (</m:t>
                    </m:r>
                    <m:r>
                      <a:rPr lang="it-IT" b="0" i="1" smtClean="0">
                        <a:latin typeface="Cambria Math" panose="02040503050406030204" pitchFamily="18" charset="0"/>
                      </a:rPr>
                      <m:t>𝑗</m:t>
                    </m:r>
                    <m:r>
                      <a:rPr lang="it-IT" b="0" i="1" smtClean="0">
                        <a:latin typeface="Cambria Math" panose="02040503050406030204" pitchFamily="18" charset="0"/>
                      </a:rPr>
                      <m:t>=1,2)</m:t>
                    </m:r>
                  </m:oMath>
                </a14:m>
                <a:r>
                  <a:rPr lang="it-IT" dirty="0">
                    <a:latin typeface="+mj-lt"/>
                  </a:rPr>
                  <a:t>, efficacia </a:t>
                </a:r>
                <a:r>
                  <a:rPr lang="it-IT">
                    <a:latin typeface="+mj-lt"/>
                  </a:rPr>
                  <a:t>del controllo </a:t>
                </a:r>
                <a:endParaRPr lang="it-IT" dirty="0">
                  <a:latin typeface="+mj-lt"/>
                </a:endParaRPr>
              </a:p>
              <a:p>
                <a14:m>
                  <m:oMath xmlns:m="http://schemas.openxmlformats.org/officeDocument/2006/math">
                    <m:r>
                      <a:rPr lang="it-IT" b="0" i="1" smtClean="0">
                        <a:latin typeface="Cambria Math" panose="02040503050406030204" pitchFamily="18" charset="0"/>
                        <a:ea typeface="Cambria Math" panose="02040503050406030204" pitchFamily="18" charset="0"/>
                      </a:rPr>
                      <m:t>𝜏</m:t>
                    </m:r>
                  </m:oMath>
                </a14:m>
                <a:r>
                  <a:rPr lang="it-IT" dirty="0">
                    <a:latin typeface="+mj-lt"/>
                  </a:rPr>
                  <a:t>: Inverso tempo medio per effettuare il tampone (sia in riferimento all’insorgenza dei sintomi sia in riferimento al tempo impiegato per venire a conoscenza del contatto con un positivo)</a:t>
                </a:r>
              </a:p>
              <a:p>
                <a14:m>
                  <m:oMath xmlns:m="http://schemas.openxmlformats.org/officeDocument/2006/math">
                    <m:r>
                      <a:rPr lang="it-IT" b="0" i="1" smtClean="0">
                        <a:latin typeface="Cambria Math" panose="02040503050406030204" pitchFamily="18" charset="0"/>
                        <a:ea typeface="Cambria Math" panose="02040503050406030204" pitchFamily="18" charset="0"/>
                      </a:rPr>
                      <m:t>𝜂</m:t>
                    </m:r>
                  </m:oMath>
                </a14:m>
                <a:r>
                  <a:rPr lang="it-IT" dirty="0">
                    <a:latin typeface="+mj-lt"/>
                  </a:rPr>
                  <a:t>: Inverso del tempo medio per tornare nuovamente suscettibile al virus. </a:t>
                </a:r>
              </a:p>
            </p:txBody>
          </p:sp>
        </mc:Choice>
        <mc:Fallback xmlns="">
          <p:sp>
            <p:nvSpPr>
              <p:cNvPr id="3" name="Segnaposto contenuto 2">
                <a:extLst>
                  <a:ext uri="{FF2B5EF4-FFF2-40B4-BE49-F238E27FC236}">
                    <a16:creationId xmlns:a16="http://schemas.microsoft.com/office/drawing/2014/main" id="{C69B9572-D643-43F6-9ACD-9EAD93259F59}"/>
                  </a:ext>
                </a:extLst>
              </p:cNvPr>
              <p:cNvSpPr>
                <a:spLocks noGrp="1" noRot="1" noChangeAspect="1" noMove="1" noResize="1" noEditPoints="1" noAdjustHandles="1" noChangeArrowheads="1" noChangeShapeType="1" noTextEdit="1"/>
              </p:cNvSpPr>
              <p:nvPr>
                <p:ph idx="1"/>
              </p:nvPr>
            </p:nvSpPr>
            <p:spPr>
              <a:xfrm>
                <a:off x="742950" y="443155"/>
                <a:ext cx="10515600" cy="5971690"/>
              </a:xfrm>
              <a:blipFill>
                <a:blip r:embed="rId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198478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Elaborazione 168">
            <a:extLst>
              <a:ext uri="{FF2B5EF4-FFF2-40B4-BE49-F238E27FC236}">
                <a16:creationId xmlns:a16="http://schemas.microsoft.com/office/drawing/2014/main" id="{2613E794-3B59-4230-ADA3-971F90BAA1F8}"/>
              </a:ext>
            </a:extLst>
          </p:cNvPr>
          <p:cNvSpPr/>
          <p:nvPr/>
        </p:nvSpPr>
        <p:spPr>
          <a:xfrm>
            <a:off x="4917233" y="807551"/>
            <a:ext cx="6662132" cy="5570190"/>
          </a:xfrm>
          <a:prstGeom prst="flowChartProcess">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mc:AlternateContent xmlns:mc="http://schemas.openxmlformats.org/markup-compatibility/2006" xmlns:a14="http://schemas.microsoft.com/office/drawing/2010/main">
        <mc:Choice Requires="a14">
          <p:sp>
            <p:nvSpPr>
              <p:cNvPr id="4" name="Rettangolo 3">
                <a:extLst>
                  <a:ext uri="{FF2B5EF4-FFF2-40B4-BE49-F238E27FC236}">
                    <a16:creationId xmlns:a16="http://schemas.microsoft.com/office/drawing/2014/main" id="{ACFB7590-591F-450F-8438-2F6C7C345115}"/>
                  </a:ext>
                </a:extLst>
              </p:cNvPr>
              <p:cNvSpPr/>
              <p:nvPr/>
            </p:nvSpPr>
            <p:spPr>
              <a:xfrm>
                <a:off x="7756202" y="1435414"/>
                <a:ext cx="1003300"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𝐸</m:t>
                      </m:r>
                    </m:oMath>
                  </m:oMathPara>
                </a14:m>
                <a:endParaRPr lang="it-IT" sz="2000" dirty="0">
                  <a:solidFill>
                    <a:sysClr val="windowText" lastClr="000000"/>
                  </a:solidFill>
                  <a:latin typeface="Calibri" panose="020F0502020204030204"/>
                </a:endParaRPr>
              </a:p>
            </p:txBody>
          </p:sp>
        </mc:Choice>
        <mc:Fallback xmlns="">
          <p:sp>
            <p:nvSpPr>
              <p:cNvPr id="4" name="Rettangolo 3">
                <a:extLst>
                  <a:ext uri="{FF2B5EF4-FFF2-40B4-BE49-F238E27FC236}">
                    <a16:creationId xmlns:a16="http://schemas.microsoft.com/office/drawing/2014/main" id="{ACFB7590-591F-450F-8438-2F6C7C345115}"/>
                  </a:ext>
                </a:extLst>
              </p:cNvPr>
              <p:cNvSpPr>
                <a:spLocks noRot="1" noChangeAspect="1" noMove="1" noResize="1" noEditPoints="1" noAdjustHandles="1" noChangeArrowheads="1" noChangeShapeType="1" noTextEdit="1"/>
              </p:cNvSpPr>
              <p:nvPr/>
            </p:nvSpPr>
            <p:spPr>
              <a:xfrm>
                <a:off x="7756202" y="1435414"/>
                <a:ext cx="1003300" cy="600075"/>
              </a:xfrm>
              <a:prstGeom prst="rect">
                <a:avLst/>
              </a:prstGeom>
              <a:blipFill>
                <a:blip r:embed="rId2"/>
                <a:stretch>
                  <a:fillRect/>
                </a:stretch>
              </a:blipFill>
              <a:ln w="38100">
                <a:solidFill>
                  <a:srgbClr val="FF000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Rettangolo 4">
                <a:extLst>
                  <a:ext uri="{FF2B5EF4-FFF2-40B4-BE49-F238E27FC236}">
                    <a16:creationId xmlns:a16="http://schemas.microsoft.com/office/drawing/2014/main" id="{3A2B4E01-D341-47ED-AD33-616BE5FF6151}"/>
                  </a:ext>
                </a:extLst>
              </p:cNvPr>
              <p:cNvSpPr/>
              <p:nvPr/>
            </p:nvSpPr>
            <p:spPr>
              <a:xfrm>
                <a:off x="7829236" y="3218866"/>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ysClr val="windowText" lastClr="000000"/>
                              </a:solidFill>
                              <a:latin typeface="Cambria Math" panose="02040503050406030204" pitchFamily="18" charset="0"/>
                            </a:rPr>
                          </m:ctrlPr>
                        </m:sSubPr>
                        <m:e>
                          <m:r>
                            <a:rPr lang="it-IT" sz="2000" b="0" i="1" smtClean="0">
                              <a:solidFill>
                                <a:sysClr val="windowText" lastClr="000000"/>
                              </a:solidFill>
                              <a:latin typeface="Cambria Math" panose="02040503050406030204" pitchFamily="18" charset="0"/>
                            </a:rPr>
                            <m:t>𝐼</m:t>
                          </m:r>
                        </m:e>
                        <m:sub>
                          <m:r>
                            <a:rPr lang="it-IT" sz="2000" b="0" i="1" smtClean="0">
                              <a:solidFill>
                                <a:sysClr val="windowText" lastClr="000000"/>
                              </a:solidFill>
                              <a:latin typeface="Cambria Math" panose="02040503050406030204" pitchFamily="18" charset="0"/>
                            </a:rPr>
                            <m:t>1</m:t>
                          </m:r>
                        </m:sub>
                      </m:sSub>
                    </m:oMath>
                  </m:oMathPara>
                </a14:m>
                <a:endParaRPr lang="it-IT" sz="2000" dirty="0">
                  <a:solidFill>
                    <a:sysClr val="windowText" lastClr="000000"/>
                  </a:solidFill>
                  <a:latin typeface="Calibri" panose="020F0502020204030204"/>
                </a:endParaRPr>
              </a:p>
            </p:txBody>
          </p:sp>
        </mc:Choice>
        <mc:Fallback xmlns="">
          <p:sp>
            <p:nvSpPr>
              <p:cNvPr id="5" name="Rettangolo 4">
                <a:extLst>
                  <a:ext uri="{FF2B5EF4-FFF2-40B4-BE49-F238E27FC236}">
                    <a16:creationId xmlns:a16="http://schemas.microsoft.com/office/drawing/2014/main" id="{3A2B4E01-D341-47ED-AD33-616BE5FF6151}"/>
                  </a:ext>
                </a:extLst>
              </p:cNvPr>
              <p:cNvSpPr>
                <a:spLocks noRot="1" noChangeAspect="1" noMove="1" noResize="1" noEditPoints="1" noAdjustHandles="1" noChangeArrowheads="1" noChangeShapeType="1" noTextEdit="1"/>
              </p:cNvSpPr>
              <p:nvPr/>
            </p:nvSpPr>
            <p:spPr>
              <a:xfrm>
                <a:off x="7829236" y="3218866"/>
                <a:ext cx="1004887" cy="600075"/>
              </a:xfrm>
              <a:prstGeom prst="rect">
                <a:avLst/>
              </a:prstGeom>
              <a:blipFill>
                <a:blip r:embed="rId3"/>
                <a:stretch>
                  <a:fillRect/>
                </a:stretch>
              </a:blipFill>
              <a:ln w="38100">
                <a:solidFill>
                  <a:srgbClr val="FF000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Rettangolo 5">
                <a:extLst>
                  <a:ext uri="{FF2B5EF4-FFF2-40B4-BE49-F238E27FC236}">
                    <a16:creationId xmlns:a16="http://schemas.microsoft.com/office/drawing/2014/main" id="{3CB17C2F-2D8B-4E25-B2C4-C773725C60EB}"/>
                  </a:ext>
                </a:extLst>
              </p:cNvPr>
              <p:cNvSpPr/>
              <p:nvPr/>
            </p:nvSpPr>
            <p:spPr>
              <a:xfrm>
                <a:off x="7831368" y="4792533"/>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𝑅</m:t>
                      </m:r>
                    </m:oMath>
                  </m:oMathPara>
                </a14:m>
                <a:endParaRPr lang="it-IT" sz="2000" dirty="0">
                  <a:solidFill>
                    <a:sysClr val="windowText" lastClr="000000"/>
                  </a:solidFill>
                  <a:latin typeface="Calibri" panose="020F0502020204030204"/>
                </a:endParaRPr>
              </a:p>
            </p:txBody>
          </p:sp>
        </mc:Choice>
        <mc:Fallback xmlns="">
          <p:sp>
            <p:nvSpPr>
              <p:cNvPr id="6" name="Rettangolo 5">
                <a:extLst>
                  <a:ext uri="{FF2B5EF4-FFF2-40B4-BE49-F238E27FC236}">
                    <a16:creationId xmlns:a16="http://schemas.microsoft.com/office/drawing/2014/main" id="{3CB17C2F-2D8B-4E25-B2C4-C773725C60EB}"/>
                  </a:ext>
                </a:extLst>
              </p:cNvPr>
              <p:cNvSpPr>
                <a:spLocks noRot="1" noChangeAspect="1" noMove="1" noResize="1" noEditPoints="1" noAdjustHandles="1" noChangeArrowheads="1" noChangeShapeType="1" noTextEdit="1"/>
              </p:cNvSpPr>
              <p:nvPr/>
            </p:nvSpPr>
            <p:spPr>
              <a:xfrm>
                <a:off x="7831368" y="4792533"/>
                <a:ext cx="1004887" cy="600075"/>
              </a:xfrm>
              <a:prstGeom prst="rect">
                <a:avLst/>
              </a:prstGeom>
              <a:blipFill>
                <a:blip r:embed="rId4"/>
                <a:stretch>
                  <a:fillRect/>
                </a:stretch>
              </a:blipFill>
              <a:ln w="38100">
                <a:solidFill>
                  <a:srgbClr val="FF000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Rettangolo 6">
                <a:extLst>
                  <a:ext uri="{FF2B5EF4-FFF2-40B4-BE49-F238E27FC236}">
                    <a16:creationId xmlns:a16="http://schemas.microsoft.com/office/drawing/2014/main" id="{ABADE346-3666-49AF-ADDB-7F3E81BBD9EE}"/>
                  </a:ext>
                </a:extLst>
              </p:cNvPr>
              <p:cNvSpPr/>
              <p:nvPr/>
            </p:nvSpPr>
            <p:spPr>
              <a:xfrm>
                <a:off x="9731859" y="3218866"/>
                <a:ext cx="1004888" cy="59848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i="1" dirty="0" smtClean="0">
                              <a:solidFill>
                                <a:sysClr val="windowText" lastClr="000000"/>
                              </a:solidFill>
                              <a:latin typeface="Cambria Math" panose="02040503050406030204" pitchFamily="18" charset="0"/>
                            </a:rPr>
                            <m:t>𝐼</m:t>
                          </m:r>
                        </m:e>
                        <m:sub>
                          <m:r>
                            <a:rPr lang="it-IT" sz="2000" i="1" dirty="0" smtClean="0">
                              <a:solidFill>
                                <a:sysClr val="windowText" lastClr="000000"/>
                              </a:solidFill>
                              <a:latin typeface="Cambria Math" panose="02040503050406030204" pitchFamily="18" charset="0"/>
                            </a:rPr>
                            <m:t>2</m:t>
                          </m:r>
                        </m:sub>
                      </m:sSub>
                    </m:oMath>
                  </m:oMathPara>
                </a14:m>
                <a:endParaRPr lang="it-IT" sz="2000" dirty="0">
                  <a:solidFill>
                    <a:sysClr val="windowText" lastClr="000000"/>
                  </a:solidFill>
                  <a:latin typeface="Calibri" panose="020F0502020204030204"/>
                </a:endParaRPr>
              </a:p>
            </p:txBody>
          </p:sp>
        </mc:Choice>
        <mc:Fallback xmlns="">
          <p:sp>
            <p:nvSpPr>
              <p:cNvPr id="7" name="Rettangolo 6">
                <a:extLst>
                  <a:ext uri="{FF2B5EF4-FFF2-40B4-BE49-F238E27FC236}">
                    <a16:creationId xmlns:a16="http://schemas.microsoft.com/office/drawing/2014/main" id="{ABADE346-3666-49AF-ADDB-7F3E81BBD9EE}"/>
                  </a:ext>
                </a:extLst>
              </p:cNvPr>
              <p:cNvSpPr>
                <a:spLocks noRot="1" noChangeAspect="1" noMove="1" noResize="1" noEditPoints="1" noAdjustHandles="1" noChangeArrowheads="1" noChangeShapeType="1" noTextEdit="1"/>
              </p:cNvSpPr>
              <p:nvPr/>
            </p:nvSpPr>
            <p:spPr>
              <a:xfrm>
                <a:off x="9731859" y="3218866"/>
                <a:ext cx="1004888" cy="598488"/>
              </a:xfrm>
              <a:prstGeom prst="rect">
                <a:avLst/>
              </a:prstGeom>
              <a:blipFill>
                <a:blip r:embed="rId5"/>
                <a:stretch>
                  <a:fillRect/>
                </a:stretch>
              </a:blipFill>
              <a:ln w="38100">
                <a:solidFill>
                  <a:srgbClr val="FF000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Rettangolo 7">
                <a:extLst>
                  <a:ext uri="{FF2B5EF4-FFF2-40B4-BE49-F238E27FC236}">
                    <a16:creationId xmlns:a16="http://schemas.microsoft.com/office/drawing/2014/main" id="{068B3D73-8B2C-4F87-B857-4D1BEE24FDE4}"/>
                  </a:ext>
                </a:extLst>
              </p:cNvPr>
              <p:cNvSpPr/>
              <p:nvPr/>
            </p:nvSpPr>
            <p:spPr>
              <a:xfrm>
                <a:off x="10146380" y="1432394"/>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b="0" i="1" dirty="0" smtClean="0">
                              <a:solidFill>
                                <a:sysClr val="windowText" lastClr="000000"/>
                              </a:solidFill>
                              <a:latin typeface="Cambria Math" panose="02040503050406030204" pitchFamily="18" charset="0"/>
                            </a:rPr>
                            <m:t>𝐼</m:t>
                          </m:r>
                        </m:e>
                        <m:sub>
                          <m:r>
                            <a:rPr lang="it-IT" sz="2000" b="0" i="1" dirty="0" smtClean="0">
                              <a:solidFill>
                                <a:sysClr val="windowText" lastClr="000000"/>
                              </a:solidFill>
                              <a:latin typeface="Cambria Math" panose="02040503050406030204" pitchFamily="18" charset="0"/>
                            </a:rPr>
                            <m:t>𝑎</m:t>
                          </m:r>
                        </m:sub>
                      </m:sSub>
                    </m:oMath>
                  </m:oMathPara>
                </a14:m>
                <a:endParaRPr lang="it-IT" sz="2000" dirty="0">
                  <a:solidFill>
                    <a:sysClr val="windowText" lastClr="000000"/>
                  </a:solidFill>
                  <a:latin typeface="Calibri" panose="020F0502020204030204"/>
                </a:endParaRPr>
              </a:p>
            </p:txBody>
          </p:sp>
        </mc:Choice>
        <mc:Fallback xmlns="">
          <p:sp>
            <p:nvSpPr>
              <p:cNvPr id="8" name="Rettangolo 7">
                <a:extLst>
                  <a:ext uri="{FF2B5EF4-FFF2-40B4-BE49-F238E27FC236}">
                    <a16:creationId xmlns:a16="http://schemas.microsoft.com/office/drawing/2014/main" id="{068B3D73-8B2C-4F87-B857-4D1BEE24FDE4}"/>
                  </a:ext>
                </a:extLst>
              </p:cNvPr>
              <p:cNvSpPr>
                <a:spLocks noRot="1" noChangeAspect="1" noMove="1" noResize="1" noEditPoints="1" noAdjustHandles="1" noChangeArrowheads="1" noChangeShapeType="1" noTextEdit="1"/>
              </p:cNvSpPr>
              <p:nvPr/>
            </p:nvSpPr>
            <p:spPr>
              <a:xfrm>
                <a:off x="10146380" y="1432394"/>
                <a:ext cx="1004887" cy="600075"/>
              </a:xfrm>
              <a:prstGeom prst="rect">
                <a:avLst/>
              </a:prstGeom>
              <a:blipFill>
                <a:blip r:embed="rId6"/>
                <a:stretch>
                  <a:fillRect/>
                </a:stretch>
              </a:blipFill>
              <a:ln w="38100">
                <a:solidFill>
                  <a:srgbClr val="FF0000"/>
                </a:solidFill>
              </a:ln>
            </p:spPr>
            <p:txBody>
              <a:bodyPr/>
              <a:lstStyle/>
              <a:p>
                <a:r>
                  <a:rPr lang="it-IT">
                    <a:noFill/>
                  </a:rPr>
                  <a:t> </a:t>
                </a:r>
              </a:p>
            </p:txBody>
          </p:sp>
        </mc:Fallback>
      </mc:AlternateContent>
      <p:cxnSp>
        <p:nvCxnSpPr>
          <p:cNvPr id="18" name="Connettore 2 17">
            <a:extLst>
              <a:ext uri="{FF2B5EF4-FFF2-40B4-BE49-F238E27FC236}">
                <a16:creationId xmlns:a16="http://schemas.microsoft.com/office/drawing/2014/main" id="{A394C6FB-D3E8-4D83-BF85-A0DCF00315D6}"/>
              </a:ext>
            </a:extLst>
          </p:cNvPr>
          <p:cNvCxnSpPr>
            <a:cxnSpLocks/>
            <a:stCxn id="48" idx="1"/>
            <a:endCxn id="4" idx="1"/>
          </p:cNvCxnSpPr>
          <p:nvPr/>
        </p:nvCxnSpPr>
        <p:spPr>
          <a:xfrm flipV="1">
            <a:off x="5195828" y="1735452"/>
            <a:ext cx="2560374" cy="60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A6628284-7595-4DF0-815F-BDF90928DAC0}"/>
              </a:ext>
            </a:extLst>
          </p:cNvPr>
          <p:cNvCxnSpPr>
            <a:cxnSpLocks/>
            <a:stCxn id="4" idx="3"/>
            <a:endCxn id="8" idx="1"/>
          </p:cNvCxnSpPr>
          <p:nvPr/>
        </p:nvCxnSpPr>
        <p:spPr>
          <a:xfrm flipV="1">
            <a:off x="8759502" y="1732432"/>
            <a:ext cx="1386878" cy="30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3DE3FA7F-B0CE-4ED9-A7A2-27685BB593D0}"/>
              </a:ext>
            </a:extLst>
          </p:cNvPr>
          <p:cNvCxnSpPr>
            <a:cxnSpLocks/>
            <a:stCxn id="5" idx="3"/>
            <a:endCxn id="7" idx="1"/>
          </p:cNvCxnSpPr>
          <p:nvPr/>
        </p:nvCxnSpPr>
        <p:spPr>
          <a:xfrm flipV="1">
            <a:off x="8834123" y="3518110"/>
            <a:ext cx="89773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DC074001-9EE2-41D6-A7B5-60A68730C66F}"/>
              </a:ext>
            </a:extLst>
          </p:cNvPr>
          <p:cNvCxnSpPr>
            <a:cxnSpLocks/>
            <a:stCxn id="5" idx="2"/>
            <a:endCxn id="6" idx="0"/>
          </p:cNvCxnSpPr>
          <p:nvPr/>
        </p:nvCxnSpPr>
        <p:spPr>
          <a:xfrm>
            <a:off x="8331680" y="3818941"/>
            <a:ext cx="2132" cy="9735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4259DE88-CDB2-4D98-82B1-A09A3ADAEB48}"/>
              </a:ext>
            </a:extLst>
          </p:cNvPr>
          <p:cNvCxnSpPr>
            <a:cxnSpLocks/>
            <a:endCxn id="48" idx="0"/>
          </p:cNvCxnSpPr>
          <p:nvPr/>
        </p:nvCxnSpPr>
        <p:spPr>
          <a:xfrm>
            <a:off x="5698272" y="982827"/>
            <a:ext cx="0" cy="4586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E7502130-5057-49DC-82FA-D1B23A597F6E}"/>
              </a:ext>
            </a:extLst>
          </p:cNvPr>
          <p:cNvCxnSpPr>
            <a:cxnSpLocks/>
            <a:stCxn id="8" idx="2"/>
            <a:endCxn id="29" idx="0"/>
          </p:cNvCxnSpPr>
          <p:nvPr/>
        </p:nvCxnSpPr>
        <p:spPr>
          <a:xfrm flipH="1">
            <a:off x="6762300" y="2032469"/>
            <a:ext cx="3886524" cy="118639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Rettangolo 28">
                <a:extLst>
                  <a:ext uri="{FF2B5EF4-FFF2-40B4-BE49-F238E27FC236}">
                    <a16:creationId xmlns:a16="http://schemas.microsoft.com/office/drawing/2014/main" id="{1B488CEF-2AD2-482C-A261-670B489C817A}"/>
                  </a:ext>
                </a:extLst>
              </p:cNvPr>
              <p:cNvSpPr/>
              <p:nvPr/>
            </p:nvSpPr>
            <p:spPr>
              <a:xfrm>
                <a:off x="6259857" y="3218866"/>
                <a:ext cx="1004885"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𝑄</m:t>
                      </m:r>
                    </m:oMath>
                  </m:oMathPara>
                </a14:m>
                <a:endParaRPr lang="it-IT" sz="2000" dirty="0">
                  <a:solidFill>
                    <a:sysClr val="windowText" lastClr="000000"/>
                  </a:solidFill>
                  <a:latin typeface="Calibri" panose="020F0502020204030204"/>
                </a:endParaRPr>
              </a:p>
            </p:txBody>
          </p:sp>
        </mc:Choice>
        <mc:Fallback xmlns="">
          <p:sp>
            <p:nvSpPr>
              <p:cNvPr id="29" name="Rettangolo 28">
                <a:extLst>
                  <a:ext uri="{FF2B5EF4-FFF2-40B4-BE49-F238E27FC236}">
                    <a16:creationId xmlns:a16="http://schemas.microsoft.com/office/drawing/2014/main" id="{1B488CEF-2AD2-482C-A261-670B489C817A}"/>
                  </a:ext>
                </a:extLst>
              </p:cNvPr>
              <p:cNvSpPr>
                <a:spLocks noRot="1" noChangeAspect="1" noMove="1" noResize="1" noEditPoints="1" noAdjustHandles="1" noChangeArrowheads="1" noChangeShapeType="1" noTextEdit="1"/>
              </p:cNvSpPr>
              <p:nvPr/>
            </p:nvSpPr>
            <p:spPr>
              <a:xfrm>
                <a:off x="6259857" y="3218866"/>
                <a:ext cx="1004885" cy="600075"/>
              </a:xfrm>
              <a:prstGeom prst="rect">
                <a:avLst/>
              </a:prstGeom>
              <a:blipFill>
                <a:blip r:embed="rId7"/>
                <a:stretch>
                  <a:fillRect/>
                </a:stretch>
              </a:blipFill>
              <a:ln w="38100">
                <a:solidFill>
                  <a:srgbClr val="FF0000"/>
                </a:solidFill>
              </a:ln>
            </p:spPr>
            <p:txBody>
              <a:bodyPr/>
              <a:lstStyle/>
              <a:p>
                <a:r>
                  <a:rPr lang="it-IT">
                    <a:noFill/>
                  </a:rPr>
                  <a:t> </a:t>
                </a:r>
              </a:p>
            </p:txBody>
          </p:sp>
        </mc:Fallback>
      </mc:AlternateContent>
      <p:cxnSp>
        <p:nvCxnSpPr>
          <p:cNvPr id="37" name="Connettore 2 36">
            <a:extLst>
              <a:ext uri="{FF2B5EF4-FFF2-40B4-BE49-F238E27FC236}">
                <a16:creationId xmlns:a16="http://schemas.microsoft.com/office/drawing/2014/main" id="{B138050C-423B-49DC-8076-0644DE4A5CA7}"/>
              </a:ext>
            </a:extLst>
          </p:cNvPr>
          <p:cNvCxnSpPr>
            <a:cxnSpLocks/>
            <a:stCxn id="7" idx="3"/>
          </p:cNvCxnSpPr>
          <p:nvPr/>
        </p:nvCxnSpPr>
        <p:spPr>
          <a:xfrm>
            <a:off x="10736747" y="3518110"/>
            <a:ext cx="4652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Rettangolo 47">
                <a:extLst>
                  <a:ext uri="{FF2B5EF4-FFF2-40B4-BE49-F238E27FC236}">
                    <a16:creationId xmlns:a16="http://schemas.microsoft.com/office/drawing/2014/main" id="{C5FC1D56-37C2-4FE6-BFD3-B7869460FB49}"/>
                  </a:ext>
                </a:extLst>
              </p:cNvPr>
              <p:cNvSpPr/>
              <p:nvPr/>
            </p:nvSpPr>
            <p:spPr>
              <a:xfrm>
                <a:off x="5195828" y="1441499"/>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𝑆</m:t>
                      </m:r>
                    </m:oMath>
                  </m:oMathPara>
                </a14:m>
                <a:endParaRPr lang="it-IT" sz="2000" dirty="0">
                  <a:solidFill>
                    <a:sysClr val="windowText" lastClr="000000"/>
                  </a:solidFill>
                  <a:latin typeface="Calibri" panose="020F0502020204030204"/>
                </a:endParaRPr>
              </a:p>
            </p:txBody>
          </p:sp>
        </mc:Choice>
        <mc:Fallback xmlns="">
          <p:sp>
            <p:nvSpPr>
              <p:cNvPr id="48" name="Rettangolo 47">
                <a:extLst>
                  <a:ext uri="{FF2B5EF4-FFF2-40B4-BE49-F238E27FC236}">
                    <a16:creationId xmlns:a16="http://schemas.microsoft.com/office/drawing/2014/main" id="{C5FC1D56-37C2-4FE6-BFD3-B7869460FB49}"/>
                  </a:ext>
                </a:extLst>
              </p:cNvPr>
              <p:cNvSpPr>
                <a:spLocks noRot="1" noChangeAspect="1" noMove="1" noResize="1" noEditPoints="1" noAdjustHandles="1" noChangeArrowheads="1" noChangeShapeType="1" noTextEdit="1"/>
              </p:cNvSpPr>
              <p:nvPr/>
            </p:nvSpPr>
            <p:spPr>
              <a:xfrm>
                <a:off x="5195828" y="1441499"/>
                <a:ext cx="1004888" cy="600075"/>
              </a:xfrm>
              <a:prstGeom prst="rect">
                <a:avLst/>
              </a:prstGeom>
              <a:blipFill>
                <a:blip r:embed="rId8"/>
                <a:stretch>
                  <a:fillRect/>
                </a:stretch>
              </a:blipFill>
              <a:ln w="38100">
                <a:solidFill>
                  <a:srgbClr val="FF0000"/>
                </a:solidFill>
              </a:ln>
            </p:spPr>
            <p:txBody>
              <a:bodyPr/>
              <a:lstStyle/>
              <a:p>
                <a:r>
                  <a:rPr lang="it-IT">
                    <a:noFill/>
                  </a:rPr>
                  <a:t> </a:t>
                </a:r>
              </a:p>
            </p:txBody>
          </p:sp>
        </mc:Fallback>
      </mc:AlternateContent>
      <p:sp>
        <p:nvSpPr>
          <p:cNvPr id="49" name="CasellaDiTesto 48">
            <a:extLst>
              <a:ext uri="{FF2B5EF4-FFF2-40B4-BE49-F238E27FC236}">
                <a16:creationId xmlns:a16="http://schemas.microsoft.com/office/drawing/2014/main" id="{54E16DC9-4C95-48DB-9895-49E119A18121}"/>
              </a:ext>
            </a:extLst>
          </p:cNvPr>
          <p:cNvSpPr txBox="1"/>
          <p:nvPr/>
        </p:nvSpPr>
        <p:spPr>
          <a:xfrm>
            <a:off x="2971454" y="201995"/>
            <a:ext cx="6224563" cy="492443"/>
          </a:xfrm>
          <a:prstGeom prst="rect">
            <a:avLst/>
          </a:prstGeom>
          <a:noFill/>
        </p:spPr>
        <p:txBody>
          <a:bodyPr wrap="square" rtlCol="0">
            <a:spAutoFit/>
          </a:bodyPr>
          <a:lstStyle/>
          <a:p>
            <a:pPr algn="ctr"/>
            <a:r>
              <a:rPr lang="it-IT" sz="2600" dirty="0">
                <a:latin typeface="+mj-lt"/>
              </a:rPr>
              <a:t>Schema a blocchi</a:t>
            </a:r>
          </a:p>
        </p:txBody>
      </p:sp>
      <p:cxnSp>
        <p:nvCxnSpPr>
          <p:cNvPr id="98" name="Connettore 2 97">
            <a:extLst>
              <a:ext uri="{FF2B5EF4-FFF2-40B4-BE49-F238E27FC236}">
                <a16:creationId xmlns:a16="http://schemas.microsoft.com/office/drawing/2014/main" id="{4259DE88-CDB2-4D98-82B1-A09A3ADAEB48}"/>
              </a:ext>
            </a:extLst>
          </p:cNvPr>
          <p:cNvCxnSpPr>
            <a:cxnSpLocks/>
            <a:stCxn id="29" idx="3"/>
            <a:endCxn id="5" idx="1"/>
          </p:cNvCxnSpPr>
          <p:nvPr/>
        </p:nvCxnSpPr>
        <p:spPr>
          <a:xfrm>
            <a:off x="7264742" y="3518904"/>
            <a:ext cx="564494"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Connettore 2 65">
            <a:extLst>
              <a:ext uri="{FF2B5EF4-FFF2-40B4-BE49-F238E27FC236}">
                <a16:creationId xmlns:a16="http://schemas.microsoft.com/office/drawing/2014/main" id="{EA033BD3-502A-4151-855C-6984F50A5AD2}"/>
              </a:ext>
            </a:extLst>
          </p:cNvPr>
          <p:cNvCxnSpPr>
            <a:cxnSpLocks/>
            <a:stCxn id="7" idx="2"/>
            <a:endCxn id="6" idx="0"/>
          </p:cNvCxnSpPr>
          <p:nvPr/>
        </p:nvCxnSpPr>
        <p:spPr>
          <a:xfrm flipH="1">
            <a:off x="8333812" y="3817354"/>
            <a:ext cx="1900491" cy="9751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CasellaDiTesto 87">
                <a:extLst>
                  <a:ext uri="{FF2B5EF4-FFF2-40B4-BE49-F238E27FC236}">
                    <a16:creationId xmlns:a16="http://schemas.microsoft.com/office/drawing/2014/main" id="{22C84389-AF2C-4CE6-88B0-6829DCF53EA8}"/>
                  </a:ext>
                </a:extLst>
              </p:cNvPr>
              <p:cNvSpPr txBox="1"/>
              <p:nvPr/>
            </p:nvSpPr>
            <p:spPr>
              <a:xfrm>
                <a:off x="399725" y="4849840"/>
                <a:ext cx="4379306" cy="1527901"/>
              </a:xfrm>
              <a:prstGeom prst="rect">
                <a:avLst/>
              </a:prstGeom>
              <a:noFill/>
              <a:ln>
                <a:solidFill>
                  <a:schemeClr val="tx1"/>
                </a:solidFill>
                <a:prstDash val="sysDot"/>
              </a:ln>
            </p:spPr>
            <p:txBody>
              <a:bodyPr wrap="square" lIns="72000" tIns="72000" rIns="72000" bIns="72000" rtlCol="0">
                <a:spAutoFit/>
              </a:bodyPr>
              <a:lstStyle/>
              <a:p>
                <a:pPr/>
                <a14:m>
                  <m:oMathPara xmlns:m="http://schemas.openxmlformats.org/officeDocument/2006/math">
                    <m:oMathParaPr>
                      <m:jc m:val="left"/>
                    </m:oMathParaPr>
                    <m:oMath xmlns:m="http://schemas.openxmlformats.org/officeDocument/2006/math">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S</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dS</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bS</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va</m:t>
                          </m:r>
                        </m:sub>
                      </m:sSub>
                      <m:r>
                        <m:rPr>
                          <m:sty m:val="p"/>
                        </m:rPr>
                        <a:rPr lang="it-IT" sz="1200" b="0" i="0" smtClean="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E</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βS</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oMath>
                  </m:oMathPara>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dI</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Q</m:t>
                        </m:r>
                      </m:e>
                    </m:acc>
                    <m:r>
                      <a:rPr lang="it-IT" sz="1200" b="0" i="0" smtClean="0">
                        <a:effectLst/>
                        <a:latin typeface="Cambria Math" panose="02040503050406030204" pitchFamily="18" charset="0"/>
                        <a:ea typeface="Cambria Math" panose="02040503050406030204" pitchFamily="18" charset="0"/>
                      </a:rPr>
                      <m:t> =−</m:t>
                    </m:r>
                    <m:r>
                      <m:rPr>
                        <m:sty m:val="p"/>
                      </m:rPr>
                      <a:rPr lang="it-IT" sz="1200" b="0" i="0" smtClean="0">
                        <a:effectLst/>
                        <a:latin typeface="Cambria Math" panose="02040503050406030204" pitchFamily="18" charset="0"/>
                        <a:ea typeface="Cambria Math" panose="02040503050406030204" pitchFamily="18" charset="0"/>
                      </a:rPr>
                      <m:t>dQ</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pλτ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a:effectLst/>
                            <a:latin typeface="Cambria Math" panose="02040503050406030204" pitchFamily="18" charset="0"/>
                            <a:ea typeface="Cambria Math" panose="02040503050406030204" pitchFamily="18" charset="0"/>
                          </a:rPr>
                          <m:t>σ</m:t>
                        </m:r>
                      </m:e>
                      <m:sub>
                        <m:r>
                          <a:rPr lang="it-IT" sz="120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e>
                    </m:d>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+(1−</m:t>
                    </m:r>
                    <m:r>
                      <m:rPr>
                        <m:sty m:val="p"/>
                      </m:rPr>
                      <a:rPr lang="it-IT" sz="1200" b="0" i="0" smtClean="0">
                        <a:effectLst/>
                        <a:latin typeface="Cambria Math" panose="02040503050406030204" pitchFamily="18" charset="0"/>
                        <a:ea typeface="Cambria Math" panose="02040503050406030204" pitchFamily="18" charset="0"/>
                      </a:rPr>
                      <m:t>p</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m</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R</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dR</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1</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i="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u</m:t>
                          </m:r>
                        </m:e>
                        <m:sub>
                          <m:r>
                            <m:rPr>
                              <m:sty m:val="p"/>
                            </m:rPr>
                            <a:rPr lang="it-IT" sz="1200" i="0">
                              <a:effectLst/>
                              <a:latin typeface="Cambria Math" panose="02040503050406030204" pitchFamily="18" charset="0"/>
                              <a:ea typeface="Cambria Math" panose="02040503050406030204" pitchFamily="18" charset="0"/>
                            </a:rPr>
                            <m:t>va</m:t>
                          </m:r>
                        </m:sub>
                      </m:sSub>
                      <m:r>
                        <m:rPr>
                          <m:sty m:val="p"/>
                        </m:rPr>
                        <a:rPr lang="it-IT" sz="1200" i="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p:txBody>
          </p:sp>
        </mc:Choice>
        <mc:Fallback xmlns="">
          <p:sp>
            <p:nvSpPr>
              <p:cNvPr id="88" name="CasellaDiTesto 87">
                <a:extLst>
                  <a:ext uri="{FF2B5EF4-FFF2-40B4-BE49-F238E27FC236}">
                    <a16:creationId xmlns:a16="http://schemas.microsoft.com/office/drawing/2014/main" id="{22C84389-AF2C-4CE6-88B0-6829DCF53EA8}"/>
                  </a:ext>
                </a:extLst>
              </p:cNvPr>
              <p:cNvSpPr txBox="1">
                <a:spLocks noRot="1" noChangeAspect="1" noMove="1" noResize="1" noEditPoints="1" noAdjustHandles="1" noChangeArrowheads="1" noChangeShapeType="1" noTextEdit="1"/>
              </p:cNvSpPr>
              <p:nvPr/>
            </p:nvSpPr>
            <p:spPr>
              <a:xfrm>
                <a:off x="399725" y="4849840"/>
                <a:ext cx="4379306" cy="1527901"/>
              </a:xfrm>
              <a:prstGeom prst="rect">
                <a:avLst/>
              </a:prstGeom>
              <a:blipFill>
                <a:blip r:embed="rId9"/>
                <a:stretch>
                  <a:fillRect/>
                </a:stretch>
              </a:blipFill>
              <a:ln>
                <a:solidFill>
                  <a:schemeClr val="tx1"/>
                </a:solidFill>
                <a:prstDash val="sysDot"/>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CasellaDiTesto 88">
                <a:extLst>
                  <a:ext uri="{FF2B5EF4-FFF2-40B4-BE49-F238E27FC236}">
                    <a16:creationId xmlns:a16="http://schemas.microsoft.com/office/drawing/2014/main" id="{F20CF02B-056A-47D5-97C2-A9D690C97AE2}"/>
                  </a:ext>
                </a:extLst>
              </p:cNvPr>
              <p:cNvSpPr txBox="1"/>
              <p:nvPr/>
            </p:nvSpPr>
            <p:spPr>
              <a:xfrm>
                <a:off x="6535477" y="1399743"/>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b</m:t>
                      </m:r>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effectLst>
                                <a:outerShdw blurRad="38100" dist="38100" dir="2700000" algn="tl">
                                  <a:srgbClr val="000000">
                                    <a:alpha val="43137"/>
                                  </a:srgbClr>
                                </a:outerShdw>
                              </a:effectLst>
                              <a:latin typeface="Cambria Math" panose="02040503050406030204" pitchFamily="18" charset="0"/>
                            </a:rPr>
                          </m:ctrlPr>
                        </m:dPr>
                        <m:e>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effectLst>
                    <a:outerShdw blurRad="38100" dist="38100" dir="2700000" algn="tl">
                      <a:srgbClr val="000000">
                        <a:alpha val="43137"/>
                      </a:srgbClr>
                    </a:outerShdw>
                  </a:effectLst>
                </a:endParaRPr>
              </a:p>
            </p:txBody>
          </p:sp>
        </mc:Choice>
        <mc:Fallback xmlns="">
          <p:sp>
            <p:nvSpPr>
              <p:cNvPr id="89" name="CasellaDiTesto 88">
                <a:extLst>
                  <a:ext uri="{FF2B5EF4-FFF2-40B4-BE49-F238E27FC236}">
                    <a16:creationId xmlns:a16="http://schemas.microsoft.com/office/drawing/2014/main" id="{F20CF02B-056A-47D5-97C2-A9D690C97AE2}"/>
                  </a:ext>
                </a:extLst>
              </p:cNvPr>
              <p:cNvSpPr txBox="1">
                <a:spLocks noRot="1" noChangeAspect="1" noMove="1" noResize="1" noEditPoints="1" noAdjustHandles="1" noChangeArrowheads="1" noChangeShapeType="1" noTextEdit="1"/>
              </p:cNvSpPr>
              <p:nvPr/>
            </p:nvSpPr>
            <p:spPr>
              <a:xfrm>
                <a:off x="6535477" y="1399743"/>
                <a:ext cx="1101012" cy="342338"/>
              </a:xfrm>
              <a:prstGeom prst="rect">
                <a:avLst/>
              </a:prstGeom>
              <a:blipFill>
                <a:blip r:embed="rId10"/>
                <a:stretch>
                  <a:fillRect b="-535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a:extLst>
                  <a:ext uri="{FF2B5EF4-FFF2-40B4-BE49-F238E27FC236}">
                    <a16:creationId xmlns:a16="http://schemas.microsoft.com/office/drawing/2014/main" id="{554E66B3-2428-402C-ADE8-E5C0E8B6859B}"/>
                  </a:ext>
                </a:extLst>
              </p:cNvPr>
              <p:cNvSpPr txBox="1"/>
              <p:nvPr/>
            </p:nvSpPr>
            <p:spPr>
              <a:xfrm rot="20572297">
                <a:off x="7839005" y="2405758"/>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92" name="CasellaDiTesto 91">
                <a:extLst>
                  <a:ext uri="{FF2B5EF4-FFF2-40B4-BE49-F238E27FC236}">
                    <a16:creationId xmlns:a16="http://schemas.microsoft.com/office/drawing/2014/main" id="{554E66B3-2428-402C-ADE8-E5C0E8B6859B}"/>
                  </a:ext>
                </a:extLst>
              </p:cNvPr>
              <p:cNvSpPr txBox="1">
                <a:spLocks noRot="1" noChangeAspect="1" noMove="1" noResize="1" noEditPoints="1" noAdjustHandles="1" noChangeArrowheads="1" noChangeShapeType="1" noTextEdit="1"/>
              </p:cNvSpPr>
              <p:nvPr/>
            </p:nvSpPr>
            <p:spPr>
              <a:xfrm rot="20572297">
                <a:off x="7839005" y="2405758"/>
                <a:ext cx="1101012" cy="307777"/>
              </a:xfrm>
              <a:prstGeom prst="rect">
                <a:avLst/>
              </a:prstGeom>
              <a:blipFill>
                <a:blip r:embed="rId11"/>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CasellaDiTesto 92">
                <a:extLst>
                  <a:ext uri="{FF2B5EF4-FFF2-40B4-BE49-F238E27FC236}">
                    <a16:creationId xmlns:a16="http://schemas.microsoft.com/office/drawing/2014/main" id="{27CE4DFD-55FB-4DF1-AA33-288974AD3FB9}"/>
                  </a:ext>
                </a:extLst>
              </p:cNvPr>
              <p:cNvSpPr txBox="1"/>
              <p:nvPr/>
            </p:nvSpPr>
            <p:spPr>
              <a:xfrm>
                <a:off x="9260075" y="1457486"/>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effectLst>
                    <a:outerShdw blurRad="38100" dist="38100" dir="2700000" algn="tl">
                      <a:srgbClr val="000000">
                        <a:alpha val="43137"/>
                      </a:srgbClr>
                    </a:outerShdw>
                  </a:effectLst>
                </a:endParaRPr>
              </a:p>
            </p:txBody>
          </p:sp>
        </mc:Choice>
        <mc:Fallback xmlns="">
          <p:sp>
            <p:nvSpPr>
              <p:cNvPr id="93" name="CasellaDiTesto 92">
                <a:extLst>
                  <a:ext uri="{FF2B5EF4-FFF2-40B4-BE49-F238E27FC236}">
                    <a16:creationId xmlns:a16="http://schemas.microsoft.com/office/drawing/2014/main" id="{27CE4DFD-55FB-4DF1-AA33-288974AD3FB9}"/>
                  </a:ext>
                </a:extLst>
              </p:cNvPr>
              <p:cNvSpPr txBox="1">
                <a:spLocks noRot="1" noChangeAspect="1" noMove="1" noResize="1" noEditPoints="1" noAdjustHandles="1" noChangeArrowheads="1" noChangeShapeType="1" noTextEdit="1"/>
              </p:cNvSpPr>
              <p:nvPr/>
            </p:nvSpPr>
            <p:spPr>
              <a:xfrm>
                <a:off x="9260075" y="1457486"/>
                <a:ext cx="385731" cy="307777"/>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4" name="CasellaDiTesto 93">
                <a:extLst>
                  <a:ext uri="{FF2B5EF4-FFF2-40B4-BE49-F238E27FC236}">
                    <a16:creationId xmlns:a16="http://schemas.microsoft.com/office/drawing/2014/main" id="{C68D5619-1828-4A70-98FF-9D101025AF04}"/>
                  </a:ext>
                </a:extLst>
              </p:cNvPr>
              <p:cNvSpPr txBox="1"/>
              <p:nvPr/>
            </p:nvSpPr>
            <p:spPr>
              <a:xfrm>
                <a:off x="8245267" y="393446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rPr>
                            <m:t>u</m:t>
                          </m:r>
                        </m:e>
                        <m:sub>
                          <m:r>
                            <a:rPr lang="it-IT" sz="1400" i="0">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94" name="CasellaDiTesto 93">
                <a:extLst>
                  <a:ext uri="{FF2B5EF4-FFF2-40B4-BE49-F238E27FC236}">
                    <a16:creationId xmlns:a16="http://schemas.microsoft.com/office/drawing/2014/main" id="{C68D5619-1828-4A70-98FF-9D101025AF04}"/>
                  </a:ext>
                </a:extLst>
              </p:cNvPr>
              <p:cNvSpPr txBox="1">
                <a:spLocks noRot="1" noChangeAspect="1" noMove="1" noResize="1" noEditPoints="1" noAdjustHandles="1" noChangeArrowheads="1" noChangeShapeType="1" noTextEdit="1"/>
              </p:cNvSpPr>
              <p:nvPr/>
            </p:nvSpPr>
            <p:spPr>
              <a:xfrm>
                <a:off x="8245267" y="3934466"/>
                <a:ext cx="1004887" cy="307777"/>
              </a:xfrm>
              <a:prstGeom prst="rect">
                <a:avLst/>
              </a:prstGeom>
              <a:blipFill>
                <a:blip r:embed="rId13"/>
                <a:stretch>
                  <a:fillRect b="-78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CasellaDiTesto 90">
                <a:extLst>
                  <a:ext uri="{FF2B5EF4-FFF2-40B4-BE49-F238E27FC236}">
                    <a16:creationId xmlns:a16="http://schemas.microsoft.com/office/drawing/2014/main" id="{E4BCCD55-BD39-4D31-B34F-DF62B5AF1507}"/>
                  </a:ext>
                </a:extLst>
              </p:cNvPr>
              <p:cNvSpPr txBox="1"/>
              <p:nvPr/>
            </p:nvSpPr>
            <p:spPr>
              <a:xfrm rot="19754708">
                <a:off x="9061013" y="4289896"/>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effectLst>
                    <a:outerShdw blurRad="38100" dist="38100" dir="2700000" algn="tl">
                      <a:srgbClr val="000000">
                        <a:alpha val="43137"/>
                      </a:srgbClr>
                    </a:outerShdw>
                  </a:effectLst>
                </a:endParaRPr>
              </a:p>
            </p:txBody>
          </p:sp>
        </mc:Choice>
        <mc:Fallback xmlns="">
          <p:sp>
            <p:nvSpPr>
              <p:cNvPr id="91" name="CasellaDiTesto 90">
                <a:extLst>
                  <a:ext uri="{FF2B5EF4-FFF2-40B4-BE49-F238E27FC236}">
                    <a16:creationId xmlns:a16="http://schemas.microsoft.com/office/drawing/2014/main" id="{E4BCCD55-BD39-4D31-B34F-DF62B5AF1507}"/>
                  </a:ext>
                </a:extLst>
              </p:cNvPr>
              <p:cNvSpPr txBox="1">
                <a:spLocks noRot="1" noChangeAspect="1" noMove="1" noResize="1" noEditPoints="1" noAdjustHandles="1" noChangeArrowheads="1" noChangeShapeType="1" noTextEdit="1"/>
              </p:cNvSpPr>
              <p:nvPr/>
            </p:nvSpPr>
            <p:spPr>
              <a:xfrm rot="19754708">
                <a:off x="9061013" y="4289896"/>
                <a:ext cx="493713" cy="307777"/>
              </a:xfrm>
              <a:prstGeom prst="rect">
                <a:avLst/>
              </a:prstGeom>
              <a:blipFill>
                <a:blip r:embed="rId1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5" name="CasellaDiTesto 94">
                <a:extLst>
                  <a:ext uri="{FF2B5EF4-FFF2-40B4-BE49-F238E27FC236}">
                    <a16:creationId xmlns:a16="http://schemas.microsoft.com/office/drawing/2014/main" id="{70F02F8F-D603-4430-94C5-559AA0B3E416}"/>
                  </a:ext>
                </a:extLst>
              </p:cNvPr>
              <p:cNvSpPr txBox="1"/>
              <p:nvPr/>
            </p:nvSpPr>
            <p:spPr>
              <a:xfrm>
                <a:off x="8778540" y="3211374"/>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1</m:t>
                          </m:r>
                        </m:sub>
                      </m:sSub>
                      <m:r>
                        <a:rPr lang="it-IT" sz="1400" b="0" i="0" smtClean="0">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p>
            </p:txBody>
          </p:sp>
        </mc:Choice>
        <mc:Fallback xmlns="">
          <p:sp>
            <p:nvSpPr>
              <p:cNvPr id="95" name="CasellaDiTesto 94">
                <a:extLst>
                  <a:ext uri="{FF2B5EF4-FFF2-40B4-BE49-F238E27FC236}">
                    <a16:creationId xmlns:a16="http://schemas.microsoft.com/office/drawing/2014/main" id="{70F02F8F-D603-4430-94C5-559AA0B3E416}"/>
                  </a:ext>
                </a:extLst>
              </p:cNvPr>
              <p:cNvSpPr txBox="1">
                <a:spLocks noRot="1" noChangeAspect="1" noMove="1" noResize="1" noEditPoints="1" noAdjustHandles="1" noChangeArrowheads="1" noChangeShapeType="1" noTextEdit="1"/>
              </p:cNvSpPr>
              <p:nvPr/>
            </p:nvSpPr>
            <p:spPr>
              <a:xfrm>
                <a:off x="8778540" y="3211374"/>
                <a:ext cx="1004886" cy="307777"/>
              </a:xfrm>
              <a:prstGeom prst="rect">
                <a:avLst/>
              </a:prstGeom>
              <a:blipFill>
                <a:blip r:embed="rId15"/>
                <a:stretch>
                  <a:fillRect r="-606" b="-14000"/>
                </a:stretch>
              </a:blipFill>
            </p:spPr>
            <p:txBody>
              <a:bodyPr/>
              <a:lstStyle/>
              <a:p>
                <a:r>
                  <a:rPr lang="it-IT">
                    <a:noFill/>
                  </a:rPr>
                  <a:t> </a:t>
                </a:r>
              </a:p>
            </p:txBody>
          </p:sp>
        </mc:Fallback>
      </mc:AlternateContent>
      <p:cxnSp>
        <p:nvCxnSpPr>
          <p:cNvPr id="97" name="Connettore 2 96">
            <a:extLst>
              <a:ext uri="{FF2B5EF4-FFF2-40B4-BE49-F238E27FC236}">
                <a16:creationId xmlns:a16="http://schemas.microsoft.com/office/drawing/2014/main" id="{3FE50E12-52A6-4485-85D2-CF793A83E9C7}"/>
              </a:ext>
            </a:extLst>
          </p:cNvPr>
          <p:cNvCxnSpPr>
            <a:cxnSpLocks/>
            <a:stCxn id="8" idx="2"/>
            <a:endCxn id="5" idx="0"/>
          </p:cNvCxnSpPr>
          <p:nvPr/>
        </p:nvCxnSpPr>
        <p:spPr>
          <a:xfrm flipH="1">
            <a:off x="8331680" y="2032469"/>
            <a:ext cx="2317144" cy="11863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CasellaDiTesto 101">
                <a:extLst>
                  <a:ext uri="{FF2B5EF4-FFF2-40B4-BE49-F238E27FC236}">
                    <a16:creationId xmlns:a16="http://schemas.microsoft.com/office/drawing/2014/main" id="{226A0ABE-FF39-4E7C-B6D0-CED6C84F151D}"/>
                  </a:ext>
                </a:extLst>
              </p:cNvPr>
              <p:cNvSpPr txBox="1"/>
              <p:nvPr/>
            </p:nvSpPr>
            <p:spPr>
              <a:xfrm>
                <a:off x="9575767" y="5035632"/>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102" name="CasellaDiTesto 101">
                <a:extLst>
                  <a:ext uri="{FF2B5EF4-FFF2-40B4-BE49-F238E27FC236}">
                    <a16:creationId xmlns:a16="http://schemas.microsoft.com/office/drawing/2014/main" id="{226A0ABE-FF39-4E7C-B6D0-CED6C84F151D}"/>
                  </a:ext>
                </a:extLst>
              </p:cNvPr>
              <p:cNvSpPr txBox="1">
                <a:spLocks noRot="1" noChangeAspect="1" noMove="1" noResize="1" noEditPoints="1" noAdjustHandles="1" noChangeArrowheads="1" noChangeShapeType="1" noTextEdit="1"/>
              </p:cNvSpPr>
              <p:nvPr/>
            </p:nvSpPr>
            <p:spPr>
              <a:xfrm>
                <a:off x="9575767" y="5035632"/>
                <a:ext cx="530749" cy="307777"/>
              </a:xfrm>
              <a:prstGeom prst="rect">
                <a:avLst/>
              </a:prstGeom>
              <a:blipFill>
                <a:blip r:embed="rId16"/>
                <a:stretch>
                  <a:fillRect b="-78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4" name="CasellaDiTesto 103">
                <a:extLst>
                  <a:ext uri="{FF2B5EF4-FFF2-40B4-BE49-F238E27FC236}">
                    <a16:creationId xmlns:a16="http://schemas.microsoft.com/office/drawing/2014/main" id="{99E5FD53-C2EB-4368-BFDA-0FB8F7DCBF36}"/>
                  </a:ext>
                </a:extLst>
              </p:cNvPr>
              <p:cNvSpPr txBox="1"/>
              <p:nvPr/>
            </p:nvSpPr>
            <p:spPr>
              <a:xfrm>
                <a:off x="5736140" y="1041694"/>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p>
            </p:txBody>
          </p:sp>
        </mc:Choice>
        <mc:Fallback xmlns="">
          <p:sp>
            <p:nvSpPr>
              <p:cNvPr id="104" name="CasellaDiTesto 103">
                <a:extLst>
                  <a:ext uri="{FF2B5EF4-FFF2-40B4-BE49-F238E27FC236}">
                    <a16:creationId xmlns:a16="http://schemas.microsoft.com/office/drawing/2014/main" id="{99E5FD53-C2EB-4368-BFDA-0FB8F7DCBF36}"/>
                  </a:ext>
                </a:extLst>
              </p:cNvPr>
              <p:cNvSpPr txBox="1">
                <a:spLocks noRot="1" noChangeAspect="1" noMove="1" noResize="1" noEditPoints="1" noAdjustHandles="1" noChangeArrowheads="1" noChangeShapeType="1" noTextEdit="1"/>
              </p:cNvSpPr>
              <p:nvPr/>
            </p:nvSpPr>
            <p:spPr>
              <a:xfrm>
                <a:off x="5736140" y="1041694"/>
                <a:ext cx="258687" cy="307777"/>
              </a:xfrm>
              <a:prstGeom prst="rect">
                <a:avLst/>
              </a:prstGeom>
              <a:blipFill>
                <a:blip r:embed="rId17"/>
                <a:stretch>
                  <a:fillRect r="-7143"/>
                </a:stretch>
              </a:blipFill>
            </p:spPr>
            <p:txBody>
              <a:bodyPr/>
              <a:lstStyle/>
              <a:p>
                <a:r>
                  <a:rPr lang="it-IT">
                    <a:noFill/>
                  </a:rPr>
                  <a:t> </a:t>
                </a:r>
              </a:p>
            </p:txBody>
          </p:sp>
        </mc:Fallback>
      </mc:AlternateContent>
      <p:cxnSp>
        <p:nvCxnSpPr>
          <p:cNvPr id="129" name="Connettore a gomito 128">
            <a:extLst>
              <a:ext uri="{FF2B5EF4-FFF2-40B4-BE49-F238E27FC236}">
                <a16:creationId xmlns:a16="http://schemas.microsoft.com/office/drawing/2014/main" id="{26197C11-BBF6-408E-9FF9-D69B752C72FB}"/>
              </a:ext>
            </a:extLst>
          </p:cNvPr>
          <p:cNvCxnSpPr>
            <a:cxnSpLocks/>
            <a:stCxn id="6" idx="1"/>
            <a:endCxn id="48" idx="2"/>
          </p:cNvCxnSpPr>
          <p:nvPr/>
        </p:nvCxnSpPr>
        <p:spPr>
          <a:xfrm rot="10800000">
            <a:off x="5698272" y="2041575"/>
            <a:ext cx="2133096" cy="305099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CasellaDiTesto 133">
                <a:extLst>
                  <a:ext uri="{FF2B5EF4-FFF2-40B4-BE49-F238E27FC236}">
                    <a16:creationId xmlns:a16="http://schemas.microsoft.com/office/drawing/2014/main" id="{39F90B78-D5B2-4807-8736-B1872EBD2162}"/>
                  </a:ext>
                </a:extLst>
              </p:cNvPr>
              <p:cNvSpPr txBox="1"/>
              <p:nvPr/>
            </p:nvSpPr>
            <p:spPr>
              <a:xfrm>
                <a:off x="5629797" y="2032469"/>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p>
            </p:txBody>
          </p:sp>
        </mc:Choice>
        <mc:Fallback xmlns="">
          <p:sp>
            <p:nvSpPr>
              <p:cNvPr id="134" name="CasellaDiTesto 133">
                <a:extLst>
                  <a:ext uri="{FF2B5EF4-FFF2-40B4-BE49-F238E27FC236}">
                    <a16:creationId xmlns:a16="http://schemas.microsoft.com/office/drawing/2014/main" id="{39F90B78-D5B2-4807-8736-B1872EBD2162}"/>
                  </a:ext>
                </a:extLst>
              </p:cNvPr>
              <p:cNvSpPr txBox="1">
                <a:spLocks noRot="1" noChangeAspect="1" noMove="1" noResize="1" noEditPoints="1" noAdjustHandles="1" noChangeArrowheads="1" noChangeShapeType="1" noTextEdit="1"/>
              </p:cNvSpPr>
              <p:nvPr/>
            </p:nvSpPr>
            <p:spPr>
              <a:xfrm>
                <a:off x="5629797" y="2032469"/>
                <a:ext cx="385038" cy="307777"/>
              </a:xfrm>
              <a:prstGeom prst="rect">
                <a:avLst/>
              </a:prstGeom>
              <a:blipFill>
                <a:blip r:embed="rId18"/>
                <a:stretch>
                  <a:fillRect b="-7843"/>
                </a:stretch>
              </a:blipFill>
            </p:spPr>
            <p:txBody>
              <a:bodyPr/>
              <a:lstStyle/>
              <a:p>
                <a:r>
                  <a:rPr lang="it-IT">
                    <a:noFill/>
                  </a:rPr>
                  <a:t> </a:t>
                </a:r>
              </a:p>
            </p:txBody>
          </p:sp>
        </mc:Fallback>
      </mc:AlternateContent>
      <p:cxnSp>
        <p:nvCxnSpPr>
          <p:cNvPr id="153" name="Connettore 2 152">
            <a:extLst>
              <a:ext uri="{FF2B5EF4-FFF2-40B4-BE49-F238E27FC236}">
                <a16:creationId xmlns:a16="http://schemas.microsoft.com/office/drawing/2014/main" id="{46ADC703-D813-4571-B19D-7ED909ACFF50}"/>
              </a:ext>
            </a:extLst>
          </p:cNvPr>
          <p:cNvCxnSpPr>
            <a:cxnSpLocks/>
            <a:stCxn id="29" idx="2"/>
            <a:endCxn id="6" idx="0"/>
          </p:cNvCxnSpPr>
          <p:nvPr/>
        </p:nvCxnSpPr>
        <p:spPr>
          <a:xfrm>
            <a:off x="6762300" y="3818941"/>
            <a:ext cx="1571512" cy="97359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6" name="CasellaDiTesto 135">
                <a:extLst>
                  <a:ext uri="{FF2B5EF4-FFF2-40B4-BE49-F238E27FC236}">
                    <a16:creationId xmlns:a16="http://schemas.microsoft.com/office/drawing/2014/main" id="{BFFA9178-EC8B-4B5C-A242-4EE7C7874C7C}"/>
                  </a:ext>
                </a:extLst>
              </p:cNvPr>
              <p:cNvSpPr txBox="1"/>
              <p:nvPr/>
            </p:nvSpPr>
            <p:spPr>
              <a:xfrm>
                <a:off x="7395672" y="3223108"/>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p>
            </p:txBody>
          </p:sp>
        </mc:Choice>
        <mc:Fallback xmlns="">
          <p:sp>
            <p:nvSpPr>
              <p:cNvPr id="136" name="CasellaDiTesto 135">
                <a:extLst>
                  <a:ext uri="{FF2B5EF4-FFF2-40B4-BE49-F238E27FC236}">
                    <a16:creationId xmlns:a16="http://schemas.microsoft.com/office/drawing/2014/main" id="{BFFA9178-EC8B-4B5C-A242-4EE7C7874C7C}"/>
                  </a:ext>
                </a:extLst>
              </p:cNvPr>
              <p:cNvSpPr txBox="1">
                <a:spLocks noRot="1" noChangeAspect="1" noMove="1" noResize="1" noEditPoints="1" noAdjustHandles="1" noChangeArrowheads="1" noChangeShapeType="1" noTextEdit="1"/>
              </p:cNvSpPr>
              <p:nvPr/>
            </p:nvSpPr>
            <p:spPr>
              <a:xfrm>
                <a:off x="7395672" y="3223108"/>
                <a:ext cx="405373" cy="307777"/>
              </a:xfrm>
              <a:prstGeom prst="rect">
                <a:avLst/>
              </a:prstGeom>
              <a:blipFill>
                <a:blip r:embed="rId19"/>
                <a:stretch>
                  <a:fillRect b="-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a:extLst>
                  <a:ext uri="{FF2B5EF4-FFF2-40B4-BE49-F238E27FC236}">
                    <a16:creationId xmlns:a16="http://schemas.microsoft.com/office/drawing/2014/main" id="{08B30F3C-DCF1-4C38-81F1-CC0D7270FDEE}"/>
                  </a:ext>
                </a:extLst>
              </p:cNvPr>
              <p:cNvSpPr txBox="1"/>
              <p:nvPr/>
            </p:nvSpPr>
            <p:spPr>
              <a:xfrm rot="19848741">
                <a:off x="8983015" y="2585039"/>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a:rPr lang="it-IT" sz="1400" i="0" smtClean="0">
                          <a:effectLst>
                            <a:outerShdw blurRad="38100" dist="38100" dir="2700000" algn="tl">
                              <a:srgbClr val="000000">
                                <a:alpha val="43137"/>
                              </a:srgbClr>
                            </a:outerShdw>
                          </a:effectLst>
                          <a:latin typeface="Cambria Math" panose="02040503050406030204" pitchFamily="18" charset="0"/>
                        </a:rPr>
                        <m:t>)</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100" name="CasellaDiTesto 99">
                <a:extLst>
                  <a:ext uri="{FF2B5EF4-FFF2-40B4-BE49-F238E27FC236}">
                    <a16:creationId xmlns:a16="http://schemas.microsoft.com/office/drawing/2014/main" id="{08B30F3C-DCF1-4C38-81F1-CC0D7270FDEE}"/>
                  </a:ext>
                </a:extLst>
              </p:cNvPr>
              <p:cNvSpPr txBox="1">
                <a:spLocks noRot="1" noChangeAspect="1" noMove="1" noResize="1" noEditPoints="1" noAdjustHandles="1" noChangeArrowheads="1" noChangeShapeType="1" noTextEdit="1"/>
              </p:cNvSpPr>
              <p:nvPr/>
            </p:nvSpPr>
            <p:spPr>
              <a:xfrm rot="19848741">
                <a:off x="8983015" y="2585039"/>
                <a:ext cx="1101012" cy="307777"/>
              </a:xfrm>
              <a:prstGeom prst="rect">
                <a:avLst/>
              </a:prstGeom>
              <a:blipFill>
                <a:blip r:embed="rId20"/>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6" name="CasellaDiTesto 155">
                <a:extLst>
                  <a:ext uri="{FF2B5EF4-FFF2-40B4-BE49-F238E27FC236}">
                    <a16:creationId xmlns:a16="http://schemas.microsoft.com/office/drawing/2014/main" id="{B03120D5-F5D8-4A23-958C-42B231370535}"/>
                  </a:ext>
                </a:extLst>
              </p:cNvPr>
              <p:cNvSpPr txBox="1"/>
              <p:nvPr/>
            </p:nvSpPr>
            <p:spPr>
              <a:xfrm rot="2070687" flipH="1">
                <a:off x="7354909" y="431708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p>
            </p:txBody>
          </p:sp>
        </mc:Choice>
        <mc:Fallback xmlns="">
          <p:sp>
            <p:nvSpPr>
              <p:cNvPr id="156" name="CasellaDiTesto 155">
                <a:extLst>
                  <a:ext uri="{FF2B5EF4-FFF2-40B4-BE49-F238E27FC236}">
                    <a16:creationId xmlns:a16="http://schemas.microsoft.com/office/drawing/2014/main" id="{B03120D5-F5D8-4A23-958C-42B231370535}"/>
                  </a:ext>
                </a:extLst>
              </p:cNvPr>
              <p:cNvSpPr txBox="1">
                <a:spLocks noRot="1" noChangeAspect="1" noMove="1" noResize="1" noEditPoints="1" noAdjustHandles="1" noChangeArrowheads="1" noChangeShapeType="1" noTextEdit="1"/>
              </p:cNvSpPr>
              <p:nvPr/>
            </p:nvSpPr>
            <p:spPr>
              <a:xfrm rot="2070687" flipH="1">
                <a:off x="7354909" y="4317081"/>
                <a:ext cx="359782" cy="307777"/>
              </a:xfrm>
              <a:prstGeom prst="rect">
                <a:avLst/>
              </a:prstGeom>
              <a:blipFill>
                <a:blip r:embed="rId21"/>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8" name="CasellaDiTesto 157">
                <a:extLst>
                  <a:ext uri="{FF2B5EF4-FFF2-40B4-BE49-F238E27FC236}">
                    <a16:creationId xmlns:a16="http://schemas.microsoft.com/office/drawing/2014/main" id="{E3EA8A06-7D91-4B04-9700-0912B2CB944A}"/>
                  </a:ext>
                </a:extLst>
              </p:cNvPr>
              <p:cNvSpPr txBox="1"/>
              <p:nvPr/>
            </p:nvSpPr>
            <p:spPr>
              <a:xfrm>
                <a:off x="10720691" y="3262948"/>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p>
            </p:txBody>
          </p:sp>
        </mc:Choice>
        <mc:Fallback xmlns="">
          <p:sp>
            <p:nvSpPr>
              <p:cNvPr id="158" name="CasellaDiTesto 157">
                <a:extLst>
                  <a:ext uri="{FF2B5EF4-FFF2-40B4-BE49-F238E27FC236}">
                    <a16:creationId xmlns:a16="http://schemas.microsoft.com/office/drawing/2014/main" id="{E3EA8A06-7D91-4B04-9700-0912B2CB944A}"/>
                  </a:ext>
                </a:extLst>
              </p:cNvPr>
              <p:cNvSpPr txBox="1">
                <a:spLocks noRot="1" noChangeAspect="1" noMove="1" noResize="1" noEditPoints="1" noAdjustHandles="1" noChangeArrowheads="1" noChangeShapeType="1" noTextEdit="1"/>
              </p:cNvSpPr>
              <p:nvPr/>
            </p:nvSpPr>
            <p:spPr>
              <a:xfrm>
                <a:off x="10720691" y="3262948"/>
                <a:ext cx="259993" cy="307777"/>
              </a:xfrm>
              <a:prstGeom prst="rect">
                <a:avLst/>
              </a:prstGeom>
              <a:blipFill>
                <a:blip r:embed="rId22"/>
                <a:stretch>
                  <a:fillRect r="-1904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9" name="CasellaDiTesto 158">
                <a:extLst>
                  <a:ext uri="{FF2B5EF4-FFF2-40B4-BE49-F238E27FC236}">
                    <a16:creationId xmlns:a16="http://schemas.microsoft.com/office/drawing/2014/main" id="{2AAD3C9D-DF5C-4502-8104-D41A3EE686EF}"/>
                  </a:ext>
                </a:extLst>
              </p:cNvPr>
              <p:cNvSpPr txBox="1"/>
              <p:nvPr/>
            </p:nvSpPr>
            <p:spPr>
              <a:xfrm>
                <a:off x="1022445" y="3008026"/>
                <a:ext cx="3228227" cy="923330"/>
              </a:xfrm>
              <a:prstGeom prst="rect">
                <a:avLst/>
              </a:prstGeom>
              <a:noFill/>
              <a:ln w="6350">
                <a:solidFill>
                  <a:schemeClr val="tx1"/>
                </a:solidFill>
              </a:ln>
            </p:spPr>
            <p:txBody>
              <a:bodyPr wrap="square" rtlCol="0">
                <a:spAutoFit/>
              </a:bodyPr>
              <a:lstStyle/>
              <a:p>
                <a:r>
                  <a:rPr lang="it-IT" dirty="0"/>
                  <a:t>Ogni blocco ha un uscita </a:t>
                </a:r>
                <a14:m>
                  <m:oMath xmlns:m="http://schemas.openxmlformats.org/officeDocument/2006/math">
                    <m:r>
                      <a:rPr lang="it-IT" i="1" dirty="0" smtClean="0">
                        <a:latin typeface="Cambria Math" panose="02040503050406030204" pitchFamily="18" charset="0"/>
                      </a:rPr>
                      <m:t>𝑑</m:t>
                    </m:r>
                  </m:oMath>
                </a14:m>
                <a:r>
                  <a:rPr lang="it-IT" dirty="0"/>
                  <a:t> non presente ai fini della rappresentazione </a:t>
                </a:r>
              </a:p>
            </p:txBody>
          </p:sp>
        </mc:Choice>
        <mc:Fallback xmlns="">
          <p:sp>
            <p:nvSpPr>
              <p:cNvPr id="159" name="CasellaDiTesto 158">
                <a:extLst>
                  <a:ext uri="{FF2B5EF4-FFF2-40B4-BE49-F238E27FC236}">
                    <a16:creationId xmlns:a16="http://schemas.microsoft.com/office/drawing/2014/main" id="{2AAD3C9D-DF5C-4502-8104-D41A3EE686EF}"/>
                  </a:ext>
                </a:extLst>
              </p:cNvPr>
              <p:cNvSpPr txBox="1">
                <a:spLocks noRot="1" noChangeAspect="1" noMove="1" noResize="1" noEditPoints="1" noAdjustHandles="1" noChangeArrowheads="1" noChangeShapeType="1" noTextEdit="1"/>
              </p:cNvSpPr>
              <p:nvPr/>
            </p:nvSpPr>
            <p:spPr>
              <a:xfrm>
                <a:off x="1022445" y="3008026"/>
                <a:ext cx="3228227" cy="923330"/>
              </a:xfrm>
              <a:prstGeom prst="rect">
                <a:avLst/>
              </a:prstGeom>
              <a:blipFill>
                <a:blip r:embed="rId23"/>
                <a:stretch>
                  <a:fillRect l="-1698" t="-3268" b="-8497"/>
                </a:stretch>
              </a:blipFill>
              <a:ln w="6350">
                <a:solidFill>
                  <a:schemeClr val="tx1"/>
                </a:solidFill>
              </a:ln>
            </p:spPr>
            <p:txBody>
              <a:bodyPr/>
              <a:lstStyle/>
              <a:p>
                <a:r>
                  <a:rPr lang="it-IT">
                    <a:noFill/>
                  </a:rPr>
                  <a:t> </a:t>
                </a:r>
              </a:p>
            </p:txBody>
          </p:sp>
        </mc:Fallback>
      </mc:AlternateContent>
      <p:cxnSp>
        <p:nvCxnSpPr>
          <p:cNvPr id="62" name="Connettore a gomito 61">
            <a:extLst>
              <a:ext uri="{FF2B5EF4-FFF2-40B4-BE49-F238E27FC236}">
                <a16:creationId xmlns:a16="http://schemas.microsoft.com/office/drawing/2014/main" id="{B200AFD4-6906-4B94-9351-F25301C51A13}"/>
              </a:ext>
            </a:extLst>
          </p:cNvPr>
          <p:cNvCxnSpPr>
            <a:stCxn id="8" idx="3"/>
            <a:endCxn id="6" idx="3"/>
          </p:cNvCxnSpPr>
          <p:nvPr/>
        </p:nvCxnSpPr>
        <p:spPr>
          <a:xfrm flipH="1">
            <a:off x="8836255" y="1732432"/>
            <a:ext cx="2315012" cy="3360139"/>
          </a:xfrm>
          <a:prstGeom prst="bentConnector3">
            <a:avLst>
              <a:gd name="adj1" fmla="val -987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Rettangolo 52">
                <a:extLst>
                  <a:ext uri="{FF2B5EF4-FFF2-40B4-BE49-F238E27FC236}">
                    <a16:creationId xmlns:a16="http://schemas.microsoft.com/office/drawing/2014/main" id="{FBE0B308-A754-4782-B39A-52A54164CE33}"/>
                  </a:ext>
                </a:extLst>
              </p:cNvPr>
              <p:cNvSpPr/>
              <p:nvPr/>
            </p:nvSpPr>
            <p:spPr>
              <a:xfrm>
                <a:off x="4974176" y="5409070"/>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ysClr val="windowText" lastClr="000000"/>
                          </a:solidFill>
                          <a:latin typeface="Cambria Math" panose="02040503050406030204" pitchFamily="18" charset="0"/>
                        </a:rPr>
                        <m:t>𝑉</m:t>
                      </m:r>
                    </m:oMath>
                  </m:oMathPara>
                </a14:m>
                <a:endParaRPr lang="it-IT" sz="2000" dirty="0">
                  <a:solidFill>
                    <a:sysClr val="windowText" lastClr="000000"/>
                  </a:solidFill>
                  <a:latin typeface="Calibri" panose="020F0502020204030204"/>
                </a:endParaRPr>
              </a:p>
            </p:txBody>
          </p:sp>
        </mc:Choice>
        <mc:Fallback xmlns="">
          <p:sp>
            <p:nvSpPr>
              <p:cNvPr id="53" name="Rettangolo 52">
                <a:extLst>
                  <a:ext uri="{FF2B5EF4-FFF2-40B4-BE49-F238E27FC236}">
                    <a16:creationId xmlns:a16="http://schemas.microsoft.com/office/drawing/2014/main" id="{FBE0B308-A754-4782-B39A-52A54164CE33}"/>
                  </a:ext>
                </a:extLst>
              </p:cNvPr>
              <p:cNvSpPr>
                <a:spLocks noRot="1" noChangeAspect="1" noMove="1" noResize="1" noEditPoints="1" noAdjustHandles="1" noChangeArrowheads="1" noChangeShapeType="1" noTextEdit="1"/>
              </p:cNvSpPr>
              <p:nvPr/>
            </p:nvSpPr>
            <p:spPr>
              <a:xfrm>
                <a:off x="4974176" y="5409070"/>
                <a:ext cx="1004888" cy="600075"/>
              </a:xfrm>
              <a:prstGeom prst="rect">
                <a:avLst/>
              </a:prstGeom>
              <a:blipFill>
                <a:blip r:embed="rId24"/>
                <a:stretch>
                  <a:fillRect/>
                </a:stretch>
              </a:blipFill>
              <a:ln w="38100">
                <a:solidFill>
                  <a:srgbClr val="FF0000"/>
                </a:solidFill>
              </a:ln>
            </p:spPr>
            <p:txBody>
              <a:bodyPr/>
              <a:lstStyle/>
              <a:p>
                <a:r>
                  <a:rPr lang="it-IT">
                    <a:noFill/>
                  </a:rPr>
                  <a:t> </a:t>
                </a:r>
              </a:p>
            </p:txBody>
          </p:sp>
        </mc:Fallback>
      </mc:AlternateContent>
      <p:cxnSp>
        <p:nvCxnSpPr>
          <p:cNvPr id="54" name="Connettore 2 53">
            <a:extLst>
              <a:ext uri="{FF2B5EF4-FFF2-40B4-BE49-F238E27FC236}">
                <a16:creationId xmlns:a16="http://schemas.microsoft.com/office/drawing/2014/main" id="{198FCCC8-BDF7-421E-8E84-229F165B94A6}"/>
              </a:ext>
            </a:extLst>
          </p:cNvPr>
          <p:cNvCxnSpPr>
            <a:cxnSpLocks/>
            <a:endCxn id="53" idx="0"/>
          </p:cNvCxnSpPr>
          <p:nvPr/>
        </p:nvCxnSpPr>
        <p:spPr>
          <a:xfrm>
            <a:off x="5476620" y="2041574"/>
            <a:ext cx="0" cy="3367496"/>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CasellaDiTesto 57">
                <a:extLst>
                  <a:ext uri="{FF2B5EF4-FFF2-40B4-BE49-F238E27FC236}">
                    <a16:creationId xmlns:a16="http://schemas.microsoft.com/office/drawing/2014/main" id="{173CE108-72C2-427D-9265-3DD5CC3DAC72}"/>
                  </a:ext>
                </a:extLst>
              </p:cNvPr>
              <p:cNvSpPr txBox="1"/>
              <p:nvPr/>
            </p:nvSpPr>
            <p:spPr>
              <a:xfrm>
                <a:off x="5020653" y="3291110"/>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mbria Math" panose="02040503050406030204" pitchFamily="18" charset="0"/>
                            </a:rPr>
                          </m:ctrlPr>
                        </m:sSubPr>
                        <m:e>
                          <m:r>
                            <m:rPr>
                              <m:sty m:val="p"/>
                            </m:rPr>
                            <a:rPr lang="it-IT" sz="1600" i="0">
                              <a:effectLst/>
                              <a:latin typeface="Cambria Math" panose="02040503050406030204" pitchFamily="18" charset="0"/>
                              <a:ea typeface="Cambria Math" panose="02040503050406030204" pitchFamily="18" charset="0"/>
                            </a:rPr>
                            <m:t>u</m:t>
                          </m:r>
                        </m:e>
                        <m:sub>
                          <m:r>
                            <m:rPr>
                              <m:sty m:val="p"/>
                            </m:rPr>
                            <a:rPr lang="it-IT" sz="1600" i="0">
                              <a:effectLst/>
                              <a:latin typeface="Cambria Math" panose="02040503050406030204" pitchFamily="18" charset="0"/>
                              <a:ea typeface="Cambria Math" panose="02040503050406030204" pitchFamily="18" charset="0"/>
                            </a:rPr>
                            <m:t>va</m:t>
                          </m:r>
                        </m:sub>
                      </m:sSub>
                    </m:oMath>
                  </m:oMathPara>
                </a14:m>
                <a:endParaRPr lang="it-IT" sz="1600" dirty="0"/>
              </a:p>
            </p:txBody>
          </p:sp>
        </mc:Choice>
        <mc:Fallback xmlns="">
          <p:sp>
            <p:nvSpPr>
              <p:cNvPr id="58" name="CasellaDiTesto 57">
                <a:extLst>
                  <a:ext uri="{FF2B5EF4-FFF2-40B4-BE49-F238E27FC236}">
                    <a16:creationId xmlns:a16="http://schemas.microsoft.com/office/drawing/2014/main" id="{173CE108-72C2-427D-9265-3DD5CC3DAC72}"/>
                  </a:ext>
                </a:extLst>
              </p:cNvPr>
              <p:cNvSpPr txBox="1">
                <a:spLocks noRot="1" noChangeAspect="1" noMove="1" noResize="1" noEditPoints="1" noAdjustHandles="1" noChangeArrowheads="1" noChangeShapeType="1" noTextEdit="1"/>
              </p:cNvSpPr>
              <p:nvPr/>
            </p:nvSpPr>
            <p:spPr>
              <a:xfrm>
                <a:off x="5020653" y="3291110"/>
                <a:ext cx="469808" cy="338554"/>
              </a:xfrm>
              <a:prstGeom prst="rect">
                <a:avLst/>
              </a:prstGeom>
              <a:blipFill>
                <a:blip r:embed="rId25"/>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60981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B4A779-BA1E-4F80-9AA4-8936511C0830}"/>
              </a:ext>
            </a:extLst>
          </p:cNvPr>
          <p:cNvSpPr>
            <a:spLocks noGrp="1"/>
          </p:cNvSpPr>
          <p:nvPr>
            <p:ph type="title"/>
          </p:nvPr>
        </p:nvSpPr>
        <p:spPr/>
        <p:txBody>
          <a:bodyPr/>
          <a:lstStyle/>
          <a:p>
            <a:r>
              <a:rPr lang="it-IT" dirty="0"/>
              <a:t>Modello: azioni di controllo</a:t>
            </a:r>
          </a:p>
        </p:txBody>
      </p:sp>
      <p:sp>
        <p:nvSpPr>
          <p:cNvPr id="3" name="Segnaposto contenuto 2">
            <a:extLst>
              <a:ext uri="{FF2B5EF4-FFF2-40B4-BE49-F238E27FC236}">
                <a16:creationId xmlns:a16="http://schemas.microsoft.com/office/drawing/2014/main" id="{86C80F9B-5168-4FD3-8158-5BAA1E6297CB}"/>
              </a:ext>
            </a:extLst>
          </p:cNvPr>
          <p:cNvSpPr>
            <a:spLocks noGrp="1"/>
          </p:cNvSpPr>
          <p:nvPr>
            <p:ph idx="1"/>
          </p:nvPr>
        </p:nvSpPr>
        <p:spPr/>
        <p:txBody>
          <a:bodyPr/>
          <a:lstStyle/>
          <a:p>
            <a:pPr marL="0" indent="0">
              <a:buNone/>
            </a:pPr>
            <a:r>
              <a:rPr lang="it-IT" dirty="0"/>
              <a:t>Consideriamo quattro differenti modi per agire sul sistema:</a:t>
            </a:r>
          </a:p>
          <a:p>
            <a:pPr marL="0" indent="0">
              <a:buNone/>
            </a:pPr>
            <a:endParaRPr lang="it-IT" dirty="0"/>
          </a:p>
          <a:p>
            <a:pPr marL="0" indent="0">
              <a:buNone/>
            </a:pPr>
            <a:endParaRPr lang="it-IT" dirty="0"/>
          </a:p>
        </p:txBody>
      </p:sp>
      <mc:AlternateContent xmlns:mc="http://schemas.openxmlformats.org/markup-compatibility/2006">
        <mc:Choice xmlns:a14="http://schemas.microsoft.com/office/drawing/2010/main" Requires="a14">
          <p:graphicFrame>
            <p:nvGraphicFramePr>
              <p:cNvPr id="5" name="Tabella 5">
                <a:extLst>
                  <a:ext uri="{FF2B5EF4-FFF2-40B4-BE49-F238E27FC236}">
                    <a16:creationId xmlns:a16="http://schemas.microsoft.com/office/drawing/2014/main" id="{37D3F436-A012-492D-94CE-3D0DC247F361}"/>
                  </a:ext>
                </a:extLst>
              </p:cNvPr>
              <p:cNvGraphicFramePr>
                <a:graphicFrameLocks noGrp="1"/>
              </p:cNvGraphicFramePr>
              <p:nvPr>
                <p:extLst>
                  <p:ext uri="{D42A27DB-BD31-4B8C-83A1-F6EECF244321}">
                    <p14:modId xmlns:p14="http://schemas.microsoft.com/office/powerpoint/2010/main" val="264041674"/>
                  </p:ext>
                </p:extLst>
              </p:nvPr>
            </p:nvGraphicFramePr>
            <p:xfrm>
              <a:off x="1224132" y="2464435"/>
              <a:ext cx="8128000" cy="4028440"/>
            </p:xfrm>
            <a:graphic>
              <a:graphicData uri="http://schemas.openxmlformats.org/drawingml/2006/table">
                <a:tbl>
                  <a:tblPr firstRow="1" bandRow="1">
                    <a:tableStyleId>{D7AC3CCA-C797-4891-BE02-D94E43425B78}</a:tableStyleId>
                  </a:tblPr>
                  <a:tblGrid>
                    <a:gridCol w="4064000">
                      <a:extLst>
                        <a:ext uri="{9D8B030D-6E8A-4147-A177-3AD203B41FA5}">
                          <a16:colId xmlns:a16="http://schemas.microsoft.com/office/drawing/2014/main" val="1005857778"/>
                        </a:ext>
                      </a:extLst>
                    </a:gridCol>
                    <a:gridCol w="4064000">
                      <a:extLst>
                        <a:ext uri="{9D8B030D-6E8A-4147-A177-3AD203B41FA5}">
                          <a16:colId xmlns:a16="http://schemas.microsoft.com/office/drawing/2014/main" val="515276818"/>
                        </a:ext>
                      </a:extLst>
                    </a:gridCol>
                  </a:tblGrid>
                  <a:tr h="370840">
                    <a:tc>
                      <a:txBody>
                        <a:bodyPr/>
                        <a:lstStyle/>
                        <a:p>
                          <a:r>
                            <a:rPr lang="it-IT" dirty="0"/>
                            <a:t>Variabili di controllo </a:t>
                          </a:r>
                        </a:p>
                      </a:txBody>
                      <a:tcPr/>
                    </a:tc>
                    <a:tc>
                      <a:txBody>
                        <a:bodyPr/>
                        <a:lstStyle/>
                        <a:p>
                          <a:r>
                            <a:rPr lang="it-IT" dirty="0"/>
                            <a:t>Linea politica applicata</a:t>
                          </a:r>
                        </a:p>
                      </a:txBody>
                      <a:tcPr/>
                    </a:tc>
                    <a:extLst>
                      <a:ext uri="{0D108BD9-81ED-4DB2-BD59-A6C34878D82A}">
                        <a16:rowId xmlns:a16="http://schemas.microsoft.com/office/drawing/2014/main" val="70691835"/>
                      </a:ext>
                    </a:extLst>
                  </a:tr>
                  <a:tr h="370840">
                    <a:tc>
                      <a:txBody>
                        <a:bodyPr/>
                        <a:lstStyle/>
                        <a:p>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𝑝</m:t>
                                    </m:r>
                                  </m:sub>
                                </m:sSub>
                              </m:oMath>
                            </m:oMathPara>
                          </a14:m>
                          <a:endParaRPr lang="it-IT" dirty="0"/>
                        </a:p>
                      </a:txBody>
                      <a:tcPr/>
                    </a:tc>
                    <a:tc>
                      <a:txBody>
                        <a:bodyPr/>
                        <a:lstStyle/>
                        <a:p>
                          <a:r>
                            <a:rPr lang="it-IT" dirty="0"/>
                            <a:t>Controllo preventivo in riferimento al distanziamento sociale, uso di mascherine, campagne informative preventive, restrizioni </a:t>
                          </a:r>
                        </a:p>
                      </a:txBody>
                      <a:tcPr/>
                    </a:tc>
                    <a:extLst>
                      <a:ext uri="{0D108BD9-81ED-4DB2-BD59-A6C34878D82A}">
                        <a16:rowId xmlns:a16="http://schemas.microsoft.com/office/drawing/2014/main" val="2072052118"/>
                      </a:ext>
                    </a:extLst>
                  </a:tr>
                  <a:tr h="370840">
                    <a:tc>
                      <a:txBody>
                        <a:bodyPr/>
                        <a:lstStyle/>
                        <a:p>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1</m:t>
                                    </m:r>
                                  </m:sub>
                                </m:sSub>
                              </m:oMath>
                            </m:oMathPara>
                          </a14:m>
                          <a:endParaRPr lang="it-IT" dirty="0"/>
                        </a:p>
                      </a:txBody>
                      <a:tcPr/>
                    </a:tc>
                    <a:tc>
                      <a:txBody>
                        <a:bodyPr/>
                        <a:lstStyle/>
                        <a:p>
                          <a:r>
                            <a:rPr lang="it-IT" dirty="0"/>
                            <a:t>Controllo sugli investimenti rispetto alla cura degli individui infetti ospedalizzati non in TI</a:t>
                          </a:r>
                        </a:p>
                      </a:txBody>
                      <a:tcPr/>
                    </a:tc>
                    <a:extLst>
                      <a:ext uri="{0D108BD9-81ED-4DB2-BD59-A6C34878D82A}">
                        <a16:rowId xmlns:a16="http://schemas.microsoft.com/office/drawing/2014/main" val="1130037923"/>
                      </a:ext>
                    </a:extLst>
                  </a:tr>
                  <a:tr h="370840">
                    <a:tc>
                      <a:txBody>
                        <a:bodyPr/>
                        <a:lstStyle/>
                        <a:p>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2</m:t>
                                    </m:r>
                                  </m:sub>
                                </m:sSub>
                              </m:oMath>
                            </m:oMathPara>
                          </a14:m>
                          <a:endParaRPr lang="it-IT" dirty="0"/>
                        </a:p>
                      </a:txBody>
                      <a:tcPr/>
                    </a:tc>
                    <a:tc>
                      <a:txBody>
                        <a:bodyPr/>
                        <a:lstStyle/>
                        <a:p>
                          <a:r>
                            <a:rPr lang="it-IT" dirty="0"/>
                            <a:t>Controllo sugli investimenti rispetto alla cura degli individui infetti ospedalizzati in TI</a:t>
                          </a:r>
                        </a:p>
                      </a:txBody>
                      <a:tcPr/>
                    </a:tc>
                    <a:extLst>
                      <a:ext uri="{0D108BD9-81ED-4DB2-BD59-A6C34878D82A}">
                        <a16:rowId xmlns:a16="http://schemas.microsoft.com/office/drawing/2014/main" val="3329125353"/>
                      </a:ext>
                    </a:extLst>
                  </a:tr>
                  <a:tr h="370840">
                    <a:tc>
                      <a:txBody>
                        <a:bodyPr/>
                        <a:lstStyle/>
                        <a:p>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𝑣𝑎</m:t>
                                    </m:r>
                                  </m:sub>
                                </m:sSub>
                              </m:oMath>
                            </m:oMathPara>
                          </a14:m>
                          <a:endParaRPr lang="it-IT" dirty="0"/>
                        </a:p>
                      </a:txBody>
                      <a:tcPr/>
                    </a:tc>
                    <a:tc>
                      <a:txBody>
                        <a:bodyPr/>
                        <a:lstStyle/>
                        <a:p>
                          <a:r>
                            <a:rPr lang="it-IT" dirty="0"/>
                            <a:t>Controllo sugli investimenti rispetto al vaccino </a:t>
                          </a:r>
                        </a:p>
                      </a:txBody>
                      <a:tcPr/>
                    </a:tc>
                    <a:extLst>
                      <a:ext uri="{0D108BD9-81ED-4DB2-BD59-A6C34878D82A}">
                        <a16:rowId xmlns:a16="http://schemas.microsoft.com/office/drawing/2014/main" val="2619933187"/>
                      </a:ext>
                    </a:extLst>
                  </a:tr>
                </a:tbl>
              </a:graphicData>
            </a:graphic>
          </p:graphicFrame>
        </mc:Choice>
        <mc:Fallback>
          <p:graphicFrame>
            <p:nvGraphicFramePr>
              <p:cNvPr id="5" name="Tabella 5">
                <a:extLst>
                  <a:ext uri="{FF2B5EF4-FFF2-40B4-BE49-F238E27FC236}">
                    <a16:creationId xmlns:a16="http://schemas.microsoft.com/office/drawing/2014/main" id="{37D3F436-A012-492D-94CE-3D0DC247F361}"/>
                  </a:ext>
                </a:extLst>
              </p:cNvPr>
              <p:cNvGraphicFramePr>
                <a:graphicFrameLocks noGrp="1"/>
              </p:cNvGraphicFramePr>
              <p:nvPr>
                <p:extLst>
                  <p:ext uri="{D42A27DB-BD31-4B8C-83A1-F6EECF244321}">
                    <p14:modId xmlns:p14="http://schemas.microsoft.com/office/powerpoint/2010/main" val="264041674"/>
                  </p:ext>
                </p:extLst>
              </p:nvPr>
            </p:nvGraphicFramePr>
            <p:xfrm>
              <a:off x="1224132" y="2464435"/>
              <a:ext cx="8128000" cy="4028440"/>
            </p:xfrm>
            <a:graphic>
              <a:graphicData uri="http://schemas.openxmlformats.org/drawingml/2006/table">
                <a:tbl>
                  <a:tblPr firstRow="1" bandRow="1">
                    <a:tableStyleId>{D7AC3CCA-C797-4891-BE02-D94E43425B78}</a:tableStyleId>
                  </a:tblPr>
                  <a:tblGrid>
                    <a:gridCol w="4064000">
                      <a:extLst>
                        <a:ext uri="{9D8B030D-6E8A-4147-A177-3AD203B41FA5}">
                          <a16:colId xmlns:a16="http://schemas.microsoft.com/office/drawing/2014/main" val="1005857778"/>
                        </a:ext>
                      </a:extLst>
                    </a:gridCol>
                    <a:gridCol w="4064000">
                      <a:extLst>
                        <a:ext uri="{9D8B030D-6E8A-4147-A177-3AD203B41FA5}">
                          <a16:colId xmlns:a16="http://schemas.microsoft.com/office/drawing/2014/main" val="515276818"/>
                        </a:ext>
                      </a:extLst>
                    </a:gridCol>
                  </a:tblGrid>
                  <a:tr h="370840">
                    <a:tc>
                      <a:txBody>
                        <a:bodyPr/>
                        <a:lstStyle/>
                        <a:p>
                          <a:r>
                            <a:rPr lang="it-IT" dirty="0"/>
                            <a:t>Variabili di controllo </a:t>
                          </a:r>
                        </a:p>
                      </a:txBody>
                      <a:tcPr/>
                    </a:tc>
                    <a:tc>
                      <a:txBody>
                        <a:bodyPr/>
                        <a:lstStyle/>
                        <a:p>
                          <a:r>
                            <a:rPr lang="it-IT" dirty="0"/>
                            <a:t>Linea politica applicata</a:t>
                          </a:r>
                        </a:p>
                      </a:txBody>
                      <a:tcPr/>
                    </a:tc>
                    <a:extLst>
                      <a:ext uri="{0D108BD9-81ED-4DB2-BD59-A6C34878D82A}">
                        <a16:rowId xmlns:a16="http://schemas.microsoft.com/office/drawing/2014/main" val="70691835"/>
                      </a:ext>
                    </a:extLst>
                  </a:tr>
                  <a:tr h="1188720">
                    <a:tc>
                      <a:txBody>
                        <a:bodyPr/>
                        <a:lstStyle/>
                        <a:p>
                          <a:endParaRPr lang="it-IT"/>
                        </a:p>
                      </a:txBody>
                      <a:tcPr>
                        <a:blipFill>
                          <a:blip r:embed="rId2"/>
                          <a:stretch>
                            <a:fillRect l="-150" t="-33846" r="-100150" b="-215897"/>
                          </a:stretch>
                        </a:blipFill>
                      </a:tcPr>
                    </a:tc>
                    <a:tc>
                      <a:txBody>
                        <a:bodyPr/>
                        <a:lstStyle/>
                        <a:p>
                          <a:r>
                            <a:rPr lang="it-IT" dirty="0"/>
                            <a:t>Controllo preventivo in riferimento al distanziamento sociale, uso di mascherine, campagne informative preventive, restrizioni </a:t>
                          </a:r>
                        </a:p>
                      </a:txBody>
                      <a:tcPr/>
                    </a:tc>
                    <a:extLst>
                      <a:ext uri="{0D108BD9-81ED-4DB2-BD59-A6C34878D82A}">
                        <a16:rowId xmlns:a16="http://schemas.microsoft.com/office/drawing/2014/main" val="2072052118"/>
                      </a:ext>
                    </a:extLst>
                  </a:tr>
                  <a:tr h="914400">
                    <a:tc>
                      <a:txBody>
                        <a:bodyPr/>
                        <a:lstStyle/>
                        <a:p>
                          <a:endParaRPr lang="it-IT"/>
                        </a:p>
                      </a:txBody>
                      <a:tcPr>
                        <a:blipFill>
                          <a:blip r:embed="rId2"/>
                          <a:stretch>
                            <a:fillRect l="-150" t="-172848" r="-100150" b="-178808"/>
                          </a:stretch>
                        </a:blipFill>
                      </a:tcPr>
                    </a:tc>
                    <a:tc>
                      <a:txBody>
                        <a:bodyPr/>
                        <a:lstStyle/>
                        <a:p>
                          <a:r>
                            <a:rPr lang="it-IT" dirty="0"/>
                            <a:t>Controllo sugli investimenti rispetto alla cura degli individui infetti ospedalizzati non in TI</a:t>
                          </a:r>
                        </a:p>
                      </a:txBody>
                      <a:tcPr/>
                    </a:tc>
                    <a:extLst>
                      <a:ext uri="{0D108BD9-81ED-4DB2-BD59-A6C34878D82A}">
                        <a16:rowId xmlns:a16="http://schemas.microsoft.com/office/drawing/2014/main" val="1130037923"/>
                      </a:ext>
                    </a:extLst>
                  </a:tr>
                  <a:tr h="914400">
                    <a:tc>
                      <a:txBody>
                        <a:bodyPr/>
                        <a:lstStyle/>
                        <a:p>
                          <a:endParaRPr lang="it-IT"/>
                        </a:p>
                      </a:txBody>
                      <a:tcPr>
                        <a:blipFill>
                          <a:blip r:embed="rId2"/>
                          <a:stretch>
                            <a:fillRect l="-150" t="-274667" r="-100150" b="-80000"/>
                          </a:stretch>
                        </a:blipFill>
                      </a:tcPr>
                    </a:tc>
                    <a:tc>
                      <a:txBody>
                        <a:bodyPr/>
                        <a:lstStyle/>
                        <a:p>
                          <a:r>
                            <a:rPr lang="it-IT" dirty="0"/>
                            <a:t>Controllo sugli investimenti rispetto alla cura degli individui infetti ospedalizzati in TI</a:t>
                          </a:r>
                        </a:p>
                      </a:txBody>
                      <a:tcPr/>
                    </a:tc>
                    <a:extLst>
                      <a:ext uri="{0D108BD9-81ED-4DB2-BD59-A6C34878D82A}">
                        <a16:rowId xmlns:a16="http://schemas.microsoft.com/office/drawing/2014/main" val="3329125353"/>
                      </a:ext>
                    </a:extLst>
                  </a:tr>
                  <a:tr h="640080">
                    <a:tc>
                      <a:txBody>
                        <a:bodyPr/>
                        <a:lstStyle/>
                        <a:p>
                          <a:endParaRPr lang="it-IT"/>
                        </a:p>
                      </a:txBody>
                      <a:tcPr>
                        <a:blipFill>
                          <a:blip r:embed="rId2"/>
                          <a:stretch>
                            <a:fillRect l="-150" t="-535238" r="-100150" b="-14286"/>
                          </a:stretch>
                        </a:blipFill>
                      </a:tcPr>
                    </a:tc>
                    <a:tc>
                      <a:txBody>
                        <a:bodyPr/>
                        <a:lstStyle/>
                        <a:p>
                          <a:r>
                            <a:rPr lang="it-IT" dirty="0"/>
                            <a:t>Controllo sugli investimenti rispetto al vaccino </a:t>
                          </a:r>
                        </a:p>
                      </a:txBody>
                      <a:tcPr/>
                    </a:tc>
                    <a:extLst>
                      <a:ext uri="{0D108BD9-81ED-4DB2-BD59-A6C34878D82A}">
                        <a16:rowId xmlns:a16="http://schemas.microsoft.com/office/drawing/2014/main" val="2619933187"/>
                      </a:ext>
                    </a:extLst>
                  </a:tr>
                </a:tbl>
              </a:graphicData>
            </a:graphic>
          </p:graphicFrame>
        </mc:Fallback>
      </mc:AlternateContent>
    </p:spTree>
    <p:extLst>
      <p:ext uri="{BB962C8B-B14F-4D97-AF65-F5344CB8AC3E}">
        <p14:creationId xmlns:p14="http://schemas.microsoft.com/office/powerpoint/2010/main" val="423696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497498-B63C-432E-9050-008C318532D0}"/>
              </a:ext>
            </a:extLst>
          </p:cNvPr>
          <p:cNvSpPr>
            <a:spLocks noGrp="1"/>
          </p:cNvSpPr>
          <p:nvPr>
            <p:ph type="title"/>
          </p:nvPr>
        </p:nvSpPr>
        <p:spPr/>
        <p:txBody>
          <a:bodyPr/>
          <a:lstStyle/>
          <a:p>
            <a:r>
              <a:rPr lang="it-IT" dirty="0" err="1"/>
              <a:t>Pontryagin</a:t>
            </a:r>
            <a:r>
              <a:rPr lang="it-IT" dirty="0"/>
              <a:t> maximum </a:t>
            </a:r>
            <a:r>
              <a:rPr lang="it-IT" dirty="0" err="1"/>
              <a:t>principle</a:t>
            </a:r>
            <a:endParaRPr lang="it-IT" dirty="0"/>
          </a:p>
        </p:txBody>
      </p:sp>
      <p:sp>
        <p:nvSpPr>
          <p:cNvPr id="3" name="Segnaposto contenuto 2">
            <a:extLst>
              <a:ext uri="{FF2B5EF4-FFF2-40B4-BE49-F238E27FC236}">
                <a16:creationId xmlns:a16="http://schemas.microsoft.com/office/drawing/2014/main" id="{8DC1A9F5-2273-473D-A2AE-F0D9977C282D}"/>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68474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29002A-F877-4B36-AC68-27CEBCF52786}"/>
              </a:ext>
            </a:extLst>
          </p:cNvPr>
          <p:cNvSpPr>
            <a:spLocks noGrp="1"/>
          </p:cNvSpPr>
          <p:nvPr>
            <p:ph type="title"/>
          </p:nvPr>
        </p:nvSpPr>
        <p:spPr/>
        <p:txBody>
          <a:bodyPr/>
          <a:lstStyle/>
          <a:p>
            <a:r>
              <a:rPr lang="it-IT" dirty="0"/>
              <a:t>Obiettivi ottimizzazione</a:t>
            </a:r>
          </a:p>
        </p:txBody>
      </p:sp>
      <p:sp>
        <p:nvSpPr>
          <p:cNvPr id="3" name="Segnaposto contenuto 2">
            <a:extLst>
              <a:ext uri="{FF2B5EF4-FFF2-40B4-BE49-F238E27FC236}">
                <a16:creationId xmlns:a16="http://schemas.microsoft.com/office/drawing/2014/main" id="{855B5269-BAE2-4C2F-8F2C-35207ABBCC84}"/>
              </a:ext>
            </a:extLst>
          </p:cNvPr>
          <p:cNvSpPr>
            <a:spLocks noGrp="1"/>
          </p:cNvSpPr>
          <p:nvPr>
            <p:ph idx="1"/>
          </p:nvPr>
        </p:nvSpPr>
        <p:spPr/>
        <p:txBody>
          <a:bodyPr/>
          <a:lstStyle/>
          <a:p>
            <a:pPr marL="514350" indent="-514350">
              <a:buFont typeface="+mj-lt"/>
              <a:buAutoNum type="arabicPeriod"/>
            </a:pPr>
            <a:r>
              <a:rPr lang="it-IT" dirty="0"/>
              <a:t>Minimizzare il numero di persone ospedalizzate con sintomi (non in terapia intensiva) </a:t>
            </a:r>
          </a:p>
          <a:p>
            <a:pPr marL="514350" indent="-514350">
              <a:buFont typeface="+mj-lt"/>
              <a:buAutoNum type="arabicPeriod"/>
            </a:pPr>
            <a:r>
              <a:rPr lang="it-IT" dirty="0"/>
              <a:t>Minimizzare il numero di persone ospedalizzate in TI</a:t>
            </a:r>
          </a:p>
          <a:p>
            <a:pPr marL="514350" indent="-514350">
              <a:buFont typeface="+mj-lt"/>
              <a:buAutoNum type="arabicPeriod"/>
            </a:pPr>
            <a:r>
              <a:rPr lang="it-IT" dirty="0"/>
              <a:t>Minimizzare lo sforzo dei controlli applicati </a:t>
            </a:r>
          </a:p>
          <a:p>
            <a:pPr marL="0" indent="0">
              <a:buNone/>
            </a:pPr>
            <a:endParaRPr lang="it-IT" dirty="0"/>
          </a:p>
          <a:p>
            <a:endParaRPr lang="it-IT" dirty="0"/>
          </a:p>
        </p:txBody>
      </p:sp>
    </p:spTree>
    <p:extLst>
      <p:ext uri="{BB962C8B-B14F-4D97-AF65-F5344CB8AC3E}">
        <p14:creationId xmlns:p14="http://schemas.microsoft.com/office/powerpoint/2010/main" val="992227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775597-26D2-4ECD-93FA-A5A5E53A5570}"/>
              </a:ext>
            </a:extLst>
          </p:cNvPr>
          <p:cNvSpPr>
            <a:spLocks noGrp="1"/>
          </p:cNvSpPr>
          <p:nvPr>
            <p:ph type="title"/>
          </p:nvPr>
        </p:nvSpPr>
        <p:spPr/>
        <p:txBody>
          <a:bodyPr/>
          <a:lstStyle/>
          <a:p>
            <a:r>
              <a:rPr lang="it-IT" dirty="0"/>
              <a:t>Strategie </a:t>
            </a:r>
          </a:p>
        </p:txBody>
      </p:sp>
      <p:sp>
        <p:nvSpPr>
          <p:cNvPr id="3" name="Segnaposto contenuto 2">
            <a:extLst>
              <a:ext uri="{FF2B5EF4-FFF2-40B4-BE49-F238E27FC236}">
                <a16:creationId xmlns:a16="http://schemas.microsoft.com/office/drawing/2014/main" id="{109C8E36-6978-48AE-ABD3-A315FC834A2A}"/>
              </a:ext>
            </a:extLst>
          </p:cNvPr>
          <p:cNvSpPr>
            <a:spLocks noGrp="1"/>
          </p:cNvSpPr>
          <p:nvPr>
            <p:ph idx="1"/>
          </p:nvPr>
        </p:nvSpPr>
        <p:spPr/>
        <p:txBody>
          <a:bodyPr/>
          <a:lstStyle/>
          <a:p>
            <a:r>
              <a:rPr lang="it-IT" dirty="0"/>
              <a:t>Prima strategia: massimizzare i suscettibili</a:t>
            </a:r>
          </a:p>
          <a:p>
            <a:r>
              <a:rPr lang="it-IT" dirty="0"/>
              <a:t>Seconda strategia: minimizzare direttamente gli ospedalizzati e la terapia intensiva</a:t>
            </a:r>
          </a:p>
          <a:p>
            <a:r>
              <a:rPr lang="it-IT" dirty="0"/>
              <a:t>Terza strategia: massimizzare i suscettibili e minimizzare gli ospedalizzati e in TI </a:t>
            </a:r>
          </a:p>
          <a:p>
            <a:r>
              <a:rPr lang="it-IT" dirty="0"/>
              <a:t>Quarta strategia: massimizzare il numero di vaccinati </a:t>
            </a:r>
          </a:p>
        </p:txBody>
      </p:sp>
    </p:spTree>
    <p:extLst>
      <p:ext uri="{BB962C8B-B14F-4D97-AF65-F5344CB8AC3E}">
        <p14:creationId xmlns:p14="http://schemas.microsoft.com/office/powerpoint/2010/main" val="41042452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967</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Calibri Light</vt:lpstr>
      <vt:lpstr>Cambria Math</vt:lpstr>
      <vt:lpstr>Tema di Office</vt:lpstr>
      <vt:lpstr>Optimal control strategies to prevent the hospital beds collapse during Covid-19 outbreak </vt:lpstr>
      <vt:lpstr>Modello matematico </vt:lpstr>
      <vt:lpstr>Definizione compartimenti</vt:lpstr>
      <vt:lpstr>Presentazione standard di PowerPoint</vt:lpstr>
      <vt:lpstr>Presentazione standard di PowerPoint</vt:lpstr>
      <vt:lpstr>Modello: azioni di controllo</vt:lpstr>
      <vt:lpstr>Pontryagin maximum principle</vt:lpstr>
      <vt:lpstr>Obiettivi ottimizzazione</vt:lpstr>
      <vt:lpstr>Strategie </vt:lpstr>
      <vt:lpstr>Funzioni di costo </vt:lpstr>
      <vt:lpstr>Applicazione Pontryagin</vt:lpstr>
      <vt:lpstr>Fitting parametri modello </vt:lpstr>
      <vt:lpstr>Risultati fitting </vt:lpstr>
      <vt:lpstr>Risultati/simulazione: Prima strategia </vt:lpstr>
      <vt:lpstr>Risultati/simulazione: seconda strategia</vt:lpstr>
      <vt:lpstr>Risultati/simulazione: terza strategia</vt:lpstr>
      <vt:lpstr>Risultati/simulazione: quarta strategia</vt:lpstr>
      <vt:lpstr>Comparazione strategie e commenti sullo sforzo del controllo </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rotondi</dc:creator>
  <cp:lastModifiedBy>Leonardo Pio  Lo Porto</cp:lastModifiedBy>
  <cp:revision>49</cp:revision>
  <dcterms:created xsi:type="dcterms:W3CDTF">2020-12-02T21:30:15Z</dcterms:created>
  <dcterms:modified xsi:type="dcterms:W3CDTF">2021-02-20T16:14:07Z</dcterms:modified>
</cp:coreProperties>
</file>