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80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12D72-B7C9-42C3-B266-65342018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868D7D-17A5-4B27-BE72-DFC7DDDC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A4CE9-333D-4091-9FF7-BB0970BC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B7330-8455-4284-A2B3-7888085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9F004-6B84-4DC4-9D08-2B2D286D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165C6-4ABE-481C-881D-4F9E64A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AFB63C-2758-44FD-BD6F-688A1AB0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F65164-A1BF-479A-8ED2-CCC8664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E843A-0682-4087-8114-5DBA03D7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99BEE-2BF5-4A75-AA06-5DBB9A9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9D3E92-BD2D-47FE-96F0-BEA843F12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B813D0-9B68-42CE-BF94-047EB1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403BB7-232E-4CD4-BA34-2D10FA11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5A89-ED2B-4C0F-8F69-504AC580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8D74F-7DFB-47DC-A641-613BE55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FB388-3A33-45A8-A9E5-D90DF3F2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FBCC3-82F7-4A9C-B0E7-CFAC1903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5D61C-0383-4160-B714-C4730B4C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4F1BE-A7FE-4C91-8150-DA62BA81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F46DC-D5F9-4FC0-921D-AEB970B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F2B93-2242-4E3B-AD6A-06B31C2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E7126-32D7-497D-BE10-6F168E09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C27AB-3AEB-4129-9998-06E0104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5BDBA-D818-4FE6-96FF-8223F24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45AFF-121D-4F88-B08D-8C9251B3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CCE64-FD4E-4035-93D7-190DBFF6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22CFD-BBD7-456A-BB15-23D5356C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845DA-2DBF-4402-B0FA-BB701DF2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3D3F1-A526-4E48-B7BD-50A0D58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5D630-028D-42C9-BE03-60B8D3BE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DFD2EC-95B6-4993-8C35-9CC1239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2B87-A819-4CA5-B5EE-FB43BA0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6EA5B-1C06-4A05-A2E5-F3C20DC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AF37E-841C-4536-8DA8-5E8A063B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3A06DD-39DC-4622-8776-B299F77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A84983-5DE5-4FF4-B45E-0414BC23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4F0E6-34DD-45AF-B32F-52560E15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B1DDC0-3978-4266-9326-CC3115FA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7B00-98DE-4B40-937D-45D5ED2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CD9B7-E163-4252-93AF-2039DF6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8C64D-4063-4BDC-B044-4FF011A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EE7B7-77D8-4A94-8B26-04560AE6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320416-48CF-4FA9-9701-5EE0E32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4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C0C6AA-8485-4C87-948A-9196751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CED128-BC9C-43BB-ADCB-7251292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52380-6EFE-4A49-A672-2559C42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135A-223C-4F83-9E16-3F667E53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F0E68A-2C58-4610-AA9E-4B91D5FF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A6702F-E22B-49BD-AE5C-A3615FBB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19D1B6-6A70-4E3F-9134-655DC4B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89D2C6-EB33-48A2-8245-91621171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2497C-A902-4E28-9A4E-292DDA5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2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2A3A5-0361-4041-BF41-C27C200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34C2C-B8AC-4041-A43C-6C0D6662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B7784-009E-4C4F-8CDA-7CD83F2B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90971-B0D0-4D4B-8475-F954324D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C8BF4E-F7A0-41D5-93C0-455A278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335D6-A31B-4C0F-B465-E9A9101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E0724E-2A89-46C0-8165-42CF9DBA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17305-74D1-4463-B8DC-64972E4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7D52A-F26D-4F48-9466-F528EA6AE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91BAE-B814-4C76-8551-A3386199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012D2-5497-454E-BFF2-9CA23FD3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7F71-827B-42C1-B2A0-61E38EDE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1" y="1918154"/>
            <a:ext cx="9155837" cy="302169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Optimal</a:t>
            </a:r>
            <a:r>
              <a:rPr lang="it-IT" dirty="0"/>
              <a:t> control strategies to </a:t>
            </a:r>
            <a:r>
              <a:rPr lang="it-IT" dirty="0" err="1"/>
              <a:t>prevent</a:t>
            </a:r>
            <a:r>
              <a:rPr lang="it-IT" dirty="0"/>
              <a:t> the hospital beds </a:t>
            </a:r>
            <a:r>
              <a:rPr lang="it-IT" dirty="0" err="1"/>
              <a:t>collapse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Covid-19 </a:t>
            </a:r>
            <a:r>
              <a:rPr lang="it-IT" dirty="0" err="1"/>
              <a:t>outbreak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6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/>
              <p:nvPr/>
            </p:nvSpPr>
            <p:spPr>
              <a:xfrm>
                <a:off x="1859103" y="2372396"/>
                <a:ext cx="8460554" cy="317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u="sng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u="sng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u="sng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u="sng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u="sng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u="sng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u="sng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u="sng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03" y="2372396"/>
                <a:ext cx="8460554" cy="3170548"/>
              </a:xfrm>
              <a:prstGeom prst="rect">
                <a:avLst/>
              </a:prstGeom>
              <a:blipFill>
                <a:blip r:embed="rId2"/>
                <a:stretch>
                  <a:fillRect l="-15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E062A02D-8C6F-4457-80DC-EE6235E0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Modello matematico </a:t>
            </a:r>
          </a:p>
        </p:txBody>
      </p:sp>
    </p:spTree>
    <p:extLst>
      <p:ext uri="{BB962C8B-B14F-4D97-AF65-F5344CB8AC3E}">
        <p14:creationId xmlns:p14="http://schemas.microsoft.com/office/powerpoint/2010/main" val="5491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2863F-C3E9-41C9-8840-CE16DAEA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compartimenti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A4A4AF-D2A4-461A-96B1-D702FB3E7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2800" b="0" dirty="0"/>
                  <a:t>: persone sane che possono essere potenzialmente contagiate</a:t>
                </a:r>
              </a:p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2800" b="0" dirty="0"/>
                  <a:t>: persone esposte, ossia coloro che hanno contratto il virus da poco e non possono ancora infettare.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800" b="0" dirty="0"/>
                  <a:t>: persone infette che non hanno ancora effettuato il tampone.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b="0" dirty="0"/>
                  <a:t>: persone infette, risultate positive al virus e poste in isolamento domiciliare.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b="0" dirty="0"/>
                  <a:t>: persone infette, risultate positive al virus e ricoverate in ospedale nei reparti </a:t>
                </a:r>
                <a:r>
                  <a:rPr lang="it-IT" b="0" dirty="0" err="1"/>
                  <a:t>covid</a:t>
                </a:r>
                <a:r>
                  <a:rPr lang="it-IT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: persone infette, risultate positive al virus e ricoverate in terapia intensiva.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/>
                  <a:t>: persone guarite e momentaneamente immuni al virus.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: persone vaccinate immuni al virus.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A4A4AF-D2A4-461A-96B1-D702FB3E7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 r="-1159" b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</p:spPr>
            <p:txBody>
              <a:bodyPr lIns="108000" tIns="108000" rIns="108000" bIns="108000"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preventivo (distanziamento sociale, mascherina, campagne informative)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cure ospedaliere pazienti non in terapia intensiva (disponibilità posti letto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, personale medico, uso farmaci)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: Controllo cure ospedaliere pazienti in terapia intensiva (disponibilità posti letto reparto terapia intensiva, ventilatori, ossigeno, personale medico)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</m:oMath>
                </a14:m>
                <a:r>
                  <a:rPr lang="it-IT">
                    <a:latin typeface="+mj-lt"/>
                  </a:rPr>
                  <a:t>: Vaccino</a:t>
                </a:r>
                <a:endParaRPr lang="it-IT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: Numero di nascite giornaliero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italiano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>
                    <a:latin typeface="+mj-lt"/>
                  </a:rPr>
                  <a:t>: Tasso di contatto/velocità di trasmissione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+mj-lt"/>
                  </a:rPr>
                  <a:t>: Periodo di incubazione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+mj-lt"/>
                  </a:rPr>
                  <a:t>: Percentuale Positivi/giornalieri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+mj-lt"/>
                  </a:rPr>
                  <a:t>: Percentuale di Positivi quarantenati (1-p): Percentuale di Positivi ospedalizzati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dalla quarantena vengono spostati in reparto Covid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viene spostato in terapia intensiva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guarigione senza cure nei compartimenti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=2),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causa Covid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successo del controllo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=1,2)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+mj-lt"/>
                  </a:rPr>
                  <a:t>: Inverso tempo medio per effettuare il tampone (sia in riferimento all’insorgenza dei sintomi sia in riferimento al tempo impiegato per venire a conoscenza del contatto con un positivo)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it-IT" dirty="0">
                    <a:latin typeface="+mj-lt"/>
                  </a:rPr>
                  <a:t>: Inverso del tempo medio per tornare nuovamente suscettibile al virus.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8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aborazione 168">
            <a:extLst>
              <a:ext uri="{FF2B5EF4-FFF2-40B4-BE49-F238E27FC236}">
                <a16:creationId xmlns:a16="http://schemas.microsoft.com/office/drawing/2014/main" id="{2613E794-3B59-4230-ADA3-971F90BAA1F8}"/>
              </a:ext>
            </a:extLst>
          </p:cNvPr>
          <p:cNvSpPr/>
          <p:nvPr/>
        </p:nvSpPr>
        <p:spPr>
          <a:xfrm>
            <a:off x="4917233" y="807551"/>
            <a:ext cx="6662132" cy="557019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/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/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/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/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/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394C6FB-D3E8-4D83-BF85-A0DCF00315D6}"/>
              </a:ext>
            </a:extLst>
          </p:cNvPr>
          <p:cNvCxnSpPr>
            <a:cxnSpLocks/>
            <a:stCxn id="48" idx="1"/>
            <a:endCxn id="4" idx="1"/>
          </p:cNvCxnSpPr>
          <p:nvPr/>
        </p:nvCxnSpPr>
        <p:spPr>
          <a:xfrm flipV="1">
            <a:off x="5195828" y="1735452"/>
            <a:ext cx="2560374" cy="6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6628284-7595-4DF0-815F-BDF90928DAC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759502" y="1732432"/>
            <a:ext cx="1386878" cy="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DE3FA7F-B0CE-4ED9-A7A2-27685BB593D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834123" y="3518110"/>
            <a:ext cx="89773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C074001-9EE2-41D6-A7B5-60A68730C66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31680" y="3818941"/>
            <a:ext cx="213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698272" y="982827"/>
            <a:ext cx="0" cy="45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502130-5057-49DC-82FA-D1B23A597F6E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62300" y="2032469"/>
            <a:ext cx="388652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/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138050C-423B-49DC-8076-0644DE4A5C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736747" y="3518110"/>
            <a:ext cx="4652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/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4E16DC9-4C95-48DB-9895-49E119A18121}"/>
              </a:ext>
            </a:extLst>
          </p:cNvPr>
          <p:cNvSpPr txBox="1"/>
          <p:nvPr/>
        </p:nvSpPr>
        <p:spPr>
          <a:xfrm>
            <a:off x="2971454" y="201995"/>
            <a:ext cx="6224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latin typeface="+mj-lt"/>
              </a:rPr>
              <a:t>Schema a blocchi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7264742" y="3518904"/>
            <a:ext cx="5644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A033BD3-502A-4151-855C-6984F50A5AD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333812" y="3817354"/>
            <a:ext cx="1900491" cy="975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/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βS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1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/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/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/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/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/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/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blipFill>
                <a:blip r:embed="rId15"/>
                <a:stretch>
                  <a:fillRect r="-606" b="-1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FE50E12-52A6-4485-85D2-CF793A83E9C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8331680" y="2032469"/>
            <a:ext cx="231714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/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blipFill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/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blipFill>
                <a:blip r:embed="rId1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26197C11-BBF6-408E-9FF9-D69B752C72FB}"/>
              </a:ext>
            </a:extLst>
          </p:cNvPr>
          <p:cNvCxnSpPr>
            <a:cxnSpLocks/>
            <a:stCxn id="6" idx="1"/>
            <a:endCxn id="48" idx="2"/>
          </p:cNvCxnSpPr>
          <p:nvPr/>
        </p:nvCxnSpPr>
        <p:spPr>
          <a:xfrm rot="10800000">
            <a:off x="5698272" y="2041575"/>
            <a:ext cx="2133096" cy="30509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/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ttore 2 152">
            <a:extLst>
              <a:ext uri="{FF2B5EF4-FFF2-40B4-BE49-F238E27FC236}">
                <a16:creationId xmlns:a16="http://schemas.microsoft.com/office/drawing/2014/main" id="{46ADC703-D813-4571-B19D-7ED909ACFF50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6762300" y="3818941"/>
            <a:ext cx="157151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/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/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/>
              <p:nvPr/>
            </p:nvSpPr>
            <p:spPr>
              <a:xfrm rot="2070687" flipH="1">
                <a:off x="7354909" y="431708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687" flipH="1">
                <a:off x="7354909" y="4317081"/>
                <a:ext cx="35978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/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blipFill>
                <a:blip r:embed="rId2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/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blocco ha un uscita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non presente ai fini della rappresentazione </a:t>
                </a: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blipFill>
                <a:blip r:embed="rId23"/>
                <a:stretch>
                  <a:fillRect l="-1698" t="-3268" b="-849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200AFD4-6906-4B94-9351-F25301C51A13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>
            <a:off x="8836255" y="1732432"/>
            <a:ext cx="2315012" cy="3360139"/>
          </a:xfrm>
          <a:prstGeom prst="bentConnector3">
            <a:avLst>
              <a:gd name="adj1" fmla="val -9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FBE0B308-A754-4782-B39A-52A54164CE33}"/>
                  </a:ext>
                </a:extLst>
              </p:cNvPr>
              <p:cNvSpPr/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FBE0B308-A754-4782-B39A-52A54164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98FCCC8-BDF7-421E-8E84-229F165B94A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76620" y="2041574"/>
            <a:ext cx="0" cy="33674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73CE108-72C2-427D-9265-3DD5CC3DAC72}"/>
                  </a:ext>
                </a:extLst>
              </p:cNvPr>
              <p:cNvSpPr txBox="1"/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73CE108-72C2-427D-9265-3DD5CC3D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1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656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Optimal control strategies to prevent the hospital beds collapse during Covid-19 outbreak </vt:lpstr>
      <vt:lpstr>Modello matematico </vt:lpstr>
      <vt:lpstr>Definizione compartimenti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Leonardo Pio  Lo Porto</cp:lastModifiedBy>
  <cp:revision>38</cp:revision>
  <dcterms:created xsi:type="dcterms:W3CDTF">2020-12-02T21:30:15Z</dcterms:created>
  <dcterms:modified xsi:type="dcterms:W3CDTF">2021-02-05T11:48:26Z</dcterms:modified>
</cp:coreProperties>
</file>