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0" r:id="rId6"/>
    <p:sldId id="272" r:id="rId7"/>
    <p:sldId id="273" r:id="rId8"/>
    <p:sldId id="262" r:id="rId9"/>
    <p:sldId id="263" r:id="rId10"/>
    <p:sldId id="264" r:id="rId11"/>
    <p:sldId id="274" r:id="rId12"/>
    <p:sldId id="265" r:id="rId13"/>
    <p:sldId id="266" r:id="rId14"/>
    <p:sldId id="267" r:id="rId15"/>
    <p:sldId id="268" r:id="rId16"/>
    <p:sldId id="269" r:id="rId17"/>
    <p:sldId id="270" r:id="rId18"/>
    <p:sldId id="271" r:id="rId19"/>
    <p:sldId id="275"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912D72-B7C9-42C3-B266-653420184AF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A868D7D-17A5-4B27-BE72-DFC7DDDCC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64A4CE9-333D-4091-9FF7-BB0970BC9B69}"/>
              </a:ext>
            </a:extLst>
          </p:cNvPr>
          <p:cNvSpPr>
            <a:spLocks noGrp="1"/>
          </p:cNvSpPr>
          <p:nvPr>
            <p:ph type="dt" sz="half" idx="10"/>
          </p:nvPr>
        </p:nvSpPr>
        <p:spPr/>
        <p:txBody>
          <a:bodyPr/>
          <a:lstStyle/>
          <a:p>
            <a:fld id="{32F30997-0925-4C0B-8C7A-0B9D8E6111C4}" type="datetimeFigureOut">
              <a:rPr lang="it-IT" smtClean="0"/>
              <a:t>18/02/2021</a:t>
            </a:fld>
            <a:endParaRPr lang="it-IT"/>
          </a:p>
        </p:txBody>
      </p:sp>
      <p:sp>
        <p:nvSpPr>
          <p:cNvPr id="5" name="Segnaposto piè di pagina 4">
            <a:extLst>
              <a:ext uri="{FF2B5EF4-FFF2-40B4-BE49-F238E27FC236}">
                <a16:creationId xmlns:a16="http://schemas.microsoft.com/office/drawing/2014/main" id="{C44B7330-8455-4284-A2B3-78880853D8A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3E9F004-6B84-4DC4-9D08-2B2D286DB03F}"/>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1321786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1165C6-4ABE-481C-881D-4F9E64AE851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9AFB63C-2758-44FD-BD6F-688A1AB0137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0F65164-A1BF-479A-8ED2-CCC866421DB8}"/>
              </a:ext>
            </a:extLst>
          </p:cNvPr>
          <p:cNvSpPr>
            <a:spLocks noGrp="1"/>
          </p:cNvSpPr>
          <p:nvPr>
            <p:ph type="dt" sz="half" idx="10"/>
          </p:nvPr>
        </p:nvSpPr>
        <p:spPr/>
        <p:txBody>
          <a:bodyPr/>
          <a:lstStyle/>
          <a:p>
            <a:fld id="{32F30997-0925-4C0B-8C7A-0B9D8E6111C4}" type="datetimeFigureOut">
              <a:rPr lang="it-IT" smtClean="0"/>
              <a:t>18/02/2021</a:t>
            </a:fld>
            <a:endParaRPr lang="it-IT"/>
          </a:p>
        </p:txBody>
      </p:sp>
      <p:sp>
        <p:nvSpPr>
          <p:cNvPr id="5" name="Segnaposto piè di pagina 4">
            <a:extLst>
              <a:ext uri="{FF2B5EF4-FFF2-40B4-BE49-F238E27FC236}">
                <a16:creationId xmlns:a16="http://schemas.microsoft.com/office/drawing/2014/main" id="{4E9E843A-0682-4087-8114-5DBA03D7F2E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8E99BEE-2BF5-4A75-AA06-5DBB9A99DCF1}"/>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428843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29D3E92-BD2D-47FE-96F0-BEA843F1270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4B813D0-9B68-42CE-BF94-047EB1DBBE4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1403BB7-232E-4CD4-BA34-2D10FA114892}"/>
              </a:ext>
            </a:extLst>
          </p:cNvPr>
          <p:cNvSpPr>
            <a:spLocks noGrp="1"/>
          </p:cNvSpPr>
          <p:nvPr>
            <p:ph type="dt" sz="half" idx="10"/>
          </p:nvPr>
        </p:nvSpPr>
        <p:spPr/>
        <p:txBody>
          <a:bodyPr/>
          <a:lstStyle/>
          <a:p>
            <a:fld id="{32F30997-0925-4C0B-8C7A-0B9D8E6111C4}" type="datetimeFigureOut">
              <a:rPr lang="it-IT" smtClean="0"/>
              <a:t>18/02/2021</a:t>
            </a:fld>
            <a:endParaRPr lang="it-IT"/>
          </a:p>
        </p:txBody>
      </p:sp>
      <p:sp>
        <p:nvSpPr>
          <p:cNvPr id="5" name="Segnaposto piè di pagina 4">
            <a:extLst>
              <a:ext uri="{FF2B5EF4-FFF2-40B4-BE49-F238E27FC236}">
                <a16:creationId xmlns:a16="http://schemas.microsoft.com/office/drawing/2014/main" id="{20F25A89-ED2B-4C0F-8F69-504AC580E3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08D74F-7DFB-47DC-A641-613BE5567583}"/>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133972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5FB388-3A33-45A8-A9E5-D90DF3F2E7E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C2FBCC3-82F7-4A9C-B0E7-CFAC190373D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025D61C-0383-4160-B714-C4730B4C04E5}"/>
              </a:ext>
            </a:extLst>
          </p:cNvPr>
          <p:cNvSpPr>
            <a:spLocks noGrp="1"/>
          </p:cNvSpPr>
          <p:nvPr>
            <p:ph type="dt" sz="half" idx="10"/>
          </p:nvPr>
        </p:nvSpPr>
        <p:spPr/>
        <p:txBody>
          <a:bodyPr/>
          <a:lstStyle/>
          <a:p>
            <a:fld id="{32F30997-0925-4C0B-8C7A-0B9D8E6111C4}" type="datetimeFigureOut">
              <a:rPr lang="it-IT" smtClean="0"/>
              <a:t>18/02/2021</a:t>
            </a:fld>
            <a:endParaRPr lang="it-IT"/>
          </a:p>
        </p:txBody>
      </p:sp>
      <p:sp>
        <p:nvSpPr>
          <p:cNvPr id="5" name="Segnaposto piè di pagina 4">
            <a:extLst>
              <a:ext uri="{FF2B5EF4-FFF2-40B4-BE49-F238E27FC236}">
                <a16:creationId xmlns:a16="http://schemas.microsoft.com/office/drawing/2014/main" id="{2144F1BE-A7FE-4C91-8150-DA62BA8192B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DBF46DC-D5F9-4FC0-921D-AEB970BDDD88}"/>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3486534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2F2B93-2242-4E3B-AD6A-06B31C2B1C4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64E7126-32D7-497D-BE10-6F168E098A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28C27AB-3AEB-4129-9998-06E010436AFB}"/>
              </a:ext>
            </a:extLst>
          </p:cNvPr>
          <p:cNvSpPr>
            <a:spLocks noGrp="1"/>
          </p:cNvSpPr>
          <p:nvPr>
            <p:ph type="dt" sz="half" idx="10"/>
          </p:nvPr>
        </p:nvSpPr>
        <p:spPr/>
        <p:txBody>
          <a:bodyPr/>
          <a:lstStyle/>
          <a:p>
            <a:fld id="{32F30997-0925-4C0B-8C7A-0B9D8E6111C4}" type="datetimeFigureOut">
              <a:rPr lang="it-IT" smtClean="0"/>
              <a:t>18/02/2021</a:t>
            </a:fld>
            <a:endParaRPr lang="it-IT"/>
          </a:p>
        </p:txBody>
      </p:sp>
      <p:sp>
        <p:nvSpPr>
          <p:cNvPr id="5" name="Segnaposto piè di pagina 4">
            <a:extLst>
              <a:ext uri="{FF2B5EF4-FFF2-40B4-BE49-F238E27FC236}">
                <a16:creationId xmlns:a16="http://schemas.microsoft.com/office/drawing/2014/main" id="{66B5BDBA-D818-4FE6-96FF-8223F24A42D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B145AFF-121D-4F88-B08D-8C9251B3F169}"/>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293936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FCCE64-FD4E-4035-93D7-190DBFF68A8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0522CFD-BBD7-456A-BB15-23D5356CBDA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E3845DA-2DBF-4402-B0FA-BB701DF2664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C93D3F1-A526-4E48-B7BD-50A0D58DC087}"/>
              </a:ext>
            </a:extLst>
          </p:cNvPr>
          <p:cNvSpPr>
            <a:spLocks noGrp="1"/>
          </p:cNvSpPr>
          <p:nvPr>
            <p:ph type="dt" sz="half" idx="10"/>
          </p:nvPr>
        </p:nvSpPr>
        <p:spPr/>
        <p:txBody>
          <a:bodyPr/>
          <a:lstStyle/>
          <a:p>
            <a:fld id="{32F30997-0925-4C0B-8C7A-0B9D8E6111C4}" type="datetimeFigureOut">
              <a:rPr lang="it-IT" smtClean="0"/>
              <a:t>18/02/2021</a:t>
            </a:fld>
            <a:endParaRPr lang="it-IT"/>
          </a:p>
        </p:txBody>
      </p:sp>
      <p:sp>
        <p:nvSpPr>
          <p:cNvPr id="6" name="Segnaposto piè di pagina 5">
            <a:extLst>
              <a:ext uri="{FF2B5EF4-FFF2-40B4-BE49-F238E27FC236}">
                <a16:creationId xmlns:a16="http://schemas.microsoft.com/office/drawing/2014/main" id="{7365D630-028D-42C9-BE03-60B8D3BEC03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4DFD2EC-95B6-4993-8C35-9CC1239D43B3}"/>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66704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5F2B87-A819-4CA5-B5EE-FB43BA037F4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846EA5B-1C06-4A05-A2E5-F3C20DC0B2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74AF37E-841C-4536-8DA8-5E8A063BF30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33A06DD-39DC-4622-8776-B299F77F97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CA84983-5DE5-4FF4-B45E-0414BC23C53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C84F0E6-34DD-45AF-B32F-52560E150C30}"/>
              </a:ext>
            </a:extLst>
          </p:cNvPr>
          <p:cNvSpPr>
            <a:spLocks noGrp="1"/>
          </p:cNvSpPr>
          <p:nvPr>
            <p:ph type="dt" sz="half" idx="10"/>
          </p:nvPr>
        </p:nvSpPr>
        <p:spPr/>
        <p:txBody>
          <a:bodyPr/>
          <a:lstStyle/>
          <a:p>
            <a:fld id="{32F30997-0925-4C0B-8C7A-0B9D8E6111C4}" type="datetimeFigureOut">
              <a:rPr lang="it-IT" smtClean="0"/>
              <a:t>18/02/2021</a:t>
            </a:fld>
            <a:endParaRPr lang="it-IT"/>
          </a:p>
        </p:txBody>
      </p:sp>
      <p:sp>
        <p:nvSpPr>
          <p:cNvPr id="8" name="Segnaposto piè di pagina 7">
            <a:extLst>
              <a:ext uri="{FF2B5EF4-FFF2-40B4-BE49-F238E27FC236}">
                <a16:creationId xmlns:a16="http://schemas.microsoft.com/office/drawing/2014/main" id="{A9B1DDC0-3978-4266-9326-CC3115FA713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C407B00-98DE-4B40-937D-45D5ED216F23}"/>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353222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ECD9B7-E163-4252-93AF-2039DF6CD24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ED8C64D-4063-4BDC-B044-4FF011AE0638}"/>
              </a:ext>
            </a:extLst>
          </p:cNvPr>
          <p:cNvSpPr>
            <a:spLocks noGrp="1"/>
          </p:cNvSpPr>
          <p:nvPr>
            <p:ph type="dt" sz="half" idx="10"/>
          </p:nvPr>
        </p:nvSpPr>
        <p:spPr/>
        <p:txBody>
          <a:bodyPr/>
          <a:lstStyle/>
          <a:p>
            <a:fld id="{32F30997-0925-4C0B-8C7A-0B9D8E6111C4}" type="datetimeFigureOut">
              <a:rPr lang="it-IT" smtClean="0"/>
              <a:t>18/02/2021</a:t>
            </a:fld>
            <a:endParaRPr lang="it-IT"/>
          </a:p>
        </p:txBody>
      </p:sp>
      <p:sp>
        <p:nvSpPr>
          <p:cNvPr id="4" name="Segnaposto piè di pagina 3">
            <a:extLst>
              <a:ext uri="{FF2B5EF4-FFF2-40B4-BE49-F238E27FC236}">
                <a16:creationId xmlns:a16="http://schemas.microsoft.com/office/drawing/2014/main" id="{D5CEE7B7-77D8-4A94-8B26-04560AE6B72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8320416-48CF-4FA9-9701-5EE0E32116EA}"/>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248249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5C0C6AA-8485-4C87-948A-91967515CA62}"/>
              </a:ext>
            </a:extLst>
          </p:cNvPr>
          <p:cNvSpPr>
            <a:spLocks noGrp="1"/>
          </p:cNvSpPr>
          <p:nvPr>
            <p:ph type="dt" sz="half" idx="10"/>
          </p:nvPr>
        </p:nvSpPr>
        <p:spPr/>
        <p:txBody>
          <a:bodyPr/>
          <a:lstStyle/>
          <a:p>
            <a:fld id="{32F30997-0925-4C0B-8C7A-0B9D8E6111C4}" type="datetimeFigureOut">
              <a:rPr lang="it-IT" smtClean="0"/>
              <a:t>18/02/2021</a:t>
            </a:fld>
            <a:endParaRPr lang="it-IT"/>
          </a:p>
        </p:txBody>
      </p:sp>
      <p:sp>
        <p:nvSpPr>
          <p:cNvPr id="3" name="Segnaposto piè di pagina 2">
            <a:extLst>
              <a:ext uri="{FF2B5EF4-FFF2-40B4-BE49-F238E27FC236}">
                <a16:creationId xmlns:a16="http://schemas.microsoft.com/office/drawing/2014/main" id="{1FCED128-BC9C-43BB-ADCB-72512926D95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58852380-6EFE-4A49-A672-2559C4271F9C}"/>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43710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8135A-223C-4F83-9E16-3F667E53341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F0E68A-2C58-4610-AA9E-4B91D5FF04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1A6702F-E22B-49BD-AE5C-A3615FBB3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B19D1B6-6A70-4E3F-9134-655DC4B9E5F5}"/>
              </a:ext>
            </a:extLst>
          </p:cNvPr>
          <p:cNvSpPr>
            <a:spLocks noGrp="1"/>
          </p:cNvSpPr>
          <p:nvPr>
            <p:ph type="dt" sz="half" idx="10"/>
          </p:nvPr>
        </p:nvSpPr>
        <p:spPr/>
        <p:txBody>
          <a:bodyPr/>
          <a:lstStyle/>
          <a:p>
            <a:fld id="{32F30997-0925-4C0B-8C7A-0B9D8E6111C4}" type="datetimeFigureOut">
              <a:rPr lang="it-IT" smtClean="0"/>
              <a:t>18/02/2021</a:t>
            </a:fld>
            <a:endParaRPr lang="it-IT"/>
          </a:p>
        </p:txBody>
      </p:sp>
      <p:sp>
        <p:nvSpPr>
          <p:cNvPr id="6" name="Segnaposto piè di pagina 5">
            <a:extLst>
              <a:ext uri="{FF2B5EF4-FFF2-40B4-BE49-F238E27FC236}">
                <a16:creationId xmlns:a16="http://schemas.microsoft.com/office/drawing/2014/main" id="{4789D2C6-EB33-48A2-8245-91621171C8A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622497C-A902-4E28-9A4E-292DDA5A0912}"/>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396528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C2A3A5-0361-4041-BF41-C27C2004B05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2134C2C-B8AC-4041-A43C-6C0D66625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DEB7784-009E-4C4F-8CDA-7CD83F2B9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0390971-B0D0-4D4B-8475-F954324D1B1A}"/>
              </a:ext>
            </a:extLst>
          </p:cNvPr>
          <p:cNvSpPr>
            <a:spLocks noGrp="1"/>
          </p:cNvSpPr>
          <p:nvPr>
            <p:ph type="dt" sz="half" idx="10"/>
          </p:nvPr>
        </p:nvSpPr>
        <p:spPr/>
        <p:txBody>
          <a:bodyPr/>
          <a:lstStyle/>
          <a:p>
            <a:fld id="{32F30997-0925-4C0B-8C7A-0B9D8E6111C4}" type="datetimeFigureOut">
              <a:rPr lang="it-IT" smtClean="0"/>
              <a:t>18/02/2021</a:t>
            </a:fld>
            <a:endParaRPr lang="it-IT"/>
          </a:p>
        </p:txBody>
      </p:sp>
      <p:sp>
        <p:nvSpPr>
          <p:cNvPr id="6" name="Segnaposto piè di pagina 5">
            <a:extLst>
              <a:ext uri="{FF2B5EF4-FFF2-40B4-BE49-F238E27FC236}">
                <a16:creationId xmlns:a16="http://schemas.microsoft.com/office/drawing/2014/main" id="{DBC8BF4E-F7A0-41D5-93C0-455A2789FC1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3E335D6-A31B-4C0F-B465-E9A9101B1662}"/>
              </a:ext>
            </a:extLst>
          </p:cNvPr>
          <p:cNvSpPr>
            <a:spLocks noGrp="1"/>
          </p:cNvSpPr>
          <p:nvPr>
            <p:ph type="sldNum" sz="quarter" idx="12"/>
          </p:nvPr>
        </p:nvSpPr>
        <p:spPr/>
        <p:txBody>
          <a:bodyPr/>
          <a:lstStyle/>
          <a:p>
            <a:fld id="{6D865662-5E30-4BD2-9AE9-A5F336DFC7F6}" type="slidenum">
              <a:rPr lang="it-IT" smtClean="0"/>
              <a:t>‹N›</a:t>
            </a:fld>
            <a:endParaRPr lang="it-IT"/>
          </a:p>
        </p:txBody>
      </p:sp>
    </p:spTree>
    <p:extLst>
      <p:ext uri="{BB962C8B-B14F-4D97-AF65-F5344CB8AC3E}">
        <p14:creationId xmlns:p14="http://schemas.microsoft.com/office/powerpoint/2010/main" val="419553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CE0724E-2A89-46C0-8165-42CF9DBA5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0F17305-74D1-4463-B8DC-64972E44D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517D52A-F26D-4F48-9466-F528EA6AE5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30997-0925-4C0B-8C7A-0B9D8E6111C4}" type="datetimeFigureOut">
              <a:rPr lang="it-IT" smtClean="0"/>
              <a:t>18/02/2021</a:t>
            </a:fld>
            <a:endParaRPr lang="it-IT"/>
          </a:p>
        </p:txBody>
      </p:sp>
      <p:sp>
        <p:nvSpPr>
          <p:cNvPr id="5" name="Segnaposto piè di pagina 4">
            <a:extLst>
              <a:ext uri="{FF2B5EF4-FFF2-40B4-BE49-F238E27FC236}">
                <a16:creationId xmlns:a16="http://schemas.microsoft.com/office/drawing/2014/main" id="{D7D91BAE-B814-4C76-8551-A3386199BC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76D012D2-5497-454E-BFF2-9CA23FD36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65662-5E30-4BD2-9AE9-A5F336DFC7F6}" type="slidenum">
              <a:rPr lang="it-IT" smtClean="0"/>
              <a:t>‹N›</a:t>
            </a:fld>
            <a:endParaRPr lang="it-IT"/>
          </a:p>
        </p:txBody>
      </p:sp>
    </p:spTree>
    <p:extLst>
      <p:ext uri="{BB962C8B-B14F-4D97-AF65-F5344CB8AC3E}">
        <p14:creationId xmlns:p14="http://schemas.microsoft.com/office/powerpoint/2010/main" val="607247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0.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337F71-827B-42C1-B2A0-61E38EDE07BC}"/>
              </a:ext>
            </a:extLst>
          </p:cNvPr>
          <p:cNvSpPr>
            <a:spLocks noGrp="1"/>
          </p:cNvSpPr>
          <p:nvPr>
            <p:ph type="ctrTitle"/>
          </p:nvPr>
        </p:nvSpPr>
        <p:spPr>
          <a:xfrm>
            <a:off x="1518081" y="1918154"/>
            <a:ext cx="9155837" cy="3021691"/>
          </a:xfrm>
        </p:spPr>
        <p:txBody>
          <a:bodyPr>
            <a:normAutofit fontScale="90000"/>
          </a:bodyPr>
          <a:lstStyle/>
          <a:p>
            <a:r>
              <a:rPr lang="it-IT" dirty="0" err="1"/>
              <a:t>Optimal</a:t>
            </a:r>
            <a:r>
              <a:rPr lang="it-IT" dirty="0"/>
              <a:t> control strategies to </a:t>
            </a:r>
            <a:r>
              <a:rPr lang="it-IT" dirty="0" err="1"/>
              <a:t>prevent</a:t>
            </a:r>
            <a:r>
              <a:rPr lang="it-IT" dirty="0"/>
              <a:t> the hospital beds </a:t>
            </a:r>
            <a:r>
              <a:rPr lang="it-IT" dirty="0" err="1"/>
              <a:t>collapse</a:t>
            </a:r>
            <a:r>
              <a:rPr lang="it-IT" dirty="0"/>
              <a:t> </a:t>
            </a:r>
            <a:r>
              <a:rPr lang="it-IT" dirty="0" err="1"/>
              <a:t>during</a:t>
            </a:r>
            <a:r>
              <a:rPr lang="it-IT" dirty="0"/>
              <a:t> Covid-19 </a:t>
            </a:r>
            <a:r>
              <a:rPr lang="it-IT" dirty="0" err="1"/>
              <a:t>outbreak</a:t>
            </a:r>
            <a:r>
              <a:rPr lang="it-IT" dirty="0"/>
              <a:t> </a:t>
            </a:r>
          </a:p>
        </p:txBody>
      </p:sp>
    </p:spTree>
    <p:extLst>
      <p:ext uri="{BB962C8B-B14F-4D97-AF65-F5344CB8AC3E}">
        <p14:creationId xmlns:p14="http://schemas.microsoft.com/office/powerpoint/2010/main" val="164167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CE79EE-DC45-434D-989E-D7A9EBE1FBFC}"/>
              </a:ext>
            </a:extLst>
          </p:cNvPr>
          <p:cNvSpPr>
            <a:spLocks noGrp="1"/>
          </p:cNvSpPr>
          <p:nvPr>
            <p:ph type="title"/>
          </p:nvPr>
        </p:nvSpPr>
        <p:spPr/>
        <p:txBody>
          <a:bodyPr/>
          <a:lstStyle/>
          <a:p>
            <a:r>
              <a:rPr lang="it-IT" dirty="0"/>
              <a:t>Funzioni di costo </a:t>
            </a:r>
          </a:p>
        </p:txBody>
      </p:sp>
      <p:sp>
        <p:nvSpPr>
          <p:cNvPr id="3" name="Segnaposto contenuto 2">
            <a:extLst>
              <a:ext uri="{FF2B5EF4-FFF2-40B4-BE49-F238E27FC236}">
                <a16:creationId xmlns:a16="http://schemas.microsoft.com/office/drawing/2014/main" id="{24450AA9-F64F-4BBA-AB21-A2066BDFBF1B}"/>
              </a:ext>
            </a:extLst>
          </p:cNvPr>
          <p:cNvSpPr>
            <a:spLocks noGrp="1"/>
          </p:cNvSpPr>
          <p:nvPr>
            <p:ph idx="1"/>
          </p:nvPr>
        </p:nvSpPr>
        <p:spPr/>
        <p:txBody>
          <a:bodyPr>
            <a:normAutofit/>
          </a:bodyPr>
          <a:lstStyle/>
          <a:p>
            <a:endParaRPr lang="it-IT" dirty="0"/>
          </a:p>
        </p:txBody>
      </p:sp>
    </p:spTree>
    <p:extLst>
      <p:ext uri="{BB962C8B-B14F-4D97-AF65-F5344CB8AC3E}">
        <p14:creationId xmlns:p14="http://schemas.microsoft.com/office/powerpoint/2010/main" val="389305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C73DCA-3D20-417F-802A-037F13AAB495}"/>
              </a:ext>
            </a:extLst>
          </p:cNvPr>
          <p:cNvSpPr>
            <a:spLocks noGrp="1"/>
          </p:cNvSpPr>
          <p:nvPr>
            <p:ph type="title"/>
          </p:nvPr>
        </p:nvSpPr>
        <p:spPr/>
        <p:txBody>
          <a:bodyPr/>
          <a:lstStyle/>
          <a:p>
            <a:r>
              <a:rPr lang="it-IT" dirty="0"/>
              <a:t>Applicazione </a:t>
            </a:r>
            <a:r>
              <a:rPr lang="it-IT" dirty="0" err="1"/>
              <a:t>Pontryagin</a:t>
            </a:r>
            <a:endParaRPr lang="it-IT" dirty="0"/>
          </a:p>
        </p:txBody>
      </p:sp>
      <p:sp>
        <p:nvSpPr>
          <p:cNvPr id="3" name="Segnaposto contenuto 2">
            <a:extLst>
              <a:ext uri="{FF2B5EF4-FFF2-40B4-BE49-F238E27FC236}">
                <a16:creationId xmlns:a16="http://schemas.microsoft.com/office/drawing/2014/main" id="{19C0A194-8441-4B7F-BE0D-6520B1F83F8C}"/>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143691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FE554A-9B73-49E7-9D7E-714BC07FC946}"/>
              </a:ext>
            </a:extLst>
          </p:cNvPr>
          <p:cNvSpPr>
            <a:spLocks noGrp="1"/>
          </p:cNvSpPr>
          <p:nvPr>
            <p:ph type="title"/>
          </p:nvPr>
        </p:nvSpPr>
        <p:spPr/>
        <p:txBody>
          <a:bodyPr/>
          <a:lstStyle/>
          <a:p>
            <a:r>
              <a:rPr lang="it-IT" dirty="0"/>
              <a:t>Fitting parametri modello </a:t>
            </a:r>
          </a:p>
        </p:txBody>
      </p:sp>
      <p:sp>
        <p:nvSpPr>
          <p:cNvPr id="3" name="Segnaposto contenuto 2">
            <a:extLst>
              <a:ext uri="{FF2B5EF4-FFF2-40B4-BE49-F238E27FC236}">
                <a16:creationId xmlns:a16="http://schemas.microsoft.com/office/drawing/2014/main" id="{F7F19063-0AD8-430C-AF04-B95F6B46DBD9}"/>
              </a:ext>
            </a:extLst>
          </p:cNvPr>
          <p:cNvSpPr>
            <a:spLocks noGrp="1"/>
          </p:cNvSpPr>
          <p:nvPr>
            <p:ph idx="1"/>
          </p:nvPr>
        </p:nvSpPr>
        <p:spPr/>
        <p:txBody>
          <a:bodyPr/>
          <a:lstStyle/>
          <a:p>
            <a:r>
              <a:rPr lang="it-IT" dirty="0"/>
              <a:t>Prima di effettuare l’ottimizzazione puntiamo a far aderire il modello ai dati reali al fine di avere al momento dell’ottimizzazione dei risultati che possono rispecchiare per certi versi le reali possibilità usando strategie di controllo ottimo offerte da </a:t>
            </a:r>
            <a:r>
              <a:rPr lang="it-IT" dirty="0" err="1"/>
              <a:t>Matlab</a:t>
            </a:r>
            <a:r>
              <a:rPr lang="it-IT" dirty="0"/>
              <a:t>.</a:t>
            </a:r>
          </a:p>
        </p:txBody>
      </p:sp>
    </p:spTree>
    <p:extLst>
      <p:ext uri="{BB962C8B-B14F-4D97-AF65-F5344CB8AC3E}">
        <p14:creationId xmlns:p14="http://schemas.microsoft.com/office/powerpoint/2010/main" val="86234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AB8B82-CFD6-4BAE-ADAA-82BD6335EE96}"/>
              </a:ext>
            </a:extLst>
          </p:cNvPr>
          <p:cNvSpPr>
            <a:spLocks noGrp="1"/>
          </p:cNvSpPr>
          <p:nvPr>
            <p:ph type="title"/>
          </p:nvPr>
        </p:nvSpPr>
        <p:spPr/>
        <p:txBody>
          <a:bodyPr/>
          <a:lstStyle/>
          <a:p>
            <a:r>
              <a:rPr lang="it-IT" dirty="0"/>
              <a:t>Risultati fitting </a:t>
            </a:r>
          </a:p>
        </p:txBody>
      </p:sp>
      <p:sp>
        <p:nvSpPr>
          <p:cNvPr id="3" name="Segnaposto contenuto 2">
            <a:extLst>
              <a:ext uri="{FF2B5EF4-FFF2-40B4-BE49-F238E27FC236}">
                <a16:creationId xmlns:a16="http://schemas.microsoft.com/office/drawing/2014/main" id="{30465578-A557-4B16-93C6-5C697988B3FA}"/>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795288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335A54-1967-4613-944D-A05885A0DD59}"/>
              </a:ext>
            </a:extLst>
          </p:cNvPr>
          <p:cNvSpPr>
            <a:spLocks noGrp="1"/>
          </p:cNvSpPr>
          <p:nvPr>
            <p:ph type="title"/>
          </p:nvPr>
        </p:nvSpPr>
        <p:spPr/>
        <p:txBody>
          <a:bodyPr/>
          <a:lstStyle/>
          <a:p>
            <a:r>
              <a:rPr lang="it-IT" dirty="0"/>
              <a:t>Risultati/simulazione: Prima strategia </a:t>
            </a:r>
          </a:p>
        </p:txBody>
      </p:sp>
      <p:sp>
        <p:nvSpPr>
          <p:cNvPr id="3" name="Segnaposto contenuto 2">
            <a:extLst>
              <a:ext uri="{FF2B5EF4-FFF2-40B4-BE49-F238E27FC236}">
                <a16:creationId xmlns:a16="http://schemas.microsoft.com/office/drawing/2014/main" id="{561C6A1C-AF6C-4B15-A2B5-E658D8ADA268}"/>
              </a:ext>
            </a:extLst>
          </p:cNvPr>
          <p:cNvSpPr>
            <a:spLocks noGrp="1"/>
          </p:cNvSpPr>
          <p:nvPr>
            <p:ph idx="1"/>
          </p:nvPr>
        </p:nvSpPr>
        <p:spPr/>
        <p:txBody>
          <a:bodyPr/>
          <a:lstStyle/>
          <a:p>
            <a:r>
              <a:rPr lang="it-IT" dirty="0"/>
              <a:t>Funzione di costo, risultati (simulazione) e interpretazione/commento</a:t>
            </a:r>
          </a:p>
        </p:txBody>
      </p:sp>
    </p:spTree>
    <p:extLst>
      <p:ext uri="{BB962C8B-B14F-4D97-AF65-F5344CB8AC3E}">
        <p14:creationId xmlns:p14="http://schemas.microsoft.com/office/powerpoint/2010/main" val="39237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98CD87-9F95-4877-8025-557429D92DCB}"/>
              </a:ext>
            </a:extLst>
          </p:cNvPr>
          <p:cNvSpPr>
            <a:spLocks noGrp="1"/>
          </p:cNvSpPr>
          <p:nvPr>
            <p:ph type="title"/>
          </p:nvPr>
        </p:nvSpPr>
        <p:spPr/>
        <p:txBody>
          <a:bodyPr/>
          <a:lstStyle/>
          <a:p>
            <a:r>
              <a:rPr lang="it-IT" dirty="0"/>
              <a:t>Risultati/simulazione: seconda strategia</a:t>
            </a:r>
          </a:p>
        </p:txBody>
      </p:sp>
      <p:sp>
        <p:nvSpPr>
          <p:cNvPr id="3" name="Segnaposto contenuto 2">
            <a:extLst>
              <a:ext uri="{FF2B5EF4-FFF2-40B4-BE49-F238E27FC236}">
                <a16:creationId xmlns:a16="http://schemas.microsoft.com/office/drawing/2014/main" id="{EC51D80F-42CA-471C-8282-47ED4B94CCC1}"/>
              </a:ext>
            </a:extLst>
          </p:cNvPr>
          <p:cNvSpPr>
            <a:spLocks noGrp="1"/>
          </p:cNvSpPr>
          <p:nvPr>
            <p:ph idx="1"/>
          </p:nvPr>
        </p:nvSpPr>
        <p:spPr/>
        <p:txBody>
          <a:bodyPr/>
          <a:lstStyle/>
          <a:p>
            <a:r>
              <a:rPr lang="it-IT" dirty="0"/>
              <a:t>Funzione di costo, risultati (simulazione) e interpretazione/commento</a:t>
            </a:r>
          </a:p>
          <a:p>
            <a:endParaRPr lang="it-IT" dirty="0"/>
          </a:p>
        </p:txBody>
      </p:sp>
    </p:spTree>
    <p:extLst>
      <p:ext uri="{BB962C8B-B14F-4D97-AF65-F5344CB8AC3E}">
        <p14:creationId xmlns:p14="http://schemas.microsoft.com/office/powerpoint/2010/main" val="3891287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4A028A-E8BC-4FED-B759-0A784ED6D5EB}"/>
              </a:ext>
            </a:extLst>
          </p:cNvPr>
          <p:cNvSpPr>
            <a:spLocks noGrp="1"/>
          </p:cNvSpPr>
          <p:nvPr>
            <p:ph type="title"/>
          </p:nvPr>
        </p:nvSpPr>
        <p:spPr/>
        <p:txBody>
          <a:bodyPr/>
          <a:lstStyle/>
          <a:p>
            <a:r>
              <a:rPr lang="it-IT" dirty="0"/>
              <a:t>Risultati/simulazione: terza strategia</a:t>
            </a:r>
          </a:p>
        </p:txBody>
      </p:sp>
      <p:sp>
        <p:nvSpPr>
          <p:cNvPr id="3" name="Segnaposto contenuto 2">
            <a:extLst>
              <a:ext uri="{FF2B5EF4-FFF2-40B4-BE49-F238E27FC236}">
                <a16:creationId xmlns:a16="http://schemas.microsoft.com/office/drawing/2014/main" id="{A7CD259D-7996-4711-9A0B-C900E9C6E9A7}"/>
              </a:ext>
            </a:extLst>
          </p:cNvPr>
          <p:cNvSpPr>
            <a:spLocks noGrp="1"/>
          </p:cNvSpPr>
          <p:nvPr>
            <p:ph idx="1"/>
          </p:nvPr>
        </p:nvSpPr>
        <p:spPr/>
        <p:txBody>
          <a:bodyPr/>
          <a:lstStyle/>
          <a:p>
            <a:r>
              <a:rPr lang="it-IT" dirty="0"/>
              <a:t>Funzione di costo, risultati (simulazione) e interpretazione/commento</a:t>
            </a:r>
          </a:p>
          <a:p>
            <a:endParaRPr lang="it-IT" dirty="0"/>
          </a:p>
        </p:txBody>
      </p:sp>
    </p:spTree>
    <p:extLst>
      <p:ext uri="{BB962C8B-B14F-4D97-AF65-F5344CB8AC3E}">
        <p14:creationId xmlns:p14="http://schemas.microsoft.com/office/powerpoint/2010/main" val="2267820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B63908-7A26-42C4-8E2A-FA1E2973047D}"/>
              </a:ext>
            </a:extLst>
          </p:cNvPr>
          <p:cNvSpPr>
            <a:spLocks noGrp="1"/>
          </p:cNvSpPr>
          <p:nvPr>
            <p:ph type="title"/>
          </p:nvPr>
        </p:nvSpPr>
        <p:spPr/>
        <p:txBody>
          <a:bodyPr/>
          <a:lstStyle/>
          <a:p>
            <a:r>
              <a:rPr lang="it-IT" dirty="0"/>
              <a:t>Risultati/simulazione: quarta strategia</a:t>
            </a:r>
          </a:p>
        </p:txBody>
      </p:sp>
      <p:sp>
        <p:nvSpPr>
          <p:cNvPr id="3" name="Segnaposto contenuto 2">
            <a:extLst>
              <a:ext uri="{FF2B5EF4-FFF2-40B4-BE49-F238E27FC236}">
                <a16:creationId xmlns:a16="http://schemas.microsoft.com/office/drawing/2014/main" id="{D69A7350-E170-406E-8B1D-E0CEE68741E5}"/>
              </a:ext>
            </a:extLst>
          </p:cNvPr>
          <p:cNvSpPr>
            <a:spLocks noGrp="1"/>
          </p:cNvSpPr>
          <p:nvPr>
            <p:ph idx="1"/>
          </p:nvPr>
        </p:nvSpPr>
        <p:spPr/>
        <p:txBody>
          <a:bodyPr/>
          <a:lstStyle/>
          <a:p>
            <a:r>
              <a:rPr lang="it-IT" dirty="0"/>
              <a:t>Funzione di costo, risultati (simulazione) e interpretazione/commento</a:t>
            </a:r>
          </a:p>
          <a:p>
            <a:endParaRPr lang="it-IT" dirty="0"/>
          </a:p>
        </p:txBody>
      </p:sp>
    </p:spTree>
    <p:extLst>
      <p:ext uri="{BB962C8B-B14F-4D97-AF65-F5344CB8AC3E}">
        <p14:creationId xmlns:p14="http://schemas.microsoft.com/office/powerpoint/2010/main" val="3701046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C5733E-6D5C-4379-A704-5ED0CAC511EF}"/>
              </a:ext>
            </a:extLst>
          </p:cNvPr>
          <p:cNvSpPr>
            <a:spLocks noGrp="1"/>
          </p:cNvSpPr>
          <p:nvPr>
            <p:ph type="title"/>
          </p:nvPr>
        </p:nvSpPr>
        <p:spPr/>
        <p:txBody>
          <a:bodyPr/>
          <a:lstStyle/>
          <a:p>
            <a:r>
              <a:rPr lang="it-IT" dirty="0"/>
              <a:t>Comparazione strategie e commenti sullo sforzo del controllo </a:t>
            </a:r>
          </a:p>
        </p:txBody>
      </p:sp>
      <p:sp>
        <p:nvSpPr>
          <p:cNvPr id="3" name="Segnaposto contenuto 2">
            <a:extLst>
              <a:ext uri="{FF2B5EF4-FFF2-40B4-BE49-F238E27FC236}">
                <a16:creationId xmlns:a16="http://schemas.microsoft.com/office/drawing/2014/main" id="{AE98EBF6-65BA-4034-B49C-AB4D24C52433}"/>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498313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9C770-B30E-4327-9628-3BAF01DA3095}"/>
              </a:ext>
            </a:extLst>
          </p:cNvPr>
          <p:cNvSpPr>
            <a:spLocks noGrp="1"/>
          </p:cNvSpPr>
          <p:nvPr>
            <p:ph type="title"/>
          </p:nvPr>
        </p:nvSpPr>
        <p:spPr/>
        <p:txBody>
          <a:bodyPr/>
          <a:lstStyle/>
          <a:p>
            <a:r>
              <a:rPr lang="it-IT"/>
              <a:t>Conclusioni</a:t>
            </a:r>
          </a:p>
        </p:txBody>
      </p:sp>
      <p:sp>
        <p:nvSpPr>
          <p:cNvPr id="3" name="Segnaposto contenuto 2">
            <a:extLst>
              <a:ext uri="{FF2B5EF4-FFF2-40B4-BE49-F238E27FC236}">
                <a16:creationId xmlns:a16="http://schemas.microsoft.com/office/drawing/2014/main" id="{9C63552D-BF21-490D-96EB-362640E23431}"/>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98077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5E32BFA8-865F-4378-A860-501FC2C87A87}"/>
                  </a:ext>
                </a:extLst>
              </p:cNvPr>
              <p:cNvSpPr txBox="1"/>
              <p:nvPr/>
            </p:nvSpPr>
            <p:spPr>
              <a:xfrm>
                <a:off x="1859103" y="2372396"/>
                <a:ext cx="8460554" cy="317054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it-IT" sz="2400" i="1" u="sng" smtClean="0">
                              <a:latin typeface="Cambria Math" panose="02040503050406030204" pitchFamily="18" charset="0"/>
                            </a:rPr>
                          </m:ctrlPr>
                        </m:accPr>
                        <m:e>
                          <m:r>
                            <a:rPr lang="it-IT" sz="2400" b="0" i="1" u="sng" smtClean="0">
                              <a:latin typeface="Cambria Math" panose="02040503050406030204" pitchFamily="18" charset="0"/>
                            </a:rPr>
                            <m:t>𝑆</m:t>
                          </m:r>
                        </m:e>
                      </m:acc>
                      <m:r>
                        <a:rPr lang="it-IT" sz="2400" b="0" i="1" u="sng" smtClean="0">
                          <a:latin typeface="Cambria Math" panose="02040503050406030204" pitchFamily="18" charset="0"/>
                        </a:rPr>
                        <m:t>=</m:t>
                      </m:r>
                      <m:r>
                        <a:rPr lang="it-IT" sz="2400" b="0" i="1" u="sng" smtClean="0">
                          <a:latin typeface="Cambria Math" panose="02040503050406030204" pitchFamily="18" charset="0"/>
                        </a:rPr>
                        <m:t>𝑏</m:t>
                      </m:r>
                      <m:r>
                        <a:rPr lang="it-IT" sz="2400" b="0" i="1" u="sng" smtClean="0">
                          <a:latin typeface="Cambria Math" panose="02040503050406030204" pitchFamily="18" charset="0"/>
                        </a:rPr>
                        <m:t>−</m:t>
                      </m:r>
                      <m:r>
                        <a:rPr lang="it-IT" sz="2400" b="0" i="1" u="sng" smtClean="0">
                          <a:latin typeface="Cambria Math" panose="02040503050406030204" pitchFamily="18" charset="0"/>
                        </a:rPr>
                        <m:t>𝑑𝑆</m:t>
                      </m:r>
                      <m:r>
                        <a:rPr lang="it-IT" sz="2400" b="0" i="1" u="sng" smtClean="0">
                          <a:latin typeface="Cambria Math" panose="02040503050406030204" pitchFamily="18" charset="0"/>
                        </a:rPr>
                        <m:t>−</m:t>
                      </m:r>
                      <m:r>
                        <a:rPr lang="it-IT" sz="2400" i="1" u="sng">
                          <a:latin typeface="Cambria Math" panose="02040503050406030204" pitchFamily="18" charset="0"/>
                          <a:ea typeface="Cambria Math" panose="02040503050406030204" pitchFamily="18" charset="0"/>
                        </a:rPr>
                        <m:t>𝛽</m:t>
                      </m:r>
                      <m:r>
                        <a:rPr lang="it-IT" sz="2400" b="0" i="1" u="sng" smtClean="0">
                          <a:latin typeface="Cambria Math" panose="02040503050406030204" pitchFamily="18" charset="0"/>
                        </a:rPr>
                        <m:t>𝑆</m:t>
                      </m:r>
                      <m:sSub>
                        <m:sSubPr>
                          <m:ctrlPr>
                            <a:rPr lang="it-IT" sz="2400" i="1" u="sng">
                              <a:latin typeface="Cambria Math" panose="02040503050406030204" pitchFamily="18" charset="0"/>
                            </a:rPr>
                          </m:ctrlPr>
                        </m:sSubPr>
                        <m:e>
                          <m:r>
                            <a:rPr lang="it-IT" sz="2400" i="1" u="sng">
                              <a:latin typeface="Cambria Math" panose="02040503050406030204" pitchFamily="18" charset="0"/>
                            </a:rPr>
                            <m:t>𝐼</m:t>
                          </m:r>
                        </m:e>
                        <m:sub>
                          <m:r>
                            <a:rPr lang="it-IT" sz="2400" b="0" i="1" u="sng" smtClean="0">
                              <a:latin typeface="Cambria Math" panose="02040503050406030204" pitchFamily="18" charset="0"/>
                            </a:rPr>
                            <m:t>𝑎</m:t>
                          </m:r>
                        </m:sub>
                      </m:sSub>
                      <m:d>
                        <m:dPr>
                          <m:ctrlPr>
                            <a:rPr lang="it-IT" sz="2400" b="0" i="1" u="sng" smtClean="0">
                              <a:latin typeface="Cambria Math" panose="02040503050406030204" pitchFamily="18" charset="0"/>
                            </a:rPr>
                          </m:ctrlPr>
                        </m:dPr>
                        <m:e>
                          <m:r>
                            <a:rPr lang="it-IT" sz="2400" b="0" i="1" u="sng" smtClean="0">
                              <a:latin typeface="Cambria Math" panose="02040503050406030204" pitchFamily="18" charset="0"/>
                            </a:rPr>
                            <m:t>1−</m:t>
                          </m:r>
                          <m:sSub>
                            <m:sSubPr>
                              <m:ctrlPr>
                                <a:rPr lang="it-IT" sz="2400" b="0" i="1" u="sng" smtClean="0">
                                  <a:latin typeface="Cambria Math" panose="02040503050406030204" pitchFamily="18" charset="0"/>
                                </a:rPr>
                              </m:ctrlPr>
                            </m:sSubPr>
                            <m:e>
                              <m:r>
                                <a:rPr lang="it-IT" sz="2400" b="0" i="1" u="sng" smtClean="0">
                                  <a:latin typeface="Cambria Math" panose="02040503050406030204" pitchFamily="18" charset="0"/>
                                </a:rPr>
                                <m:t>𝑢</m:t>
                              </m:r>
                            </m:e>
                            <m:sub>
                              <m:r>
                                <a:rPr lang="it-IT" sz="2400" b="0" i="1" u="sng" smtClean="0">
                                  <a:latin typeface="Cambria Math" panose="02040503050406030204" pitchFamily="18" charset="0"/>
                                </a:rPr>
                                <m:t>𝑝</m:t>
                              </m:r>
                            </m:sub>
                          </m:sSub>
                        </m:e>
                      </m:d>
                      <m:r>
                        <a:rPr lang="it-IT" sz="2400" b="0" i="1" u="sng" smtClean="0">
                          <a:latin typeface="Cambria Math" panose="02040503050406030204" pitchFamily="18" charset="0"/>
                        </a:rPr>
                        <m:t>+</m:t>
                      </m:r>
                      <m:r>
                        <a:rPr lang="it-IT" sz="2400" b="0" i="1" u="sng" smtClean="0">
                          <a:latin typeface="Cambria Math" panose="02040503050406030204" pitchFamily="18" charset="0"/>
                          <a:ea typeface="Cambria Math" panose="02040503050406030204" pitchFamily="18" charset="0"/>
                        </a:rPr>
                        <m:t>𝜂</m:t>
                      </m:r>
                      <m:r>
                        <a:rPr lang="it-IT" sz="2400" b="0" i="1" u="sng" smtClean="0">
                          <a:latin typeface="Cambria Math" panose="02040503050406030204" pitchFamily="18" charset="0"/>
                          <a:ea typeface="Cambria Math" panose="02040503050406030204" pitchFamily="18" charset="0"/>
                        </a:rPr>
                        <m:t>𝑅</m:t>
                      </m:r>
                      <m:r>
                        <a:rPr lang="it-IT" sz="2400" b="0" i="1" u="sng" smtClean="0">
                          <a:latin typeface="Cambria Math" panose="02040503050406030204" pitchFamily="18" charset="0"/>
                          <a:ea typeface="Cambria Math" panose="02040503050406030204" pitchFamily="18" charset="0"/>
                        </a:rPr>
                        <m:t>−</m:t>
                      </m:r>
                      <m:sSub>
                        <m:sSubPr>
                          <m:ctrlPr>
                            <a:rPr lang="it-IT" sz="2400" b="0" i="1" u="sng" smtClean="0">
                              <a:latin typeface="Cambria Math" panose="02040503050406030204" pitchFamily="18" charset="0"/>
                              <a:ea typeface="Cambria Math" panose="02040503050406030204" pitchFamily="18" charset="0"/>
                            </a:rPr>
                          </m:ctrlPr>
                        </m:sSubPr>
                        <m:e>
                          <m:r>
                            <a:rPr lang="it-IT" sz="2400" b="0" i="1" u="sng" smtClean="0">
                              <a:latin typeface="Cambria Math" panose="02040503050406030204" pitchFamily="18" charset="0"/>
                              <a:ea typeface="Cambria Math" panose="02040503050406030204" pitchFamily="18" charset="0"/>
                            </a:rPr>
                            <m:t>𝑢</m:t>
                          </m:r>
                        </m:e>
                        <m:sub>
                          <m:r>
                            <a:rPr lang="it-IT" sz="2400" b="0" i="1" u="sng" smtClean="0">
                              <a:latin typeface="Cambria Math" panose="02040503050406030204" pitchFamily="18" charset="0"/>
                              <a:ea typeface="Cambria Math" panose="02040503050406030204" pitchFamily="18" charset="0"/>
                            </a:rPr>
                            <m:t>𝑣𝑎</m:t>
                          </m:r>
                        </m:sub>
                      </m:sSub>
                      <m:r>
                        <a:rPr lang="it-IT" sz="2400" b="0" i="1" u="sng" smtClean="0">
                          <a:latin typeface="Cambria Math" panose="02040503050406030204" pitchFamily="18" charset="0"/>
                          <a:ea typeface="Cambria Math" panose="02040503050406030204" pitchFamily="18" charset="0"/>
                        </a:rPr>
                        <m:t>𝑆</m:t>
                      </m:r>
                    </m:oMath>
                  </m:oMathPara>
                </a14:m>
                <a:endParaRPr lang="it-IT" sz="2400" u="sng" dirty="0"/>
              </a:p>
              <a:p>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m:t>
                      </m:r>
                      <m:r>
                        <a:rPr lang="it-IT" sz="2400" b="0" i="1" smtClean="0">
                          <a:latin typeface="Cambria Math" panose="02040503050406030204" pitchFamily="18" charset="0"/>
                        </a:rPr>
                        <m:t>𝑑𝐸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ea typeface="Cambria Math" panose="02040503050406030204" pitchFamily="18" charset="0"/>
                        </a:rPr>
                        <m:t>𝑆</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𝐼</m:t>
                          </m:r>
                        </m:e>
                        <m:sub>
                          <m:r>
                            <a:rPr lang="it-IT" sz="2400" b="0" i="1" smtClean="0">
                              <a:latin typeface="Cambria Math" panose="02040503050406030204" pitchFamily="18" charset="0"/>
                              <a:ea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rPr>
                        <m:t>𝑘𝐸</m:t>
                      </m:r>
                    </m:oMath>
                  </m:oMathPara>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r>
                      <a:rPr lang="it-IT" sz="2400" b="0" i="1" smtClean="0">
                        <a:latin typeface="Cambria Math" panose="02040503050406030204" pitchFamily="18" charset="0"/>
                      </a:rPr>
                      <m:t>𝑑𝐼</m:t>
                    </m:r>
                    <m:r>
                      <a:rPr lang="it-IT" sz="2400" b="0" i="1" smtClean="0">
                        <a:latin typeface="Cambria Math" panose="02040503050406030204" pitchFamily="18" charset="0"/>
                      </a:rPr>
                      <m:t>+</m:t>
                    </m:r>
                    <m:r>
                      <a:rPr lang="it-IT" sz="2400" b="0" i="1" smtClean="0">
                        <a:latin typeface="Cambria Math" panose="02040503050406030204" pitchFamily="18" charset="0"/>
                      </a:rPr>
                      <m:t>𝑘𝐸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14:m>
                  <m:oMath xmlns:m="http://schemas.openxmlformats.org/officeDocument/2006/math">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endParaRPr lang="it-IT" sz="2400" dirty="0"/>
              </a:p>
              <a:p>
                <a14:m>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𝑄</m:t>
                        </m:r>
                      </m:e>
                    </m:acc>
                    <m:r>
                      <a:rPr lang="it-IT" sz="2400" b="0" i="1" smtClean="0">
                        <a:latin typeface="Cambria Math" panose="02040503050406030204" pitchFamily="18" charset="0"/>
                      </a:rPr>
                      <m:t> =−</m:t>
                    </m:r>
                    <m:r>
                      <a:rPr lang="it-IT" sz="2400" b="0" i="1" smtClean="0">
                        <a:latin typeface="Cambria Math" panose="02040503050406030204" pitchFamily="18" charset="0"/>
                      </a:rPr>
                      <m:t>𝑑𝑄</m:t>
                    </m:r>
                    <m:r>
                      <a:rPr lang="it-IT" sz="2400" b="0" i="1" smtClean="0">
                        <a:latin typeface="Cambria Math" panose="02040503050406030204" pitchFamily="18" charset="0"/>
                      </a:rPr>
                      <m:t>+</m:t>
                    </m:r>
                    <m:r>
                      <a:rPr lang="it-IT" sz="2400" b="0" i="1" smtClean="0">
                        <a:latin typeface="Cambria Math" panose="02040503050406030204" pitchFamily="18" charset="0"/>
                      </a:rPr>
                      <m:t>𝑝</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oMath>
                </a14:m>
                <a:r>
                  <a:rPr lang="it-IT" sz="2400" b="0" dirty="0">
                    <a:ea typeface="Cambria Math" panose="02040503050406030204" pitchFamily="18" charset="0"/>
                  </a:rPr>
                  <a:t> </a:t>
                </a:r>
                <a14:m>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oMath>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e>
                    </m:d>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0" smtClean="0">
                        <a:latin typeface="Cambria Math" panose="02040503050406030204" pitchFamily="18" charset="0"/>
                      </a:rPr>
                      <m:t>+</m:t>
                    </m:r>
                    <m:r>
                      <a:rPr lang="it-IT" sz="2400" b="0" i="1" smtClean="0">
                        <a:latin typeface="Cambria Math" panose="02040503050406030204" pitchFamily="18" charset="0"/>
                      </a:rPr>
                      <m:t>(1−</m:t>
                    </m:r>
                    <m:r>
                      <a:rPr lang="it-IT" sz="2400" b="0" i="1" smtClean="0">
                        <a:latin typeface="Cambria Math" panose="02040503050406030204" pitchFamily="18" charset="0"/>
                      </a:rPr>
                      <m:t>𝑝</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endParaRPr lang="it-IT" sz="2400" dirty="0"/>
              </a:p>
              <a:p>
                <a:pPr/>
                <a14:m>
                  <m:oMathPara xmlns:m="http://schemas.openxmlformats.org/officeDocument/2006/math">
                    <m:oMathParaPr>
                      <m:jc m:val="left"/>
                    </m:oMathParaPr>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𝑚</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oMath>
                  </m:oMathPara>
                </a14:m>
                <a:endParaRPr lang="it-IT" sz="2400" dirty="0"/>
              </a:p>
              <a:p>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𝑅</m:t>
                          </m:r>
                        </m:e>
                      </m:acc>
                      <m:r>
                        <a:rPr lang="it-IT" sz="2400" b="0" i="1" smtClean="0">
                          <a:latin typeface="Cambria Math" panose="02040503050406030204" pitchFamily="18" charset="0"/>
                        </a:rPr>
                        <m:t>=−</m:t>
                      </m:r>
                      <m:r>
                        <a:rPr lang="it-IT" sz="2400" b="0" i="1" smtClean="0">
                          <a:latin typeface="Cambria Math" panose="02040503050406030204" pitchFamily="18" charset="0"/>
                        </a:rPr>
                        <m:t>𝑑𝑅</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1</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𝑎</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oMath>
                  </m:oMathPara>
                </a14:m>
                <a:endParaRPr lang="it-IT"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𝑉</m:t>
                          </m:r>
                        </m:e>
                      </m:acc>
                      <m:r>
                        <a:rPr lang="it-IT" sz="2400" b="0" i="1" smtClean="0">
                          <a:latin typeface="Cambria Math" panose="02040503050406030204" pitchFamily="18" charset="0"/>
                        </a:rPr>
                        <m:t>=−</m:t>
                      </m:r>
                      <m:r>
                        <a:rPr lang="it-IT" sz="2400" b="0" i="1" smtClean="0">
                          <a:latin typeface="Cambria Math" panose="02040503050406030204" pitchFamily="18" charset="0"/>
                        </a:rPr>
                        <m:t>𝑑𝑉</m:t>
                      </m:r>
                      <m:r>
                        <a:rPr lang="it-IT" sz="2400" b="0" i="1" smtClean="0">
                          <a:latin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𝑢</m:t>
                          </m:r>
                        </m:e>
                        <m:sub>
                          <m:r>
                            <a:rPr lang="it-IT" sz="2400" i="1">
                              <a:latin typeface="Cambria Math" panose="02040503050406030204" pitchFamily="18" charset="0"/>
                              <a:ea typeface="Cambria Math" panose="02040503050406030204" pitchFamily="18" charset="0"/>
                            </a:rPr>
                            <m:t>𝑣𝑎</m:t>
                          </m:r>
                        </m:sub>
                      </m:sSub>
                      <m:r>
                        <a:rPr lang="it-IT" sz="2400" i="1">
                          <a:latin typeface="Cambria Math" panose="02040503050406030204" pitchFamily="18" charset="0"/>
                          <a:ea typeface="Cambria Math" panose="02040503050406030204" pitchFamily="18" charset="0"/>
                        </a:rPr>
                        <m:t>𝑆</m:t>
                      </m:r>
                    </m:oMath>
                  </m:oMathPara>
                </a14:m>
                <a:endParaRPr lang="it-IT" sz="2400" dirty="0"/>
              </a:p>
            </p:txBody>
          </p:sp>
        </mc:Choice>
        <mc:Fallback xmlns="">
          <p:sp>
            <p:nvSpPr>
              <p:cNvPr id="4" name="CasellaDiTesto 3">
                <a:extLst>
                  <a:ext uri="{FF2B5EF4-FFF2-40B4-BE49-F238E27FC236}">
                    <a16:creationId xmlns:a16="http://schemas.microsoft.com/office/drawing/2014/main" id="{5E32BFA8-865F-4378-A860-501FC2C87A87}"/>
                  </a:ext>
                </a:extLst>
              </p:cNvPr>
              <p:cNvSpPr txBox="1">
                <a:spLocks noRot="1" noChangeAspect="1" noMove="1" noResize="1" noEditPoints="1" noAdjustHandles="1" noChangeArrowheads="1" noChangeShapeType="1" noTextEdit="1"/>
              </p:cNvSpPr>
              <p:nvPr/>
            </p:nvSpPr>
            <p:spPr>
              <a:xfrm>
                <a:off x="1859103" y="2372396"/>
                <a:ext cx="8460554" cy="3170548"/>
              </a:xfrm>
              <a:prstGeom prst="rect">
                <a:avLst/>
              </a:prstGeom>
              <a:blipFill>
                <a:blip r:embed="rId2"/>
                <a:stretch>
                  <a:fillRect l="-1585"/>
                </a:stretch>
              </a:blipFill>
            </p:spPr>
            <p:txBody>
              <a:bodyPr/>
              <a:lstStyle/>
              <a:p>
                <a:r>
                  <a:rPr lang="it-IT">
                    <a:noFill/>
                  </a:rPr>
                  <a:t> </a:t>
                </a:r>
              </a:p>
            </p:txBody>
          </p:sp>
        </mc:Fallback>
      </mc:AlternateContent>
      <p:sp>
        <p:nvSpPr>
          <p:cNvPr id="5" name="Titolo 1">
            <a:extLst>
              <a:ext uri="{FF2B5EF4-FFF2-40B4-BE49-F238E27FC236}">
                <a16:creationId xmlns:a16="http://schemas.microsoft.com/office/drawing/2014/main" id="{E062A02D-8C6F-4457-80DC-EE6235E0CBFF}"/>
              </a:ext>
            </a:extLst>
          </p:cNvPr>
          <p:cNvSpPr>
            <a:spLocks noGrp="1"/>
          </p:cNvSpPr>
          <p:nvPr>
            <p:ph type="title"/>
          </p:nvPr>
        </p:nvSpPr>
        <p:spPr>
          <a:xfrm>
            <a:off x="838200" y="365125"/>
            <a:ext cx="10515600" cy="1325563"/>
          </a:xfrm>
        </p:spPr>
        <p:txBody>
          <a:bodyPr/>
          <a:lstStyle/>
          <a:p>
            <a:r>
              <a:rPr lang="it-IT" dirty="0"/>
              <a:t>Modello matematico </a:t>
            </a:r>
          </a:p>
        </p:txBody>
      </p:sp>
    </p:spTree>
    <p:extLst>
      <p:ext uri="{BB962C8B-B14F-4D97-AF65-F5344CB8AC3E}">
        <p14:creationId xmlns:p14="http://schemas.microsoft.com/office/powerpoint/2010/main" val="54917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42863F-C3E9-41C9-8840-CE16DAEAD3A5}"/>
              </a:ext>
            </a:extLst>
          </p:cNvPr>
          <p:cNvSpPr>
            <a:spLocks noGrp="1"/>
          </p:cNvSpPr>
          <p:nvPr>
            <p:ph type="title"/>
          </p:nvPr>
        </p:nvSpPr>
        <p:spPr/>
        <p:txBody>
          <a:bodyPr/>
          <a:lstStyle/>
          <a:p>
            <a:r>
              <a:rPr lang="it-IT" dirty="0"/>
              <a:t>Definizione compartimenti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0A4A4AF-D2A4-461A-96B1-D702FB3E717D}"/>
                  </a:ext>
                </a:extLst>
              </p:cNvPr>
              <p:cNvSpPr>
                <a:spLocks noGrp="1"/>
              </p:cNvSpPr>
              <p:nvPr>
                <p:ph idx="1"/>
              </p:nvPr>
            </p:nvSpPr>
            <p:spPr/>
            <p:txBody>
              <a:bodyPr>
                <a:normAutofit fontScale="92500" lnSpcReduction="20000"/>
              </a:bodyPr>
              <a:lstStyle/>
              <a:p>
                <a14:m>
                  <m:oMath xmlns:m="http://schemas.openxmlformats.org/officeDocument/2006/math">
                    <m:r>
                      <a:rPr lang="it-IT" sz="2800" b="0" i="1" smtClean="0">
                        <a:latin typeface="Cambria Math" panose="02040503050406030204" pitchFamily="18" charset="0"/>
                      </a:rPr>
                      <m:t>𝑆</m:t>
                    </m:r>
                  </m:oMath>
                </a14:m>
                <a:r>
                  <a:rPr lang="it-IT" sz="2800" b="0" dirty="0"/>
                  <a:t>: persone sane che possono essere potenzialmente contagiate</a:t>
                </a:r>
              </a:p>
              <a:p>
                <a14:m>
                  <m:oMath xmlns:m="http://schemas.openxmlformats.org/officeDocument/2006/math">
                    <m:r>
                      <a:rPr lang="it-IT" sz="2800" b="0" i="1" smtClean="0">
                        <a:latin typeface="Cambria Math" panose="02040503050406030204" pitchFamily="18" charset="0"/>
                      </a:rPr>
                      <m:t>𝐸</m:t>
                    </m:r>
                  </m:oMath>
                </a14:m>
                <a:r>
                  <a:rPr lang="it-IT" sz="2800" b="0" dirty="0"/>
                  <a:t>: persone esposte, ossia coloro che hanno contratto il virus da poco e non possono ancora infettare.</a:t>
                </a:r>
              </a:p>
              <a:p>
                <a14:m>
                  <m:oMath xmlns:m="http://schemas.openxmlformats.org/officeDocument/2006/math">
                    <m:sSub>
                      <m:sSubPr>
                        <m:ctrlPr>
                          <a:rPr lang="it-IT" sz="2800" i="1" smtClean="0">
                            <a:latin typeface="Cambria Math" panose="02040503050406030204" pitchFamily="18" charset="0"/>
                          </a:rPr>
                        </m:ctrlPr>
                      </m:sSubPr>
                      <m:e>
                        <m:r>
                          <a:rPr lang="it-IT" sz="2800" b="0" i="1" smtClean="0">
                            <a:latin typeface="Cambria Math" panose="02040503050406030204" pitchFamily="18" charset="0"/>
                          </a:rPr>
                          <m:t>𝐼</m:t>
                        </m:r>
                      </m:e>
                      <m:sub>
                        <m:r>
                          <a:rPr lang="it-IT" sz="2800" b="0" i="1" smtClean="0">
                            <a:latin typeface="Cambria Math" panose="02040503050406030204" pitchFamily="18" charset="0"/>
                          </a:rPr>
                          <m:t>𝑎</m:t>
                        </m:r>
                      </m:sub>
                    </m:sSub>
                  </m:oMath>
                </a14:m>
                <a:r>
                  <a:rPr lang="it-IT" sz="2800" b="0" dirty="0"/>
                  <a:t>: persone infette che non hanno ancora effettuato il tampone.</a:t>
                </a:r>
              </a:p>
              <a:p>
                <a14:m>
                  <m:oMath xmlns:m="http://schemas.openxmlformats.org/officeDocument/2006/math">
                    <m:r>
                      <a:rPr lang="it-IT" b="0" i="1" smtClean="0">
                        <a:latin typeface="Cambria Math" panose="02040503050406030204" pitchFamily="18" charset="0"/>
                      </a:rPr>
                      <m:t>𝑄</m:t>
                    </m:r>
                  </m:oMath>
                </a14:m>
                <a:r>
                  <a:rPr lang="it-IT" b="0" dirty="0"/>
                  <a:t>: persone infette, risultate positive al virus e poste in isolamento domiciliare.</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𝐼</m:t>
                        </m:r>
                      </m:e>
                      <m:sub>
                        <m:r>
                          <a:rPr lang="it-IT" b="0" i="1" smtClean="0">
                            <a:latin typeface="Cambria Math" panose="02040503050406030204" pitchFamily="18" charset="0"/>
                          </a:rPr>
                          <m:t>1</m:t>
                        </m:r>
                      </m:sub>
                    </m:sSub>
                  </m:oMath>
                </a14:m>
                <a:r>
                  <a:rPr lang="it-IT" b="0" dirty="0"/>
                  <a:t>: persone infette, risultate positive al virus e ricoverate in ospedale nei reparti </a:t>
                </a:r>
                <a:r>
                  <a:rPr lang="it-IT" b="0" dirty="0" err="1"/>
                  <a:t>covid</a:t>
                </a:r>
                <a:r>
                  <a:rPr lang="it-IT" b="0" dirty="0"/>
                  <a:t>.</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𝐼</m:t>
                        </m:r>
                      </m:e>
                      <m:sub>
                        <m:r>
                          <a:rPr lang="it-IT" b="0" i="1" smtClean="0">
                            <a:latin typeface="Cambria Math" panose="02040503050406030204" pitchFamily="18" charset="0"/>
                          </a:rPr>
                          <m:t>2</m:t>
                        </m:r>
                      </m:sub>
                    </m:sSub>
                  </m:oMath>
                </a14:m>
                <a:r>
                  <a:rPr lang="it-IT" b="0" dirty="0"/>
                  <a:t>: persone infette, risultate positive al virus e ricoverate in terapia intensiva. </a:t>
                </a:r>
              </a:p>
              <a:p>
                <a14:m>
                  <m:oMath xmlns:m="http://schemas.openxmlformats.org/officeDocument/2006/math">
                    <m:r>
                      <a:rPr lang="it-IT" b="0" i="1" smtClean="0">
                        <a:latin typeface="Cambria Math" panose="02040503050406030204" pitchFamily="18" charset="0"/>
                      </a:rPr>
                      <m:t>𝑅</m:t>
                    </m:r>
                  </m:oMath>
                </a14:m>
                <a:r>
                  <a:rPr lang="it-IT" dirty="0"/>
                  <a:t>: persone guarite e momentaneamente immuni al virus. </a:t>
                </a:r>
              </a:p>
              <a:p>
                <a14:m>
                  <m:oMath xmlns:m="http://schemas.openxmlformats.org/officeDocument/2006/math">
                    <m:r>
                      <a:rPr lang="it-IT" b="0" i="1" smtClean="0">
                        <a:latin typeface="Cambria Math" panose="02040503050406030204" pitchFamily="18" charset="0"/>
                      </a:rPr>
                      <m:t>𝑉</m:t>
                    </m:r>
                  </m:oMath>
                </a14:m>
                <a:r>
                  <a:rPr lang="it-IT" dirty="0"/>
                  <a:t>: persone vaccinate immuni al virus. </a:t>
                </a:r>
              </a:p>
            </p:txBody>
          </p:sp>
        </mc:Choice>
        <mc:Fallback xmlns="">
          <p:sp>
            <p:nvSpPr>
              <p:cNvPr id="3" name="Segnaposto contenuto 2">
                <a:extLst>
                  <a:ext uri="{FF2B5EF4-FFF2-40B4-BE49-F238E27FC236}">
                    <a16:creationId xmlns:a16="http://schemas.microsoft.com/office/drawing/2014/main" id="{B0A4A4AF-D2A4-461A-96B1-D702FB3E717D}"/>
                  </a:ext>
                </a:extLst>
              </p:cNvPr>
              <p:cNvSpPr>
                <a:spLocks noGrp="1" noRot="1" noChangeAspect="1" noMove="1" noResize="1" noEditPoints="1" noAdjustHandles="1" noChangeArrowheads="1" noChangeShapeType="1" noTextEdit="1"/>
              </p:cNvSpPr>
              <p:nvPr>
                <p:ph idx="1"/>
              </p:nvPr>
            </p:nvSpPr>
            <p:spPr>
              <a:blipFill>
                <a:blip r:embed="rId2"/>
                <a:stretch>
                  <a:fillRect t="-3501" r="-1159" b="-3081"/>
                </a:stretch>
              </a:blipFill>
            </p:spPr>
            <p:txBody>
              <a:bodyPr/>
              <a:lstStyle/>
              <a:p>
                <a:r>
                  <a:rPr lang="it-IT">
                    <a:noFill/>
                  </a:rPr>
                  <a:t> </a:t>
                </a:r>
              </a:p>
            </p:txBody>
          </p:sp>
        </mc:Fallback>
      </mc:AlternateContent>
    </p:spTree>
    <p:extLst>
      <p:ext uri="{BB962C8B-B14F-4D97-AF65-F5344CB8AC3E}">
        <p14:creationId xmlns:p14="http://schemas.microsoft.com/office/powerpoint/2010/main" val="2013347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69B9572-D643-43F6-9ACD-9EAD93259F59}"/>
                  </a:ext>
                </a:extLst>
              </p:cNvPr>
              <p:cNvSpPr>
                <a:spLocks noGrp="1"/>
              </p:cNvSpPr>
              <p:nvPr>
                <p:ph idx="1"/>
              </p:nvPr>
            </p:nvSpPr>
            <p:spPr>
              <a:xfrm>
                <a:off x="742950" y="443155"/>
                <a:ext cx="10515600" cy="5971690"/>
              </a:xfrm>
            </p:spPr>
            <p:txBody>
              <a:bodyPr lIns="108000" tIns="108000" rIns="108000" bIns="108000">
                <a:normAutofit fontScale="55000" lnSpcReduction="20000"/>
              </a:bodyPr>
              <a:lstStyle/>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𝑝</m:t>
                        </m:r>
                      </m:sub>
                    </m:sSub>
                  </m:oMath>
                </a14:m>
                <a:r>
                  <a:rPr lang="it-IT" dirty="0">
                    <a:latin typeface="+mj-lt"/>
                  </a:rPr>
                  <a:t>: Controllo preventivo (distanziamento sociale, mascherina, campagne informative)</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1</m:t>
                        </m:r>
                      </m:sub>
                    </m:sSub>
                  </m:oMath>
                </a14:m>
                <a:r>
                  <a:rPr lang="it-IT" dirty="0">
                    <a:latin typeface="+mj-lt"/>
                  </a:rPr>
                  <a:t>: Controllo cure ospedaliere pazienti non in terapia intensiva (disponibilità posti letto reparto </a:t>
                </a:r>
                <a:r>
                  <a:rPr lang="it-IT" dirty="0" err="1">
                    <a:latin typeface="+mj-lt"/>
                  </a:rPr>
                  <a:t>Covid</a:t>
                </a:r>
                <a:r>
                  <a:rPr lang="it-IT" dirty="0">
                    <a:latin typeface="+mj-lt"/>
                  </a:rPr>
                  <a:t>, personale medico, uso farmaci)</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2</m:t>
                        </m:r>
                      </m:sub>
                    </m:sSub>
                    <m:r>
                      <a:rPr lang="it-IT" b="0" i="1" smtClean="0">
                        <a:latin typeface="Cambria Math" panose="02040503050406030204" pitchFamily="18" charset="0"/>
                      </a:rPr>
                      <m:t> </m:t>
                    </m:r>
                  </m:oMath>
                </a14:m>
                <a:r>
                  <a:rPr lang="it-IT" dirty="0">
                    <a:latin typeface="+mj-lt"/>
                  </a:rPr>
                  <a:t>: Controllo cure ospedaliere pazienti in terapia intensiva (disponibilità posti letto reparto terapia intensiva, ventilatori, ossigeno, personale medico)</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𝑣𝑎</m:t>
                        </m:r>
                      </m:sub>
                    </m:sSub>
                  </m:oMath>
                </a14:m>
                <a:r>
                  <a:rPr lang="it-IT" dirty="0">
                    <a:latin typeface="+mj-lt"/>
                  </a:rPr>
                  <a:t>: Vaccino</a:t>
                </a:r>
              </a:p>
              <a:p>
                <a14:m>
                  <m:oMath xmlns:m="http://schemas.openxmlformats.org/officeDocument/2006/math">
                    <m:r>
                      <a:rPr lang="it-IT" b="0" i="1" smtClean="0">
                        <a:latin typeface="Cambria Math" panose="02040503050406030204" pitchFamily="18" charset="0"/>
                      </a:rPr>
                      <m:t>𝑏</m:t>
                    </m:r>
                  </m:oMath>
                </a14:m>
                <a:r>
                  <a:rPr lang="it-IT" dirty="0">
                    <a:latin typeface="+mj-lt"/>
                  </a:rPr>
                  <a:t>: Numero di nascite giornaliero </a:t>
                </a:r>
              </a:p>
              <a:p>
                <a14:m>
                  <m:oMath xmlns:m="http://schemas.openxmlformats.org/officeDocument/2006/math">
                    <m:r>
                      <a:rPr lang="it-IT" b="0" i="1" smtClean="0">
                        <a:latin typeface="Cambria Math" panose="02040503050406030204" pitchFamily="18" charset="0"/>
                      </a:rPr>
                      <m:t>𝑑</m:t>
                    </m:r>
                  </m:oMath>
                </a14:m>
                <a:r>
                  <a:rPr lang="it-IT" dirty="0">
                    <a:latin typeface="+mj-lt"/>
                  </a:rPr>
                  <a:t>: Tasso di mortalità italiano </a:t>
                </a:r>
              </a:p>
              <a:p>
                <a14:m>
                  <m:oMath xmlns:m="http://schemas.openxmlformats.org/officeDocument/2006/math">
                    <m:r>
                      <a:rPr lang="it-IT" b="0" i="1" smtClean="0">
                        <a:latin typeface="Cambria Math" panose="02040503050406030204" pitchFamily="18" charset="0"/>
                        <a:ea typeface="Cambria Math" panose="02040503050406030204" pitchFamily="18" charset="0"/>
                      </a:rPr>
                      <m:t>𝛽</m:t>
                    </m:r>
                  </m:oMath>
                </a14:m>
                <a:r>
                  <a:rPr lang="it-IT" dirty="0">
                    <a:latin typeface="+mj-lt"/>
                  </a:rPr>
                  <a:t>: Tasso di contatto/velocità di trasmissione</a:t>
                </a:r>
              </a:p>
              <a:p>
                <a14:m>
                  <m:oMath xmlns:m="http://schemas.openxmlformats.org/officeDocument/2006/math">
                    <m:r>
                      <a:rPr lang="it-IT" b="0" i="1" smtClean="0">
                        <a:latin typeface="Cambria Math" panose="02040503050406030204" pitchFamily="18" charset="0"/>
                      </a:rPr>
                      <m:t>𝑘</m:t>
                    </m:r>
                  </m:oMath>
                </a14:m>
                <a:r>
                  <a:rPr lang="it-IT" dirty="0">
                    <a:latin typeface="+mj-lt"/>
                  </a:rPr>
                  <a:t>: Periodo di incubazione</a:t>
                </a:r>
              </a:p>
              <a:p>
                <a14:m>
                  <m:oMath xmlns:m="http://schemas.openxmlformats.org/officeDocument/2006/math">
                    <m:r>
                      <a:rPr lang="it-IT" b="0" i="1" smtClean="0">
                        <a:latin typeface="Cambria Math" panose="02040503050406030204" pitchFamily="18" charset="0"/>
                        <a:ea typeface="Cambria Math" panose="02040503050406030204" pitchFamily="18" charset="0"/>
                      </a:rPr>
                      <m:t>𝜆</m:t>
                    </m:r>
                  </m:oMath>
                </a14:m>
                <a:r>
                  <a:rPr lang="it-IT" dirty="0">
                    <a:latin typeface="+mj-lt"/>
                  </a:rPr>
                  <a:t>: Percentuale Positivi/giornalieri</a:t>
                </a:r>
              </a:p>
              <a:p>
                <a14:m>
                  <m:oMath xmlns:m="http://schemas.openxmlformats.org/officeDocument/2006/math">
                    <m:r>
                      <a:rPr lang="it-IT" b="0" i="1" smtClean="0">
                        <a:latin typeface="Cambria Math" panose="02040503050406030204" pitchFamily="18" charset="0"/>
                        <a:ea typeface="Cambria Math" panose="02040503050406030204" pitchFamily="18" charset="0"/>
                      </a:rPr>
                      <m:t>𝑝</m:t>
                    </m:r>
                  </m:oMath>
                </a14:m>
                <a:r>
                  <a:rPr lang="it-IT" dirty="0">
                    <a:latin typeface="+mj-lt"/>
                  </a:rPr>
                  <a:t>: Percentuale di Positivi quarantenati (1-p): Percentuale di Positivi ospedalizzati</a:t>
                </a:r>
              </a:p>
              <a:p>
                <a14:m>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1</m:t>
                        </m:r>
                      </m:sub>
                    </m:sSub>
                  </m:oMath>
                </a14:m>
                <a:r>
                  <a:rPr lang="it-IT" dirty="0">
                    <a:latin typeface="+mj-lt"/>
                  </a:rPr>
                  <a:t>: Percentuale di persone che dalla quarantena vengono spostati in reparto Covid in seguito a complicanze.</a:t>
                </a:r>
              </a:p>
              <a:p>
                <a14:m>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2</m:t>
                        </m:r>
                      </m:sub>
                    </m:sSub>
                  </m:oMath>
                </a14:m>
                <a:r>
                  <a:rPr lang="it-IT" dirty="0">
                    <a:latin typeface="+mj-lt"/>
                  </a:rPr>
                  <a:t>: Percentuale di persone che dal reparto </a:t>
                </a:r>
                <a:r>
                  <a:rPr lang="it-IT" dirty="0" err="1">
                    <a:latin typeface="+mj-lt"/>
                  </a:rPr>
                  <a:t>Covid</a:t>
                </a:r>
                <a:r>
                  <a:rPr lang="it-IT" dirty="0">
                    <a:latin typeface="+mj-lt"/>
                  </a:rPr>
                  <a:t> viene spostato in terapia intensiva in seguito a complicanze.</a:t>
                </a:r>
              </a:p>
              <a:p>
                <a14:m>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𝛾</m:t>
                        </m:r>
                      </m:e>
                      <m:sub>
                        <m:r>
                          <a:rPr lang="it-IT" b="0" i="1" smtClean="0">
                            <a:latin typeface="Cambria Math" panose="02040503050406030204" pitchFamily="18" charset="0"/>
                            <a:ea typeface="Cambria Math" panose="02040503050406030204" pitchFamily="18" charset="0"/>
                          </a:rPr>
                          <m:t>𝑖</m:t>
                        </m:r>
                      </m:sub>
                    </m:sSub>
                  </m:oMath>
                </a14:m>
                <a:r>
                  <a:rPr lang="it-IT" dirty="0">
                    <a:latin typeface="+mj-lt"/>
                  </a:rPr>
                  <a:t>: Tasso di guarigione senza cure nei compartimenti </a:t>
                </a:r>
                <a14:m>
                  <m:oMath xmlns:m="http://schemas.openxmlformats.org/officeDocument/2006/math">
                    <m:sSub>
                      <m:sSubPr>
                        <m:ctrlPr>
                          <a:rPr lang="it-IT" b="0" i="1" dirty="0" smtClean="0">
                            <a:latin typeface="Cambria Math" panose="02040503050406030204" pitchFamily="18" charset="0"/>
                          </a:rPr>
                        </m:ctrlPr>
                      </m:sSubPr>
                      <m:e>
                        <m:r>
                          <m:rPr>
                            <m:sty m:val="p"/>
                          </m:rPr>
                          <a:rPr lang="it-IT" b="0" i="0" dirty="0" smtClean="0">
                            <a:latin typeface="Cambria Math" panose="02040503050406030204" pitchFamily="18" charset="0"/>
                          </a:rPr>
                          <m:t>I</m:t>
                        </m:r>
                      </m:e>
                      <m:sub>
                        <m:r>
                          <m:rPr>
                            <m:sty m:val="p"/>
                          </m:rPr>
                          <a:rPr lang="it-IT" b="0" i="0" dirty="0" smtClean="0">
                            <a:latin typeface="Cambria Math" panose="02040503050406030204" pitchFamily="18" charset="0"/>
                          </a:rPr>
                          <m:t>a</m:t>
                        </m:r>
                      </m:sub>
                    </m:sSub>
                    <m:d>
                      <m:dPr>
                        <m:ctrlPr>
                          <a:rPr lang="it-IT" b="0" i="1" dirty="0" smtClean="0">
                            <a:latin typeface="Cambria Math" panose="02040503050406030204" pitchFamily="18" charset="0"/>
                          </a:rPr>
                        </m:ctrlPr>
                      </m:dPr>
                      <m:e>
                        <m:r>
                          <a:rPr lang="it-IT" i="1" dirty="0">
                            <a:latin typeface="Cambria Math" panose="02040503050406030204" pitchFamily="18" charset="0"/>
                          </a:rPr>
                          <m:t>𝑖</m:t>
                        </m:r>
                        <m:r>
                          <a:rPr lang="it-IT" i="1" dirty="0">
                            <a:latin typeface="Cambria Math" panose="02040503050406030204" pitchFamily="18" charset="0"/>
                          </a:rPr>
                          <m:t>=1</m:t>
                        </m:r>
                      </m:e>
                    </m:d>
                    <m:r>
                      <a:rPr lang="it-IT" i="1" dirty="0">
                        <a:latin typeface="Cambria Math" panose="02040503050406030204" pitchFamily="18" charset="0"/>
                      </a:rPr>
                      <m:t>,</m:t>
                    </m:r>
                    <m:r>
                      <a:rPr lang="it-IT" i="1" dirty="0" smtClean="0">
                        <a:latin typeface="Cambria Math" panose="02040503050406030204" pitchFamily="18" charset="0"/>
                      </a:rPr>
                      <m:t> </m:t>
                    </m:r>
                    <m:r>
                      <a:rPr lang="it-IT" b="0" i="1" dirty="0" smtClean="0">
                        <a:latin typeface="Cambria Math" panose="02040503050406030204" pitchFamily="18" charset="0"/>
                      </a:rPr>
                      <m:t>𝑄</m:t>
                    </m:r>
                    <m:r>
                      <a:rPr lang="it-IT" i="1" dirty="0">
                        <a:latin typeface="Cambria Math" panose="02040503050406030204" pitchFamily="18" charset="0"/>
                      </a:rPr>
                      <m:t>(</m:t>
                    </m:r>
                    <m:r>
                      <a:rPr lang="it-IT" i="1" dirty="0">
                        <a:latin typeface="Cambria Math" panose="02040503050406030204" pitchFamily="18" charset="0"/>
                      </a:rPr>
                      <m:t>𝑖</m:t>
                    </m:r>
                    <m:r>
                      <a:rPr lang="it-IT" i="1" dirty="0">
                        <a:latin typeface="Cambria Math" panose="02040503050406030204" pitchFamily="18" charset="0"/>
                      </a:rPr>
                      <m:t>=2),</m:t>
                    </m:r>
                    <m:sSub>
                      <m:sSubPr>
                        <m:ctrlPr>
                          <a:rPr lang="it-IT" i="1" dirty="0">
                            <a:latin typeface="Cambria Math" panose="02040503050406030204" pitchFamily="18" charset="0"/>
                          </a:rPr>
                        </m:ctrlPr>
                      </m:sSubPr>
                      <m:e>
                        <m:r>
                          <a:rPr lang="it-IT" i="1" dirty="0">
                            <a:latin typeface="Cambria Math" panose="02040503050406030204" pitchFamily="18" charset="0"/>
                          </a:rPr>
                          <m:t>𝐼</m:t>
                        </m:r>
                      </m:e>
                      <m:sub>
                        <m:r>
                          <a:rPr lang="it-IT" b="0" i="1" dirty="0" smtClean="0">
                            <a:latin typeface="Cambria Math" panose="02040503050406030204" pitchFamily="18" charset="0"/>
                          </a:rPr>
                          <m:t>1</m:t>
                        </m:r>
                      </m:sub>
                    </m:sSub>
                    <m:r>
                      <a:rPr lang="it-IT" i="1" dirty="0">
                        <a:latin typeface="Cambria Math" panose="02040503050406030204" pitchFamily="18" charset="0"/>
                      </a:rPr>
                      <m:t>(</m:t>
                    </m:r>
                    <m:r>
                      <a:rPr lang="it-IT" i="1" dirty="0">
                        <a:latin typeface="Cambria Math" panose="02040503050406030204" pitchFamily="18" charset="0"/>
                      </a:rPr>
                      <m:t>𝑖</m:t>
                    </m:r>
                    <m:r>
                      <a:rPr lang="it-IT" i="1" dirty="0">
                        <a:latin typeface="Cambria Math" panose="02040503050406030204" pitchFamily="18" charset="0"/>
                      </a:rPr>
                      <m:t>=3)</m:t>
                    </m:r>
                  </m:oMath>
                </a14:m>
                <a:endParaRPr lang="it-IT" dirty="0">
                  <a:latin typeface="+mj-lt"/>
                </a:endParaRPr>
              </a:p>
              <a:p>
                <a14:m>
                  <m:oMath xmlns:m="http://schemas.openxmlformats.org/officeDocument/2006/math">
                    <m:r>
                      <m:rPr>
                        <m:sty m:val="p"/>
                      </m:rPr>
                      <a:rPr lang="it-IT" b="0" i="0" smtClean="0">
                        <a:latin typeface="Cambria Math" panose="02040503050406030204" pitchFamily="18" charset="0"/>
                        <a:ea typeface="Cambria Math" panose="02040503050406030204" pitchFamily="18" charset="0"/>
                      </a:rPr>
                      <m:t>m</m:t>
                    </m:r>
                  </m:oMath>
                </a14:m>
                <a:r>
                  <a:rPr lang="it-IT" dirty="0">
                    <a:latin typeface="+mj-lt"/>
                  </a:rPr>
                  <a:t>: Tasso di mortalità causa Covid </a:t>
                </a:r>
              </a:p>
              <a:p>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𝜌</m:t>
                        </m:r>
                      </m:e>
                      <m:sub>
                        <m:r>
                          <a:rPr lang="it-IT" b="0" i="1" smtClean="0">
                            <a:latin typeface="Cambria Math" panose="02040503050406030204" pitchFamily="18" charset="0"/>
                            <a:ea typeface="Cambria Math" panose="02040503050406030204" pitchFamily="18" charset="0"/>
                          </a:rPr>
                          <m:t>𝑗</m:t>
                        </m:r>
                      </m:sub>
                    </m:sSub>
                  </m:oMath>
                </a14:m>
                <a:r>
                  <a:rPr lang="it-IT" dirty="0">
                    <a:latin typeface="+mj-lt"/>
                  </a:rPr>
                  <a:t>: Tasso di successo del controllo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𝑗</m:t>
                        </m:r>
                      </m:sub>
                    </m:sSub>
                    <m:r>
                      <a:rPr lang="it-IT" b="0" i="1" smtClean="0">
                        <a:latin typeface="Cambria Math" panose="02040503050406030204" pitchFamily="18" charset="0"/>
                      </a:rPr>
                      <m:t> (</m:t>
                    </m:r>
                    <m:r>
                      <a:rPr lang="it-IT" b="0" i="1" smtClean="0">
                        <a:latin typeface="Cambria Math" panose="02040503050406030204" pitchFamily="18" charset="0"/>
                      </a:rPr>
                      <m:t>𝑗</m:t>
                    </m:r>
                    <m:r>
                      <a:rPr lang="it-IT" b="0" i="1" smtClean="0">
                        <a:latin typeface="Cambria Math" panose="02040503050406030204" pitchFamily="18" charset="0"/>
                      </a:rPr>
                      <m:t>=1,2)</m:t>
                    </m:r>
                  </m:oMath>
                </a14:m>
                <a:r>
                  <a:rPr lang="it-IT" dirty="0">
                    <a:latin typeface="+mj-lt"/>
                  </a:rPr>
                  <a:t>, efficacia </a:t>
                </a:r>
                <a:r>
                  <a:rPr lang="it-IT">
                    <a:latin typeface="+mj-lt"/>
                  </a:rPr>
                  <a:t>del controllo </a:t>
                </a:r>
                <a:endParaRPr lang="it-IT" dirty="0">
                  <a:latin typeface="+mj-lt"/>
                </a:endParaRPr>
              </a:p>
              <a:p>
                <a14:m>
                  <m:oMath xmlns:m="http://schemas.openxmlformats.org/officeDocument/2006/math">
                    <m:r>
                      <a:rPr lang="it-IT" b="0" i="1" smtClean="0">
                        <a:latin typeface="Cambria Math" panose="02040503050406030204" pitchFamily="18" charset="0"/>
                        <a:ea typeface="Cambria Math" panose="02040503050406030204" pitchFamily="18" charset="0"/>
                      </a:rPr>
                      <m:t>𝜏</m:t>
                    </m:r>
                  </m:oMath>
                </a14:m>
                <a:r>
                  <a:rPr lang="it-IT" dirty="0">
                    <a:latin typeface="+mj-lt"/>
                  </a:rPr>
                  <a:t>: Inverso tempo medio per effettuare il tampone (sia in riferimento all’insorgenza dei sintomi sia in riferimento al tempo impiegato per venire a conoscenza del contatto con un positivo)</a:t>
                </a:r>
              </a:p>
              <a:p>
                <a14:m>
                  <m:oMath xmlns:m="http://schemas.openxmlformats.org/officeDocument/2006/math">
                    <m:r>
                      <a:rPr lang="it-IT" b="0" i="1" smtClean="0">
                        <a:latin typeface="Cambria Math" panose="02040503050406030204" pitchFamily="18" charset="0"/>
                        <a:ea typeface="Cambria Math" panose="02040503050406030204" pitchFamily="18" charset="0"/>
                      </a:rPr>
                      <m:t>𝜂</m:t>
                    </m:r>
                  </m:oMath>
                </a14:m>
                <a:r>
                  <a:rPr lang="it-IT" dirty="0">
                    <a:latin typeface="+mj-lt"/>
                  </a:rPr>
                  <a:t>: Inverso del tempo medio per tornare nuovamente suscettibile al virus. </a:t>
                </a:r>
              </a:p>
            </p:txBody>
          </p:sp>
        </mc:Choice>
        <mc:Fallback xmlns="">
          <p:sp>
            <p:nvSpPr>
              <p:cNvPr id="3" name="Segnaposto contenuto 2">
                <a:extLst>
                  <a:ext uri="{FF2B5EF4-FFF2-40B4-BE49-F238E27FC236}">
                    <a16:creationId xmlns:a16="http://schemas.microsoft.com/office/drawing/2014/main" id="{C69B9572-D643-43F6-9ACD-9EAD93259F59}"/>
                  </a:ext>
                </a:extLst>
              </p:cNvPr>
              <p:cNvSpPr>
                <a:spLocks noGrp="1" noRot="1" noChangeAspect="1" noMove="1" noResize="1" noEditPoints="1" noAdjustHandles="1" noChangeArrowheads="1" noChangeShapeType="1" noTextEdit="1"/>
              </p:cNvSpPr>
              <p:nvPr>
                <p:ph idx="1"/>
              </p:nvPr>
            </p:nvSpPr>
            <p:spPr>
              <a:xfrm>
                <a:off x="742950" y="443155"/>
                <a:ext cx="10515600" cy="5971690"/>
              </a:xfrm>
              <a:blipFill>
                <a:blip r:embed="rId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198478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Elaborazione 168">
            <a:extLst>
              <a:ext uri="{FF2B5EF4-FFF2-40B4-BE49-F238E27FC236}">
                <a16:creationId xmlns:a16="http://schemas.microsoft.com/office/drawing/2014/main" id="{2613E794-3B59-4230-ADA3-971F90BAA1F8}"/>
              </a:ext>
            </a:extLst>
          </p:cNvPr>
          <p:cNvSpPr/>
          <p:nvPr/>
        </p:nvSpPr>
        <p:spPr>
          <a:xfrm>
            <a:off x="4917233" y="807551"/>
            <a:ext cx="6662132" cy="5570190"/>
          </a:xfrm>
          <a:prstGeom prst="flowChartProcess">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mc:AlternateContent xmlns:mc="http://schemas.openxmlformats.org/markup-compatibility/2006" xmlns:a14="http://schemas.microsoft.com/office/drawing/2010/main">
        <mc:Choice Requires="a14">
          <p:sp>
            <p:nvSpPr>
              <p:cNvPr id="4" name="Rettangolo 3">
                <a:extLst>
                  <a:ext uri="{FF2B5EF4-FFF2-40B4-BE49-F238E27FC236}">
                    <a16:creationId xmlns:a16="http://schemas.microsoft.com/office/drawing/2014/main" id="{ACFB7590-591F-450F-8438-2F6C7C345115}"/>
                  </a:ext>
                </a:extLst>
              </p:cNvPr>
              <p:cNvSpPr/>
              <p:nvPr/>
            </p:nvSpPr>
            <p:spPr>
              <a:xfrm>
                <a:off x="7756202" y="1435414"/>
                <a:ext cx="1003300"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𝐸</m:t>
                      </m:r>
                    </m:oMath>
                  </m:oMathPara>
                </a14:m>
                <a:endParaRPr lang="it-IT" sz="2000" dirty="0">
                  <a:solidFill>
                    <a:sysClr val="windowText" lastClr="000000"/>
                  </a:solidFill>
                  <a:latin typeface="Calibri" panose="020F0502020204030204"/>
                </a:endParaRPr>
              </a:p>
            </p:txBody>
          </p:sp>
        </mc:Choice>
        <mc:Fallback xmlns="">
          <p:sp>
            <p:nvSpPr>
              <p:cNvPr id="4" name="Rettangolo 3">
                <a:extLst>
                  <a:ext uri="{FF2B5EF4-FFF2-40B4-BE49-F238E27FC236}">
                    <a16:creationId xmlns:a16="http://schemas.microsoft.com/office/drawing/2014/main" id="{ACFB7590-591F-450F-8438-2F6C7C345115}"/>
                  </a:ext>
                </a:extLst>
              </p:cNvPr>
              <p:cNvSpPr>
                <a:spLocks noRot="1" noChangeAspect="1" noMove="1" noResize="1" noEditPoints="1" noAdjustHandles="1" noChangeArrowheads="1" noChangeShapeType="1" noTextEdit="1"/>
              </p:cNvSpPr>
              <p:nvPr/>
            </p:nvSpPr>
            <p:spPr>
              <a:xfrm>
                <a:off x="7756202" y="1435414"/>
                <a:ext cx="1003300" cy="600075"/>
              </a:xfrm>
              <a:prstGeom prst="rect">
                <a:avLst/>
              </a:prstGeom>
              <a:blipFill>
                <a:blip r:embed="rId2"/>
                <a:stretch>
                  <a:fillRect/>
                </a:stretch>
              </a:blipFill>
              <a:ln w="38100">
                <a:solidFill>
                  <a:srgbClr val="FF000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Rettangolo 4">
                <a:extLst>
                  <a:ext uri="{FF2B5EF4-FFF2-40B4-BE49-F238E27FC236}">
                    <a16:creationId xmlns:a16="http://schemas.microsoft.com/office/drawing/2014/main" id="{3A2B4E01-D341-47ED-AD33-616BE5FF6151}"/>
                  </a:ext>
                </a:extLst>
              </p:cNvPr>
              <p:cNvSpPr/>
              <p:nvPr/>
            </p:nvSpPr>
            <p:spPr>
              <a:xfrm>
                <a:off x="7829236" y="3218866"/>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ysClr val="windowText" lastClr="000000"/>
                              </a:solidFill>
                              <a:latin typeface="Cambria Math" panose="02040503050406030204" pitchFamily="18" charset="0"/>
                            </a:rPr>
                          </m:ctrlPr>
                        </m:sSubPr>
                        <m:e>
                          <m:r>
                            <a:rPr lang="it-IT" sz="2000" b="0" i="1" smtClean="0">
                              <a:solidFill>
                                <a:sysClr val="windowText" lastClr="000000"/>
                              </a:solidFill>
                              <a:latin typeface="Cambria Math" panose="02040503050406030204" pitchFamily="18" charset="0"/>
                            </a:rPr>
                            <m:t>𝐼</m:t>
                          </m:r>
                        </m:e>
                        <m:sub>
                          <m:r>
                            <a:rPr lang="it-IT" sz="2000" b="0" i="1" smtClean="0">
                              <a:solidFill>
                                <a:sysClr val="windowText" lastClr="000000"/>
                              </a:solidFill>
                              <a:latin typeface="Cambria Math" panose="02040503050406030204" pitchFamily="18" charset="0"/>
                            </a:rPr>
                            <m:t>1</m:t>
                          </m:r>
                        </m:sub>
                      </m:sSub>
                    </m:oMath>
                  </m:oMathPara>
                </a14:m>
                <a:endParaRPr lang="it-IT" sz="2000" dirty="0">
                  <a:solidFill>
                    <a:sysClr val="windowText" lastClr="000000"/>
                  </a:solidFill>
                  <a:latin typeface="Calibri" panose="020F0502020204030204"/>
                </a:endParaRPr>
              </a:p>
            </p:txBody>
          </p:sp>
        </mc:Choice>
        <mc:Fallback xmlns="">
          <p:sp>
            <p:nvSpPr>
              <p:cNvPr id="5" name="Rettangolo 4">
                <a:extLst>
                  <a:ext uri="{FF2B5EF4-FFF2-40B4-BE49-F238E27FC236}">
                    <a16:creationId xmlns:a16="http://schemas.microsoft.com/office/drawing/2014/main" id="{3A2B4E01-D341-47ED-AD33-616BE5FF6151}"/>
                  </a:ext>
                </a:extLst>
              </p:cNvPr>
              <p:cNvSpPr>
                <a:spLocks noRot="1" noChangeAspect="1" noMove="1" noResize="1" noEditPoints="1" noAdjustHandles="1" noChangeArrowheads="1" noChangeShapeType="1" noTextEdit="1"/>
              </p:cNvSpPr>
              <p:nvPr/>
            </p:nvSpPr>
            <p:spPr>
              <a:xfrm>
                <a:off x="7829236" y="3218866"/>
                <a:ext cx="1004887" cy="600075"/>
              </a:xfrm>
              <a:prstGeom prst="rect">
                <a:avLst/>
              </a:prstGeom>
              <a:blipFill>
                <a:blip r:embed="rId3"/>
                <a:stretch>
                  <a:fillRect/>
                </a:stretch>
              </a:blipFill>
              <a:ln w="38100">
                <a:solidFill>
                  <a:srgbClr val="FF000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Rettangolo 5">
                <a:extLst>
                  <a:ext uri="{FF2B5EF4-FFF2-40B4-BE49-F238E27FC236}">
                    <a16:creationId xmlns:a16="http://schemas.microsoft.com/office/drawing/2014/main" id="{3CB17C2F-2D8B-4E25-B2C4-C773725C60EB}"/>
                  </a:ext>
                </a:extLst>
              </p:cNvPr>
              <p:cNvSpPr/>
              <p:nvPr/>
            </p:nvSpPr>
            <p:spPr>
              <a:xfrm>
                <a:off x="7831368" y="4792533"/>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𝑅</m:t>
                      </m:r>
                    </m:oMath>
                  </m:oMathPara>
                </a14:m>
                <a:endParaRPr lang="it-IT" sz="2000" dirty="0">
                  <a:solidFill>
                    <a:sysClr val="windowText" lastClr="000000"/>
                  </a:solidFill>
                  <a:latin typeface="Calibri" panose="020F0502020204030204"/>
                </a:endParaRPr>
              </a:p>
            </p:txBody>
          </p:sp>
        </mc:Choice>
        <mc:Fallback xmlns="">
          <p:sp>
            <p:nvSpPr>
              <p:cNvPr id="6" name="Rettangolo 5">
                <a:extLst>
                  <a:ext uri="{FF2B5EF4-FFF2-40B4-BE49-F238E27FC236}">
                    <a16:creationId xmlns:a16="http://schemas.microsoft.com/office/drawing/2014/main" id="{3CB17C2F-2D8B-4E25-B2C4-C773725C60EB}"/>
                  </a:ext>
                </a:extLst>
              </p:cNvPr>
              <p:cNvSpPr>
                <a:spLocks noRot="1" noChangeAspect="1" noMove="1" noResize="1" noEditPoints="1" noAdjustHandles="1" noChangeArrowheads="1" noChangeShapeType="1" noTextEdit="1"/>
              </p:cNvSpPr>
              <p:nvPr/>
            </p:nvSpPr>
            <p:spPr>
              <a:xfrm>
                <a:off x="7831368" y="4792533"/>
                <a:ext cx="1004887" cy="600075"/>
              </a:xfrm>
              <a:prstGeom prst="rect">
                <a:avLst/>
              </a:prstGeom>
              <a:blipFill>
                <a:blip r:embed="rId4"/>
                <a:stretch>
                  <a:fillRect/>
                </a:stretch>
              </a:blipFill>
              <a:ln w="38100">
                <a:solidFill>
                  <a:srgbClr val="FF000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Rettangolo 6">
                <a:extLst>
                  <a:ext uri="{FF2B5EF4-FFF2-40B4-BE49-F238E27FC236}">
                    <a16:creationId xmlns:a16="http://schemas.microsoft.com/office/drawing/2014/main" id="{ABADE346-3666-49AF-ADDB-7F3E81BBD9EE}"/>
                  </a:ext>
                </a:extLst>
              </p:cNvPr>
              <p:cNvSpPr/>
              <p:nvPr/>
            </p:nvSpPr>
            <p:spPr>
              <a:xfrm>
                <a:off x="9731859" y="3218866"/>
                <a:ext cx="1004888" cy="59848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i="1" dirty="0" smtClean="0">
                              <a:solidFill>
                                <a:sysClr val="windowText" lastClr="000000"/>
                              </a:solidFill>
                              <a:latin typeface="Cambria Math" panose="02040503050406030204" pitchFamily="18" charset="0"/>
                            </a:rPr>
                            <m:t>𝐼</m:t>
                          </m:r>
                        </m:e>
                        <m:sub>
                          <m:r>
                            <a:rPr lang="it-IT" sz="2000" i="1" dirty="0" smtClean="0">
                              <a:solidFill>
                                <a:sysClr val="windowText" lastClr="000000"/>
                              </a:solidFill>
                              <a:latin typeface="Cambria Math" panose="02040503050406030204" pitchFamily="18" charset="0"/>
                            </a:rPr>
                            <m:t>2</m:t>
                          </m:r>
                        </m:sub>
                      </m:sSub>
                    </m:oMath>
                  </m:oMathPara>
                </a14:m>
                <a:endParaRPr lang="it-IT" sz="2000" dirty="0">
                  <a:solidFill>
                    <a:sysClr val="windowText" lastClr="000000"/>
                  </a:solidFill>
                  <a:latin typeface="Calibri" panose="020F0502020204030204"/>
                </a:endParaRPr>
              </a:p>
            </p:txBody>
          </p:sp>
        </mc:Choice>
        <mc:Fallback xmlns="">
          <p:sp>
            <p:nvSpPr>
              <p:cNvPr id="7" name="Rettangolo 6">
                <a:extLst>
                  <a:ext uri="{FF2B5EF4-FFF2-40B4-BE49-F238E27FC236}">
                    <a16:creationId xmlns:a16="http://schemas.microsoft.com/office/drawing/2014/main" id="{ABADE346-3666-49AF-ADDB-7F3E81BBD9EE}"/>
                  </a:ext>
                </a:extLst>
              </p:cNvPr>
              <p:cNvSpPr>
                <a:spLocks noRot="1" noChangeAspect="1" noMove="1" noResize="1" noEditPoints="1" noAdjustHandles="1" noChangeArrowheads="1" noChangeShapeType="1" noTextEdit="1"/>
              </p:cNvSpPr>
              <p:nvPr/>
            </p:nvSpPr>
            <p:spPr>
              <a:xfrm>
                <a:off x="9731859" y="3218866"/>
                <a:ext cx="1004888" cy="598488"/>
              </a:xfrm>
              <a:prstGeom prst="rect">
                <a:avLst/>
              </a:prstGeom>
              <a:blipFill>
                <a:blip r:embed="rId5"/>
                <a:stretch>
                  <a:fillRect/>
                </a:stretch>
              </a:blipFill>
              <a:ln w="38100">
                <a:solidFill>
                  <a:srgbClr val="FF000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Rettangolo 7">
                <a:extLst>
                  <a:ext uri="{FF2B5EF4-FFF2-40B4-BE49-F238E27FC236}">
                    <a16:creationId xmlns:a16="http://schemas.microsoft.com/office/drawing/2014/main" id="{068B3D73-8B2C-4F87-B857-4D1BEE24FDE4}"/>
                  </a:ext>
                </a:extLst>
              </p:cNvPr>
              <p:cNvSpPr/>
              <p:nvPr/>
            </p:nvSpPr>
            <p:spPr>
              <a:xfrm>
                <a:off x="10146380" y="1432394"/>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b="0" i="1" dirty="0" smtClean="0">
                              <a:solidFill>
                                <a:sysClr val="windowText" lastClr="000000"/>
                              </a:solidFill>
                              <a:latin typeface="Cambria Math" panose="02040503050406030204" pitchFamily="18" charset="0"/>
                            </a:rPr>
                            <m:t>𝐼</m:t>
                          </m:r>
                        </m:e>
                        <m:sub>
                          <m:r>
                            <a:rPr lang="it-IT" sz="2000" b="0" i="1" dirty="0" smtClean="0">
                              <a:solidFill>
                                <a:sysClr val="windowText" lastClr="000000"/>
                              </a:solidFill>
                              <a:latin typeface="Cambria Math" panose="02040503050406030204" pitchFamily="18" charset="0"/>
                            </a:rPr>
                            <m:t>𝑎</m:t>
                          </m:r>
                        </m:sub>
                      </m:sSub>
                    </m:oMath>
                  </m:oMathPara>
                </a14:m>
                <a:endParaRPr lang="it-IT" sz="2000" dirty="0">
                  <a:solidFill>
                    <a:sysClr val="windowText" lastClr="000000"/>
                  </a:solidFill>
                  <a:latin typeface="Calibri" panose="020F0502020204030204"/>
                </a:endParaRPr>
              </a:p>
            </p:txBody>
          </p:sp>
        </mc:Choice>
        <mc:Fallback xmlns="">
          <p:sp>
            <p:nvSpPr>
              <p:cNvPr id="8" name="Rettangolo 7">
                <a:extLst>
                  <a:ext uri="{FF2B5EF4-FFF2-40B4-BE49-F238E27FC236}">
                    <a16:creationId xmlns:a16="http://schemas.microsoft.com/office/drawing/2014/main" id="{068B3D73-8B2C-4F87-B857-4D1BEE24FDE4}"/>
                  </a:ext>
                </a:extLst>
              </p:cNvPr>
              <p:cNvSpPr>
                <a:spLocks noRot="1" noChangeAspect="1" noMove="1" noResize="1" noEditPoints="1" noAdjustHandles="1" noChangeArrowheads="1" noChangeShapeType="1" noTextEdit="1"/>
              </p:cNvSpPr>
              <p:nvPr/>
            </p:nvSpPr>
            <p:spPr>
              <a:xfrm>
                <a:off x="10146380" y="1432394"/>
                <a:ext cx="1004887" cy="600075"/>
              </a:xfrm>
              <a:prstGeom prst="rect">
                <a:avLst/>
              </a:prstGeom>
              <a:blipFill>
                <a:blip r:embed="rId6"/>
                <a:stretch>
                  <a:fillRect/>
                </a:stretch>
              </a:blipFill>
              <a:ln w="38100">
                <a:solidFill>
                  <a:srgbClr val="FF0000"/>
                </a:solidFill>
              </a:ln>
            </p:spPr>
            <p:txBody>
              <a:bodyPr/>
              <a:lstStyle/>
              <a:p>
                <a:r>
                  <a:rPr lang="it-IT">
                    <a:noFill/>
                  </a:rPr>
                  <a:t> </a:t>
                </a:r>
              </a:p>
            </p:txBody>
          </p:sp>
        </mc:Fallback>
      </mc:AlternateContent>
      <p:cxnSp>
        <p:nvCxnSpPr>
          <p:cNvPr id="18" name="Connettore 2 17">
            <a:extLst>
              <a:ext uri="{FF2B5EF4-FFF2-40B4-BE49-F238E27FC236}">
                <a16:creationId xmlns:a16="http://schemas.microsoft.com/office/drawing/2014/main" id="{A394C6FB-D3E8-4D83-BF85-A0DCF00315D6}"/>
              </a:ext>
            </a:extLst>
          </p:cNvPr>
          <p:cNvCxnSpPr>
            <a:cxnSpLocks/>
            <a:stCxn id="48" idx="1"/>
            <a:endCxn id="4" idx="1"/>
          </p:cNvCxnSpPr>
          <p:nvPr/>
        </p:nvCxnSpPr>
        <p:spPr>
          <a:xfrm flipV="1">
            <a:off x="5195828" y="1735452"/>
            <a:ext cx="2560374" cy="60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A6628284-7595-4DF0-815F-BDF90928DAC0}"/>
              </a:ext>
            </a:extLst>
          </p:cNvPr>
          <p:cNvCxnSpPr>
            <a:cxnSpLocks/>
            <a:stCxn id="4" idx="3"/>
            <a:endCxn id="8" idx="1"/>
          </p:cNvCxnSpPr>
          <p:nvPr/>
        </p:nvCxnSpPr>
        <p:spPr>
          <a:xfrm flipV="1">
            <a:off x="8759502" y="1732432"/>
            <a:ext cx="1386878" cy="30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3DE3FA7F-B0CE-4ED9-A7A2-27685BB593D0}"/>
              </a:ext>
            </a:extLst>
          </p:cNvPr>
          <p:cNvCxnSpPr>
            <a:cxnSpLocks/>
            <a:stCxn id="5" idx="3"/>
            <a:endCxn id="7" idx="1"/>
          </p:cNvCxnSpPr>
          <p:nvPr/>
        </p:nvCxnSpPr>
        <p:spPr>
          <a:xfrm flipV="1">
            <a:off x="8834123" y="3518110"/>
            <a:ext cx="89773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DC074001-9EE2-41D6-A7B5-60A68730C66F}"/>
              </a:ext>
            </a:extLst>
          </p:cNvPr>
          <p:cNvCxnSpPr>
            <a:cxnSpLocks/>
            <a:stCxn id="5" idx="2"/>
            <a:endCxn id="6" idx="0"/>
          </p:cNvCxnSpPr>
          <p:nvPr/>
        </p:nvCxnSpPr>
        <p:spPr>
          <a:xfrm>
            <a:off x="8331680" y="3818941"/>
            <a:ext cx="2132" cy="9735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4259DE88-CDB2-4D98-82B1-A09A3ADAEB48}"/>
              </a:ext>
            </a:extLst>
          </p:cNvPr>
          <p:cNvCxnSpPr>
            <a:cxnSpLocks/>
            <a:endCxn id="48" idx="0"/>
          </p:cNvCxnSpPr>
          <p:nvPr/>
        </p:nvCxnSpPr>
        <p:spPr>
          <a:xfrm>
            <a:off x="5698272" y="982827"/>
            <a:ext cx="0" cy="4586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E7502130-5057-49DC-82FA-D1B23A597F6E}"/>
              </a:ext>
            </a:extLst>
          </p:cNvPr>
          <p:cNvCxnSpPr>
            <a:cxnSpLocks/>
            <a:stCxn id="8" idx="2"/>
            <a:endCxn id="29" idx="0"/>
          </p:cNvCxnSpPr>
          <p:nvPr/>
        </p:nvCxnSpPr>
        <p:spPr>
          <a:xfrm flipH="1">
            <a:off x="6762300" y="2032469"/>
            <a:ext cx="3886524" cy="118639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Rettangolo 28">
                <a:extLst>
                  <a:ext uri="{FF2B5EF4-FFF2-40B4-BE49-F238E27FC236}">
                    <a16:creationId xmlns:a16="http://schemas.microsoft.com/office/drawing/2014/main" id="{1B488CEF-2AD2-482C-A261-670B489C817A}"/>
                  </a:ext>
                </a:extLst>
              </p:cNvPr>
              <p:cNvSpPr/>
              <p:nvPr/>
            </p:nvSpPr>
            <p:spPr>
              <a:xfrm>
                <a:off x="6259857" y="3218866"/>
                <a:ext cx="1004885"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𝑄</m:t>
                      </m:r>
                    </m:oMath>
                  </m:oMathPara>
                </a14:m>
                <a:endParaRPr lang="it-IT" sz="2000" dirty="0">
                  <a:solidFill>
                    <a:sysClr val="windowText" lastClr="000000"/>
                  </a:solidFill>
                  <a:latin typeface="Calibri" panose="020F0502020204030204"/>
                </a:endParaRPr>
              </a:p>
            </p:txBody>
          </p:sp>
        </mc:Choice>
        <mc:Fallback xmlns="">
          <p:sp>
            <p:nvSpPr>
              <p:cNvPr id="29" name="Rettangolo 28">
                <a:extLst>
                  <a:ext uri="{FF2B5EF4-FFF2-40B4-BE49-F238E27FC236}">
                    <a16:creationId xmlns:a16="http://schemas.microsoft.com/office/drawing/2014/main" id="{1B488CEF-2AD2-482C-A261-670B489C817A}"/>
                  </a:ext>
                </a:extLst>
              </p:cNvPr>
              <p:cNvSpPr>
                <a:spLocks noRot="1" noChangeAspect="1" noMove="1" noResize="1" noEditPoints="1" noAdjustHandles="1" noChangeArrowheads="1" noChangeShapeType="1" noTextEdit="1"/>
              </p:cNvSpPr>
              <p:nvPr/>
            </p:nvSpPr>
            <p:spPr>
              <a:xfrm>
                <a:off x="6259857" y="3218866"/>
                <a:ext cx="1004885" cy="600075"/>
              </a:xfrm>
              <a:prstGeom prst="rect">
                <a:avLst/>
              </a:prstGeom>
              <a:blipFill>
                <a:blip r:embed="rId7"/>
                <a:stretch>
                  <a:fillRect/>
                </a:stretch>
              </a:blipFill>
              <a:ln w="38100">
                <a:solidFill>
                  <a:srgbClr val="FF0000"/>
                </a:solidFill>
              </a:ln>
            </p:spPr>
            <p:txBody>
              <a:bodyPr/>
              <a:lstStyle/>
              <a:p>
                <a:r>
                  <a:rPr lang="it-IT">
                    <a:noFill/>
                  </a:rPr>
                  <a:t> </a:t>
                </a:r>
              </a:p>
            </p:txBody>
          </p:sp>
        </mc:Fallback>
      </mc:AlternateContent>
      <p:cxnSp>
        <p:nvCxnSpPr>
          <p:cNvPr id="37" name="Connettore 2 36">
            <a:extLst>
              <a:ext uri="{FF2B5EF4-FFF2-40B4-BE49-F238E27FC236}">
                <a16:creationId xmlns:a16="http://schemas.microsoft.com/office/drawing/2014/main" id="{B138050C-423B-49DC-8076-0644DE4A5CA7}"/>
              </a:ext>
            </a:extLst>
          </p:cNvPr>
          <p:cNvCxnSpPr>
            <a:cxnSpLocks/>
            <a:stCxn id="7" idx="3"/>
          </p:cNvCxnSpPr>
          <p:nvPr/>
        </p:nvCxnSpPr>
        <p:spPr>
          <a:xfrm>
            <a:off x="10736747" y="3518110"/>
            <a:ext cx="46527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Rettangolo 47">
                <a:extLst>
                  <a:ext uri="{FF2B5EF4-FFF2-40B4-BE49-F238E27FC236}">
                    <a16:creationId xmlns:a16="http://schemas.microsoft.com/office/drawing/2014/main" id="{C5FC1D56-37C2-4FE6-BFD3-B7869460FB49}"/>
                  </a:ext>
                </a:extLst>
              </p:cNvPr>
              <p:cNvSpPr/>
              <p:nvPr/>
            </p:nvSpPr>
            <p:spPr>
              <a:xfrm>
                <a:off x="5195828" y="1441499"/>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𝑆</m:t>
                      </m:r>
                    </m:oMath>
                  </m:oMathPara>
                </a14:m>
                <a:endParaRPr lang="it-IT" sz="2000" dirty="0">
                  <a:solidFill>
                    <a:sysClr val="windowText" lastClr="000000"/>
                  </a:solidFill>
                  <a:latin typeface="Calibri" panose="020F0502020204030204"/>
                </a:endParaRPr>
              </a:p>
            </p:txBody>
          </p:sp>
        </mc:Choice>
        <mc:Fallback xmlns="">
          <p:sp>
            <p:nvSpPr>
              <p:cNvPr id="48" name="Rettangolo 47">
                <a:extLst>
                  <a:ext uri="{FF2B5EF4-FFF2-40B4-BE49-F238E27FC236}">
                    <a16:creationId xmlns:a16="http://schemas.microsoft.com/office/drawing/2014/main" id="{C5FC1D56-37C2-4FE6-BFD3-B7869460FB49}"/>
                  </a:ext>
                </a:extLst>
              </p:cNvPr>
              <p:cNvSpPr>
                <a:spLocks noRot="1" noChangeAspect="1" noMove="1" noResize="1" noEditPoints="1" noAdjustHandles="1" noChangeArrowheads="1" noChangeShapeType="1" noTextEdit="1"/>
              </p:cNvSpPr>
              <p:nvPr/>
            </p:nvSpPr>
            <p:spPr>
              <a:xfrm>
                <a:off x="5195828" y="1441499"/>
                <a:ext cx="1004888" cy="600075"/>
              </a:xfrm>
              <a:prstGeom prst="rect">
                <a:avLst/>
              </a:prstGeom>
              <a:blipFill>
                <a:blip r:embed="rId8"/>
                <a:stretch>
                  <a:fillRect/>
                </a:stretch>
              </a:blipFill>
              <a:ln w="38100">
                <a:solidFill>
                  <a:srgbClr val="FF0000"/>
                </a:solidFill>
              </a:ln>
            </p:spPr>
            <p:txBody>
              <a:bodyPr/>
              <a:lstStyle/>
              <a:p>
                <a:r>
                  <a:rPr lang="it-IT">
                    <a:noFill/>
                  </a:rPr>
                  <a:t> </a:t>
                </a:r>
              </a:p>
            </p:txBody>
          </p:sp>
        </mc:Fallback>
      </mc:AlternateContent>
      <p:sp>
        <p:nvSpPr>
          <p:cNvPr id="49" name="CasellaDiTesto 48">
            <a:extLst>
              <a:ext uri="{FF2B5EF4-FFF2-40B4-BE49-F238E27FC236}">
                <a16:creationId xmlns:a16="http://schemas.microsoft.com/office/drawing/2014/main" id="{54E16DC9-4C95-48DB-9895-49E119A18121}"/>
              </a:ext>
            </a:extLst>
          </p:cNvPr>
          <p:cNvSpPr txBox="1"/>
          <p:nvPr/>
        </p:nvSpPr>
        <p:spPr>
          <a:xfrm>
            <a:off x="2971454" y="201995"/>
            <a:ext cx="6224563" cy="492443"/>
          </a:xfrm>
          <a:prstGeom prst="rect">
            <a:avLst/>
          </a:prstGeom>
          <a:noFill/>
        </p:spPr>
        <p:txBody>
          <a:bodyPr wrap="square" rtlCol="0">
            <a:spAutoFit/>
          </a:bodyPr>
          <a:lstStyle/>
          <a:p>
            <a:pPr algn="ctr"/>
            <a:r>
              <a:rPr lang="it-IT" sz="2600" dirty="0">
                <a:latin typeface="+mj-lt"/>
              </a:rPr>
              <a:t>Schema a blocchi</a:t>
            </a:r>
          </a:p>
        </p:txBody>
      </p:sp>
      <p:cxnSp>
        <p:nvCxnSpPr>
          <p:cNvPr id="98" name="Connettore 2 97">
            <a:extLst>
              <a:ext uri="{FF2B5EF4-FFF2-40B4-BE49-F238E27FC236}">
                <a16:creationId xmlns:a16="http://schemas.microsoft.com/office/drawing/2014/main" id="{4259DE88-CDB2-4D98-82B1-A09A3ADAEB48}"/>
              </a:ext>
            </a:extLst>
          </p:cNvPr>
          <p:cNvCxnSpPr>
            <a:cxnSpLocks/>
            <a:stCxn id="29" idx="3"/>
            <a:endCxn id="5" idx="1"/>
          </p:cNvCxnSpPr>
          <p:nvPr/>
        </p:nvCxnSpPr>
        <p:spPr>
          <a:xfrm>
            <a:off x="7264742" y="3518904"/>
            <a:ext cx="564494"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Connettore 2 65">
            <a:extLst>
              <a:ext uri="{FF2B5EF4-FFF2-40B4-BE49-F238E27FC236}">
                <a16:creationId xmlns:a16="http://schemas.microsoft.com/office/drawing/2014/main" id="{EA033BD3-502A-4151-855C-6984F50A5AD2}"/>
              </a:ext>
            </a:extLst>
          </p:cNvPr>
          <p:cNvCxnSpPr>
            <a:cxnSpLocks/>
            <a:stCxn id="7" idx="2"/>
            <a:endCxn id="6" idx="0"/>
          </p:cNvCxnSpPr>
          <p:nvPr/>
        </p:nvCxnSpPr>
        <p:spPr>
          <a:xfrm flipH="1">
            <a:off x="8333812" y="3817354"/>
            <a:ext cx="1900491" cy="9751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CasellaDiTesto 87">
                <a:extLst>
                  <a:ext uri="{FF2B5EF4-FFF2-40B4-BE49-F238E27FC236}">
                    <a16:creationId xmlns:a16="http://schemas.microsoft.com/office/drawing/2014/main" id="{22C84389-AF2C-4CE6-88B0-6829DCF53EA8}"/>
                  </a:ext>
                </a:extLst>
              </p:cNvPr>
              <p:cNvSpPr txBox="1"/>
              <p:nvPr/>
            </p:nvSpPr>
            <p:spPr>
              <a:xfrm>
                <a:off x="399725" y="4849840"/>
                <a:ext cx="4379306" cy="1527901"/>
              </a:xfrm>
              <a:prstGeom prst="rect">
                <a:avLst/>
              </a:prstGeom>
              <a:noFill/>
              <a:ln>
                <a:solidFill>
                  <a:schemeClr val="tx1"/>
                </a:solidFill>
                <a:prstDash val="sysDot"/>
              </a:ln>
            </p:spPr>
            <p:txBody>
              <a:bodyPr wrap="square" lIns="72000" tIns="72000" rIns="72000" bIns="72000" rtlCol="0">
                <a:spAutoFit/>
              </a:bodyPr>
              <a:lstStyle/>
              <a:p>
                <a:pPr/>
                <a14:m>
                  <m:oMathPara xmlns:m="http://schemas.openxmlformats.org/officeDocument/2006/math">
                    <m:oMathParaPr>
                      <m:jc m:val="left"/>
                    </m:oMathParaPr>
                    <m:oMath xmlns:m="http://schemas.openxmlformats.org/officeDocument/2006/math">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S</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dS</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bS</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va</m:t>
                          </m:r>
                        </m:sub>
                      </m:sSub>
                      <m:r>
                        <m:rPr>
                          <m:sty m:val="p"/>
                        </m:rPr>
                        <a:rPr lang="it-IT" sz="1200" b="0" i="0" smtClean="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E</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βS</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oMath>
                  </m:oMathPara>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dI</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Q</m:t>
                        </m:r>
                      </m:e>
                    </m:acc>
                    <m:r>
                      <a:rPr lang="it-IT" sz="1200" b="0" i="0" smtClean="0">
                        <a:effectLst/>
                        <a:latin typeface="Cambria Math" panose="02040503050406030204" pitchFamily="18" charset="0"/>
                        <a:ea typeface="Cambria Math" panose="02040503050406030204" pitchFamily="18" charset="0"/>
                      </a:rPr>
                      <m:t> =−</m:t>
                    </m:r>
                    <m:r>
                      <m:rPr>
                        <m:sty m:val="p"/>
                      </m:rPr>
                      <a:rPr lang="it-IT" sz="1200" b="0" i="0" smtClean="0">
                        <a:effectLst/>
                        <a:latin typeface="Cambria Math" panose="02040503050406030204" pitchFamily="18" charset="0"/>
                        <a:ea typeface="Cambria Math" panose="02040503050406030204" pitchFamily="18" charset="0"/>
                      </a:rPr>
                      <m:t>dQ</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pλτ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a:effectLst/>
                            <a:latin typeface="Cambria Math" panose="02040503050406030204" pitchFamily="18" charset="0"/>
                            <a:ea typeface="Cambria Math" panose="02040503050406030204" pitchFamily="18" charset="0"/>
                          </a:rPr>
                          <m:t>σ</m:t>
                        </m:r>
                      </m:e>
                      <m:sub>
                        <m:r>
                          <a:rPr lang="it-IT" sz="120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e>
                    </m:d>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+(1−</m:t>
                    </m:r>
                    <m:r>
                      <m:rPr>
                        <m:sty m:val="p"/>
                      </m:rPr>
                      <a:rPr lang="it-IT" sz="1200" b="0" i="0" smtClean="0">
                        <a:effectLst/>
                        <a:latin typeface="Cambria Math" panose="02040503050406030204" pitchFamily="18" charset="0"/>
                        <a:ea typeface="Cambria Math" panose="02040503050406030204" pitchFamily="18" charset="0"/>
                      </a:rPr>
                      <m:t>p</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m</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R</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dR</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1</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i="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u</m:t>
                          </m:r>
                        </m:e>
                        <m:sub>
                          <m:r>
                            <m:rPr>
                              <m:sty m:val="p"/>
                            </m:rPr>
                            <a:rPr lang="it-IT" sz="1200" i="0">
                              <a:effectLst/>
                              <a:latin typeface="Cambria Math" panose="02040503050406030204" pitchFamily="18" charset="0"/>
                              <a:ea typeface="Cambria Math" panose="02040503050406030204" pitchFamily="18" charset="0"/>
                            </a:rPr>
                            <m:t>va</m:t>
                          </m:r>
                        </m:sub>
                      </m:sSub>
                      <m:r>
                        <m:rPr>
                          <m:sty m:val="p"/>
                        </m:rPr>
                        <a:rPr lang="it-IT" sz="1200" i="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p:txBody>
          </p:sp>
        </mc:Choice>
        <mc:Fallback xmlns="">
          <p:sp>
            <p:nvSpPr>
              <p:cNvPr id="88" name="CasellaDiTesto 87">
                <a:extLst>
                  <a:ext uri="{FF2B5EF4-FFF2-40B4-BE49-F238E27FC236}">
                    <a16:creationId xmlns:a16="http://schemas.microsoft.com/office/drawing/2014/main" id="{22C84389-AF2C-4CE6-88B0-6829DCF53EA8}"/>
                  </a:ext>
                </a:extLst>
              </p:cNvPr>
              <p:cNvSpPr txBox="1">
                <a:spLocks noRot="1" noChangeAspect="1" noMove="1" noResize="1" noEditPoints="1" noAdjustHandles="1" noChangeArrowheads="1" noChangeShapeType="1" noTextEdit="1"/>
              </p:cNvSpPr>
              <p:nvPr/>
            </p:nvSpPr>
            <p:spPr>
              <a:xfrm>
                <a:off x="399725" y="4849840"/>
                <a:ext cx="4379306" cy="1527901"/>
              </a:xfrm>
              <a:prstGeom prst="rect">
                <a:avLst/>
              </a:prstGeom>
              <a:blipFill>
                <a:blip r:embed="rId9"/>
                <a:stretch>
                  <a:fillRect/>
                </a:stretch>
              </a:blipFill>
              <a:ln>
                <a:solidFill>
                  <a:schemeClr val="tx1"/>
                </a:solidFill>
                <a:prstDash val="sysDot"/>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CasellaDiTesto 88">
                <a:extLst>
                  <a:ext uri="{FF2B5EF4-FFF2-40B4-BE49-F238E27FC236}">
                    <a16:creationId xmlns:a16="http://schemas.microsoft.com/office/drawing/2014/main" id="{F20CF02B-056A-47D5-97C2-A9D690C97AE2}"/>
                  </a:ext>
                </a:extLst>
              </p:cNvPr>
              <p:cNvSpPr txBox="1"/>
              <p:nvPr/>
            </p:nvSpPr>
            <p:spPr>
              <a:xfrm>
                <a:off x="6535477" y="1399743"/>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b</m:t>
                      </m:r>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effectLst>
                                <a:outerShdw blurRad="38100" dist="38100" dir="2700000" algn="tl">
                                  <a:srgbClr val="000000">
                                    <a:alpha val="43137"/>
                                  </a:srgbClr>
                                </a:outerShdw>
                              </a:effectLst>
                              <a:latin typeface="Cambria Math" panose="02040503050406030204" pitchFamily="18" charset="0"/>
                            </a:rPr>
                          </m:ctrlPr>
                        </m:dPr>
                        <m:e>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effectLst>
                    <a:outerShdw blurRad="38100" dist="38100" dir="2700000" algn="tl">
                      <a:srgbClr val="000000">
                        <a:alpha val="43137"/>
                      </a:srgbClr>
                    </a:outerShdw>
                  </a:effectLst>
                </a:endParaRPr>
              </a:p>
            </p:txBody>
          </p:sp>
        </mc:Choice>
        <mc:Fallback xmlns="">
          <p:sp>
            <p:nvSpPr>
              <p:cNvPr id="89" name="CasellaDiTesto 88">
                <a:extLst>
                  <a:ext uri="{FF2B5EF4-FFF2-40B4-BE49-F238E27FC236}">
                    <a16:creationId xmlns:a16="http://schemas.microsoft.com/office/drawing/2014/main" id="{F20CF02B-056A-47D5-97C2-A9D690C97AE2}"/>
                  </a:ext>
                </a:extLst>
              </p:cNvPr>
              <p:cNvSpPr txBox="1">
                <a:spLocks noRot="1" noChangeAspect="1" noMove="1" noResize="1" noEditPoints="1" noAdjustHandles="1" noChangeArrowheads="1" noChangeShapeType="1" noTextEdit="1"/>
              </p:cNvSpPr>
              <p:nvPr/>
            </p:nvSpPr>
            <p:spPr>
              <a:xfrm>
                <a:off x="6535477" y="1399743"/>
                <a:ext cx="1101012" cy="342338"/>
              </a:xfrm>
              <a:prstGeom prst="rect">
                <a:avLst/>
              </a:prstGeom>
              <a:blipFill>
                <a:blip r:embed="rId10"/>
                <a:stretch>
                  <a:fillRect b="-535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CasellaDiTesto 91">
                <a:extLst>
                  <a:ext uri="{FF2B5EF4-FFF2-40B4-BE49-F238E27FC236}">
                    <a16:creationId xmlns:a16="http://schemas.microsoft.com/office/drawing/2014/main" id="{554E66B3-2428-402C-ADE8-E5C0E8B6859B}"/>
                  </a:ext>
                </a:extLst>
              </p:cNvPr>
              <p:cNvSpPr txBox="1"/>
              <p:nvPr/>
            </p:nvSpPr>
            <p:spPr>
              <a:xfrm rot="20572297">
                <a:off x="7839005" y="2405758"/>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92" name="CasellaDiTesto 91">
                <a:extLst>
                  <a:ext uri="{FF2B5EF4-FFF2-40B4-BE49-F238E27FC236}">
                    <a16:creationId xmlns:a16="http://schemas.microsoft.com/office/drawing/2014/main" id="{554E66B3-2428-402C-ADE8-E5C0E8B6859B}"/>
                  </a:ext>
                </a:extLst>
              </p:cNvPr>
              <p:cNvSpPr txBox="1">
                <a:spLocks noRot="1" noChangeAspect="1" noMove="1" noResize="1" noEditPoints="1" noAdjustHandles="1" noChangeArrowheads="1" noChangeShapeType="1" noTextEdit="1"/>
              </p:cNvSpPr>
              <p:nvPr/>
            </p:nvSpPr>
            <p:spPr>
              <a:xfrm rot="20572297">
                <a:off x="7839005" y="2405758"/>
                <a:ext cx="1101012" cy="307777"/>
              </a:xfrm>
              <a:prstGeom prst="rect">
                <a:avLst/>
              </a:prstGeom>
              <a:blipFill>
                <a:blip r:embed="rId11"/>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CasellaDiTesto 92">
                <a:extLst>
                  <a:ext uri="{FF2B5EF4-FFF2-40B4-BE49-F238E27FC236}">
                    <a16:creationId xmlns:a16="http://schemas.microsoft.com/office/drawing/2014/main" id="{27CE4DFD-55FB-4DF1-AA33-288974AD3FB9}"/>
                  </a:ext>
                </a:extLst>
              </p:cNvPr>
              <p:cNvSpPr txBox="1"/>
              <p:nvPr/>
            </p:nvSpPr>
            <p:spPr>
              <a:xfrm>
                <a:off x="9260075" y="1457486"/>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effectLst>
                    <a:outerShdw blurRad="38100" dist="38100" dir="2700000" algn="tl">
                      <a:srgbClr val="000000">
                        <a:alpha val="43137"/>
                      </a:srgbClr>
                    </a:outerShdw>
                  </a:effectLst>
                </a:endParaRPr>
              </a:p>
            </p:txBody>
          </p:sp>
        </mc:Choice>
        <mc:Fallback xmlns="">
          <p:sp>
            <p:nvSpPr>
              <p:cNvPr id="93" name="CasellaDiTesto 92">
                <a:extLst>
                  <a:ext uri="{FF2B5EF4-FFF2-40B4-BE49-F238E27FC236}">
                    <a16:creationId xmlns:a16="http://schemas.microsoft.com/office/drawing/2014/main" id="{27CE4DFD-55FB-4DF1-AA33-288974AD3FB9}"/>
                  </a:ext>
                </a:extLst>
              </p:cNvPr>
              <p:cNvSpPr txBox="1">
                <a:spLocks noRot="1" noChangeAspect="1" noMove="1" noResize="1" noEditPoints="1" noAdjustHandles="1" noChangeArrowheads="1" noChangeShapeType="1" noTextEdit="1"/>
              </p:cNvSpPr>
              <p:nvPr/>
            </p:nvSpPr>
            <p:spPr>
              <a:xfrm>
                <a:off x="9260075" y="1457486"/>
                <a:ext cx="385731" cy="307777"/>
              </a:xfrm>
              <a:prstGeom prst="rect">
                <a:avLst/>
              </a:prstGeom>
              <a:blipFill>
                <a:blip r:embed="rId1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4" name="CasellaDiTesto 93">
                <a:extLst>
                  <a:ext uri="{FF2B5EF4-FFF2-40B4-BE49-F238E27FC236}">
                    <a16:creationId xmlns:a16="http://schemas.microsoft.com/office/drawing/2014/main" id="{C68D5619-1828-4A70-98FF-9D101025AF04}"/>
                  </a:ext>
                </a:extLst>
              </p:cNvPr>
              <p:cNvSpPr txBox="1"/>
              <p:nvPr/>
            </p:nvSpPr>
            <p:spPr>
              <a:xfrm>
                <a:off x="8245267" y="393446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rPr>
                            <m:t>u</m:t>
                          </m:r>
                        </m:e>
                        <m:sub>
                          <m:r>
                            <a:rPr lang="it-IT" sz="1400" i="0">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94" name="CasellaDiTesto 93">
                <a:extLst>
                  <a:ext uri="{FF2B5EF4-FFF2-40B4-BE49-F238E27FC236}">
                    <a16:creationId xmlns:a16="http://schemas.microsoft.com/office/drawing/2014/main" id="{C68D5619-1828-4A70-98FF-9D101025AF04}"/>
                  </a:ext>
                </a:extLst>
              </p:cNvPr>
              <p:cNvSpPr txBox="1">
                <a:spLocks noRot="1" noChangeAspect="1" noMove="1" noResize="1" noEditPoints="1" noAdjustHandles="1" noChangeArrowheads="1" noChangeShapeType="1" noTextEdit="1"/>
              </p:cNvSpPr>
              <p:nvPr/>
            </p:nvSpPr>
            <p:spPr>
              <a:xfrm>
                <a:off x="8245267" y="3934466"/>
                <a:ext cx="1004887" cy="307777"/>
              </a:xfrm>
              <a:prstGeom prst="rect">
                <a:avLst/>
              </a:prstGeom>
              <a:blipFill>
                <a:blip r:embed="rId13"/>
                <a:stretch>
                  <a:fillRect b="-78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CasellaDiTesto 90">
                <a:extLst>
                  <a:ext uri="{FF2B5EF4-FFF2-40B4-BE49-F238E27FC236}">
                    <a16:creationId xmlns:a16="http://schemas.microsoft.com/office/drawing/2014/main" id="{E4BCCD55-BD39-4D31-B34F-DF62B5AF1507}"/>
                  </a:ext>
                </a:extLst>
              </p:cNvPr>
              <p:cNvSpPr txBox="1"/>
              <p:nvPr/>
            </p:nvSpPr>
            <p:spPr>
              <a:xfrm rot="19754708">
                <a:off x="9061013" y="4289896"/>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effectLst>
                    <a:outerShdw blurRad="38100" dist="38100" dir="2700000" algn="tl">
                      <a:srgbClr val="000000">
                        <a:alpha val="43137"/>
                      </a:srgbClr>
                    </a:outerShdw>
                  </a:effectLst>
                </a:endParaRPr>
              </a:p>
            </p:txBody>
          </p:sp>
        </mc:Choice>
        <mc:Fallback xmlns="">
          <p:sp>
            <p:nvSpPr>
              <p:cNvPr id="91" name="CasellaDiTesto 90">
                <a:extLst>
                  <a:ext uri="{FF2B5EF4-FFF2-40B4-BE49-F238E27FC236}">
                    <a16:creationId xmlns:a16="http://schemas.microsoft.com/office/drawing/2014/main" id="{E4BCCD55-BD39-4D31-B34F-DF62B5AF1507}"/>
                  </a:ext>
                </a:extLst>
              </p:cNvPr>
              <p:cNvSpPr txBox="1">
                <a:spLocks noRot="1" noChangeAspect="1" noMove="1" noResize="1" noEditPoints="1" noAdjustHandles="1" noChangeArrowheads="1" noChangeShapeType="1" noTextEdit="1"/>
              </p:cNvSpPr>
              <p:nvPr/>
            </p:nvSpPr>
            <p:spPr>
              <a:xfrm rot="19754708">
                <a:off x="9061013" y="4289896"/>
                <a:ext cx="493713" cy="307777"/>
              </a:xfrm>
              <a:prstGeom prst="rect">
                <a:avLst/>
              </a:prstGeom>
              <a:blipFill>
                <a:blip r:embed="rId1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5" name="CasellaDiTesto 94">
                <a:extLst>
                  <a:ext uri="{FF2B5EF4-FFF2-40B4-BE49-F238E27FC236}">
                    <a16:creationId xmlns:a16="http://schemas.microsoft.com/office/drawing/2014/main" id="{70F02F8F-D603-4430-94C5-559AA0B3E416}"/>
                  </a:ext>
                </a:extLst>
              </p:cNvPr>
              <p:cNvSpPr txBox="1"/>
              <p:nvPr/>
            </p:nvSpPr>
            <p:spPr>
              <a:xfrm>
                <a:off x="8778540" y="3211374"/>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1</m:t>
                          </m:r>
                        </m:sub>
                      </m:sSub>
                      <m:r>
                        <a:rPr lang="it-IT" sz="1400" b="0" i="0" smtClean="0">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p>
            </p:txBody>
          </p:sp>
        </mc:Choice>
        <mc:Fallback xmlns="">
          <p:sp>
            <p:nvSpPr>
              <p:cNvPr id="95" name="CasellaDiTesto 94">
                <a:extLst>
                  <a:ext uri="{FF2B5EF4-FFF2-40B4-BE49-F238E27FC236}">
                    <a16:creationId xmlns:a16="http://schemas.microsoft.com/office/drawing/2014/main" id="{70F02F8F-D603-4430-94C5-559AA0B3E416}"/>
                  </a:ext>
                </a:extLst>
              </p:cNvPr>
              <p:cNvSpPr txBox="1">
                <a:spLocks noRot="1" noChangeAspect="1" noMove="1" noResize="1" noEditPoints="1" noAdjustHandles="1" noChangeArrowheads="1" noChangeShapeType="1" noTextEdit="1"/>
              </p:cNvSpPr>
              <p:nvPr/>
            </p:nvSpPr>
            <p:spPr>
              <a:xfrm>
                <a:off x="8778540" y="3211374"/>
                <a:ext cx="1004886" cy="307777"/>
              </a:xfrm>
              <a:prstGeom prst="rect">
                <a:avLst/>
              </a:prstGeom>
              <a:blipFill>
                <a:blip r:embed="rId15"/>
                <a:stretch>
                  <a:fillRect r="-606" b="-14000"/>
                </a:stretch>
              </a:blipFill>
            </p:spPr>
            <p:txBody>
              <a:bodyPr/>
              <a:lstStyle/>
              <a:p>
                <a:r>
                  <a:rPr lang="it-IT">
                    <a:noFill/>
                  </a:rPr>
                  <a:t> </a:t>
                </a:r>
              </a:p>
            </p:txBody>
          </p:sp>
        </mc:Fallback>
      </mc:AlternateContent>
      <p:cxnSp>
        <p:nvCxnSpPr>
          <p:cNvPr id="97" name="Connettore 2 96">
            <a:extLst>
              <a:ext uri="{FF2B5EF4-FFF2-40B4-BE49-F238E27FC236}">
                <a16:creationId xmlns:a16="http://schemas.microsoft.com/office/drawing/2014/main" id="{3FE50E12-52A6-4485-85D2-CF793A83E9C7}"/>
              </a:ext>
            </a:extLst>
          </p:cNvPr>
          <p:cNvCxnSpPr>
            <a:cxnSpLocks/>
            <a:stCxn id="8" idx="2"/>
            <a:endCxn id="5" idx="0"/>
          </p:cNvCxnSpPr>
          <p:nvPr/>
        </p:nvCxnSpPr>
        <p:spPr>
          <a:xfrm flipH="1">
            <a:off x="8331680" y="2032469"/>
            <a:ext cx="2317144" cy="11863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CasellaDiTesto 101">
                <a:extLst>
                  <a:ext uri="{FF2B5EF4-FFF2-40B4-BE49-F238E27FC236}">
                    <a16:creationId xmlns:a16="http://schemas.microsoft.com/office/drawing/2014/main" id="{226A0ABE-FF39-4E7C-B6D0-CED6C84F151D}"/>
                  </a:ext>
                </a:extLst>
              </p:cNvPr>
              <p:cNvSpPr txBox="1"/>
              <p:nvPr/>
            </p:nvSpPr>
            <p:spPr>
              <a:xfrm>
                <a:off x="9575767" y="5035632"/>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102" name="CasellaDiTesto 101">
                <a:extLst>
                  <a:ext uri="{FF2B5EF4-FFF2-40B4-BE49-F238E27FC236}">
                    <a16:creationId xmlns:a16="http://schemas.microsoft.com/office/drawing/2014/main" id="{226A0ABE-FF39-4E7C-B6D0-CED6C84F151D}"/>
                  </a:ext>
                </a:extLst>
              </p:cNvPr>
              <p:cNvSpPr txBox="1">
                <a:spLocks noRot="1" noChangeAspect="1" noMove="1" noResize="1" noEditPoints="1" noAdjustHandles="1" noChangeArrowheads="1" noChangeShapeType="1" noTextEdit="1"/>
              </p:cNvSpPr>
              <p:nvPr/>
            </p:nvSpPr>
            <p:spPr>
              <a:xfrm>
                <a:off x="9575767" y="5035632"/>
                <a:ext cx="530749" cy="307777"/>
              </a:xfrm>
              <a:prstGeom prst="rect">
                <a:avLst/>
              </a:prstGeom>
              <a:blipFill>
                <a:blip r:embed="rId16"/>
                <a:stretch>
                  <a:fillRect b="-78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4" name="CasellaDiTesto 103">
                <a:extLst>
                  <a:ext uri="{FF2B5EF4-FFF2-40B4-BE49-F238E27FC236}">
                    <a16:creationId xmlns:a16="http://schemas.microsoft.com/office/drawing/2014/main" id="{99E5FD53-C2EB-4368-BFDA-0FB8F7DCBF36}"/>
                  </a:ext>
                </a:extLst>
              </p:cNvPr>
              <p:cNvSpPr txBox="1"/>
              <p:nvPr/>
            </p:nvSpPr>
            <p:spPr>
              <a:xfrm>
                <a:off x="5736140" y="1041694"/>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p>
            </p:txBody>
          </p:sp>
        </mc:Choice>
        <mc:Fallback xmlns="">
          <p:sp>
            <p:nvSpPr>
              <p:cNvPr id="104" name="CasellaDiTesto 103">
                <a:extLst>
                  <a:ext uri="{FF2B5EF4-FFF2-40B4-BE49-F238E27FC236}">
                    <a16:creationId xmlns:a16="http://schemas.microsoft.com/office/drawing/2014/main" id="{99E5FD53-C2EB-4368-BFDA-0FB8F7DCBF36}"/>
                  </a:ext>
                </a:extLst>
              </p:cNvPr>
              <p:cNvSpPr txBox="1">
                <a:spLocks noRot="1" noChangeAspect="1" noMove="1" noResize="1" noEditPoints="1" noAdjustHandles="1" noChangeArrowheads="1" noChangeShapeType="1" noTextEdit="1"/>
              </p:cNvSpPr>
              <p:nvPr/>
            </p:nvSpPr>
            <p:spPr>
              <a:xfrm>
                <a:off x="5736140" y="1041694"/>
                <a:ext cx="258687" cy="307777"/>
              </a:xfrm>
              <a:prstGeom prst="rect">
                <a:avLst/>
              </a:prstGeom>
              <a:blipFill>
                <a:blip r:embed="rId17"/>
                <a:stretch>
                  <a:fillRect r="-7143"/>
                </a:stretch>
              </a:blipFill>
            </p:spPr>
            <p:txBody>
              <a:bodyPr/>
              <a:lstStyle/>
              <a:p>
                <a:r>
                  <a:rPr lang="it-IT">
                    <a:noFill/>
                  </a:rPr>
                  <a:t> </a:t>
                </a:r>
              </a:p>
            </p:txBody>
          </p:sp>
        </mc:Fallback>
      </mc:AlternateContent>
      <p:cxnSp>
        <p:nvCxnSpPr>
          <p:cNvPr id="129" name="Connettore a gomito 128">
            <a:extLst>
              <a:ext uri="{FF2B5EF4-FFF2-40B4-BE49-F238E27FC236}">
                <a16:creationId xmlns:a16="http://schemas.microsoft.com/office/drawing/2014/main" id="{26197C11-BBF6-408E-9FF9-D69B752C72FB}"/>
              </a:ext>
            </a:extLst>
          </p:cNvPr>
          <p:cNvCxnSpPr>
            <a:cxnSpLocks/>
            <a:stCxn id="6" idx="1"/>
            <a:endCxn id="48" idx="2"/>
          </p:cNvCxnSpPr>
          <p:nvPr/>
        </p:nvCxnSpPr>
        <p:spPr>
          <a:xfrm rot="10800000">
            <a:off x="5698272" y="2041575"/>
            <a:ext cx="2133096" cy="305099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CasellaDiTesto 133">
                <a:extLst>
                  <a:ext uri="{FF2B5EF4-FFF2-40B4-BE49-F238E27FC236}">
                    <a16:creationId xmlns:a16="http://schemas.microsoft.com/office/drawing/2014/main" id="{39F90B78-D5B2-4807-8736-B1872EBD2162}"/>
                  </a:ext>
                </a:extLst>
              </p:cNvPr>
              <p:cNvSpPr txBox="1"/>
              <p:nvPr/>
            </p:nvSpPr>
            <p:spPr>
              <a:xfrm>
                <a:off x="5629797" y="2032469"/>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p>
            </p:txBody>
          </p:sp>
        </mc:Choice>
        <mc:Fallback xmlns="">
          <p:sp>
            <p:nvSpPr>
              <p:cNvPr id="134" name="CasellaDiTesto 133">
                <a:extLst>
                  <a:ext uri="{FF2B5EF4-FFF2-40B4-BE49-F238E27FC236}">
                    <a16:creationId xmlns:a16="http://schemas.microsoft.com/office/drawing/2014/main" id="{39F90B78-D5B2-4807-8736-B1872EBD2162}"/>
                  </a:ext>
                </a:extLst>
              </p:cNvPr>
              <p:cNvSpPr txBox="1">
                <a:spLocks noRot="1" noChangeAspect="1" noMove="1" noResize="1" noEditPoints="1" noAdjustHandles="1" noChangeArrowheads="1" noChangeShapeType="1" noTextEdit="1"/>
              </p:cNvSpPr>
              <p:nvPr/>
            </p:nvSpPr>
            <p:spPr>
              <a:xfrm>
                <a:off x="5629797" y="2032469"/>
                <a:ext cx="385038" cy="307777"/>
              </a:xfrm>
              <a:prstGeom prst="rect">
                <a:avLst/>
              </a:prstGeom>
              <a:blipFill>
                <a:blip r:embed="rId18"/>
                <a:stretch>
                  <a:fillRect b="-7843"/>
                </a:stretch>
              </a:blipFill>
            </p:spPr>
            <p:txBody>
              <a:bodyPr/>
              <a:lstStyle/>
              <a:p>
                <a:r>
                  <a:rPr lang="it-IT">
                    <a:noFill/>
                  </a:rPr>
                  <a:t> </a:t>
                </a:r>
              </a:p>
            </p:txBody>
          </p:sp>
        </mc:Fallback>
      </mc:AlternateContent>
      <p:cxnSp>
        <p:nvCxnSpPr>
          <p:cNvPr id="153" name="Connettore 2 152">
            <a:extLst>
              <a:ext uri="{FF2B5EF4-FFF2-40B4-BE49-F238E27FC236}">
                <a16:creationId xmlns:a16="http://schemas.microsoft.com/office/drawing/2014/main" id="{46ADC703-D813-4571-B19D-7ED909ACFF50}"/>
              </a:ext>
            </a:extLst>
          </p:cNvPr>
          <p:cNvCxnSpPr>
            <a:cxnSpLocks/>
            <a:stCxn id="29" idx="2"/>
            <a:endCxn id="6" idx="0"/>
          </p:cNvCxnSpPr>
          <p:nvPr/>
        </p:nvCxnSpPr>
        <p:spPr>
          <a:xfrm>
            <a:off x="6762300" y="3818941"/>
            <a:ext cx="1571512" cy="97359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6" name="CasellaDiTesto 135">
                <a:extLst>
                  <a:ext uri="{FF2B5EF4-FFF2-40B4-BE49-F238E27FC236}">
                    <a16:creationId xmlns:a16="http://schemas.microsoft.com/office/drawing/2014/main" id="{BFFA9178-EC8B-4B5C-A242-4EE7C7874C7C}"/>
                  </a:ext>
                </a:extLst>
              </p:cNvPr>
              <p:cNvSpPr txBox="1"/>
              <p:nvPr/>
            </p:nvSpPr>
            <p:spPr>
              <a:xfrm>
                <a:off x="7395672" y="3223108"/>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p>
            </p:txBody>
          </p:sp>
        </mc:Choice>
        <mc:Fallback xmlns="">
          <p:sp>
            <p:nvSpPr>
              <p:cNvPr id="136" name="CasellaDiTesto 135">
                <a:extLst>
                  <a:ext uri="{FF2B5EF4-FFF2-40B4-BE49-F238E27FC236}">
                    <a16:creationId xmlns:a16="http://schemas.microsoft.com/office/drawing/2014/main" id="{BFFA9178-EC8B-4B5C-A242-4EE7C7874C7C}"/>
                  </a:ext>
                </a:extLst>
              </p:cNvPr>
              <p:cNvSpPr txBox="1">
                <a:spLocks noRot="1" noChangeAspect="1" noMove="1" noResize="1" noEditPoints="1" noAdjustHandles="1" noChangeArrowheads="1" noChangeShapeType="1" noTextEdit="1"/>
              </p:cNvSpPr>
              <p:nvPr/>
            </p:nvSpPr>
            <p:spPr>
              <a:xfrm>
                <a:off x="7395672" y="3223108"/>
                <a:ext cx="405373" cy="307777"/>
              </a:xfrm>
              <a:prstGeom prst="rect">
                <a:avLst/>
              </a:prstGeom>
              <a:blipFill>
                <a:blip r:embed="rId19"/>
                <a:stretch>
                  <a:fillRect b="-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a:extLst>
                  <a:ext uri="{FF2B5EF4-FFF2-40B4-BE49-F238E27FC236}">
                    <a16:creationId xmlns:a16="http://schemas.microsoft.com/office/drawing/2014/main" id="{08B30F3C-DCF1-4C38-81F1-CC0D7270FDEE}"/>
                  </a:ext>
                </a:extLst>
              </p:cNvPr>
              <p:cNvSpPr txBox="1"/>
              <p:nvPr/>
            </p:nvSpPr>
            <p:spPr>
              <a:xfrm rot="19848741">
                <a:off x="8983015" y="2585039"/>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a:rPr lang="it-IT" sz="1400" i="0" smtClean="0">
                          <a:effectLst>
                            <a:outerShdw blurRad="38100" dist="38100" dir="2700000" algn="tl">
                              <a:srgbClr val="000000">
                                <a:alpha val="43137"/>
                              </a:srgbClr>
                            </a:outerShdw>
                          </a:effectLst>
                          <a:latin typeface="Cambria Math" panose="02040503050406030204" pitchFamily="18" charset="0"/>
                        </a:rPr>
                        <m:t>)</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100" name="CasellaDiTesto 99">
                <a:extLst>
                  <a:ext uri="{FF2B5EF4-FFF2-40B4-BE49-F238E27FC236}">
                    <a16:creationId xmlns:a16="http://schemas.microsoft.com/office/drawing/2014/main" id="{08B30F3C-DCF1-4C38-81F1-CC0D7270FDEE}"/>
                  </a:ext>
                </a:extLst>
              </p:cNvPr>
              <p:cNvSpPr txBox="1">
                <a:spLocks noRot="1" noChangeAspect="1" noMove="1" noResize="1" noEditPoints="1" noAdjustHandles="1" noChangeArrowheads="1" noChangeShapeType="1" noTextEdit="1"/>
              </p:cNvSpPr>
              <p:nvPr/>
            </p:nvSpPr>
            <p:spPr>
              <a:xfrm rot="19848741">
                <a:off x="8983015" y="2585039"/>
                <a:ext cx="1101012" cy="307777"/>
              </a:xfrm>
              <a:prstGeom prst="rect">
                <a:avLst/>
              </a:prstGeom>
              <a:blipFill>
                <a:blip r:embed="rId20"/>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6" name="CasellaDiTesto 155">
                <a:extLst>
                  <a:ext uri="{FF2B5EF4-FFF2-40B4-BE49-F238E27FC236}">
                    <a16:creationId xmlns:a16="http://schemas.microsoft.com/office/drawing/2014/main" id="{B03120D5-F5D8-4A23-958C-42B231370535}"/>
                  </a:ext>
                </a:extLst>
              </p:cNvPr>
              <p:cNvSpPr txBox="1"/>
              <p:nvPr/>
            </p:nvSpPr>
            <p:spPr>
              <a:xfrm rot="2070687" flipH="1">
                <a:off x="7354909" y="431708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p>
            </p:txBody>
          </p:sp>
        </mc:Choice>
        <mc:Fallback xmlns="">
          <p:sp>
            <p:nvSpPr>
              <p:cNvPr id="156" name="CasellaDiTesto 155">
                <a:extLst>
                  <a:ext uri="{FF2B5EF4-FFF2-40B4-BE49-F238E27FC236}">
                    <a16:creationId xmlns:a16="http://schemas.microsoft.com/office/drawing/2014/main" id="{B03120D5-F5D8-4A23-958C-42B231370535}"/>
                  </a:ext>
                </a:extLst>
              </p:cNvPr>
              <p:cNvSpPr txBox="1">
                <a:spLocks noRot="1" noChangeAspect="1" noMove="1" noResize="1" noEditPoints="1" noAdjustHandles="1" noChangeArrowheads="1" noChangeShapeType="1" noTextEdit="1"/>
              </p:cNvSpPr>
              <p:nvPr/>
            </p:nvSpPr>
            <p:spPr>
              <a:xfrm rot="2070687" flipH="1">
                <a:off x="7354909" y="4317081"/>
                <a:ext cx="359782" cy="307777"/>
              </a:xfrm>
              <a:prstGeom prst="rect">
                <a:avLst/>
              </a:prstGeom>
              <a:blipFill>
                <a:blip r:embed="rId21"/>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8" name="CasellaDiTesto 157">
                <a:extLst>
                  <a:ext uri="{FF2B5EF4-FFF2-40B4-BE49-F238E27FC236}">
                    <a16:creationId xmlns:a16="http://schemas.microsoft.com/office/drawing/2014/main" id="{E3EA8A06-7D91-4B04-9700-0912B2CB944A}"/>
                  </a:ext>
                </a:extLst>
              </p:cNvPr>
              <p:cNvSpPr txBox="1"/>
              <p:nvPr/>
            </p:nvSpPr>
            <p:spPr>
              <a:xfrm>
                <a:off x="10720691" y="3262948"/>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p>
            </p:txBody>
          </p:sp>
        </mc:Choice>
        <mc:Fallback xmlns="">
          <p:sp>
            <p:nvSpPr>
              <p:cNvPr id="158" name="CasellaDiTesto 157">
                <a:extLst>
                  <a:ext uri="{FF2B5EF4-FFF2-40B4-BE49-F238E27FC236}">
                    <a16:creationId xmlns:a16="http://schemas.microsoft.com/office/drawing/2014/main" id="{E3EA8A06-7D91-4B04-9700-0912B2CB944A}"/>
                  </a:ext>
                </a:extLst>
              </p:cNvPr>
              <p:cNvSpPr txBox="1">
                <a:spLocks noRot="1" noChangeAspect="1" noMove="1" noResize="1" noEditPoints="1" noAdjustHandles="1" noChangeArrowheads="1" noChangeShapeType="1" noTextEdit="1"/>
              </p:cNvSpPr>
              <p:nvPr/>
            </p:nvSpPr>
            <p:spPr>
              <a:xfrm>
                <a:off x="10720691" y="3262948"/>
                <a:ext cx="259993" cy="307777"/>
              </a:xfrm>
              <a:prstGeom prst="rect">
                <a:avLst/>
              </a:prstGeom>
              <a:blipFill>
                <a:blip r:embed="rId22"/>
                <a:stretch>
                  <a:fillRect r="-1904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9" name="CasellaDiTesto 158">
                <a:extLst>
                  <a:ext uri="{FF2B5EF4-FFF2-40B4-BE49-F238E27FC236}">
                    <a16:creationId xmlns:a16="http://schemas.microsoft.com/office/drawing/2014/main" id="{2AAD3C9D-DF5C-4502-8104-D41A3EE686EF}"/>
                  </a:ext>
                </a:extLst>
              </p:cNvPr>
              <p:cNvSpPr txBox="1"/>
              <p:nvPr/>
            </p:nvSpPr>
            <p:spPr>
              <a:xfrm>
                <a:off x="1022445" y="3008026"/>
                <a:ext cx="3228227" cy="923330"/>
              </a:xfrm>
              <a:prstGeom prst="rect">
                <a:avLst/>
              </a:prstGeom>
              <a:noFill/>
              <a:ln w="6350">
                <a:solidFill>
                  <a:schemeClr val="tx1"/>
                </a:solidFill>
              </a:ln>
            </p:spPr>
            <p:txBody>
              <a:bodyPr wrap="square" rtlCol="0">
                <a:spAutoFit/>
              </a:bodyPr>
              <a:lstStyle/>
              <a:p>
                <a:r>
                  <a:rPr lang="it-IT" dirty="0"/>
                  <a:t>Ogni blocco ha un uscita </a:t>
                </a:r>
                <a14:m>
                  <m:oMath xmlns:m="http://schemas.openxmlformats.org/officeDocument/2006/math">
                    <m:r>
                      <a:rPr lang="it-IT" i="1" dirty="0" smtClean="0">
                        <a:latin typeface="Cambria Math" panose="02040503050406030204" pitchFamily="18" charset="0"/>
                      </a:rPr>
                      <m:t>𝑑</m:t>
                    </m:r>
                  </m:oMath>
                </a14:m>
                <a:r>
                  <a:rPr lang="it-IT" dirty="0"/>
                  <a:t> non presente ai fini della rappresentazione </a:t>
                </a:r>
              </a:p>
            </p:txBody>
          </p:sp>
        </mc:Choice>
        <mc:Fallback xmlns="">
          <p:sp>
            <p:nvSpPr>
              <p:cNvPr id="159" name="CasellaDiTesto 158">
                <a:extLst>
                  <a:ext uri="{FF2B5EF4-FFF2-40B4-BE49-F238E27FC236}">
                    <a16:creationId xmlns:a16="http://schemas.microsoft.com/office/drawing/2014/main" id="{2AAD3C9D-DF5C-4502-8104-D41A3EE686EF}"/>
                  </a:ext>
                </a:extLst>
              </p:cNvPr>
              <p:cNvSpPr txBox="1">
                <a:spLocks noRot="1" noChangeAspect="1" noMove="1" noResize="1" noEditPoints="1" noAdjustHandles="1" noChangeArrowheads="1" noChangeShapeType="1" noTextEdit="1"/>
              </p:cNvSpPr>
              <p:nvPr/>
            </p:nvSpPr>
            <p:spPr>
              <a:xfrm>
                <a:off x="1022445" y="3008026"/>
                <a:ext cx="3228227" cy="923330"/>
              </a:xfrm>
              <a:prstGeom prst="rect">
                <a:avLst/>
              </a:prstGeom>
              <a:blipFill>
                <a:blip r:embed="rId23"/>
                <a:stretch>
                  <a:fillRect l="-1698" t="-3268" b="-8497"/>
                </a:stretch>
              </a:blipFill>
              <a:ln w="6350">
                <a:solidFill>
                  <a:schemeClr val="tx1"/>
                </a:solidFill>
              </a:ln>
            </p:spPr>
            <p:txBody>
              <a:bodyPr/>
              <a:lstStyle/>
              <a:p>
                <a:r>
                  <a:rPr lang="it-IT">
                    <a:noFill/>
                  </a:rPr>
                  <a:t> </a:t>
                </a:r>
              </a:p>
            </p:txBody>
          </p:sp>
        </mc:Fallback>
      </mc:AlternateContent>
      <p:cxnSp>
        <p:nvCxnSpPr>
          <p:cNvPr id="62" name="Connettore a gomito 61">
            <a:extLst>
              <a:ext uri="{FF2B5EF4-FFF2-40B4-BE49-F238E27FC236}">
                <a16:creationId xmlns:a16="http://schemas.microsoft.com/office/drawing/2014/main" id="{B200AFD4-6906-4B94-9351-F25301C51A13}"/>
              </a:ext>
            </a:extLst>
          </p:cNvPr>
          <p:cNvCxnSpPr>
            <a:stCxn id="8" idx="3"/>
            <a:endCxn id="6" idx="3"/>
          </p:cNvCxnSpPr>
          <p:nvPr/>
        </p:nvCxnSpPr>
        <p:spPr>
          <a:xfrm flipH="1">
            <a:off x="8836255" y="1732432"/>
            <a:ext cx="2315012" cy="3360139"/>
          </a:xfrm>
          <a:prstGeom prst="bentConnector3">
            <a:avLst>
              <a:gd name="adj1" fmla="val -987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Rettangolo 52">
                <a:extLst>
                  <a:ext uri="{FF2B5EF4-FFF2-40B4-BE49-F238E27FC236}">
                    <a16:creationId xmlns:a16="http://schemas.microsoft.com/office/drawing/2014/main" id="{FBE0B308-A754-4782-B39A-52A54164CE33}"/>
                  </a:ext>
                </a:extLst>
              </p:cNvPr>
              <p:cNvSpPr/>
              <p:nvPr/>
            </p:nvSpPr>
            <p:spPr>
              <a:xfrm>
                <a:off x="4974176" y="5409070"/>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ysClr val="windowText" lastClr="000000"/>
                          </a:solidFill>
                          <a:latin typeface="Cambria Math" panose="02040503050406030204" pitchFamily="18" charset="0"/>
                        </a:rPr>
                        <m:t>𝑉</m:t>
                      </m:r>
                    </m:oMath>
                  </m:oMathPara>
                </a14:m>
                <a:endParaRPr lang="it-IT" sz="2000" dirty="0">
                  <a:solidFill>
                    <a:sysClr val="windowText" lastClr="000000"/>
                  </a:solidFill>
                  <a:latin typeface="Calibri" panose="020F0502020204030204"/>
                </a:endParaRPr>
              </a:p>
            </p:txBody>
          </p:sp>
        </mc:Choice>
        <mc:Fallback xmlns="">
          <p:sp>
            <p:nvSpPr>
              <p:cNvPr id="53" name="Rettangolo 52">
                <a:extLst>
                  <a:ext uri="{FF2B5EF4-FFF2-40B4-BE49-F238E27FC236}">
                    <a16:creationId xmlns:a16="http://schemas.microsoft.com/office/drawing/2014/main" id="{FBE0B308-A754-4782-B39A-52A54164CE33}"/>
                  </a:ext>
                </a:extLst>
              </p:cNvPr>
              <p:cNvSpPr>
                <a:spLocks noRot="1" noChangeAspect="1" noMove="1" noResize="1" noEditPoints="1" noAdjustHandles="1" noChangeArrowheads="1" noChangeShapeType="1" noTextEdit="1"/>
              </p:cNvSpPr>
              <p:nvPr/>
            </p:nvSpPr>
            <p:spPr>
              <a:xfrm>
                <a:off x="4974176" y="5409070"/>
                <a:ext cx="1004888" cy="600075"/>
              </a:xfrm>
              <a:prstGeom prst="rect">
                <a:avLst/>
              </a:prstGeom>
              <a:blipFill>
                <a:blip r:embed="rId24"/>
                <a:stretch>
                  <a:fillRect/>
                </a:stretch>
              </a:blipFill>
              <a:ln w="38100">
                <a:solidFill>
                  <a:srgbClr val="FF0000"/>
                </a:solidFill>
              </a:ln>
            </p:spPr>
            <p:txBody>
              <a:bodyPr/>
              <a:lstStyle/>
              <a:p>
                <a:r>
                  <a:rPr lang="it-IT">
                    <a:noFill/>
                  </a:rPr>
                  <a:t> </a:t>
                </a:r>
              </a:p>
            </p:txBody>
          </p:sp>
        </mc:Fallback>
      </mc:AlternateContent>
      <p:cxnSp>
        <p:nvCxnSpPr>
          <p:cNvPr id="54" name="Connettore 2 53">
            <a:extLst>
              <a:ext uri="{FF2B5EF4-FFF2-40B4-BE49-F238E27FC236}">
                <a16:creationId xmlns:a16="http://schemas.microsoft.com/office/drawing/2014/main" id="{198FCCC8-BDF7-421E-8E84-229F165B94A6}"/>
              </a:ext>
            </a:extLst>
          </p:cNvPr>
          <p:cNvCxnSpPr>
            <a:cxnSpLocks/>
            <a:endCxn id="53" idx="0"/>
          </p:cNvCxnSpPr>
          <p:nvPr/>
        </p:nvCxnSpPr>
        <p:spPr>
          <a:xfrm>
            <a:off x="5476620" y="2041574"/>
            <a:ext cx="0" cy="3367496"/>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CasellaDiTesto 57">
                <a:extLst>
                  <a:ext uri="{FF2B5EF4-FFF2-40B4-BE49-F238E27FC236}">
                    <a16:creationId xmlns:a16="http://schemas.microsoft.com/office/drawing/2014/main" id="{173CE108-72C2-427D-9265-3DD5CC3DAC72}"/>
                  </a:ext>
                </a:extLst>
              </p:cNvPr>
              <p:cNvSpPr txBox="1"/>
              <p:nvPr/>
            </p:nvSpPr>
            <p:spPr>
              <a:xfrm>
                <a:off x="5020653" y="3291110"/>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mbria Math" panose="02040503050406030204" pitchFamily="18" charset="0"/>
                            </a:rPr>
                          </m:ctrlPr>
                        </m:sSubPr>
                        <m:e>
                          <m:r>
                            <m:rPr>
                              <m:sty m:val="p"/>
                            </m:rPr>
                            <a:rPr lang="it-IT" sz="1600" i="0">
                              <a:effectLst/>
                              <a:latin typeface="Cambria Math" panose="02040503050406030204" pitchFamily="18" charset="0"/>
                              <a:ea typeface="Cambria Math" panose="02040503050406030204" pitchFamily="18" charset="0"/>
                            </a:rPr>
                            <m:t>u</m:t>
                          </m:r>
                        </m:e>
                        <m:sub>
                          <m:r>
                            <m:rPr>
                              <m:sty m:val="p"/>
                            </m:rPr>
                            <a:rPr lang="it-IT" sz="1600" i="0">
                              <a:effectLst/>
                              <a:latin typeface="Cambria Math" panose="02040503050406030204" pitchFamily="18" charset="0"/>
                              <a:ea typeface="Cambria Math" panose="02040503050406030204" pitchFamily="18" charset="0"/>
                            </a:rPr>
                            <m:t>va</m:t>
                          </m:r>
                        </m:sub>
                      </m:sSub>
                    </m:oMath>
                  </m:oMathPara>
                </a14:m>
                <a:endParaRPr lang="it-IT" sz="1600" dirty="0"/>
              </a:p>
            </p:txBody>
          </p:sp>
        </mc:Choice>
        <mc:Fallback xmlns="">
          <p:sp>
            <p:nvSpPr>
              <p:cNvPr id="58" name="CasellaDiTesto 57">
                <a:extLst>
                  <a:ext uri="{FF2B5EF4-FFF2-40B4-BE49-F238E27FC236}">
                    <a16:creationId xmlns:a16="http://schemas.microsoft.com/office/drawing/2014/main" id="{173CE108-72C2-427D-9265-3DD5CC3DAC72}"/>
                  </a:ext>
                </a:extLst>
              </p:cNvPr>
              <p:cNvSpPr txBox="1">
                <a:spLocks noRot="1" noChangeAspect="1" noMove="1" noResize="1" noEditPoints="1" noAdjustHandles="1" noChangeArrowheads="1" noChangeShapeType="1" noTextEdit="1"/>
              </p:cNvSpPr>
              <p:nvPr/>
            </p:nvSpPr>
            <p:spPr>
              <a:xfrm>
                <a:off x="5020653" y="3291110"/>
                <a:ext cx="469808" cy="338554"/>
              </a:xfrm>
              <a:prstGeom prst="rect">
                <a:avLst/>
              </a:prstGeom>
              <a:blipFill>
                <a:blip r:embed="rId25"/>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60981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B4A779-BA1E-4F80-9AA4-8936511C0830}"/>
              </a:ext>
            </a:extLst>
          </p:cNvPr>
          <p:cNvSpPr>
            <a:spLocks noGrp="1"/>
          </p:cNvSpPr>
          <p:nvPr>
            <p:ph type="title"/>
          </p:nvPr>
        </p:nvSpPr>
        <p:spPr/>
        <p:txBody>
          <a:bodyPr/>
          <a:lstStyle/>
          <a:p>
            <a:r>
              <a:rPr lang="it-IT" dirty="0"/>
              <a:t>Modello: azioni di controllo</a:t>
            </a:r>
          </a:p>
        </p:txBody>
      </p:sp>
      <p:sp>
        <p:nvSpPr>
          <p:cNvPr id="3" name="Segnaposto contenuto 2">
            <a:extLst>
              <a:ext uri="{FF2B5EF4-FFF2-40B4-BE49-F238E27FC236}">
                <a16:creationId xmlns:a16="http://schemas.microsoft.com/office/drawing/2014/main" id="{86C80F9B-5168-4FD3-8158-5BAA1E6297CB}"/>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23696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497498-B63C-432E-9050-008C318532D0}"/>
              </a:ext>
            </a:extLst>
          </p:cNvPr>
          <p:cNvSpPr>
            <a:spLocks noGrp="1"/>
          </p:cNvSpPr>
          <p:nvPr>
            <p:ph type="title"/>
          </p:nvPr>
        </p:nvSpPr>
        <p:spPr/>
        <p:txBody>
          <a:bodyPr/>
          <a:lstStyle/>
          <a:p>
            <a:r>
              <a:rPr lang="it-IT" dirty="0" err="1"/>
              <a:t>Pontryagin</a:t>
            </a:r>
            <a:r>
              <a:rPr lang="it-IT" dirty="0"/>
              <a:t> maximum </a:t>
            </a:r>
            <a:r>
              <a:rPr lang="it-IT" dirty="0" err="1"/>
              <a:t>principle</a:t>
            </a:r>
            <a:endParaRPr lang="it-IT" dirty="0"/>
          </a:p>
        </p:txBody>
      </p:sp>
      <p:sp>
        <p:nvSpPr>
          <p:cNvPr id="3" name="Segnaposto contenuto 2">
            <a:extLst>
              <a:ext uri="{FF2B5EF4-FFF2-40B4-BE49-F238E27FC236}">
                <a16:creationId xmlns:a16="http://schemas.microsoft.com/office/drawing/2014/main" id="{8DC1A9F5-2273-473D-A2AE-F0D9977C282D}"/>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68474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29002A-F877-4B36-AC68-27CEBCF52786}"/>
              </a:ext>
            </a:extLst>
          </p:cNvPr>
          <p:cNvSpPr>
            <a:spLocks noGrp="1"/>
          </p:cNvSpPr>
          <p:nvPr>
            <p:ph type="title"/>
          </p:nvPr>
        </p:nvSpPr>
        <p:spPr/>
        <p:txBody>
          <a:bodyPr/>
          <a:lstStyle/>
          <a:p>
            <a:r>
              <a:rPr lang="it-IT" dirty="0"/>
              <a:t>Obiettivi ottimizzazione</a:t>
            </a:r>
          </a:p>
        </p:txBody>
      </p:sp>
      <p:sp>
        <p:nvSpPr>
          <p:cNvPr id="3" name="Segnaposto contenuto 2">
            <a:extLst>
              <a:ext uri="{FF2B5EF4-FFF2-40B4-BE49-F238E27FC236}">
                <a16:creationId xmlns:a16="http://schemas.microsoft.com/office/drawing/2014/main" id="{855B5269-BAE2-4C2F-8F2C-35207ABBCC84}"/>
              </a:ext>
            </a:extLst>
          </p:cNvPr>
          <p:cNvSpPr>
            <a:spLocks noGrp="1"/>
          </p:cNvSpPr>
          <p:nvPr>
            <p:ph idx="1"/>
          </p:nvPr>
        </p:nvSpPr>
        <p:spPr/>
        <p:txBody>
          <a:bodyPr/>
          <a:lstStyle/>
          <a:p>
            <a:pPr marL="514350" indent="-514350">
              <a:buFont typeface="+mj-lt"/>
              <a:buAutoNum type="arabicPeriod"/>
            </a:pPr>
            <a:r>
              <a:rPr lang="it-IT" dirty="0"/>
              <a:t>Minimizzare il numero di persone ospedalizzate con sintomi (non in terapia intensiva) </a:t>
            </a:r>
          </a:p>
          <a:p>
            <a:pPr marL="514350" indent="-514350">
              <a:buFont typeface="+mj-lt"/>
              <a:buAutoNum type="arabicPeriod"/>
            </a:pPr>
            <a:r>
              <a:rPr lang="it-IT" dirty="0"/>
              <a:t>Minimizzare il numero di persone ospedalizzate in TI</a:t>
            </a:r>
          </a:p>
          <a:p>
            <a:pPr marL="514350" indent="-514350">
              <a:buFont typeface="+mj-lt"/>
              <a:buAutoNum type="arabicPeriod"/>
            </a:pPr>
            <a:r>
              <a:rPr lang="it-IT" dirty="0"/>
              <a:t>Minimizzare lo sforzo dei controlli applicati </a:t>
            </a:r>
          </a:p>
          <a:p>
            <a:pPr marL="0" indent="0">
              <a:buNone/>
            </a:pPr>
            <a:endParaRPr lang="it-IT" dirty="0"/>
          </a:p>
          <a:p>
            <a:endParaRPr lang="it-IT" dirty="0"/>
          </a:p>
        </p:txBody>
      </p:sp>
    </p:spTree>
    <p:extLst>
      <p:ext uri="{BB962C8B-B14F-4D97-AF65-F5344CB8AC3E}">
        <p14:creationId xmlns:p14="http://schemas.microsoft.com/office/powerpoint/2010/main" val="992227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775597-26D2-4ECD-93FA-A5A5E53A5570}"/>
              </a:ext>
            </a:extLst>
          </p:cNvPr>
          <p:cNvSpPr>
            <a:spLocks noGrp="1"/>
          </p:cNvSpPr>
          <p:nvPr>
            <p:ph type="title"/>
          </p:nvPr>
        </p:nvSpPr>
        <p:spPr/>
        <p:txBody>
          <a:bodyPr/>
          <a:lstStyle/>
          <a:p>
            <a:r>
              <a:rPr lang="it-IT" dirty="0"/>
              <a:t>Strategie </a:t>
            </a:r>
          </a:p>
        </p:txBody>
      </p:sp>
      <p:sp>
        <p:nvSpPr>
          <p:cNvPr id="3" name="Segnaposto contenuto 2">
            <a:extLst>
              <a:ext uri="{FF2B5EF4-FFF2-40B4-BE49-F238E27FC236}">
                <a16:creationId xmlns:a16="http://schemas.microsoft.com/office/drawing/2014/main" id="{109C8E36-6978-48AE-ABD3-A315FC834A2A}"/>
              </a:ext>
            </a:extLst>
          </p:cNvPr>
          <p:cNvSpPr>
            <a:spLocks noGrp="1"/>
          </p:cNvSpPr>
          <p:nvPr>
            <p:ph idx="1"/>
          </p:nvPr>
        </p:nvSpPr>
        <p:spPr/>
        <p:txBody>
          <a:bodyPr/>
          <a:lstStyle/>
          <a:p>
            <a:r>
              <a:rPr lang="it-IT" dirty="0"/>
              <a:t>Prima strategia: minimizzare direttamente gli ospedalizzati e la terapia intensiva</a:t>
            </a:r>
          </a:p>
          <a:p>
            <a:r>
              <a:rPr lang="it-IT" dirty="0"/>
              <a:t>Seconda strategia: massimizzare i suscettibili </a:t>
            </a:r>
          </a:p>
          <a:p>
            <a:r>
              <a:rPr lang="it-IT" dirty="0"/>
              <a:t>Terza strategia: massimizzare i suscettibili e minimizzare gli ospedalizzati e in TI </a:t>
            </a:r>
          </a:p>
          <a:p>
            <a:r>
              <a:rPr lang="it-IT" dirty="0"/>
              <a:t>Quarta strategia: massimizzare il numero di vaccinati </a:t>
            </a:r>
          </a:p>
        </p:txBody>
      </p:sp>
    </p:spTree>
    <p:extLst>
      <p:ext uri="{BB962C8B-B14F-4D97-AF65-F5344CB8AC3E}">
        <p14:creationId xmlns:p14="http://schemas.microsoft.com/office/powerpoint/2010/main" val="41042452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867</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Calibri</vt:lpstr>
      <vt:lpstr>Calibri Light</vt:lpstr>
      <vt:lpstr>Cambria Math</vt:lpstr>
      <vt:lpstr>Tema di Office</vt:lpstr>
      <vt:lpstr>Optimal control strategies to prevent the hospital beds collapse during Covid-19 outbreak </vt:lpstr>
      <vt:lpstr>Modello matematico </vt:lpstr>
      <vt:lpstr>Definizione compartimenti</vt:lpstr>
      <vt:lpstr>Presentazione standard di PowerPoint</vt:lpstr>
      <vt:lpstr>Presentazione standard di PowerPoint</vt:lpstr>
      <vt:lpstr>Modello: azioni di controllo</vt:lpstr>
      <vt:lpstr>Pontryagin maximum principle</vt:lpstr>
      <vt:lpstr>Obiettivi ottimizzazione</vt:lpstr>
      <vt:lpstr>Strategie </vt:lpstr>
      <vt:lpstr>Funzioni di costo </vt:lpstr>
      <vt:lpstr>Applicazione Pontryagin</vt:lpstr>
      <vt:lpstr>Fitting parametri modello </vt:lpstr>
      <vt:lpstr>Risultati fitting </vt:lpstr>
      <vt:lpstr>Risultati/simulazione: Prima strategia </vt:lpstr>
      <vt:lpstr>Risultati/simulazione: seconda strategia</vt:lpstr>
      <vt:lpstr>Risultati/simulazione: terza strategia</vt:lpstr>
      <vt:lpstr>Risultati/simulazione: quarta strategia</vt:lpstr>
      <vt:lpstr>Comparazione strategie e commenti sullo sforzo del controllo </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rotondi</dc:creator>
  <cp:lastModifiedBy>Leonardo Pio  Lo Porto</cp:lastModifiedBy>
  <cp:revision>44</cp:revision>
  <dcterms:created xsi:type="dcterms:W3CDTF">2020-12-02T21:30:15Z</dcterms:created>
  <dcterms:modified xsi:type="dcterms:W3CDTF">2021-02-18T16:12:22Z</dcterms:modified>
</cp:coreProperties>
</file>