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57" r:id="rId4"/>
    <p:sldId id="261" r:id="rId5"/>
    <p:sldId id="258" r:id="rId6"/>
    <p:sldId id="286" r:id="rId7"/>
    <p:sldId id="287" r:id="rId8"/>
    <p:sldId id="276" r:id="rId9"/>
    <p:sldId id="277" r:id="rId10"/>
    <p:sldId id="264" r:id="rId11"/>
    <p:sldId id="273" r:id="rId12"/>
    <p:sldId id="274" r:id="rId13"/>
    <p:sldId id="278" r:id="rId14"/>
    <p:sldId id="279" r:id="rId15"/>
    <p:sldId id="280" r:id="rId16"/>
    <p:sldId id="266" r:id="rId17"/>
    <p:sldId id="281" r:id="rId18"/>
    <p:sldId id="267" r:id="rId19"/>
    <p:sldId id="268" r:id="rId20"/>
    <p:sldId id="283" r:id="rId21"/>
    <p:sldId id="288" r:id="rId22"/>
    <p:sldId id="270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e rotondi" initials="sr" lastIdx="1" clrIdx="0">
    <p:extLst>
      <p:ext uri="{19B8F6BF-5375-455C-9EA6-DF929625EA0E}">
        <p15:presenceInfo xmlns:p15="http://schemas.microsoft.com/office/powerpoint/2012/main" userId="simone roton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C0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ä¸­åº¦æ ·å¼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0529" autoAdjust="0"/>
  </p:normalViewPr>
  <p:slideViewPr>
    <p:cSldViewPr snapToGrid="0">
      <p:cViewPr>
        <p:scale>
          <a:sx n="100" d="100"/>
          <a:sy n="100" d="100"/>
        </p:scale>
        <p:origin x="1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86F8-C01D-4F37-9855-1CD51F808EB7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E9201-BB3B-46B9-BD0F-F16A568C96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95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68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60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11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73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8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are not yet infected but they are potentially plagued by the virus.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have been infected but they still cannot spread the virus because of the incubation period</a:t>
                </a:r>
                <a:r>
                  <a:rPr lang="it-IT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that can infect the susceptible class because they are not yet detected and so they could have contacts with susceptible people.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with or without symptoms quarantined and due to this fact, they cannot have contact with susceptible.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detected, with symptoms and hospitalized not in Intensive Care (IC)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that due to the heavy symptoms has been hospitalized in Intensive Care (IC).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healed from the virus and temporarily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vaccinated and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𝑆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are not yet infected but they are potentially plagued by the virus.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𝐸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people who have been infected but they still cannot spread the virus because of the incubation period</a:t>
                </a:r>
                <a:r>
                  <a:rPr lang="it-IT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𝐼_𝑎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that can infect the susceptible class because they are not yet detected and so they could have contacts with susceptible people.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𝑄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with or without symptoms quarantined and due to this fact, they cannot have contact with susceptible.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𝐼_1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detected, with symptoms and hospitalized not in Intensive Care (IC)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𝐼_2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detected that due to the heavy symptoms has been hospitalized in Intensive Care (IC).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𝑅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healed from the virus and temporarily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algn="l" rtl="0" eaLnBrk="1" fontAlgn="t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it-IT" sz="1800" b="0" i="0" u="none" strike="noStrike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𝑉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indent="0" algn="l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800" b="0" i="0" u="none" strike="noStrike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fraction of population vaccinated and immune.</a:t>
                </a:r>
                <a:endParaRPr lang="it-IT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4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four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way to control the system: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200" dirty="0"/>
                  <a:t>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GB" sz="1200"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it-IT" sz="1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sz="1200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four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way to control the system: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200" dirty="0"/>
                  <a:t>With  </a:t>
                </a:r>
                <a:r>
                  <a:rPr lang="en-GB" sz="1200" i="0">
                    <a:effectLst/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</a:rPr>
                  <a:t>𝒑</a:t>
                </a:r>
                <a:r>
                  <a:rPr lang="it-IT" sz="1200" b="0" i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1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</a:t>
                </a:r>
                <a:r>
                  <a:rPr lang="it-IT" sz="1200" dirty="0"/>
                  <a:t> 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2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[0,1],</a:t>
                </a:r>
                <a:r>
                  <a:rPr lang="it-IT" sz="1200" dirty="0"/>
                  <a:t> </a:t>
                </a:r>
                <a:r>
                  <a:rPr lang="en-GB" sz="1200" i="0">
                    <a:latin typeface="Cambria Math" panose="02040503050406030204" pitchFamily="18" charset="0"/>
                  </a:rPr>
                  <a:t>𝒖</a:t>
                </a:r>
                <a:r>
                  <a:rPr lang="it-IT" sz="1200" i="0">
                    <a:latin typeface="Cambria Math" panose="02040503050406030204" pitchFamily="18" charset="0"/>
                  </a:rPr>
                  <a:t>_</a:t>
                </a:r>
                <a:r>
                  <a:rPr lang="it-IT" sz="1200" b="0" i="0">
                    <a:latin typeface="Cambria Math" panose="02040503050406030204" pitchFamily="18" charset="0"/>
                  </a:rPr>
                  <a:t>𝑣𝑎</a:t>
                </a:r>
                <a:r>
                  <a:rPr lang="en-GB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it-IT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[0,1]</a:t>
                </a:r>
                <a:endParaRPr lang="en-GB" sz="1200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53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Aim: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check that the proposed model would follow the real data and find the parameters that would reproduce the real behaviour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14:m>
                  <m:oMath xmlns:m="http://schemas.openxmlformats.org/officeDocument/2006/math"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1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plus the base control applied by the government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𝑣𝑎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has been estimated due to the lack of information and the uncertainties on the data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  <a:endParaRPr lang="it-IT" sz="12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Aim: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check that the proposed model would follow the real data and find the parameters that would reproduce the real behaviour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𝑝,𝛾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𝑖,𝜆,𝜎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𝑖,𝜌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𝑖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plus the base control applied by the government 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𝑣𝑎,𝑢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1,𝑢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2,𝑢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𝑝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has been estimated due to the lack of information and the uncertainties on the data</a:t>
                </a:r>
              </a:p>
              <a:p>
                <a:pPr marL="0" indent="0">
                  <a:buNone/>
                </a:pPr>
                <a:endParaRPr lang="en-GB" sz="1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r>
                  <a:rPr lang="en-GB" sz="12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1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  <a:endParaRPr lang="it-IT" sz="1200" dirty="0"/>
              </a:p>
              <a:p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78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28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err="1"/>
              <a:t>Each</a:t>
            </a:r>
            <a:r>
              <a:rPr lang="it-IT" sz="1200" dirty="0"/>
              <a:t> one of the </a:t>
            </a:r>
            <a:r>
              <a:rPr lang="it-IT" sz="1200" dirty="0" err="1"/>
              <a:t>four</a:t>
            </a:r>
            <a:r>
              <a:rPr lang="it-IT" sz="1200" dirty="0"/>
              <a:t> strategies </a:t>
            </a:r>
            <a:r>
              <a:rPr lang="it-IT" sz="1200" dirty="0" err="1"/>
              <a:t>described</a:t>
            </a:r>
            <a:r>
              <a:rPr lang="it-IT" sz="1200" dirty="0"/>
              <a:t> </a:t>
            </a:r>
            <a:r>
              <a:rPr lang="it-IT" sz="1200" dirty="0" err="1"/>
              <a:t>above</a:t>
            </a:r>
            <a:r>
              <a:rPr lang="it-IT" sz="1200" dirty="0"/>
              <a:t> </a:t>
            </a:r>
            <a:r>
              <a:rPr lang="it-IT" sz="1200" dirty="0" err="1"/>
              <a:t>corresponds</a:t>
            </a:r>
            <a:r>
              <a:rPr lang="it-IT" sz="1200" dirty="0"/>
              <a:t> to a </a:t>
            </a:r>
            <a:r>
              <a:rPr lang="it-IT" sz="1200" dirty="0" err="1"/>
              <a:t>different</a:t>
            </a:r>
            <a:r>
              <a:rPr lang="it-IT" sz="1200" dirty="0"/>
              <a:t> cost </a:t>
            </a:r>
            <a:r>
              <a:rPr lang="it-IT" sz="1200" dirty="0" err="1"/>
              <a:t>functinon</a:t>
            </a:r>
            <a:r>
              <a:rPr lang="it-IT" sz="1200" dirty="0"/>
              <a:t>: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09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70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definition: It allows the finding of a constrained minimum of a function of several variables in an iterative way by solving a sequence of approximate minimization problems.</a:t>
                </a:r>
              </a:p>
              <a:p>
                <a:endParaRPr lang="en-GB" dirty="0"/>
              </a:p>
              <a:p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To discuss the effects of the control strategy over the number of infected subjects in IC and not, we have considered the following initial states</a:t>
                </a: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=59699728;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𝐸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=200000;</m:t>
                      </m:r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=300000;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=17605;</m:t>
                      </m:r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=1853;</m:t>
                      </m:r>
                    </m:oMath>
                  </m:oMathPara>
                </a14:m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=115;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𝑅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=200000;</m:t>
                      </m:r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𝑉</m:t>
                      </m:r>
                      <m:d>
                        <m:dPr>
                          <m:ctrlPr>
                            <a:rPr lang="it-IT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GB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hey are solved by using the © </a:t>
                </a: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Matlab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Optimization Toolbox and the function </a:t>
                </a:r>
                <a:r>
                  <a:rPr lang="en-GB" sz="12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endParaRPr lang="en-GB" sz="12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Fmincon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definition: It allows the finding of a constrained minimum of a function of several variables in an iterative way by solving a sequence of approximate minimization problems.</a:t>
                </a:r>
              </a:p>
              <a:p>
                <a:endParaRPr lang="en-GB" dirty="0"/>
              </a:p>
              <a:p>
                <a:r>
                  <a:rPr lang="en-GB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To discuss the effects of the control strategy over the number of infected subjects in IC and not, we have considered the following initial states</a:t>
                </a:r>
                <a:r>
                  <a:rPr lang="en-GB" sz="12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𝑆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0)=59699728;𝐸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0)=200000;𝐼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𝑎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0)=300000;𝑄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0)=17605;𝐼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1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0)=1853;</a:t>
                </a:r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𝐼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_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2</a:t>
                </a:r>
                <a:r>
                  <a:rPr lang="it-IT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0)=115;𝑅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0)=200000;𝑉</a:t>
                </a:r>
                <a:r>
                  <a:rPr lang="it-IT" sz="10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GB" sz="10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0)=0</a:t>
                </a:r>
                <a:endParaRPr lang="it-IT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3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give more importance to the fitting of the hospitalized not in IC and IC because of the more certain values given by those classes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DengXian" panose="02010600030101010101" pitchFamily="2" charset="-122"/>
                      </a:rPr>
                      <m:t>)</m:t>
                    </m:r>
                  </m:oMath>
                </a14:m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B , beta, eta , m, d, k 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give more importance to the fitting of the hospitalized not in IC and IC because of the more certain values given by those classes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(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1,</a:t>
                </a:r>
                <a:r>
                  <a:rPr lang="it-IT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2)</a:t>
                </a:r>
                <a:r>
                  <a:rPr lang="en-GB" sz="12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.</a:t>
                </a:r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E9201-BB3B-46B9-BD0F-F16A568C967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80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16/04/2021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8963357-CE8A-47B8-9850-4B695A6BC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5" r="19705"/>
          <a:stretch/>
        </p:blipFill>
        <p:spPr>
          <a:xfrm>
            <a:off x="0" y="584910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61910" y="584910"/>
            <a:ext cx="9066643" cy="2554076"/>
          </a:xfrm>
        </p:spPr>
        <p:txBody>
          <a:bodyPr anchor="t"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OPTIMAL CONTROL STRATEGIES TO PREVENT 		</a:t>
            </a:r>
            <a:b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</a:b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THE HOSPITAL  BEDS COLLAPSE 			   </a:t>
            </a:r>
            <a:b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</a:br>
            <a:r>
              <a:rPr lang="it-IT" sz="2800" dirty="0">
                <a:solidFill>
                  <a:srgbClr val="FFFFFF"/>
                </a:solidFill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8434390-8887-474F-BD81-61DD8213F1A2}"/>
              </a:ext>
            </a:extLst>
          </p:cNvPr>
          <p:cNvSpPr txBox="1"/>
          <p:nvPr/>
        </p:nvSpPr>
        <p:spPr>
          <a:xfrm>
            <a:off x="5386317" y="3339746"/>
            <a:ext cx="592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chemeClr val="bg1"/>
                </a:solidFill>
                <a:latin typeface="Palatino Linotype" panose="02040502050505030304" pitchFamily="18" charset="0"/>
              </a:rPr>
              <a:t>DURING COVID-19 OUTBREAK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712382" y="1761740"/>
                <a:ext cx="9420446" cy="44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1st strategy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2nd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3rd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4th strategy</a:t>
                </a:r>
                <a:r>
                  <a:rPr lang="it-IT" sz="20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it-IT" sz="2000" b="0" dirty="0"/>
              </a:p>
              <a:p>
                <a:pPr>
                  <a:lnSpc>
                    <a:spcPct val="200000"/>
                  </a:lnSpc>
                </a:pPr>
                <a:r>
                  <a:rPr lang="it-IT" sz="2000" b="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2" y="1761740"/>
                <a:ext cx="9420446" cy="4428007"/>
              </a:xfrm>
              <a:prstGeom prst="rect">
                <a:avLst/>
              </a:prstGeom>
              <a:blipFill>
                <a:blip r:embed="rId3"/>
                <a:stretch>
                  <a:fillRect l="-1683" t="-66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BEF0DD-3B0A-4EF3-A1BA-F346B646B3BF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COST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24193" y="1719299"/>
                <a:ext cx="11728851" cy="47665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principle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provides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necessary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26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state </a:t>
                </a:r>
                <a14:m>
                  <m:oMath xmlns:m="http://schemas.openxmlformats.org/officeDocument/2006/math">
                    <m:r>
                      <a:rPr lang="it-IT" sz="2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it-IT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cost </a:t>
                </a:r>
                <a:r>
                  <a:rPr lang="it-IT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it-IT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(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𝜏</m:t>
                              </m:r>
                              <m:r>
                                <a:rPr lang="it-IT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principle converts the dynamic system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the selected cost function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into a problem of minimizing pointwise the Hamiltonian, </a:t>
                </a:r>
                <a:r>
                  <a:rPr lang="en-GB" sz="2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H, </a:t>
                </a:r>
                <a:r>
                  <a:rPr lang="en-GB" sz="2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as: </a:t>
                </a:r>
                <a:endParaRPr lang="it-IT" sz="2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</m:e>
                      </m:d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      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𝑖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=1,2,3,4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193" y="1719299"/>
                <a:ext cx="11728851" cy="4766562"/>
              </a:xfrm>
              <a:blipFill>
                <a:blip r:embed="rId3"/>
                <a:stretch>
                  <a:fillRect l="-780" t="-2813" r="-1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9CD741-2C4C-4BE1-A608-9E67DF3727F9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OPTIMAL CONTROL PROBLEM AND SOLUTIONS:          PONTRYAGIN MAXIMUM PRINCIPLE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42507" y="1591707"/>
                <a:ext cx="11310537" cy="4852761"/>
              </a:xfrm>
            </p:spPr>
            <p:txBody>
              <a:bodyPr>
                <a:noAutofit/>
              </a:bodyPr>
              <a:lstStyle/>
              <a:p>
                <a:r>
                  <a:rPr lang="it-IT" sz="2400" dirty="0"/>
                  <a:t>Given </a:t>
                </a:r>
                <a:r>
                  <a:rPr lang="en-GB" sz="2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(x*, U*) 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optimal solution, there exist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constant,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</a:t>
                </a:r>
                <a:r>
                  <a:rPr lang="en-GB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not simultaneous equal to zero such that:</a:t>
                </a:r>
                <a:endParaRPr lang="en-GB" sz="24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it-IT" sz="2400" dirty="0">
                    <a:effectLst/>
                  </a:rPr>
                  <a:t>Costate </a:t>
                </a:r>
                <a:r>
                  <a:rPr lang="it-IT" sz="2400" dirty="0" err="1">
                    <a:effectLst/>
                  </a:rPr>
                  <a:t>eq</a:t>
                </a:r>
                <a:r>
                  <a:rPr lang="it-IT" sz="2400" dirty="0">
                    <a:effectLst/>
                  </a:rPr>
                  <a:t>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˙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=−</m:t>
                    </m:r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it-IT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			       </a:t>
                </a:r>
                <a:endParaRPr lang="it-IT" dirty="0">
                  <a:latin typeface="Calibri" panose="020F0502020204030204" pitchFamily="34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GB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Minimization inequality: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𝜔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≥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p>
                          <m:sSup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𝑈</m:t>
                            </m:r>
                          </m:e>
                          <m:sup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,</m:t>
                        </m:r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𝜆</m:t>
                        </m:r>
                        <m:d>
                          <m:d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∀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𝑎𝑑𝑚𝑖𝑠𝑠𝑖𝑏𝑙𝑒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𝑐𝑜𝑛𝑡𝑟𝑜𝑙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𝜔</m:t>
                    </m:r>
                  </m:oMath>
                </a14:m>
                <a:r>
                  <a:rPr lang="en-GB" sz="4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r>
                  <a:rPr lang="en-GB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Transverality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 </a:t>
                </a:r>
                <a:r>
                  <a:rPr lang="it-IT" sz="2400" dirty="0" err="1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conditions</a:t>
                </a:r>
                <a:r>
                  <a:rPr lang="it-IT" sz="2400" dirty="0">
                    <a:effectLst/>
                    <a:ea typeface="Calibri" panose="020F0502020204030204" pitchFamily="34" charset="0"/>
                    <a:cs typeface="DengXia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=0</m:t>
                    </m:r>
                    <m:r>
                      <a:rPr lang="it-IT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; 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d>
                      <m:d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</m:t>
                    </m:r>
                    <m:r>
                      <a:rPr lang="it-IT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0</m:t>
                    </m:r>
                  </m:oMath>
                </a14:m>
                <a:r>
                  <a:rPr lang="en-GB" sz="55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	</a:t>
                </a:r>
                <a:endParaRPr lang="it-IT" sz="55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507" y="1591707"/>
                <a:ext cx="11310537" cy="4852761"/>
              </a:xfr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B68776-EAED-46BA-B995-68FEA091F8A4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PONTRYAGIN MAXIMUM PRINCPLE: THEOREM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400" dirty="0"/>
                  <a:t>The third strategy could be seen as a mixture of the first and the second strategies, so the Hamiltonian is: </a:t>
                </a: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it-IT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𝑈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</m:oMath>
                  </m:oMathPara>
                </a14:m>
                <a:endParaRPr lang="it-IT" sz="16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𝛥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𝑏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𝑑𝑆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𝑑𝐸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𝑑𝐼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𝑘𝐸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e>
                          </m:d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𝑑𝑉</m:t>
                          </m:r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21A13D2-7DC2-49DF-A664-05A7DCA75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0381C5-1C7F-4898-B4F1-61722454D635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HAMILTONIAN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420E63-1BE2-4D75-855A-E584E0179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648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From the first condition about the costate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˙"/>
                            <m:ctrlPr>
                              <a:rPr lang="it-IT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GB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=−</m:t>
                    </m:r>
                    <m:sSup>
                      <m:sSupPr>
                        <m:ctrlPr>
                          <a:rPr lang="it-IT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t-IT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𝜕</m:t>
                                    </m:r>
                                    <m:r>
                                      <a:rPr lang="en-GB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DengXian" panose="02010600030101010101" pitchFamily="2" charset="-122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engXian" panose="0201060003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dirty="0"/>
                  <a:t>, for the third cost function we have the following results: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5420E63-1BE2-4D75-855A-E584E0179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64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3851F5F-FF77-40C3-8E5A-D018791C7D42}"/>
                  </a:ext>
                </a:extLst>
              </p:cNvPr>
              <p:cNvSpPr txBox="1"/>
              <p:nvPr/>
            </p:nvSpPr>
            <p:spPr>
              <a:xfrm>
                <a:off x="3772028" y="2796094"/>
                <a:ext cx="6094520" cy="3785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𝑆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𝛽</m:t>
                          </m:r>
                          <m:d>
                            <m:d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𝐸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𝑘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𝛾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𝜆𝜏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𝑝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𝜏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𝜆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𝜏</m:t>
                      </m:r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𝑄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𝛾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5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6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𝑚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𝑅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𝜂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7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𝑡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𝑉</m:t>
                          </m:r>
                        </m:den>
                      </m:f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=−</m:t>
                      </m:r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it-IT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3851F5F-FF77-40C3-8E5A-D018791C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028" y="2796094"/>
                <a:ext cx="6094520" cy="3785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90C9DA-83AD-47D1-A4A3-C12F7574E129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      COSTATE EQUATIONS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4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9AA3C-032A-4F98-82AC-7AA4934A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1531089"/>
            <a:ext cx="11351295" cy="5039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Controls’ Expressions are obtained as if they were defined in an open set, then, saturating the results:</a:t>
            </a: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strategies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DengXian" panose="02010600030101010101" pitchFamily="2" charset="-122"/>
              </a:rPr>
              <a:t>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7236D4-4E6E-40E8-9075-53D50F0038D6}"/>
                  </a:ext>
                </a:extLst>
              </p:cNvPr>
              <p:cNvSpPr txBox="1"/>
              <p:nvPr/>
            </p:nvSpPr>
            <p:spPr>
              <a:xfrm>
                <a:off x="701749" y="2638919"/>
                <a:ext cx="11913094" cy="282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𝛽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min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⁡{1,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max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⁡{0,</m:t>
                      </m:r>
                      <m:f>
                        <m:fPr>
                          <m:type m:val="lin"/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𝜎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min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⁡{1,</m:t>
                          </m:r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max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⁡{0,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𝜌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min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⁡{1,</m:t>
                      </m:r>
                      <m:r>
                        <m:rPr>
                          <m:sty m:val="p"/>
                        </m:rPr>
                        <a:rPr lang="it-IT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max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⁡{0,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𝑣𝑎</m:t>
                              </m:r>
                            </m:sub>
                          </m:sSub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8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−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𝑆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=0⇒</m:t>
                      </m:r>
                      <m:sSubSup>
                        <m:sSub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∗</m:t>
                          </m:r>
                        </m:sup>
                      </m:sSub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min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⁡{1,</m:t>
                          </m:r>
                          <m:r>
                            <m:rPr>
                              <m:sty m:val="p"/>
                            </m:rPr>
                            <a:rPr lang="it-IT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max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⁡{0,</m:t>
                          </m:r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}} </m:t>
                          </m:r>
                        </m:den>
                      </m:f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7236D4-4E6E-40E8-9075-53D50F00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2638919"/>
                <a:ext cx="11913094" cy="2824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AF9727-0708-4FF9-9BED-F734EAA11FF0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APPLICATION OF THE PRINCIPLE TO THE STRATEGIES:  CONTROLS’ EXPRESSIONS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9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2749" y="1825625"/>
            <a:ext cx="10515600" cy="879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In this section optimality is studied from a numerical point of view</a:t>
            </a:r>
          </a:p>
          <a:p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DengXian" panose="02010600030101010101" pitchFamily="2" charset="-122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3AC333-84DD-4682-8542-9257848D0B99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6EE3CB-C070-4A10-8E0C-AD6A8FA0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49" y="3173023"/>
            <a:ext cx="1830387" cy="164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4B1338-1C4B-4D39-93EE-27984364A1AC}"/>
              </a:ext>
            </a:extLst>
          </p:cNvPr>
          <p:cNvSpPr txBox="1"/>
          <p:nvPr/>
        </p:nvSpPr>
        <p:spPr>
          <a:xfrm>
            <a:off x="2913136" y="3173023"/>
            <a:ext cx="7103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We have used ©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Matlab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and ©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Matlab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Optimization Toolbox with the extensive help of the </a:t>
            </a:r>
            <a:r>
              <a:rPr lang="en-GB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Fmincon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engXian" panose="02010600030101010101" pitchFamily="2" charset="-122"/>
              </a:rPr>
              <a:t> function </a:t>
            </a:r>
            <a:endParaRPr lang="it-IT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34F1BD-EB05-4DAE-9D87-25A0E3C32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275" y="1357702"/>
                <a:ext cx="4991100" cy="496942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Fixed</a:t>
                </a:r>
                <a:r>
                  <a:rPr lang="en-GB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DengXian" panose="02010600030101010101" pitchFamily="2" charset="-122"/>
                  </a:rPr>
                  <a:t> parameters:	</a:t>
                </a:r>
              </a:p>
              <a:p>
                <a:pPr lvl="1" algn="just">
                  <a:lnSpc>
                    <a:spcPct val="10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𝑏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𝛽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𝜂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𝑚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𝑑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𝜏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𝑘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𝑣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(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𝑡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)</m:t>
                    </m:r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Estimated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C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ontrols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Each parameter varies monthly(28 days), whereas the controls varies weekly(7 days)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Fitting solves the problem monthly(28 days)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Constraints on Controls to limit the range</a:t>
                </a:r>
                <a:endParaRPr lang="en-GB" sz="1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34F1BD-EB05-4DAE-9D87-25A0E3C32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275" y="1357702"/>
                <a:ext cx="4991100" cy="4969425"/>
              </a:xfrm>
              <a:blipFill>
                <a:blip r:embed="rId3"/>
                <a:stretch>
                  <a:fillRect l="-1099" t="-736" r="-18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5C4343-F440-4EE0-B201-3E5DD891B256}"/>
              </a:ext>
            </a:extLst>
          </p:cNvPr>
          <p:cNvSpPr txBox="1"/>
          <p:nvPr/>
        </p:nvSpPr>
        <p:spPr>
          <a:xfrm>
            <a:off x="7276289" y="6426557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 23</a:t>
            </a:r>
            <a:r>
              <a:rPr lang="en-GB" sz="11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June 2020 (t=0) to 22</a:t>
            </a:r>
            <a:r>
              <a:rPr lang="en-GB" sz="11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11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Feb 2021 (t=245)</a:t>
            </a:r>
            <a:endParaRPr lang="it-IT" sz="11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E3577-1748-446B-82B1-BBF08512D32A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5610091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FITTING AND SIMULATION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2F4C29B-4FF6-4737-A33F-9546130DE0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" t="4398" r="1885" b="8794"/>
          <a:stretch/>
        </p:blipFill>
        <p:spPr>
          <a:xfrm>
            <a:off x="5749047" y="179561"/>
            <a:ext cx="6157610" cy="6147566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4E726254-C3D3-447A-9D17-C7FE01649003}"/>
              </a:ext>
            </a:extLst>
          </p:cNvPr>
          <p:cNvSpPr/>
          <p:nvPr/>
        </p:nvSpPr>
        <p:spPr>
          <a:xfrm>
            <a:off x="138955" y="105322"/>
            <a:ext cx="615425" cy="125377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30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765101" y="2575821"/>
                <a:ext cx="10426148" cy="1260000"/>
              </a:xfrm>
            </p:spPr>
            <p:txBody>
              <a:bodyPr numCol="1"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We have set the control guess for the optimization as follow: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1;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=0.3;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=0.1;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𝑣𝑎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101" y="2575821"/>
                <a:ext cx="10426148" cy="1260000"/>
              </a:xfrm>
              <a:blipFill>
                <a:blip r:embed="rId1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BDC8B1-D224-4364-81A9-85BC4E077291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OPTIMAL CONTROL PRELIMINARIES 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3DD08E4-0450-4BAD-B1D0-74A391A360E4}"/>
                  </a:ext>
                </a:extLst>
              </p:cNvPr>
              <p:cNvSpPr txBox="1"/>
              <p:nvPr/>
            </p:nvSpPr>
            <p:spPr>
              <a:xfrm>
                <a:off x="765101" y="3949477"/>
                <a:ext cx="10426148" cy="1256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We have decided to perform an optimal resources allocation with following constrain: 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𝑣𝑎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&lt;2.5</m:t>
                      </m:r>
                    </m:oMath>
                  </m:oMathPara>
                </a14:m>
                <a:endParaRPr lang="it-IT" sz="2000" dirty="0">
                  <a:latin typeface="Calibri" panose="020F0502020204030204" pitchFamily="34" charset="0"/>
                  <a:ea typeface="Calibri" panose="020F0502020204030204" pitchFamily="34" charset="0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3DD08E4-0450-4BAD-B1D0-74A391A3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1" y="3949477"/>
                <a:ext cx="10426148" cy="1256370"/>
              </a:xfrm>
              <a:prstGeom prst="rect">
                <a:avLst/>
              </a:prstGeom>
              <a:blipFill>
                <a:blip r:embed="rId14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5CB1C1-7555-4598-BE74-F92AFE71726B}"/>
              </a:ext>
            </a:extLst>
          </p:cNvPr>
          <p:cNvSpPr txBox="1"/>
          <p:nvPr/>
        </p:nvSpPr>
        <p:spPr>
          <a:xfrm>
            <a:off x="765101" y="5342124"/>
            <a:ext cx="1042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The optimization has been performed considering weekly variations of the control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7EA145-CC94-4990-A5E9-87D12BEE16AE}"/>
              </a:ext>
            </a:extLst>
          </p:cNvPr>
          <p:cNvSpPr txBox="1"/>
          <p:nvPr/>
        </p:nvSpPr>
        <p:spPr>
          <a:xfrm>
            <a:off x="765101" y="6014789"/>
            <a:ext cx="1042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Optimization considers the problem globally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518C0D4E-49BE-4E49-87C2-6A5EE89BFB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101" y="1315821"/>
                <a:ext cx="10426148" cy="1260000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GB" sz="2000" dirty="0">
                    <a:latin typeface="Times New Roman" panose="02020603050405020304" pitchFamily="18" charset="0"/>
                    <a:ea typeface="DengXian" panose="02010600030101010101" pitchFamily="2" charset="-122"/>
                    <a:cs typeface="DengXian" panose="02010600030101010101" pitchFamily="2" charset="-122"/>
                  </a:rPr>
                  <a:t> We have set the control boundaries:</a:t>
                </a:r>
              </a:p>
              <a:p>
                <a:pPr marL="0" indent="0"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0,1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;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𝑢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,0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.2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0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ea typeface="DengXian" panose="02010600030101010101" pitchFamily="2" charset="-122"/>
                  <a:cs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518C0D4E-49BE-4E49-87C2-6A5EE89B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1" y="1315821"/>
                <a:ext cx="10426148" cy="1260000"/>
              </a:xfrm>
              <a:prstGeom prst="rect">
                <a:avLst/>
              </a:prstGeom>
              <a:blipFill>
                <a:blip r:embed="rId15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6" grpId="0"/>
      <p:bldP spid="8" grpId="0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780332B-C9EC-4C76-BA02-A100A974D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1" t="2779" r="11396" b="5163"/>
          <a:stretch/>
        </p:blipFill>
        <p:spPr>
          <a:xfrm>
            <a:off x="793680" y="1357702"/>
            <a:ext cx="7282961" cy="4605776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250F38-80F9-47EF-8C0F-F9DDD190462F}"/>
              </a:ext>
            </a:extLst>
          </p:cNvPr>
          <p:cNvSpPr txBox="1"/>
          <p:nvPr/>
        </p:nvSpPr>
        <p:spPr>
          <a:xfrm>
            <a:off x="8160026" y="1487255"/>
            <a:ext cx="3893018" cy="406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tting evolution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Hospitalized in IC and not in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 and minimize the number of Hospitalized not IC and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aximize the number of vaccinated people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C2D816-5417-4FA1-8118-11BF47DD749A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RESULTS: OPTIMAL STATE TRAJECTORIES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7136C0-0D6E-4F6C-8ECA-3F505CB11415}"/>
              </a:ext>
            </a:extLst>
          </p:cNvPr>
          <p:cNvSpPr txBox="1"/>
          <p:nvPr/>
        </p:nvSpPr>
        <p:spPr>
          <a:xfrm>
            <a:off x="1799520" y="6091585"/>
            <a:ext cx="5012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the incidence of opt strategies on the infected not in IC and infected in IC</a:t>
            </a:r>
            <a:endParaRPr lang="en-GB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059FF-461A-4D31-BC77-5F03FD4E14BD}"/>
              </a:ext>
            </a:extLst>
          </p:cNvPr>
          <p:cNvSpPr txBox="1">
            <a:spLocks/>
          </p:cNvSpPr>
          <p:nvPr/>
        </p:nvSpPr>
        <p:spPr>
          <a:xfrm>
            <a:off x="140400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SUMMARY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588F00-0EBC-4929-9366-CD9D8A45A40C}"/>
              </a:ext>
            </a:extLst>
          </p:cNvPr>
          <p:cNvSpPr txBox="1"/>
          <p:nvPr/>
        </p:nvSpPr>
        <p:spPr>
          <a:xfrm>
            <a:off x="830179" y="1997242"/>
            <a:ext cx="1111717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motivations and cost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motivations and strategies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Pontryagin’s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principle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theorem and application on the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simulation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evolutions comparison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4373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E0C94C-4860-424F-AF6D-A06078957ED2}"/>
              </a:ext>
            </a:extLst>
          </p:cNvPr>
          <p:cNvSpPr txBox="1"/>
          <p:nvPr/>
        </p:nvSpPr>
        <p:spPr>
          <a:xfrm>
            <a:off x="4584328" y="6523805"/>
            <a:ext cx="47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 comparison on a time interval of  35 weeks (245 days)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43A96-FABD-40F4-9EBA-F304A567AA70}"/>
              </a:ext>
            </a:extLst>
          </p:cNvPr>
          <p:cNvSpPr txBox="1">
            <a:spLocks/>
          </p:cNvSpPr>
          <p:nvPr/>
        </p:nvSpPr>
        <p:spPr>
          <a:xfrm>
            <a:off x="138955" y="97702"/>
            <a:ext cx="1194702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 OF OPTIMAL CONTROL STRATEGY: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CONTROLS COMPARISON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2E12F1-AB2E-428C-804C-CF978B1D2E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4374" r="10529" b="8375"/>
          <a:stretch/>
        </p:blipFill>
        <p:spPr>
          <a:xfrm>
            <a:off x="4669028" y="1369498"/>
            <a:ext cx="4652924" cy="5110668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338B994-B5E9-4E9B-BA69-A6FA3A027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1" t="6676" r="1658" b="83179"/>
          <a:stretch/>
        </p:blipFill>
        <p:spPr>
          <a:xfrm>
            <a:off x="5091150" y="1692643"/>
            <a:ext cx="618481" cy="6957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2E86FB-FAE4-48E8-A810-0B35DAD1B184}"/>
              </a:ext>
            </a:extLst>
          </p:cNvPr>
          <p:cNvSpPr txBox="1"/>
          <p:nvPr/>
        </p:nvSpPr>
        <p:spPr>
          <a:xfrm>
            <a:off x="9360893" y="1351474"/>
            <a:ext cx="2595880" cy="299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tting evolution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number of Hospitalized in IC and not in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number of susceptible and minimize the number of Hospitalized not IC and IC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aximize the number of vaccinated people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BCCAE4F-32CA-4D11-8A90-0522FA8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0" y="3059723"/>
            <a:ext cx="3845026" cy="1282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Best Strategies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H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igher Preventive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Higher Hospitalized non IC control</a:t>
            </a:r>
            <a:endParaRPr lang="en-GB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74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E0C94C-4860-424F-AF6D-A06078957ED2}"/>
              </a:ext>
            </a:extLst>
          </p:cNvPr>
          <p:cNvSpPr txBox="1"/>
          <p:nvPr/>
        </p:nvSpPr>
        <p:spPr>
          <a:xfrm>
            <a:off x="6409869" y="6330900"/>
            <a:ext cx="47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Controls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1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(t) on a time interval of  35 weeks (245 days)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43A96-FABD-40F4-9EBA-F304A567AA70}"/>
              </a:ext>
            </a:extLst>
          </p:cNvPr>
          <p:cNvSpPr txBox="1">
            <a:spLocks/>
          </p:cNvSpPr>
          <p:nvPr/>
        </p:nvSpPr>
        <p:spPr>
          <a:xfrm>
            <a:off x="138955" y="97702"/>
            <a:ext cx="5637591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RESULTS : BEST STRATEGY OVERALL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BCCAE4F-32CA-4D11-8A90-0522FA8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62" y="2750132"/>
            <a:ext cx="4144988" cy="1357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2</a:t>
            </a:r>
            <a:r>
              <a:rPr lang="en-GB" sz="20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nd</a:t>
            </a:r>
            <a:r>
              <a:rPr lang="en-GB" sz="20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 Strategy</a:t>
            </a:r>
            <a:endParaRPr lang="en-GB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Better on </a:t>
            </a: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Q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uarantined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Better on Hospitalized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Better on IC</a:t>
            </a:r>
            <a:r>
              <a:rPr lang="it-IT" sz="1600" dirty="0">
                <a:latin typeface="Times New Roman" panose="02020603050405020304" pitchFamily="18" charset="0"/>
                <a:ea typeface="DengXian" panose="02010600030101010101" pitchFamily="2" charset="-122"/>
                <a:cs typeface="DengXian" panose="02010600030101010101" pitchFamily="2" charset="-122"/>
              </a:rPr>
              <a:t>-u</a:t>
            </a: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DengXian" panose="02010600030101010101" pitchFamily="2" charset="-122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136F6-2C14-4C15-BC21-E776D2CABD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9" t="5000" r="1614" b="8572"/>
          <a:stretch/>
        </p:blipFill>
        <p:spPr>
          <a:xfrm>
            <a:off x="5693178" y="188059"/>
            <a:ext cx="6209947" cy="6052484"/>
          </a:xfrm>
          <a:prstGeom prst="rect">
            <a:avLst/>
          </a:prstGeom>
          <a:ln w="9525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</p:pic>
      <p:sp>
        <p:nvSpPr>
          <p:cNvPr id="12" name="Triangolo rettangolo 11">
            <a:extLst>
              <a:ext uri="{FF2B5EF4-FFF2-40B4-BE49-F238E27FC236}">
                <a16:creationId xmlns:a16="http://schemas.microsoft.com/office/drawing/2014/main" id="{3BEE1068-1845-4634-92B5-79BFC1CCDBB6}"/>
              </a:ext>
            </a:extLst>
          </p:cNvPr>
          <p:cNvSpPr/>
          <p:nvPr/>
        </p:nvSpPr>
        <p:spPr>
          <a:xfrm>
            <a:off x="138955" y="105322"/>
            <a:ext cx="615425" cy="125377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46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1739" y="1357702"/>
            <a:ext cx="11263009" cy="51598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to face the </a:t>
            </a:r>
            <a:r>
              <a:rPr lang="it-IT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bed collapse and overcrowding in the hospital that affected Italy especially in the second wave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optimal control theory to compute the control actions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have decided to try different optimisation strategies to understand which strategy was the best in terms of numbers of infected hospitalised and in terms of control efforts</a:t>
            </a: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3</a:t>
            </a:r>
            <a:r>
              <a:rPr lang="en-GB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strategies are the best, and are the ones that 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directly includes the two compartments H and H-IC </a:t>
            </a:r>
            <a:endParaRPr lang="en-GB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topic: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 the dynamic system evolution and therefore act on the controls in time to prevent new epidemic waves and saturations of sanitary facilities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A50857-1E0C-4919-8B35-5575D6DB88AC}"/>
              </a:ext>
            </a:extLst>
          </p:cNvPr>
          <p:cNvSpPr txBox="1">
            <a:spLocks/>
          </p:cNvSpPr>
          <p:nvPr/>
        </p:nvSpPr>
        <p:spPr>
          <a:xfrm>
            <a:off x="138956" y="9770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CONCLUSIONS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776177" y="1701209"/>
                <a:ext cx="10196623" cy="4704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7" y="1701209"/>
                <a:ext cx="10196623" cy="4704429"/>
              </a:xfrm>
              <a:prstGeom prst="rect">
                <a:avLst/>
              </a:prstGeom>
              <a:blipFill>
                <a:blip r:embed="rId2"/>
                <a:stretch>
                  <a:fillRect l="-13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B059FF-461A-4D31-BC77-5F03FD4E14BD}"/>
              </a:ext>
            </a:extLst>
          </p:cNvPr>
          <p:cNvSpPr txBox="1">
            <a:spLocks/>
          </p:cNvSpPr>
          <p:nvPr/>
        </p:nvSpPr>
        <p:spPr>
          <a:xfrm>
            <a:off x="140400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MATHEMATIC MODEL: STATE EQUATIONS WITH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11005"/>
                  </p:ext>
                </p:extLst>
              </p:nvPr>
            </p:nvGraphicFramePr>
            <p:xfrm>
              <a:off x="722066" y="1551569"/>
              <a:ext cx="6199434" cy="51867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171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5682247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Susceptible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Exposed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Infected Undetected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Quarantined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non-IC-u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2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Recovered 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Vaccinated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A5FE0B4D-54AB-4C1F-9DD9-BDC5A9180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11005"/>
                  </p:ext>
                </p:extLst>
              </p:nvPr>
            </p:nvGraphicFramePr>
            <p:xfrm>
              <a:off x="722066" y="1551569"/>
              <a:ext cx="6199434" cy="51867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17187">
                      <a:extLst>
                        <a:ext uri="{9D8B030D-6E8A-4147-A177-3AD203B41FA5}">
                          <a16:colId xmlns:a16="http://schemas.microsoft.com/office/drawing/2014/main" val="2219117382"/>
                        </a:ext>
                      </a:extLst>
                    </a:gridCol>
                    <a:gridCol w="5682247">
                      <a:extLst>
                        <a:ext uri="{9D8B030D-6E8A-4147-A177-3AD203B41FA5}">
                          <a16:colId xmlns:a16="http://schemas.microsoft.com/office/drawing/2014/main" val="1591659533"/>
                        </a:ext>
                      </a:extLst>
                    </a:gridCol>
                  </a:tblGrid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9346" r="-1100000" b="-7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Susceptible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402259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0377" r="-1100000" b="-6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Exposed</a:t>
                          </a:r>
                          <a:endParaRPr lang="it-IT" sz="28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7680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08411" r="-1100000" b="-50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Infected Undetected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1619761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1321" r="-1100000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Quarantined</a:t>
                          </a:r>
                          <a:endParaRPr lang="it-IT" sz="2800" b="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870422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07477" r="-1100000" b="-30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non-IC-u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096246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512264" r="-1100000" b="-2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Hospitalized infected IC-u </a:t>
                          </a:r>
                          <a:endParaRPr lang="en-GB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181080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606542" r="-1100000" b="-1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Recovered 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778667"/>
                      </a:ext>
                    </a:extLst>
                  </a:tr>
                  <a:tr h="6483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713208" r="-1100000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Vaccinated</a:t>
                          </a:r>
                          <a:endParaRPr lang="it-IT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97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2B7311B3-B451-4FC6-893C-DE99A32CFCE0}"/>
              </a:ext>
            </a:extLst>
          </p:cNvPr>
          <p:cNvSpPr txBox="1">
            <a:spLocks/>
          </p:cNvSpPr>
          <p:nvPr/>
        </p:nvSpPr>
        <p:spPr>
          <a:xfrm>
            <a:off x="138956" y="130194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COMPARTMENTS DEFINITION</a:t>
            </a:r>
            <a:endParaRPr lang="it-IT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97FC11E8-3331-48E1-B560-788D3F03330C}"/>
              </a:ext>
            </a:extLst>
          </p:cNvPr>
          <p:cNvSpPr>
            <a:spLocks noChangeAspect="1"/>
          </p:cNvSpPr>
          <p:nvPr/>
        </p:nvSpPr>
        <p:spPr>
          <a:xfrm rot="10800000">
            <a:off x="4507756" y="1551569"/>
            <a:ext cx="2413744" cy="521568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Figura a mano libera: forma 86">
            <a:extLst>
              <a:ext uri="{FF2B5EF4-FFF2-40B4-BE49-F238E27FC236}">
                <a16:creationId xmlns:a16="http://schemas.microsoft.com/office/drawing/2014/main" id="{56BF2F3B-E655-4654-B49E-50161817BB04}"/>
              </a:ext>
            </a:extLst>
          </p:cNvPr>
          <p:cNvSpPr/>
          <p:nvPr/>
        </p:nvSpPr>
        <p:spPr>
          <a:xfrm>
            <a:off x="5088308" y="1551569"/>
            <a:ext cx="6964736" cy="5186760"/>
          </a:xfrm>
          <a:custGeom>
            <a:avLst/>
            <a:gdLst>
              <a:gd name="connsiteX0" fmla="*/ 0 w 6964736"/>
              <a:gd name="connsiteY0" fmla="*/ 0 h 5186760"/>
              <a:gd name="connsiteX1" fmla="*/ 2457670 w 6964736"/>
              <a:gd name="connsiteY1" fmla="*/ 0 h 5186760"/>
              <a:gd name="connsiteX2" fmla="*/ 6964736 w 6964736"/>
              <a:gd name="connsiteY2" fmla="*/ 0 h 5186760"/>
              <a:gd name="connsiteX3" fmla="*/ 6964736 w 6964736"/>
              <a:gd name="connsiteY3" fmla="*/ 5186760 h 5186760"/>
              <a:gd name="connsiteX4" fmla="*/ 2457670 w 6964736"/>
              <a:gd name="connsiteY4" fmla="*/ 5186760 h 5186760"/>
              <a:gd name="connsiteX5" fmla="*/ 2457670 w 6964736"/>
              <a:gd name="connsiteY5" fmla="*/ 5186759 h 518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4736" h="5186760">
                <a:moveTo>
                  <a:pt x="0" y="0"/>
                </a:moveTo>
                <a:lnTo>
                  <a:pt x="2457670" y="0"/>
                </a:lnTo>
                <a:lnTo>
                  <a:pt x="6964736" y="0"/>
                </a:lnTo>
                <a:lnTo>
                  <a:pt x="6964736" y="5186760"/>
                </a:lnTo>
                <a:lnTo>
                  <a:pt x="2457670" y="5186760"/>
                </a:lnTo>
                <a:lnTo>
                  <a:pt x="2457670" y="518675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711E7499-111C-4DAD-9477-83111B9EF6AB}"/>
                  </a:ext>
                </a:extLst>
              </p:cNvPr>
              <p:cNvSpPr/>
              <p:nvPr/>
            </p:nvSpPr>
            <p:spPr>
              <a:xfrm>
                <a:off x="8968320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711E7499-111C-4DAD-9477-83111B9EF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320" y="1839345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5C9BA085-66C7-4160-BF49-10FC623B9BAE}"/>
                  </a:ext>
                </a:extLst>
              </p:cNvPr>
              <p:cNvSpPr/>
              <p:nvPr/>
            </p:nvSpPr>
            <p:spPr>
              <a:xfrm>
                <a:off x="8989731" y="3595301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5C9BA085-66C7-4160-BF49-10FC623B9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31" y="3595301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CB22F642-F995-459B-A7F1-D706C7852B66}"/>
                  </a:ext>
                </a:extLst>
              </p:cNvPr>
              <p:cNvSpPr/>
              <p:nvPr/>
            </p:nvSpPr>
            <p:spPr>
              <a:xfrm>
                <a:off x="8241301" y="5840338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1" name="Rettangolo 90">
                <a:extLst>
                  <a:ext uri="{FF2B5EF4-FFF2-40B4-BE49-F238E27FC236}">
                    <a16:creationId xmlns:a16="http://schemas.microsoft.com/office/drawing/2014/main" id="{CB22F642-F995-459B-A7F1-D706C7852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301" y="5840338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6803B1BE-DDD3-4047-B299-025112DB6DE2}"/>
                  </a:ext>
                </a:extLst>
              </p:cNvPr>
              <p:cNvSpPr/>
              <p:nvPr/>
            </p:nvSpPr>
            <p:spPr>
              <a:xfrm>
                <a:off x="10845397" y="3582144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2" name="Rettangolo 91">
                <a:extLst>
                  <a:ext uri="{FF2B5EF4-FFF2-40B4-BE49-F238E27FC236}">
                    <a16:creationId xmlns:a16="http://schemas.microsoft.com/office/drawing/2014/main" id="{6803B1BE-DDD3-4047-B299-025112DB6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397" y="3582144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E1F87FAE-8164-43AB-BA0C-6C3978384319}"/>
                  </a:ext>
                </a:extLst>
              </p:cNvPr>
              <p:cNvSpPr/>
              <p:nvPr/>
            </p:nvSpPr>
            <p:spPr>
              <a:xfrm>
                <a:off x="10510968" y="1843307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3" name="Rettangolo 92">
                <a:extLst>
                  <a:ext uri="{FF2B5EF4-FFF2-40B4-BE49-F238E27FC236}">
                    <a16:creationId xmlns:a16="http://schemas.microsoft.com/office/drawing/2014/main" id="{E1F87FAE-8164-43AB-BA0C-6C3978384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68" y="1843307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D8D67F2F-500E-4070-97EE-2531ADC75750}"/>
              </a:ext>
            </a:extLst>
          </p:cNvPr>
          <p:cNvCxnSpPr>
            <a:cxnSpLocks/>
            <a:stCxn id="102" idx="3"/>
            <a:endCxn id="89" idx="1"/>
          </p:cNvCxnSpPr>
          <p:nvPr/>
        </p:nvCxnSpPr>
        <p:spPr>
          <a:xfrm>
            <a:off x="7828078" y="2091345"/>
            <a:ext cx="1140242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5ADB9515-C373-4665-B747-2D25B3B29C19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>
            <a:off x="9796320" y="2091345"/>
            <a:ext cx="714648" cy="396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B097755D-8324-479C-BEB2-F8D169382892}"/>
              </a:ext>
            </a:extLst>
          </p:cNvPr>
          <p:cNvCxnSpPr>
            <a:stCxn id="90" idx="3"/>
            <a:endCxn id="92" idx="1"/>
          </p:cNvCxnSpPr>
          <p:nvPr/>
        </p:nvCxnSpPr>
        <p:spPr>
          <a:xfrm flipV="1">
            <a:off x="9817731" y="3834144"/>
            <a:ext cx="1027666" cy="131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3399FC85-5529-44E9-8CD6-BB061DAC16A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 flipH="1">
            <a:off x="8655301" y="4099301"/>
            <a:ext cx="748430" cy="174103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0DCE869B-63C1-4CFD-AE6D-C30F79121F77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7414078" y="1551569"/>
            <a:ext cx="0" cy="28777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3639699A-1816-43DA-A9C0-8277BAAFC814}"/>
              </a:ext>
            </a:extLst>
          </p:cNvPr>
          <p:cNvCxnSpPr>
            <a:stCxn id="93" idx="2"/>
            <a:endCxn id="100" idx="0"/>
          </p:cNvCxnSpPr>
          <p:nvPr/>
        </p:nvCxnSpPr>
        <p:spPr>
          <a:xfrm flipH="1">
            <a:off x="7985784" y="2347307"/>
            <a:ext cx="2939184" cy="124717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tangolo 99">
                <a:extLst>
                  <a:ext uri="{FF2B5EF4-FFF2-40B4-BE49-F238E27FC236}">
                    <a16:creationId xmlns:a16="http://schemas.microsoft.com/office/drawing/2014/main" id="{7E8C951C-803B-4BEA-98A8-6229BE21163B}"/>
                  </a:ext>
                </a:extLst>
              </p:cNvPr>
              <p:cNvSpPr/>
              <p:nvPr/>
            </p:nvSpPr>
            <p:spPr>
              <a:xfrm>
                <a:off x="7571784" y="3594477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0" name="Rettangolo 99">
                <a:extLst>
                  <a:ext uri="{FF2B5EF4-FFF2-40B4-BE49-F238E27FC236}">
                    <a16:creationId xmlns:a16="http://schemas.microsoft.com/office/drawing/2014/main" id="{7E8C951C-803B-4BEA-98A8-6229BE211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784" y="3594477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86188288-365F-4D30-8CEE-9386CF3B546A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11249783" y="3187101"/>
            <a:ext cx="9614" cy="395043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tangolo 101">
                <a:extLst>
                  <a:ext uri="{FF2B5EF4-FFF2-40B4-BE49-F238E27FC236}">
                    <a16:creationId xmlns:a16="http://schemas.microsoft.com/office/drawing/2014/main" id="{417D9EBC-E29C-4A4F-8CD7-145FEFE1FA32}"/>
                  </a:ext>
                </a:extLst>
              </p:cNvPr>
              <p:cNvSpPr/>
              <p:nvPr/>
            </p:nvSpPr>
            <p:spPr>
              <a:xfrm>
                <a:off x="7000078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2" name="Rettangolo 101">
                <a:extLst>
                  <a:ext uri="{FF2B5EF4-FFF2-40B4-BE49-F238E27FC236}">
                    <a16:creationId xmlns:a16="http://schemas.microsoft.com/office/drawing/2014/main" id="{417D9EBC-E29C-4A4F-8CD7-145FEFE1F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078" y="1839345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A51FA258-F750-4DAF-92FF-93258E4ABBEE}"/>
              </a:ext>
            </a:extLst>
          </p:cNvPr>
          <p:cNvCxnSpPr>
            <a:stCxn id="100" idx="3"/>
            <a:endCxn id="90" idx="1"/>
          </p:cNvCxnSpPr>
          <p:nvPr/>
        </p:nvCxnSpPr>
        <p:spPr>
          <a:xfrm>
            <a:off x="8399784" y="3846477"/>
            <a:ext cx="589947" cy="82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EEAB15BE-0CFF-4387-AAF1-93588BC9C0E5}"/>
              </a:ext>
            </a:extLst>
          </p:cNvPr>
          <p:cNvCxnSpPr>
            <a:stCxn id="92" idx="2"/>
            <a:endCxn id="91" idx="0"/>
          </p:cNvCxnSpPr>
          <p:nvPr/>
        </p:nvCxnSpPr>
        <p:spPr>
          <a:xfrm flipH="1">
            <a:off x="8655301" y="4086144"/>
            <a:ext cx="2604096" cy="175419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B5E89161-EA24-4F6E-9880-5F86343B921B}"/>
                  </a:ext>
                </a:extLst>
              </p:cNvPr>
              <p:cNvSpPr txBox="1"/>
              <p:nvPr/>
            </p:nvSpPr>
            <p:spPr>
              <a:xfrm>
                <a:off x="7873645" y="1725890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B5E89161-EA24-4F6E-9880-5F86343B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45" y="1725890"/>
                <a:ext cx="1101012" cy="342338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84181335-1AF9-445A-843B-EEA395EC4120}"/>
                  </a:ext>
                </a:extLst>
              </p:cNvPr>
              <p:cNvSpPr txBox="1"/>
              <p:nvPr/>
            </p:nvSpPr>
            <p:spPr>
              <a:xfrm rot="20572297">
                <a:off x="7910785" y="3109909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84181335-1AF9-445A-843B-EEA395EC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2297">
                <a:off x="7910785" y="3109909"/>
                <a:ext cx="11010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536BC41-4F20-4D62-8185-7FC95BDB1469}"/>
                  </a:ext>
                </a:extLst>
              </p:cNvPr>
              <p:cNvSpPr txBox="1"/>
              <p:nvPr/>
            </p:nvSpPr>
            <p:spPr>
              <a:xfrm>
                <a:off x="9854824" y="1768288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0536BC41-4F20-4D62-8185-7FC95BDB1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824" y="1768288"/>
                <a:ext cx="38573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73C6F702-29C2-43D2-B65A-91140B974565}"/>
                  </a:ext>
                </a:extLst>
              </p:cNvPr>
              <p:cNvSpPr txBox="1"/>
              <p:nvPr/>
            </p:nvSpPr>
            <p:spPr>
              <a:xfrm rot="17554658">
                <a:off x="8503616" y="4511996"/>
                <a:ext cx="1004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73C6F702-29C2-43D2-B65A-91140B974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54658">
                <a:off x="8503616" y="4511996"/>
                <a:ext cx="100488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3E6D21D-FED2-433E-A5A6-A4EBC85C5CA8}"/>
                  </a:ext>
                </a:extLst>
              </p:cNvPr>
              <p:cNvSpPr txBox="1"/>
              <p:nvPr/>
            </p:nvSpPr>
            <p:spPr>
              <a:xfrm rot="19297850">
                <a:off x="10177720" y="4320660"/>
                <a:ext cx="493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3E6D21D-FED2-433E-A5A6-A4EBC85C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7850">
                <a:off x="10177720" y="4320660"/>
                <a:ext cx="4937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0442ADA2-5FFF-4F63-93F9-31A25127FA32}"/>
                  </a:ext>
                </a:extLst>
              </p:cNvPr>
              <p:cNvSpPr txBox="1"/>
              <p:nvPr/>
            </p:nvSpPr>
            <p:spPr>
              <a:xfrm>
                <a:off x="9849432" y="3511905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0442ADA2-5FFF-4F63-93F9-31A25127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432" y="3511905"/>
                <a:ext cx="1004886" cy="307777"/>
              </a:xfrm>
              <a:prstGeom prst="rect">
                <a:avLst/>
              </a:prstGeom>
              <a:blipFill>
                <a:blip r:embed="rId16"/>
                <a:stretch>
                  <a:fillRect r="-606" b="-137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469F5D5A-8D3E-47B1-ABD1-9EDDB8D00408}"/>
              </a:ext>
            </a:extLst>
          </p:cNvPr>
          <p:cNvCxnSpPr>
            <a:stCxn id="93" idx="2"/>
            <a:endCxn id="90" idx="0"/>
          </p:cNvCxnSpPr>
          <p:nvPr/>
        </p:nvCxnSpPr>
        <p:spPr>
          <a:xfrm flipH="1">
            <a:off x="9403731" y="2347307"/>
            <a:ext cx="1521237" cy="1247994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24CFAB31-6376-4FA2-AFEE-093068157E1D}"/>
                  </a:ext>
                </a:extLst>
              </p:cNvPr>
              <p:cNvSpPr txBox="1"/>
              <p:nvPr/>
            </p:nvSpPr>
            <p:spPr>
              <a:xfrm>
                <a:off x="11311094" y="5799023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24CFAB31-6376-4FA2-AFEE-09306815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094" y="5799023"/>
                <a:ext cx="530749" cy="307777"/>
              </a:xfrm>
              <a:prstGeom prst="rect">
                <a:avLst/>
              </a:prstGeom>
              <a:blipFill>
                <a:blip r:embed="rId1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A214A21A-AEAF-44C4-873A-01E2B5C12FB6}"/>
                  </a:ext>
                </a:extLst>
              </p:cNvPr>
              <p:cNvSpPr txBox="1"/>
              <p:nvPr/>
            </p:nvSpPr>
            <p:spPr>
              <a:xfrm>
                <a:off x="7442440" y="1599508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A214A21A-AEAF-44C4-873A-01E2B5C1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40" y="1599508"/>
                <a:ext cx="258687" cy="307777"/>
              </a:xfrm>
              <a:prstGeom prst="rect">
                <a:avLst/>
              </a:prstGeom>
              <a:blipFill>
                <a:blip r:embed="rId1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ttore a gomito 113">
            <a:extLst>
              <a:ext uri="{FF2B5EF4-FFF2-40B4-BE49-F238E27FC236}">
                <a16:creationId xmlns:a16="http://schemas.microsoft.com/office/drawing/2014/main" id="{30538CCD-4A9D-457E-A793-BD840E04D6AF}"/>
              </a:ext>
            </a:extLst>
          </p:cNvPr>
          <p:cNvCxnSpPr>
            <a:cxnSpLocks/>
            <a:stCxn id="91" idx="1"/>
            <a:endCxn id="102" idx="2"/>
          </p:cNvCxnSpPr>
          <p:nvPr/>
        </p:nvCxnSpPr>
        <p:spPr>
          <a:xfrm rot="10800000">
            <a:off x="7414079" y="2343346"/>
            <a:ext cx="827223" cy="3748993"/>
          </a:xfrm>
          <a:prstGeom prst="bentConnector2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E8B0A918-A872-4BF7-823B-F21465619341}"/>
                  </a:ext>
                </a:extLst>
              </p:cNvPr>
              <p:cNvSpPr txBox="1"/>
              <p:nvPr/>
            </p:nvSpPr>
            <p:spPr>
              <a:xfrm>
                <a:off x="7094088" y="2594622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E8B0A918-A872-4BF7-823B-F21465619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88" y="2594622"/>
                <a:ext cx="385038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BFF3E431-8A3F-4E9A-B5C0-89B6CDBD7321}"/>
              </a:ext>
            </a:extLst>
          </p:cNvPr>
          <p:cNvCxnSpPr>
            <a:stCxn id="100" idx="2"/>
            <a:endCxn id="91" idx="0"/>
          </p:cNvCxnSpPr>
          <p:nvPr/>
        </p:nvCxnSpPr>
        <p:spPr>
          <a:xfrm>
            <a:off x="7985784" y="4098477"/>
            <a:ext cx="669517" cy="1741861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3AE9B8B7-80A4-4D7B-BDF0-6EEB5D06F52D}"/>
                  </a:ext>
                </a:extLst>
              </p:cNvPr>
              <p:cNvSpPr txBox="1"/>
              <p:nvPr/>
            </p:nvSpPr>
            <p:spPr>
              <a:xfrm>
                <a:off x="8566117" y="3517216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3AE9B8B7-80A4-4D7B-BDF0-6EEB5D06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17" y="3517216"/>
                <a:ext cx="405373" cy="307777"/>
              </a:xfrm>
              <a:prstGeom prst="rect">
                <a:avLst/>
              </a:prstGeom>
              <a:blipFill>
                <a:blip r:embed="rId2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5A5353DD-532F-43C7-A52B-E62B08302DD8}"/>
                  </a:ext>
                </a:extLst>
              </p:cNvPr>
              <p:cNvSpPr txBox="1"/>
              <p:nvPr/>
            </p:nvSpPr>
            <p:spPr>
              <a:xfrm rot="18939945">
                <a:off x="9939469" y="2803166"/>
                <a:ext cx="11010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5A5353DD-532F-43C7-A52B-E62B0830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39945">
                <a:off x="9939469" y="2803166"/>
                <a:ext cx="110101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8DA85FD5-16A9-4ACC-9A13-7D28498C638E}"/>
                  </a:ext>
                </a:extLst>
              </p:cNvPr>
              <p:cNvSpPr txBox="1"/>
              <p:nvPr/>
            </p:nvSpPr>
            <p:spPr>
              <a:xfrm rot="20555789" flipH="1">
                <a:off x="7997349" y="4798341"/>
                <a:ext cx="3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8DA85FD5-16A9-4ACC-9A13-7D28498C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55789" flipH="1">
                <a:off x="7997349" y="4798341"/>
                <a:ext cx="359782" cy="307777"/>
              </a:xfrm>
              <a:prstGeom prst="rect">
                <a:avLst/>
              </a:prstGeom>
              <a:blipFill>
                <a:blip r:embed="rId2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A2FE8A2D-9A3B-486E-B2E0-B98A830F4F91}"/>
                  </a:ext>
                </a:extLst>
              </p:cNvPr>
              <p:cNvSpPr txBox="1"/>
              <p:nvPr/>
            </p:nvSpPr>
            <p:spPr>
              <a:xfrm>
                <a:off x="11257904" y="3223344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A2FE8A2D-9A3B-486E-B2E0-B98A830F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04" y="3223344"/>
                <a:ext cx="259993" cy="307777"/>
              </a:xfrm>
              <a:prstGeom prst="rect">
                <a:avLst/>
              </a:prstGeom>
              <a:blipFill>
                <a:blip r:embed="rId23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7DA97EC2-78D0-477F-A1F1-193DCB7A8873}"/>
              </a:ext>
            </a:extLst>
          </p:cNvPr>
          <p:cNvCxnSpPr>
            <a:cxnSpLocks/>
            <a:stCxn id="93" idx="3"/>
            <a:endCxn id="91" idx="3"/>
          </p:cNvCxnSpPr>
          <p:nvPr/>
        </p:nvCxnSpPr>
        <p:spPr>
          <a:xfrm flipH="1">
            <a:off x="9069301" y="2095307"/>
            <a:ext cx="2269667" cy="3997031"/>
          </a:xfrm>
          <a:prstGeom prst="bentConnector3">
            <a:avLst>
              <a:gd name="adj1" fmla="val -20704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ttangolo 121">
                <a:extLst>
                  <a:ext uri="{FF2B5EF4-FFF2-40B4-BE49-F238E27FC236}">
                    <a16:creationId xmlns:a16="http://schemas.microsoft.com/office/drawing/2014/main" id="{10DAA83B-4F18-477F-BA91-116A13CFEBFF}"/>
                  </a:ext>
                </a:extLst>
              </p:cNvPr>
              <p:cNvSpPr/>
              <p:nvPr/>
            </p:nvSpPr>
            <p:spPr>
              <a:xfrm>
                <a:off x="5658817" y="1839345"/>
                <a:ext cx="828000" cy="504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200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2" name="Rettangolo 121">
                <a:extLst>
                  <a:ext uri="{FF2B5EF4-FFF2-40B4-BE49-F238E27FC236}">
                    <a16:creationId xmlns:a16="http://schemas.microsoft.com/office/drawing/2014/main" id="{10DAA83B-4F18-477F-BA91-116A13CFE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17" y="1839345"/>
                <a:ext cx="828000" cy="504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7B61805B-FA30-494B-ABE8-1BC362FD852F}"/>
              </a:ext>
            </a:extLst>
          </p:cNvPr>
          <p:cNvCxnSpPr>
            <a:cxnSpLocks/>
            <a:stCxn id="102" idx="1"/>
            <a:endCxn id="122" idx="3"/>
          </p:cNvCxnSpPr>
          <p:nvPr/>
        </p:nvCxnSpPr>
        <p:spPr>
          <a:xfrm flipH="1">
            <a:off x="6486817" y="2091345"/>
            <a:ext cx="51326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D98DB3F-1DE9-4541-900A-C13CEEDD365F}"/>
                  </a:ext>
                </a:extLst>
              </p:cNvPr>
              <p:cNvSpPr txBox="1"/>
              <p:nvPr/>
            </p:nvSpPr>
            <p:spPr>
              <a:xfrm>
                <a:off x="6586692" y="1728089"/>
                <a:ext cx="4698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i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i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1D98DB3F-1DE9-4541-900A-C13CEEDD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2" y="1728089"/>
                <a:ext cx="46980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70387"/>
                  </p:ext>
                </p:extLst>
              </p:nvPr>
            </p:nvGraphicFramePr>
            <p:xfrm>
              <a:off x="729724" y="1501182"/>
              <a:ext cx="11323320" cy="521794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30378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Interpretation   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births.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Death rate in Italy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929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Contact 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Incubation period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positive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quarantined people. (1-p): percentage of hospitalized patients not in IC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quarantine move to Covid units after complications.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Covid units move to IC units after complications.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Recovery rate without use of drugs in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baseline="-25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=1), Q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=2), I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=3)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Covid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eath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3747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respect to u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respect to u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085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swab (both referring to the onset of symptoms and the time spent                                 to know about the contact with a positive person)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500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it-IT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be again susceptible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47DB5C82-1689-4289-90FC-2CC2CF66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70387"/>
                  </p:ext>
                </p:extLst>
              </p:nvPr>
            </p:nvGraphicFramePr>
            <p:xfrm>
              <a:off x="729724" y="1501182"/>
              <a:ext cx="11323320" cy="5217943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1352">
                      <a:extLst>
                        <a:ext uri="{9D8B030D-6E8A-4147-A177-3AD203B41FA5}">
                          <a16:colId xmlns:a16="http://schemas.microsoft.com/office/drawing/2014/main" val="2553762306"/>
                        </a:ext>
                      </a:extLst>
                    </a:gridCol>
                    <a:gridCol w="9601968">
                      <a:extLst>
                        <a:ext uri="{9D8B030D-6E8A-4147-A177-3AD203B41FA5}">
                          <a16:colId xmlns:a16="http://schemas.microsoft.com/office/drawing/2014/main" val="2369938259"/>
                        </a:ext>
                      </a:extLst>
                    </a:gridCol>
                  </a:tblGrid>
                  <a:tr h="30410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 Interpretation   </a:t>
                          </a:r>
                          <a:endParaRPr lang="it-IT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915253974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6780" r="-558304" b="-127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births.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74084127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203333" r="-558304" b="-1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Death rate in Italy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91063789"/>
                      </a:ext>
                    </a:extLst>
                  </a:tr>
                  <a:tr h="3929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280000" r="-558304" b="-9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Contact 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2072665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418644" r="-558304" b="-9593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Incubation period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08412790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510000" r="-558304" b="-8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positive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3883687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620339" r="-558304" b="-7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quarantined people. (1-p): percentage of hospitalized patients not in IC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08056181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708333" r="-558304" b="-6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quarantine move to Covid units after complications.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88449821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22034" r="-558304" b="-55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Percentage of people that from Covid units move to IC units after complications.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3347902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906667" r="-558304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Recovery rate without use of drugs in 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baseline="-250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=1), Q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=2), I</a:t>
                          </a:r>
                          <a:r>
                            <a:rPr lang="en-GB" sz="16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GB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=3)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36827571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23729" r="-558304" b="-3542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Covid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GB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eath </a:t>
                          </a: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rate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3211678972"/>
                      </a:ext>
                    </a:extLst>
                  </a:tr>
                  <a:tr h="3871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035938" r="-558304" b="-22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18020" t="-1035938" r="-254" b="-22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0000"/>
                      </a:ext>
                    </a:extLst>
                  </a:tr>
                  <a:tr h="50850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875904" r="-558304" b="-74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swab (both referring to the onset of symptoms and the time spent                                 to know about the contact with a positive person)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852159366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2"/>
                          <a:stretch>
                            <a:fillRect l="-353" t="-1350000" r="-5583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Inverse of the mean time to be again susceptible </a:t>
                          </a:r>
                          <a:endParaRPr lang="it-IT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1567773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5DEA7A-7AFC-47BC-8FAA-C6BCBBAB5BD5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MODEL: PARAMETERS INTERPRETATION</a:t>
            </a:r>
          </a:p>
        </p:txBody>
      </p:sp>
      <p:sp>
        <p:nvSpPr>
          <p:cNvPr id="3" name="Triangolo rettangolo 2">
            <a:extLst>
              <a:ext uri="{FF2B5EF4-FFF2-40B4-BE49-F238E27FC236}">
                <a16:creationId xmlns:a16="http://schemas.microsoft.com/office/drawing/2014/main" id="{EC71E700-5022-4A31-B8D7-109525D52054}"/>
              </a:ext>
            </a:extLst>
          </p:cNvPr>
          <p:cNvSpPr>
            <a:spLocks noChangeAspect="1"/>
          </p:cNvSpPr>
          <p:nvPr/>
        </p:nvSpPr>
        <p:spPr>
          <a:xfrm rot="10800000">
            <a:off x="9670057" y="1501182"/>
            <a:ext cx="2372354" cy="5202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646" y="1557303"/>
              <a:ext cx="11319397" cy="427997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2200940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118457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982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Interpretation/policy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6892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GB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2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2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non-IC patients (availability of beds,          medical staff, use of drugs)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72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IC patients (availability of bed s in                      IC units, ventilator, oxygen, medical staff)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6443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GB" sz="2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𝒗𝒂</m:t>
                                    </m:r>
                                  </m:sub>
                                </m:sSub>
                                <m:r>
                                  <a:rPr lang="en-GB" sz="22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it-IT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DengXian" panose="02010600030101010101" pitchFamily="2" charset="-122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B28814FF-0490-41C5-9A59-61BCABC0A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109970"/>
                  </p:ext>
                </p:extLst>
              </p:nvPr>
            </p:nvGraphicFramePr>
            <p:xfrm>
              <a:off x="733646" y="1557303"/>
              <a:ext cx="11319397" cy="427997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2200940">
                      <a:extLst>
                        <a:ext uri="{9D8B030D-6E8A-4147-A177-3AD203B41FA5}">
                          <a16:colId xmlns:a16="http://schemas.microsoft.com/office/drawing/2014/main" val="2503273867"/>
                        </a:ext>
                      </a:extLst>
                    </a:gridCol>
                    <a:gridCol w="9118457">
                      <a:extLst>
                        <a:ext uri="{9D8B030D-6E8A-4147-A177-3AD203B41FA5}">
                          <a16:colId xmlns:a16="http://schemas.microsoft.com/office/drawing/2014/main" val="994607054"/>
                        </a:ext>
                      </a:extLst>
                    </a:gridCol>
                  </a:tblGrid>
                  <a:tr h="982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variables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Interpretation/policy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847390958"/>
                      </a:ext>
                    </a:extLst>
                  </a:tr>
                  <a:tr h="6892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153509" r="-415789" b="-3771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Prior control (social distancing, masks, information campaigns)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438046820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179503" r="-415789" b="-167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non-IC patients (availability of beds,          medical staff, use of drugs)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1619870407"/>
                      </a:ext>
                    </a:extLst>
                  </a:tr>
                  <a:tr h="98211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279503" r="-415789" b="-67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Hospital treatments control over IC patients (availability of bed s in                      IC units, ventilator, oxygen, medical staff)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250356011"/>
                      </a:ext>
                    </a:extLst>
                  </a:tr>
                  <a:tr h="64437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7829" marR="57829" marT="0" marB="0">
                        <a:blipFill>
                          <a:blip r:embed="rId3"/>
                          <a:stretch>
                            <a:fillRect l="-277" t="-576415" r="-41578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sz="2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Control over vaccine inoculation and production.</a:t>
                          </a:r>
                          <a:endParaRPr lang="it-IT" sz="2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7829" marR="57829" marT="0" marB="0"/>
                    </a:tc>
                    <a:extLst>
                      <a:ext uri="{0D108BD9-81ED-4DB2-BD59-A6C34878D82A}">
                        <a16:rowId xmlns:a16="http://schemas.microsoft.com/office/drawing/2014/main" val="2757163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8D33CB-F104-433E-8FFB-6FF4BF322438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MODEL: CONTROL ACTIONS INTERPRETATION</a:t>
            </a:r>
          </a:p>
        </p:txBody>
      </p:sp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24922153-21C1-497D-9EFB-25233D0A4C51}"/>
              </a:ext>
            </a:extLst>
          </p:cNvPr>
          <p:cNvSpPr>
            <a:spLocks noChangeAspect="1"/>
          </p:cNvSpPr>
          <p:nvPr/>
        </p:nvSpPr>
        <p:spPr>
          <a:xfrm rot="10800000">
            <a:off x="10066435" y="1554827"/>
            <a:ext cx="1986608" cy="428492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955158" y="1474751"/>
                <a:ext cx="10515600" cy="438378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We must consider the fitting problem before we could get optimization.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131413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Why?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Check that the proposed model would follow the real data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F</a:t>
                </a: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itting performed to start the control optimization from a more solid and realistic base so that the data source could be more easily visualized and compared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GB" sz="24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What?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Some parameters (</a:t>
                </a:r>
                <a14:m>
                  <m:oMath xmlns:m="http://schemas.openxmlformats.org/officeDocument/2006/math"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𝑝</m:t>
                    </m:r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𝛾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𝜆</m:t>
                    </m:r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𝜌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 and</a:t>
                </a: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KdvpnkMinionProRegular"/>
                  </a:rPr>
                  <a:t>) needs to be estimate due to the lack of information or the uncertainties on the data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GB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  <a:p>
                <a:endParaRPr lang="en-GB" sz="2200" dirty="0">
                  <a:solidFill>
                    <a:srgbClr val="1314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KdvpnkMinionProRegular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158" y="1474751"/>
                <a:ext cx="10515600" cy="4383789"/>
              </a:xfrm>
              <a:blipFill>
                <a:blip r:embed="rId3"/>
                <a:stretch>
                  <a:fillRect l="-812" t="-1947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598FD9-0C5C-4E56-B823-D7C3A37DDE40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>
                <a:solidFill>
                  <a:schemeClr val="bg1"/>
                </a:solidFill>
                <a:latin typeface="Palatino Linotype" panose="02040502050505030304" pitchFamily="18" charset="0"/>
              </a:rPr>
              <a:t>MODEL FITTING</a:t>
            </a:r>
            <a:endParaRPr lang="en-GB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based on real data given by “</a:t>
                </a:r>
                <a:r>
                  <a:rPr lang="en-GB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Protezione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Civile” on Quarantined, infected hospitalized not in IC and in IC</a:t>
                </a:r>
              </a:p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Fitting strategy: reduce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error between the real behaviour and the estimated one by minimizing the difference between real </a:t>
                </a:r>
                <a14:m>
                  <m:oMath xmlns:m="http://schemas.openxmlformats.org/officeDocument/2006/math"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𝑄</m:t>
                    </m:r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engXia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it-IT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GB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engXia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GB" sz="22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our model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cost function is:</a:t>
                </a:r>
              </a:p>
              <a:p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𝐽</m:t>
                      </m:r>
                      <m:d>
                        <m:d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𝑟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engXian" panose="02010600030101010101" pitchFamily="2" charset="-122"/>
                        </a:rPr>
                        <m:t>=</m:t>
                      </m:r>
                      <m:nary>
                        <m:nary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𝑀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11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22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1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engXian" panose="02010600030101010101" pitchFamily="2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33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engXian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DengXian" panose="02010600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2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DengXian" panose="02010600030101010101" pitchFamily="2" charset="-122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engXian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solidFill>
                      <a:srgbClr val="13141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M: matrix non-singular, symmetric, diagonal and semi definite positive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D7A7972-01E0-4964-8065-A7AA8AA7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41" b="-9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8F2781-EA10-47AF-BBCE-F472D3B88C7B}"/>
              </a:ext>
            </a:extLst>
          </p:cNvPr>
          <p:cNvSpPr txBox="1">
            <a:spLocks/>
          </p:cNvSpPr>
          <p:nvPr/>
        </p:nvSpPr>
        <p:spPr>
          <a:xfrm>
            <a:off x="138956" y="140232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FITTING STRATEGY AND OBJECTIVE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08097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A7659D-4ED5-4BED-92C4-15C8ADC7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2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avoid the spread of the virus </a:t>
            </a:r>
          </a:p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hospitals overcrowding and beds collapse in IC-u avoiding number of deaths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strategies proposed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the number of susceptible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Minimise hospitalised patients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hospitalised ones with symptoms not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susceptible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minimise hospitalised patients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hospitalised ones with symptoms not in IC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0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Maximise the number of vaccinated subjects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685B2E-2231-419B-956D-7AB9650E1B81}"/>
              </a:ext>
            </a:extLst>
          </p:cNvPr>
          <p:cNvSpPr txBox="1">
            <a:spLocks/>
          </p:cNvSpPr>
          <p:nvPr/>
        </p:nvSpPr>
        <p:spPr>
          <a:xfrm>
            <a:off x="138956" y="129600"/>
            <a:ext cx="11914088" cy="1260000"/>
          </a:xfrm>
          <a:custGeom>
            <a:avLst/>
            <a:gdLst>
              <a:gd name="connsiteX0" fmla="*/ 0 w 11914088"/>
              <a:gd name="connsiteY0" fmla="*/ 0 h 1260000"/>
              <a:gd name="connsiteX1" fmla="*/ 11914088 w 11914088"/>
              <a:gd name="connsiteY1" fmla="*/ 0 h 1260000"/>
              <a:gd name="connsiteX2" fmla="*/ 11914088 w 11914088"/>
              <a:gd name="connsiteY2" fmla="*/ 1260000 h 1260000"/>
              <a:gd name="connsiteX3" fmla="*/ 583110 w 11914088"/>
              <a:gd name="connsiteY3" fmla="*/ 1260000 h 12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4088" h="1260000">
                <a:moveTo>
                  <a:pt x="0" y="0"/>
                </a:moveTo>
                <a:lnTo>
                  <a:pt x="11914088" y="0"/>
                </a:lnTo>
                <a:lnTo>
                  <a:pt x="11914088" y="1260000"/>
                </a:lnTo>
                <a:lnTo>
                  <a:pt x="583110" y="126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OPTIMAL CONTROL : MOTIVATIONS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110795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2299</Words>
  <Application>Microsoft Office PowerPoint</Application>
  <PresentationFormat>Widescreen</PresentationFormat>
  <Paragraphs>275</Paragraphs>
  <Slides>22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Tema di Office</vt:lpstr>
      <vt:lpstr>OPTIMAL CONTROL STRATEGIES TO PREVENT    THE HOSPITAL  BEDS COLLAPSE       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simone rotondi</cp:lastModifiedBy>
  <cp:revision>159</cp:revision>
  <dcterms:created xsi:type="dcterms:W3CDTF">2021-02-25T08:15:09Z</dcterms:created>
  <dcterms:modified xsi:type="dcterms:W3CDTF">2021-04-16T10:25:39Z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