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1" r:id="rId4"/>
    <p:sldId id="258" r:id="rId5"/>
    <p:sldId id="272" r:id="rId6"/>
    <p:sldId id="265" r:id="rId7"/>
    <p:sldId id="276" r:id="rId8"/>
    <p:sldId id="277" r:id="rId9"/>
    <p:sldId id="264" r:id="rId10"/>
    <p:sldId id="273" r:id="rId11"/>
    <p:sldId id="274" r:id="rId12"/>
    <p:sldId id="278" r:id="rId13"/>
    <p:sldId id="279" r:id="rId14"/>
    <p:sldId id="280" r:id="rId15"/>
    <p:sldId id="266" r:id="rId16"/>
    <p:sldId id="281" r:id="rId17"/>
    <p:sldId id="267" r:id="rId18"/>
    <p:sldId id="268" r:id="rId19"/>
    <p:sldId id="283" r:id="rId20"/>
    <p:sldId id="269" r:id="rId21"/>
    <p:sldId id="270" r:id="rId22"/>
    <p:sldId id="282" r:id="rId23"/>
    <p:sldId id="260"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792" autoAdjust="0"/>
  </p:normalViewPr>
  <p:slideViewPr>
    <p:cSldViewPr snapToGrid="0">
      <p:cViewPr>
        <p:scale>
          <a:sx n="60" d="100"/>
          <a:sy n="60" d="100"/>
        </p:scale>
        <p:origin x="29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30/03/2021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3</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5</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30096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30/03/2021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30/03/2021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30/03/2021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30/03/2021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0.png"/><Relationship Id="rId18" Type="http://schemas.openxmlformats.org/officeDocument/2006/relationships/image" Target="../media/image200.png"/><Relationship Id="rId3" Type="http://schemas.openxmlformats.org/officeDocument/2006/relationships/image" Target="../media/image50.png"/><Relationship Id="rId21" Type="http://schemas.openxmlformats.org/officeDocument/2006/relationships/image" Target="../media/image230.png"/><Relationship Id="rId7" Type="http://schemas.openxmlformats.org/officeDocument/2006/relationships/image" Target="../media/image90.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image" Target="../media/image400.png"/><Relationship Id="rId16" Type="http://schemas.openxmlformats.org/officeDocument/2006/relationships/image" Target="../media/image180.png"/><Relationship Id="rId20"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30.png"/><Relationship Id="rId24" Type="http://schemas.openxmlformats.org/officeDocument/2006/relationships/image" Target="../media/image44.png"/><Relationship Id="rId5" Type="http://schemas.openxmlformats.org/officeDocument/2006/relationships/image" Target="../media/image70.png"/><Relationship Id="rId15" Type="http://schemas.openxmlformats.org/officeDocument/2006/relationships/image" Target="../media/image170.png"/><Relationship Id="rId23" Type="http://schemas.openxmlformats.org/officeDocument/2006/relationships/image" Target="../media/image43.png"/><Relationship Id="rId10" Type="http://schemas.openxmlformats.org/officeDocument/2006/relationships/image" Target="../media/image120.png"/><Relationship Id="rId19" Type="http://schemas.openxmlformats.org/officeDocument/2006/relationships/image" Target="../media/image210.png"/><Relationship Id="rId4" Type="http://schemas.openxmlformats.org/officeDocument/2006/relationships/image" Target="../media/image60.png"/><Relationship Id="rId9" Type="http://schemas.openxmlformats.org/officeDocument/2006/relationships/image" Target="../media/image42.png"/><Relationship Id="rId14" Type="http://schemas.openxmlformats.org/officeDocument/2006/relationships/image" Target="../media/image160.png"/><Relationship Id="rId22" Type="http://schemas.openxmlformats.org/officeDocument/2006/relationships/image" Target="../media/image24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Immagine che contiene interni, disordinato, ingombro, camera di degenza&#10;&#10;Descrizione generata automaticamente">
            <a:extLst>
              <a:ext uri="{FF2B5EF4-FFF2-40B4-BE49-F238E27FC236}">
                <a16:creationId xmlns:a16="http://schemas.microsoft.com/office/drawing/2014/main" id="{48963357-CE8A-47B8-9850-4B695A6BC1D1}"/>
              </a:ext>
            </a:extLst>
          </p:cNvPr>
          <p:cNvPicPr>
            <a:picLocks noChangeAspect="1"/>
          </p:cNvPicPr>
          <p:nvPr/>
        </p:nvPicPr>
        <p:blipFill rotWithShape="1">
          <a:blip r:embed="rId2">
            <a:extLst>
              <a:ext uri="{28A0092B-C50C-407E-A947-70E740481C1C}">
                <a14:useLocalDpi xmlns:a14="http://schemas.microsoft.com/office/drawing/2010/main" val="0"/>
              </a:ext>
            </a:extLst>
          </a:blip>
          <a:srcRect l="20488" t="9091" r="29975" b="-1"/>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t>This </a:t>
                </a:r>
                <a:r>
                  <a:rPr lang="it-IT" sz="2600" dirty="0" err="1"/>
                  <a:t>principle</a:t>
                </a:r>
                <a:r>
                  <a:rPr lang="it-IT" sz="2600" dirty="0"/>
                  <a:t> </a:t>
                </a:r>
                <a:r>
                  <a:rPr lang="it-IT" sz="2600" dirty="0" err="1"/>
                  <a:t>provides</a:t>
                </a:r>
                <a:r>
                  <a:rPr lang="it-IT" sz="2600" dirty="0"/>
                  <a:t> a </a:t>
                </a:r>
                <a:r>
                  <a:rPr lang="it-IT" sz="2600" dirty="0" err="1"/>
                  <a:t>necessary</a:t>
                </a:r>
                <a:r>
                  <a:rPr lang="it-IT" sz="2600" dirty="0"/>
                  <a:t> </a:t>
                </a:r>
                <a:r>
                  <a:rPr lang="it-IT" sz="2600" dirty="0" err="1"/>
                  <a:t>condition</a:t>
                </a:r>
                <a:r>
                  <a:rPr lang="it-IT" sz="2600" dirty="0"/>
                  <a:t> for the </a:t>
                </a:r>
                <a:r>
                  <a:rPr lang="it-IT" sz="2600" dirty="0" err="1"/>
                  <a:t>optimal</a:t>
                </a:r>
                <a:r>
                  <a:rPr lang="it-IT" sz="2600" dirty="0"/>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t> with </a:t>
                </a:r>
                <a:r>
                  <a:rPr lang="it-IT" sz="2600" dirty="0" err="1"/>
                  <a:t>initial</a:t>
                </a:r>
                <a:r>
                  <a:rPr lang="it-IT" sz="2600" dirty="0"/>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t>and </a:t>
                </a:r>
                <a:r>
                  <a:rPr lang="it-IT" sz="2600" dirty="0" err="1"/>
                  <a:t>initial</a:t>
                </a:r>
                <a:r>
                  <a:rPr lang="it-IT" sz="2600" dirty="0"/>
                  <a:t> and </a:t>
                </a:r>
                <a:r>
                  <a:rPr lang="it-IT" sz="2600" dirty="0" err="1"/>
                  <a:t>final</a:t>
                </a:r>
                <a:r>
                  <a:rPr lang="it-IT" sz="2600" dirty="0"/>
                  <a:t> time </a:t>
                </a:r>
                <a:r>
                  <a:rPr lang="it-IT" sz="2600" dirty="0" err="1"/>
                  <a:t>fixed</a:t>
                </a:r>
                <a:r>
                  <a:rPr lang="it-IT" sz="2600" dirty="0"/>
                  <a:t>. </a:t>
                </a:r>
              </a:p>
              <a:p>
                <a:pPr marL="0" indent="0">
                  <a:buNone/>
                </a:pPr>
                <a:endParaRPr lang="it-IT" sz="3400" dirty="0"/>
              </a:p>
              <a:p>
                <a:r>
                  <a:rPr lang="it-IT" sz="2600" dirty="0"/>
                  <a:t>The </a:t>
                </a:r>
                <a:r>
                  <a:rPr lang="it-IT" sz="2600" dirty="0" err="1"/>
                  <a:t>optimal</a:t>
                </a:r>
                <a:r>
                  <a:rPr lang="it-IT" sz="2600" dirty="0"/>
                  <a:t> control </a:t>
                </a:r>
                <a:r>
                  <a:rPr lang="it-IT" sz="2600" dirty="0" err="1"/>
                  <a:t>depends</a:t>
                </a:r>
                <a:r>
                  <a:rPr lang="it-IT" sz="2600" dirty="0"/>
                  <a:t> on the </a:t>
                </a:r>
                <a:r>
                  <a:rPr lang="it-IT" sz="2600" dirty="0" err="1"/>
                  <a:t>chosen</a:t>
                </a:r>
                <a:r>
                  <a:rPr lang="it-IT" sz="2600" dirty="0"/>
                  <a:t> cost </a:t>
                </a:r>
                <a:r>
                  <a:rPr lang="it-IT" sz="2600" dirty="0" err="1"/>
                  <a:t>function</a:t>
                </a:r>
                <a:r>
                  <a:rPr lang="it-IT" sz="2600" dirty="0"/>
                  <a:t>:</a:t>
                </a: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DengXian" panose="02010600030101010101" pitchFamily="2" charset="-122"/>
                  </a:rPr>
                  <a:t>This principle converts system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(1) </a:t>
                </a:r>
                <a:r>
                  <a:rPr lang="en-GB" sz="2600" dirty="0">
                    <a:effectLst/>
                    <a:latin typeface="Times New Roman" panose="02020603050405020304" pitchFamily="18" charset="0"/>
                    <a:ea typeface="Calibri" panose="020F0502020204030204" pitchFamily="34" charset="0"/>
                    <a:cs typeface="DengXian" panose="02010600030101010101" pitchFamily="2" charset="-122"/>
                  </a:rPr>
                  <a:t>and the selected cost function in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(5) </a:t>
                </a:r>
                <a:r>
                  <a:rPr lang="en-GB" sz="2600" dirty="0">
                    <a:effectLst/>
                    <a:latin typeface="Times New Roman" panose="02020603050405020304" pitchFamily="18" charset="0"/>
                    <a:ea typeface="Calibri" panose="020F0502020204030204" pitchFamily="34" charset="0"/>
                    <a:cs typeface="DengXian" panose="02010600030101010101" pitchFamily="2" charset="-122"/>
                  </a:rPr>
                  <a:t>into a problem of minimizing pointwise the Hamiltonian,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H, </a:t>
                </a:r>
                <a:r>
                  <a:rPr lang="en-GB" sz="2600" dirty="0">
                    <a:effectLst/>
                    <a:latin typeface="Times New Roman" panose="02020603050405020304" pitchFamily="18" charset="0"/>
                    <a:ea typeface="Calibri" panose="020F0502020204030204" pitchFamily="34" charset="0"/>
                    <a:cs typeface="DengXian" panose="02010600030101010101" pitchFamily="2" charset="-122"/>
                  </a:rPr>
                  <a:t>given as: </a:t>
                </a:r>
                <a:endParaRPr lang="it-IT" sz="2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GB" sz="31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𝐿</m:t>
                          </m:r>
                        </m:e>
                        <m:sub>
                          <m:r>
                            <a:rPr lang="en-GB" sz="3100"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3100" i="1">
                              <a:effectLst/>
                              <a:latin typeface="Cambria Math" panose="02040503050406030204" pitchFamily="18" charset="0"/>
                            </a:rPr>
                          </m:ctrlPr>
                        </m:sSup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31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𝑖</m:t>
                      </m:r>
                      <m:r>
                        <a:rPr lang="en-GB" sz="3100"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sz="31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2"/>
                <a:stretch>
                  <a:fillRect l="-780" t="-2558" r="-93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Calibri" panose="020F0502020204030204" pitchFamily="34" charset="0"/>
                <a:ea typeface="Calibri" panose="020F0502020204030204" pitchFamily="34" charset="0"/>
                <a:cs typeface="DengXian" panose="02010600030101010101" pitchFamily="2" charset="-122"/>
              </a:rPr>
              <a:t>Analogously</a:t>
            </a:r>
            <a:r>
              <a:rPr lang="it-IT" dirty="0">
                <a:latin typeface="Calibri" panose="020F0502020204030204" pitchFamily="34" charset="0"/>
                <a:ea typeface="Calibri" panose="020F0502020204030204" pitchFamily="34" charset="0"/>
                <a:cs typeface="DengXian" panose="02010600030101010101" pitchFamily="2" charset="-122"/>
              </a:rPr>
              <a:t> for the </a:t>
            </a:r>
            <a:r>
              <a:rPr lang="it-IT" dirty="0" err="1">
                <a:latin typeface="Calibri" panose="020F0502020204030204" pitchFamily="34" charset="0"/>
                <a:ea typeface="Calibri" panose="020F0502020204030204" pitchFamily="34" charset="0"/>
                <a:cs typeface="DengXian" panose="02010600030101010101" pitchFamily="2" charset="-122"/>
              </a:rPr>
              <a:t>other</a:t>
            </a:r>
            <a:r>
              <a:rPr lang="it-IT" dirty="0">
                <a:latin typeface="Calibri" panose="020F0502020204030204" pitchFamily="34" charset="0"/>
                <a:ea typeface="Calibri" panose="020F0502020204030204" pitchFamily="34" charset="0"/>
                <a:cs typeface="DengXian" panose="02010600030101010101" pitchFamily="2" charset="-122"/>
              </a:rPr>
              <a:t> </a:t>
            </a:r>
            <a:r>
              <a:rPr lang="it-IT" dirty="0" err="1">
                <a:latin typeface="Calibri" panose="020F0502020204030204" pitchFamily="34" charset="0"/>
                <a:ea typeface="Calibri" panose="020F0502020204030204" pitchFamily="34" charset="0"/>
                <a:cs typeface="DengXian" panose="02010600030101010101" pitchFamily="2" charset="-122"/>
              </a:rPr>
              <a:t>three</a:t>
            </a:r>
            <a:r>
              <a:rPr lang="it-IT" dirty="0">
                <a:latin typeface="Calibri" panose="020F0502020204030204" pitchFamily="34" charset="0"/>
                <a:ea typeface="Calibri" panose="020F0502020204030204" pitchFamily="34" charset="0"/>
                <a:cs typeface="DengXian" panose="02010600030101010101" pitchFamily="2" charset="-122"/>
              </a:rPr>
              <a:t> strategies.</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82749" y="1825625"/>
                <a:ext cx="10515600" cy="5032375"/>
              </a:xfrm>
            </p:spPr>
            <p:txBody>
              <a:bodyPr>
                <a:normAutofit lnSpcReduction="10000"/>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 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r>
                  <a:rPr lang="en-GB" sz="2400" i="1" dirty="0">
                    <a:effectLst/>
                    <a:latin typeface="Times New Roman" panose="02020603050405020304" pitchFamily="18" charset="0"/>
                    <a:ea typeface="Calibri" panose="020F0502020204030204" pitchFamily="34" charset="0"/>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It allows the finding of a constrained minimum of a function of several variables in an iterative way by solving a sequence of approximate minimization problems.</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24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=59699728;</m:t>
                      </m:r>
                      <m:r>
                        <a:rPr lang="en-GB" sz="16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=300000;</m:t>
                      </m:r>
                      <m:r>
                        <a:rPr lang="en-GB" sz="16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=115;</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r>
                        <a:rPr lang="en-GB" sz="16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2"/>
                <a:stretch>
                  <a:fillRect l="-812" t="-2421" r="-1507"/>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INTRODUCTION</a:t>
            </a:r>
            <a:endParaRPr lang="en-GB" sz="2800" dirty="0">
              <a:solidFill>
                <a:schemeClr val="bg1"/>
              </a:solidFill>
              <a:latin typeface="Palatino Linotype" panose="02040502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2"/>
          <a:stretch>
            <a:fillRect/>
          </a:stretch>
        </p:blipFill>
        <p:spPr bwMode="auto">
          <a:xfrm>
            <a:off x="6027698" y="1603975"/>
            <a:ext cx="6164302" cy="3749196"/>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3908524"/>
              </a:xfrm>
            </p:spPr>
            <p:txBody>
              <a:bodyPr/>
              <a:lstStyle/>
              <a:p>
                <a:r>
                  <a:rPr lang="en-GB" sz="18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𝑝</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𝜆</m:t>
                    </m:r>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dirty="0"/>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 despite of the vaccination control that was fixed by us.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8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a:t>
                </a:r>
              </a:p>
              <a:p>
                <a:r>
                  <a:rPr lang="en-GB" sz="18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dirty="0"/>
              </a:p>
            </p:txBody>
          </p:sp>
        </mc:Choice>
        <mc:Fallback>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3908524"/>
              </a:xfrm>
              <a:blipFill>
                <a:blip r:embed="rId3"/>
                <a:stretch>
                  <a:fillRect l="-741" r="-31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F05C4343-F440-4EE0-B201-3E5DD891B256}"/>
                  </a:ext>
                </a:extLst>
              </p:cNvPr>
              <p:cNvSpPr txBox="1"/>
              <p:nvPr/>
            </p:nvSpPr>
            <p:spPr>
              <a:xfrm>
                <a:off x="896666" y="5599444"/>
                <a:ext cx="10398667" cy="646331"/>
              </a:xfrm>
              <a:prstGeom prst="rect">
                <a:avLst/>
              </a:prstGeom>
              <a:noFill/>
            </p:spPr>
            <p:txBody>
              <a:bodyPr wrap="square" rtlCol="0">
                <a:spAutoFit/>
              </a:bodyPr>
              <a:lstStyle/>
              <a:p>
                <a:r>
                  <a:rPr lang="en-GB" sz="1800" i="0" dirty="0">
                    <a:effectLst/>
                    <a:latin typeface="Calibri" panose="020F0502020204030204" pitchFamily="34" charset="0"/>
                    <a:ea typeface="Calibri" panose="020F0502020204030204" pitchFamily="34" charset="0"/>
                    <a:cs typeface="Lohit Devanagari"/>
                  </a:rPr>
                  <a:t>comparison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Calibri" panose="020F0502020204030204" pitchFamily="34" charset="0"/>
                    <a:ea typeface="Calibri" panose="020F0502020204030204" pitchFamily="34" charset="0"/>
                    <a:cs typeface="Lohit Devanagari"/>
                  </a:rPr>
                  <a:t> and the simulated one from 23</a:t>
                </a:r>
                <a:r>
                  <a:rPr lang="en-GB" sz="1800" i="0" baseline="30000" dirty="0">
                    <a:effectLst/>
                    <a:latin typeface="Calibri" panose="020F0502020204030204" pitchFamily="34" charset="0"/>
                    <a:ea typeface="Calibri" panose="020F0502020204030204" pitchFamily="34" charset="0"/>
                    <a:cs typeface="Lohit Devanagari"/>
                  </a:rPr>
                  <a:t>rd</a:t>
                </a:r>
                <a:r>
                  <a:rPr lang="en-GB" sz="1800" i="0" dirty="0">
                    <a:effectLst/>
                    <a:latin typeface="Calibri" panose="020F0502020204030204" pitchFamily="34" charset="0"/>
                    <a:ea typeface="Calibri" panose="020F0502020204030204" pitchFamily="34" charset="0"/>
                    <a:cs typeface="Lohit Devanagari"/>
                  </a:rPr>
                  <a:t> June 2020 (t=0) to 22</a:t>
                </a:r>
                <a:r>
                  <a:rPr lang="en-GB" sz="1800" i="0" baseline="30000" dirty="0">
                    <a:effectLst/>
                    <a:latin typeface="Calibri" panose="020F0502020204030204" pitchFamily="34" charset="0"/>
                    <a:ea typeface="Calibri" panose="020F0502020204030204" pitchFamily="34" charset="0"/>
                    <a:cs typeface="Lohit Devanagari"/>
                  </a:rPr>
                  <a:t>nd</a:t>
                </a:r>
                <a:r>
                  <a:rPr lang="en-GB" sz="1800" i="0" dirty="0">
                    <a:effectLst/>
                    <a:latin typeface="Calibri" panose="020F0502020204030204" pitchFamily="34" charset="0"/>
                    <a:ea typeface="Calibri" panose="020F0502020204030204" pitchFamily="34" charset="0"/>
                    <a:cs typeface="Lohit Devanagari"/>
                  </a:rPr>
                  <a:t> February 2021 (t=245)</a:t>
                </a:r>
                <a:endParaRPr lang="it-IT" sz="1800" i="1" dirty="0">
                  <a:effectLst/>
                  <a:latin typeface="Calibri" panose="020F0502020204030204" pitchFamily="34" charset="0"/>
                  <a:ea typeface="Calibri" panose="020F0502020204030204" pitchFamily="34" charset="0"/>
                  <a:cs typeface="Lohit Devanagari"/>
                </a:endParaRPr>
              </a:p>
            </p:txBody>
          </p:sp>
        </mc:Choice>
        <mc:Fallback>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896666" y="5599444"/>
                <a:ext cx="10398667" cy="646331"/>
              </a:xfrm>
              <a:prstGeom prst="rect">
                <a:avLst/>
              </a:prstGeom>
              <a:blipFill>
                <a:blip r:embed="rId4"/>
                <a:stretch>
                  <a:fillRect l="-469" t="-5660" b="-14151"/>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825624"/>
                <a:ext cx="10515600" cy="5032375"/>
              </a:xfrm>
            </p:spPr>
            <p:txBody>
              <a:bodyPr>
                <a:normAutofit/>
              </a:bodyPr>
              <a:lstStyle/>
              <a:p>
                <a:pPr algn="just">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8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1800" dirty="0">
                    <a:effectLst/>
                  </a:rPr>
                  <a:t>The control </a:t>
                </a:r>
                <a14:m>
                  <m:oMath xmlns:m="http://schemas.openxmlformats.org/officeDocument/2006/math">
                    <m:sSub>
                      <m:sSubPr>
                        <m:ctrlPr>
                          <a:rPr lang="it-IT" sz="1200"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time</a:t>
                </a:r>
                <a:r>
                  <a:rPr lang="it-IT" sz="1800" dirty="0">
                    <a:effectLst/>
                    <a:latin typeface="Calibri" panose="020F0502020204030204" pitchFamily="34" charset="0"/>
                    <a:ea typeface="DengXian" panose="02010600030101010101" pitchFamily="2" charset="-122"/>
                    <a:cs typeface="DengXian" panose="02010600030101010101" pitchFamily="2" charset="-122"/>
                  </a:rPr>
                  <a:t> </a:t>
                </a:r>
                <a:r>
                  <a:rPr lang="it-IT" sz="1800" dirty="0" err="1">
                    <a:effectLst/>
                    <a:latin typeface="Calibri" panose="020F0502020204030204" pitchFamily="34" charset="0"/>
                    <a:ea typeface="DengXian" panose="02010600030101010101" pitchFamily="2" charset="-122"/>
                    <a:cs typeface="DengXian" panose="02010600030101010101" pitchFamily="2" charset="-122"/>
                  </a:rPr>
                  <a:t>because</a:t>
                </a:r>
                <a:r>
                  <a:rPr lang="it-IT" sz="1800" dirty="0">
                    <a:effectLst/>
                    <a:latin typeface="Calibri" panose="020F0502020204030204" pitchFamily="34" charset="0"/>
                    <a:ea typeface="DengXian" panose="02010600030101010101" pitchFamily="2" charset="-122"/>
                    <a:cs typeface="DengXian" panose="02010600030101010101" pitchFamily="2" charset="-122"/>
                  </a:rPr>
                  <a:t> of the </a:t>
                </a:r>
                <a:r>
                  <a:rPr lang="it-IT" sz="1800" dirty="0" err="1">
                    <a:effectLst/>
                    <a:latin typeface="Calibri" panose="020F0502020204030204" pitchFamily="34" charset="0"/>
                    <a:ea typeface="DengXian" panose="02010600030101010101" pitchFamily="2" charset="-122"/>
                    <a:cs typeface="DengXian" panose="02010600030101010101" pitchFamily="2" charset="-122"/>
                  </a:rPr>
                  <a:t>absence</a:t>
                </a:r>
                <a:r>
                  <a:rPr lang="it-IT" sz="1800" dirty="0">
                    <a:effectLst/>
                    <a:latin typeface="Calibri" panose="020F0502020204030204" pitchFamily="34" charset="0"/>
                    <a:ea typeface="DengXian" panose="02010600030101010101" pitchFamily="2" charset="-122"/>
                    <a:cs typeface="DengXian" panose="02010600030101010101" pitchFamily="2" charset="-122"/>
                  </a:rPr>
                  <a:t> of a vaccine on 23rd </a:t>
                </a:r>
                <a:r>
                  <a:rPr lang="it-IT" sz="1800" dirty="0" err="1">
                    <a:effectLst/>
                    <a:latin typeface="Calibri" panose="020F0502020204030204" pitchFamily="34" charset="0"/>
                    <a:ea typeface="DengXian" panose="02010600030101010101" pitchFamily="2" charset="-122"/>
                    <a:cs typeface="DengXian" panose="02010600030101010101" pitchFamily="2" charset="-122"/>
                  </a:rPr>
                  <a:t>June</a:t>
                </a:r>
                <a:r>
                  <a:rPr lang="it-IT" sz="1800" dirty="0">
                    <a:effectLst/>
                    <a:latin typeface="Calibri" panose="020F0502020204030204" pitchFamily="34" charset="0"/>
                    <a:ea typeface="DengXian" panose="02010600030101010101" pitchFamily="2" charset="-122"/>
                    <a:cs typeface="DengXian" panose="02010600030101010101" pitchFamily="2" charset="-122"/>
                  </a:rPr>
                  <a:t> 2020</a:t>
                </a:r>
              </a:p>
              <a:p>
                <a:pPr>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1800" dirty="0">
                    <a:latin typeface="Times New Roman" panose="02020603050405020304" pitchFamily="18" charset="0"/>
                    <a:ea typeface="DengXian" panose="02010600030101010101" pitchFamily="2" charset="-122"/>
                    <a:cs typeface="DengXian" panose="02010600030101010101" pitchFamily="2" charset="-122"/>
                  </a:rPr>
                  <a:t>T</a:t>
                </a:r>
                <a:r>
                  <a:rPr lang="en-GB" sz="18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06" r="-464"/>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5657672"/>
            <a:ext cx="10515600" cy="1200328"/>
          </a:xfrm>
          <a:ln w="19050">
            <a:solidFill>
              <a:srgbClr val="C00000"/>
            </a:solidFill>
          </a:ln>
        </p:spPr>
        <p:txBody>
          <a:bodyPr>
            <a:normAutofit fontScale="90000"/>
          </a:bodyPr>
          <a:lstStyle/>
          <a:p>
            <a:r>
              <a:rPr lang="it-IT" sz="3800" dirty="0" err="1"/>
              <a:t>Results</a:t>
            </a:r>
            <a:r>
              <a:rPr lang="it-IT" sz="3800" dirty="0"/>
              <a:t>: </a:t>
            </a:r>
            <a:r>
              <a:rPr lang="it-IT" sz="3800" dirty="0" err="1"/>
              <a:t>optimal</a:t>
            </a:r>
            <a:r>
              <a:rPr lang="it-IT" sz="3800" dirty="0"/>
              <a:t> state </a:t>
            </a:r>
            <a:r>
              <a:rPr lang="it-IT" sz="3800" dirty="0" err="1"/>
              <a:t>trajectories</a:t>
            </a:r>
            <a:r>
              <a:rPr lang="it-IT" sz="3800" dirty="0"/>
              <a:t> and </a:t>
            </a:r>
            <a:r>
              <a:rPr lang="it-IT" sz="3800" dirty="0" err="1"/>
              <a:t>optimal</a:t>
            </a:r>
            <a:r>
              <a:rPr lang="it-IT" sz="3800" dirty="0"/>
              <a:t> control (</a:t>
            </a:r>
            <a:r>
              <a:rPr lang="it-IT" sz="3800" dirty="0" err="1"/>
              <a:t>overall</a:t>
            </a:r>
            <a:r>
              <a:rPr lang="it-IT" sz="3800" dirty="0"/>
              <a:t> </a:t>
            </a:r>
            <a:r>
              <a:rPr lang="it-IT" sz="3800" dirty="0" err="1"/>
              <a:t>comparison</a:t>
            </a:r>
            <a:r>
              <a:rPr lang="it-IT" sz="3800" dirty="0"/>
              <a:t> </a:t>
            </a:r>
            <a:r>
              <a:rPr lang="it-IT" sz="3800" dirty="0" err="1"/>
              <a:t>among</a:t>
            </a:r>
            <a:r>
              <a:rPr lang="it-IT" sz="3800" dirty="0"/>
              <a:t> the </a:t>
            </a:r>
            <a:r>
              <a:rPr lang="it-IT" sz="3800" dirty="0" err="1"/>
              <a:t>four</a:t>
            </a:r>
            <a:r>
              <a:rPr lang="it-IT" sz="3800" dirty="0"/>
              <a:t> strategies</a:t>
            </a:r>
            <a:r>
              <a:rPr lang="it-IT" dirty="0"/>
              <a:t>)</a:t>
            </a:r>
          </a:p>
        </p:txBody>
      </p:sp>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263054" y="1919970"/>
            <a:ext cx="6302375" cy="3667876"/>
          </a:xfrm>
          <a:prstGeom prst="rect">
            <a:avLst/>
          </a:prstGeom>
          <a:ln w="19050">
            <a:solidFill>
              <a:schemeClr val="accent2">
                <a:lumMod val="75000"/>
              </a:schemeClr>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565429" y="2924964"/>
            <a:ext cx="5130386" cy="1200329"/>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Comparison of the incidence of the infected not in IC and infected in IC subjects in the five situations: fitting evolution, first optimisation strategy (maximising the number of susceptible), second strategy (minimising the number of infected not in IC and in IC), third strategy (maximising the number of susceptible and simultaneously minimising the number of infected not in IC and in IC), fourth strategy (maximising the number of vaccinated people).</a:t>
            </a:r>
            <a:endParaRPr lang="en-GB" sz="1200" dirty="0"/>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TRAJECTORIES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2"/>
          <a:stretch>
            <a:fillRect/>
          </a:stretch>
        </p:blipFill>
        <p:spPr bwMode="auto">
          <a:xfrm>
            <a:off x="646759" y="1752337"/>
            <a:ext cx="5918808" cy="4846320"/>
          </a:xfrm>
          <a:prstGeom prst="rect">
            <a:avLst/>
          </a:prstGeom>
          <a:ln w="19050" cmpd="thickThin">
            <a:solidFill>
              <a:schemeClr val="accent2">
                <a:lumMod val="75000"/>
              </a:schemeClr>
            </a:solid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834907" y="3619310"/>
            <a:ext cx="5116749" cy="461665"/>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optimal controls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p</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1</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2</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err="1">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err="1">
                <a:effectLst/>
                <a:latin typeface="Calibri" panose="020F0502020204030204" pitchFamily="34" charset="0"/>
                <a:ea typeface="Calibri" panose="020F0502020204030204" pitchFamily="34" charset="0"/>
                <a:cs typeface="DengXian" panose="02010600030101010101" pitchFamily="2" charset="-122"/>
              </a:rPr>
              <a:t>v</a:t>
            </a:r>
            <a:r>
              <a:rPr lang="en-GB" sz="1200" dirty="0">
                <a:effectLst/>
                <a:latin typeface="Calibri" panose="020F0502020204030204" pitchFamily="34" charset="0"/>
                <a:ea typeface="Calibri" panose="020F0502020204030204" pitchFamily="34" charset="0"/>
                <a:cs typeface="DengXian" panose="02010600030101010101" pitchFamily="2" charset="-122"/>
              </a:rPr>
              <a:t>(t) and fitting controls comparison on a time interval of 35 weeks (245 days)</a:t>
            </a:r>
            <a:endParaRPr lang="en-GB" sz="1200" dirty="0"/>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1859103" y="2372396"/>
                <a:ext cx="8460554" cy="39827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true">
                <a:spLocks noRot="true" noChangeAspect="true" noMove="true" noResize="true" noEditPoints="true" noAdjustHandles="true" noChangeArrowheads="true" noChangeShapeType="true" noTextEdit="true"/>
              </p:cNvSpPr>
              <p:nvPr/>
            </p:nvSpPr>
            <p:spPr>
              <a:xfrm>
                <a:off x="1859103" y="2372396"/>
                <a:ext cx="8460554" cy="3982720"/>
              </a:xfrm>
              <a:prstGeom prst="rect">
                <a:avLst/>
              </a:prstGeom>
              <a:blipFill rotWithShape="true">
                <a:blip r:embed="rId2"/>
                <a:stretch>
                  <a:fillRect l="-5" t="-1" r="3" b="1"/>
                </a:stretch>
              </a:blipFill>
            </p:spPr>
            <p:txBody>
              <a:bodyPr/>
              <a:lstStyle/>
              <a:p>
                <a:r>
                  <a:rPr lang="en-US" altLang="en-US">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Results</a:t>
            </a:r>
            <a:r>
              <a:rPr lang="it-IT" dirty="0"/>
              <a:t>: </a:t>
            </a:r>
            <a:r>
              <a:rPr lang="it-IT" dirty="0" err="1"/>
              <a:t>discussion</a:t>
            </a:r>
            <a:r>
              <a:rPr lang="it-IT" dirty="0"/>
              <a:t> (da mettere o da dire a voce??)</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t>This</a:t>
            </a:r>
            <a:r>
              <a:rPr lang="it-IT" sz="2200" dirty="0"/>
              <a:t> work </a:t>
            </a:r>
            <a:r>
              <a:rPr lang="it-IT" sz="2200" dirty="0" err="1"/>
              <a:t>was</a:t>
            </a:r>
            <a:r>
              <a:rPr lang="it-IT" sz="2200" dirty="0"/>
              <a:t> </a:t>
            </a:r>
            <a:r>
              <a:rPr lang="it-IT" sz="2200" dirty="0" err="1"/>
              <a:t>carried</a:t>
            </a:r>
            <a:r>
              <a:rPr lang="it-IT" sz="2200" dirty="0"/>
              <a:t> out to face the </a:t>
            </a:r>
            <a:r>
              <a:rPr lang="it-IT" sz="2200" dirty="0" err="1"/>
              <a:t>problem</a:t>
            </a:r>
            <a:r>
              <a:rPr lang="it-IT" sz="2200" dirty="0"/>
              <a:t> </a:t>
            </a:r>
            <a:r>
              <a:rPr lang="en-GB" sz="2200" dirty="0">
                <a:latin typeface="Calibri" panose="020F0502020204030204" pitchFamily="34" charset="0"/>
              </a:rPr>
              <a:t>of </a:t>
            </a:r>
            <a:r>
              <a:rPr lang="en-GB" sz="2200" dirty="0">
                <a:effectLst/>
                <a:latin typeface="Calibri" panose="020F0502020204030204" pitchFamily="34" charset="0"/>
                <a:ea typeface="Calibri" panose="020F0502020204030204" pitchFamily="34" charset="0"/>
                <a:cs typeface="DengXian" panose="02010600030101010101" pitchFamily="2" charset="-122"/>
              </a:rPr>
              <a:t>bed collapse and overcrowding in the hospital that Italy was affected during the second wave </a:t>
            </a:r>
            <a:r>
              <a:rPr lang="it-IT" sz="2200" dirty="0"/>
              <a:t> and </a:t>
            </a:r>
            <a:r>
              <a:rPr lang="it-IT" sz="2200" dirty="0" err="1"/>
              <a:t>we</a:t>
            </a:r>
            <a:r>
              <a:rPr lang="it-IT" sz="2200" dirty="0"/>
              <a:t> </a:t>
            </a:r>
            <a:r>
              <a:rPr lang="it-IT" sz="2200" dirty="0" err="1"/>
              <a:t>have</a:t>
            </a:r>
            <a:r>
              <a:rPr lang="it-IT" sz="2200" dirty="0"/>
              <a:t> </a:t>
            </a:r>
            <a:r>
              <a:rPr lang="it-IT" sz="2200" dirty="0" err="1"/>
              <a:t>used</a:t>
            </a:r>
            <a:r>
              <a:rPr lang="it-IT" sz="2200" dirty="0"/>
              <a:t> the </a:t>
            </a:r>
            <a:r>
              <a:rPr lang="it-IT" sz="2200" dirty="0" err="1"/>
              <a:t>optimal</a:t>
            </a:r>
            <a:r>
              <a:rPr lang="it-IT" sz="2200" dirty="0"/>
              <a:t> control theory to compute the </a:t>
            </a:r>
            <a:r>
              <a:rPr lang="it-IT" sz="2200" dirty="0" err="1"/>
              <a:t>optimal</a:t>
            </a:r>
            <a:r>
              <a:rPr lang="it-IT" sz="2200" dirty="0"/>
              <a:t> control actions</a:t>
            </a:r>
            <a:endParaRPr lang="it-IT" dirty="0"/>
          </a:p>
          <a:p>
            <a:r>
              <a:rPr lang="en-GB" sz="2200" dirty="0">
                <a:effectLst/>
                <a:latin typeface="Calibri" panose="020F0502020204030204" pitchFamily="34" charset="0"/>
                <a:ea typeface="Calibri" panose="020F0502020204030204" pitchFamily="34" charset="0"/>
                <a:cs typeface="DengXian" panose="02010600030101010101" pitchFamily="2" charset="-122"/>
              </a:rPr>
              <a:t>we have decided to try different optimisation strategies to understand which strategy was the best in terms of numbers of infected hospitalised and in terms of control efforts</a:t>
            </a:r>
            <a:endParaRPr lang="it-IT" dirty="0"/>
          </a:p>
          <a:p>
            <a:pPr marL="0" indent="0">
              <a:buNone/>
            </a:pPr>
            <a:r>
              <a:rPr lang="it-IT" sz="2200" dirty="0"/>
              <a:t>From </a:t>
            </a:r>
            <a:r>
              <a:rPr lang="it-IT" sz="2200" dirty="0" err="1"/>
              <a:t>this</a:t>
            </a:r>
            <a:r>
              <a:rPr lang="it-IT" sz="2200" dirty="0"/>
              <a:t> work </a:t>
            </a:r>
            <a:r>
              <a:rPr lang="it-IT" sz="2200" dirty="0" err="1"/>
              <a:t>we</a:t>
            </a:r>
            <a:r>
              <a:rPr lang="it-IT" sz="2200" dirty="0"/>
              <a:t> </a:t>
            </a:r>
            <a:r>
              <a:rPr lang="it-IT" sz="2200" dirty="0" err="1"/>
              <a:t>have</a:t>
            </a:r>
            <a:r>
              <a:rPr lang="it-IT" sz="2200" dirty="0"/>
              <a:t> </a:t>
            </a:r>
            <a:r>
              <a:rPr lang="it-IT" sz="2200" dirty="0" err="1"/>
              <a:t>understood</a:t>
            </a:r>
            <a:r>
              <a:rPr lang="it-IT" sz="2200" dirty="0"/>
              <a:t> </a:t>
            </a:r>
            <a:r>
              <a:rPr lang="it-IT" sz="2200" dirty="0" err="1"/>
              <a:t>that</a:t>
            </a:r>
            <a:r>
              <a:rPr lang="it-IT" dirty="0"/>
              <a:t>:</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other strategies, even if the curves are lower than the real one,</a:t>
            </a:r>
            <a:r>
              <a:rPr lang="en-GB" sz="2200" dirty="0">
                <a:latin typeface="Calibri" panose="020F0502020204030204" pitchFamily="34" charset="0"/>
                <a:ea typeface="Calibri" panose="020F0502020204030204" pitchFamily="34" charset="0"/>
                <a:cs typeface="DengXian" panose="02010600030101010101" pitchFamily="2" charset="-122"/>
              </a:rPr>
              <a:t> </a:t>
            </a:r>
            <a:r>
              <a:rPr lang="en-GB" sz="2200" dirty="0">
                <a:effectLst/>
                <a:latin typeface="Calibri" panose="020F0502020204030204" pitchFamily="34" charset="0"/>
                <a:ea typeface="Calibri" panose="020F0502020204030204" pitchFamily="34" charset="0"/>
                <a:cs typeface="DengXian" panose="02010600030101010101" pitchFamily="2" charset="-122"/>
              </a:rPr>
              <a:t>the result in the number in infected hospitalised is not satisfactory</a:t>
            </a:r>
          </a:p>
          <a:p>
            <a:pPr marL="514350" indent="-514350">
              <a:buAutoNum type="arabicPeriod"/>
            </a:pPr>
            <a:endParaRPr lang="en-GB" sz="1800" dirty="0">
              <a:latin typeface="Calibri" panose="020F0502020204030204" pitchFamily="34" charset="0"/>
            </a:endParaRPr>
          </a:p>
          <a:p>
            <a:pPr marL="0" indent="0">
              <a:buNone/>
            </a:pPr>
            <a:r>
              <a:rPr lang="en-GB" sz="2200" b="1" dirty="0">
                <a:solidFill>
                  <a:srgbClr val="FF0000"/>
                </a:solidFill>
                <a:latin typeface="Calibri" panose="020F0502020204030204" pitchFamily="34" charset="0"/>
              </a:rPr>
              <a:t>Open topic: </a:t>
            </a:r>
            <a:r>
              <a:rPr lang="en-GB" sz="2200" dirty="0">
                <a:effectLst/>
                <a:latin typeface="Calibri" panose="020F0502020204030204" pitchFamily="34" charset="0"/>
                <a:ea typeface="Calibri" panose="020F0502020204030204" pitchFamily="34" charset="0"/>
                <a:cs typeface="DengXian" panose="02010600030101010101" pitchFamily="2" charset="-122"/>
              </a:rPr>
              <a:t>predict the dynamic system evolution and therefore act on the controls in time to prevent new epidemic waves and saturations of sanitary facilities</a:t>
            </a:r>
            <a:r>
              <a:rPr lang="en-GB" sz="1800" dirty="0">
                <a:effectLst/>
                <a:latin typeface="Calibri" panose="020F0502020204030204" pitchFamily="34" charset="0"/>
                <a:ea typeface="Calibri" panose="020F0502020204030204" pitchFamily="34" charset="0"/>
                <a:cs typeface="DengXian" panose="02010600030101010101" pitchFamily="2" charset="-122"/>
              </a:rPr>
              <a:t>.</a:t>
            </a:r>
            <a:endParaRPr lang="it-IT" sz="2200" b="1" dirty="0">
              <a:solidFill>
                <a:srgbClr val="FF0000"/>
              </a:solidFill>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689E0-DFC3-48F6-B1A5-ED898590CFB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A935BDE-E9FF-445A-86DB-7E16DCFC360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6864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2"/>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3"/>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4"/>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5"/>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6"/>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7"/>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8"/>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1"/>
          <p:nvPr/>
        </p:nvSpPr>
        <p:spPr>
          <a:xfrm>
            <a:off x="491819" y="272253"/>
            <a:ext cx="3884843" cy="769441"/>
          </a:xfrm>
          <a:prstGeom prst="rect">
            <a:avLst/>
          </a:prstGeom>
          <a:noFill/>
        </p:spPr>
        <p:txBody>
          <a:bodyPr wrap="square" rtlCol="0">
            <a:spAutoFit/>
          </a:bodyPr>
          <a:lstStyle/>
          <a:p>
            <a:pPr algn="ctr"/>
            <a:r>
              <a:rPr lang="it-IT" sz="4400" dirty="0" err="1">
                <a:latin typeface="+mj-lt"/>
              </a:rPr>
              <a:t>Block</a:t>
            </a:r>
            <a:r>
              <a:rPr lang="it-IT" sz="4400" dirty="0">
                <a:latin typeface="+mj-lt"/>
              </a:rPr>
              <a:t> </a:t>
            </a:r>
            <a:r>
              <a:rPr lang="it-IT" sz="4400" dirty="0" err="1">
                <a:latin typeface="+mj-lt"/>
              </a:rPr>
              <a:t>diagram</a:t>
            </a:r>
            <a:endParaRPr lang="it-IT" sz="44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727875" y="4734511"/>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p:sp>
            <p:nvSpPr>
              <p:cNvPr id="88" name="CasellaDiTesto 87"/>
              <p:cNvSpPr txBox="1">
                <a:spLocks noRot="1" noChangeAspect="1" noMove="1" noResize="1" noEditPoints="1" noAdjustHandles="1" noChangeArrowheads="1" noChangeShapeType="1" noTextEdit="1"/>
              </p:cNvSpPr>
              <p:nvPr/>
            </p:nvSpPr>
            <p:spPr>
              <a:xfrm>
                <a:off x="727875" y="4734511"/>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10"/>
                <a:stretch>
                  <a:fillRect l="-5" t="-59" r="56" b="-485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1"/>
                <a:stretch>
                  <a:fillRect l="-1955" t="-50464" r="-1859" b="-5028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2"/>
                <a:stretch>
                  <a:fillRect l="-131" t="-52" r="40" b="19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3"/>
                <a:stretch>
                  <a:fillRect l="-42" t="-2" r="11" b="-5391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4"/>
                <a:stretch>
                  <a:fillRect l="-8915" t="-33989" r="-8899" b="-3395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5"/>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6"/>
                <a:stretch>
                  <a:fillRect l="-113" t="-27" r="93" b="1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7"/>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8"/>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9"/>
                <a:stretch>
                  <a:fillRect l="-114" t="-157" r="17" b="9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20"/>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6" name="CasellaDiTesto 155"/>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1"/>
                <a:stretch>
                  <a:fillRect l="-15449" t="-24460" r="-15334" b="-2429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8" name="CasellaDiTesto 157"/>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2"/>
                <a:stretch>
                  <a:fillRect l="-239" t="-103" r="-5027" b="39"/>
                </a:stretch>
              </a:blipFill>
            </p:spPr>
            <p:txBody>
              <a:bodyPr/>
              <a:lstStyle/>
              <a:p>
                <a:r>
                  <a:rPr lang="en-US" altLang="en-US">
                    <a:noFill/>
                  </a:rPr>
                  <a:t> </a:t>
                </a:r>
              </a:p>
            </p:txBody>
          </p:sp>
        </mc:Fallback>
      </mc:AlternateContent>
      <p:sp>
        <p:nvSpPr>
          <p:cNvPr id="159" name="CasellaDiTesto 158"/>
          <p:cNvSpPr txBox="1"/>
          <p:nvPr/>
        </p:nvSpPr>
        <p:spPr>
          <a:xfrm>
            <a:off x="820128" y="2992669"/>
            <a:ext cx="3228227" cy="923330"/>
          </a:xfrm>
          <a:prstGeom prst="rect">
            <a:avLst/>
          </a:prstGeom>
          <a:noFill/>
          <a:ln w="6350">
            <a:solidFill>
              <a:schemeClr val="tx1"/>
            </a:solidFill>
          </a:ln>
        </p:spPr>
        <p:txBody>
          <a:bodyPr wrap="square" rtlCol="0">
            <a:spAutoFit/>
          </a:bodyPr>
          <a:lstStyle/>
          <a:p>
            <a:r>
              <a:rPr lang="it-IT" dirty="0" err="1"/>
              <a:t>Each</a:t>
            </a:r>
            <a:r>
              <a:rPr lang="it-IT" dirty="0"/>
              <a:t> </a:t>
            </a:r>
            <a:r>
              <a:rPr lang="it-IT" dirty="0" err="1"/>
              <a:t>block</a:t>
            </a:r>
            <a:r>
              <a:rPr lang="it-IT" dirty="0"/>
              <a:t> </a:t>
            </a:r>
            <a:r>
              <a:rPr lang="it-IT" dirty="0" err="1"/>
              <a:t>has</a:t>
            </a:r>
            <a:r>
              <a:rPr lang="it-IT" dirty="0"/>
              <a:t> an </a:t>
            </a:r>
            <a:r>
              <a:rPr lang="it-IT" dirty="0" err="1"/>
              <a:t>implicit</a:t>
            </a:r>
            <a:r>
              <a:rPr lang="it-IT" dirty="0"/>
              <a:t> </a:t>
            </a:r>
            <a:r>
              <a:rPr lang="it-IT" dirty="0" err="1"/>
              <a:t>ougoing</a:t>
            </a:r>
            <a:r>
              <a:rPr lang="it-IT" dirty="0"/>
              <a:t> flow </a:t>
            </a:r>
            <a:r>
              <a:rPr lang="it-IT" dirty="0" err="1"/>
              <a:t>representing</a:t>
            </a:r>
            <a:r>
              <a:rPr lang="it-IT" dirty="0"/>
              <a:t> the </a:t>
            </a:r>
            <a:r>
              <a:rPr lang="it-IT" dirty="0" err="1"/>
              <a:t>death</a:t>
            </a:r>
            <a:r>
              <a:rPr lang="it-IT" dirty="0"/>
              <a:t> d</a:t>
            </a:r>
          </a:p>
        </p:txBody>
      </p:sp>
      <p:cxnSp>
        <p:nvCxnSpPr>
          <p:cNvPr id="62" name="Connettore a gomito 61"/>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Rettangolo 52"/>
              <p:cNvSpPr/>
              <p:nvPr/>
            </p:nvSpPr>
            <p:spPr>
              <a:xfrm>
                <a:off x="3728260" y="1441498"/>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p:sp>
            <p:nvSpPr>
              <p:cNvPr id="53" name="Rettangolo 52"/>
              <p:cNvSpPr>
                <a:spLocks noRot="1" noChangeAspect="1" noMove="1" noResize="1" noEditPoints="1" noAdjustHandles="1" noChangeArrowheads="1" noChangeShapeType="1" noTextEdit="1"/>
              </p:cNvSpPr>
              <p:nvPr/>
            </p:nvSpPr>
            <p:spPr>
              <a:xfrm>
                <a:off x="3728260" y="1441498"/>
                <a:ext cx="1004888" cy="600075"/>
              </a:xfrm>
              <a:prstGeom prst="rect">
                <a:avLst/>
              </a:prstGeom>
              <a:blipFill>
                <a:blip r:embed="rId23"/>
                <a:stretch>
                  <a:fillRect/>
                </a:stretch>
              </a:blipFill>
              <a:ln w="38100">
                <a:solidFill>
                  <a:srgbClr val="FF0000"/>
                </a:solidFill>
              </a:ln>
            </p:spPr>
            <p:txBody>
              <a:bodyPr/>
              <a:lstStyle/>
              <a:p>
                <a:r>
                  <a:rPr lang="it-IT">
                    <a:noFill/>
                  </a:rPr>
                  <a:t> </a:t>
                </a:r>
              </a:p>
            </p:txBody>
          </p:sp>
        </mc:Fallback>
      </mc:AlternateContent>
      <p:cxnSp>
        <p:nvCxnSpPr>
          <p:cNvPr id="54" name="Connettore 2 53"/>
          <p:cNvCxnSpPr>
            <a:cxnSpLocks/>
            <a:stCxn id="48" idx="1"/>
            <a:endCxn id="53" idx="3"/>
          </p:cNvCxnSpPr>
          <p:nvPr/>
        </p:nvCxnSpPr>
        <p:spPr>
          <a:xfrm flipH="1" flipV="1">
            <a:off x="4733148" y="1741536"/>
            <a:ext cx="46268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8" name="CasellaDiTesto 57"/>
              <p:cNvSpPr txBox="1"/>
              <p:nvPr/>
            </p:nvSpPr>
            <p:spPr>
              <a:xfrm>
                <a:off x="4729584" y="1359538"/>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p:sp>
            <p:nvSpPr>
              <p:cNvPr id="58" name="CasellaDiTesto 57"/>
              <p:cNvSpPr txBox="1">
                <a:spLocks noRot="1" noChangeAspect="1" noMove="1" noResize="1" noEditPoints="1" noAdjustHandles="1" noChangeArrowheads="1" noChangeShapeType="1" noTextEdit="1"/>
              </p:cNvSpPr>
              <p:nvPr/>
            </p:nvSpPr>
            <p:spPr>
              <a:xfrm>
                <a:off x="4729584" y="1359538"/>
                <a:ext cx="469808" cy="338554"/>
              </a:xfrm>
              <a:prstGeom prst="rect">
                <a:avLst/>
              </a:prstGeom>
              <a:blipFill>
                <a:blip r:embed="rId24"/>
                <a:stretch>
                  <a:fillRect/>
                </a:stretch>
              </a:blipFill>
            </p:spPr>
            <p:txBody>
              <a:bodyPr/>
              <a:lstStyle/>
              <a:p>
                <a:r>
                  <a:rPr lang="it-IT">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smtClean="0"/>
                                    </m:ctrlPr>
                                  </m:sSubPr>
                                  <m:e>
                                    <m:r>
                                      <a:rPr lang="it-IT" sz="2800" b="0" smtClean="0"/>
                                      <m:t>𝐼</m:t>
                                    </m:r>
                                  </m:e>
                                  <m:sub>
                                    <m:r>
                                      <a:rPr lang="it-IT" sz="2800" b="0" smtClean="0"/>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Choice>
        <mc:Fallback>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980" t="-8411" r="-900000" b="-7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980" t="-109434" r="-900000" b="-6094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980" t="-207477" r="-900000" b="-5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980" t="-310377" r="-900000" b="-4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980" t="-406542" r="-900000" b="-3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980" t="-511321" r="-900000" b="-2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980" t="-605607" r="-900000" b="-10560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980" t="-712264" r="-900000" b="-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mc:Choice xmlns:a14="http://schemas.microsoft.com/office/drawing/2010/main"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12986040"/>
                  </p:ext>
                </p:extLst>
              </p:nvPr>
            </p:nvGraphicFramePr>
            <p:xfrm>
              <a:off x="729724" y="1501182"/>
              <a:ext cx="11323320" cy="5227218"/>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rPr>
                            <a:t>Symbol</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000" dirty="0">
                              <a:effectLst/>
                            </a:rPr>
                            <a:t>                                          Interpretation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Number of births.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Death rate in Italy</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Contact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Incubation period</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positive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quarantined people. (1-p): percentage of hospitalized patients not in IC</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𝝈</m:t>
                                    </m:r>
                                  </m:e>
                                  <m:sub>
                                    <m:r>
                                      <a:rPr lang="en-GB" sz="1600">
                                        <a:effectLst/>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people that from quarantine move to Covid units after complications.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𝝈</m:t>
                                    </m:r>
                                  </m:e>
                                  <m:sub>
                                    <m:r>
                                      <a:rPr lang="en-GB" sz="1600">
                                        <a:effectLst/>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people that from Covid units move to IC units after complications.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𝜸</m:t>
                                    </m:r>
                                  </m:e>
                                  <m:sub>
                                    <m:r>
                                      <a:rPr lang="en-GB" sz="1600">
                                        <a:effectLst/>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Recovery rate without use of drugs in </a:t>
                          </a:r>
                          <a:r>
                            <a:rPr lang="en-GB" sz="1600" dirty="0" err="1">
                              <a:effectLst/>
                            </a:rPr>
                            <a:t>I</a:t>
                          </a:r>
                          <a:r>
                            <a:rPr lang="en-GB" sz="1600" baseline="-25000" dirty="0" err="1">
                              <a:effectLst/>
                            </a:rPr>
                            <a:t>a</a:t>
                          </a:r>
                          <a:r>
                            <a:rPr lang="en-GB" sz="1600" dirty="0">
                              <a:effectLst/>
                            </a:rPr>
                            <a:t>(</a:t>
                          </a:r>
                          <a:r>
                            <a:rPr lang="en-GB" sz="1600" dirty="0" err="1">
                              <a:effectLst/>
                            </a:rPr>
                            <a:t>i</a:t>
                          </a:r>
                          <a:r>
                            <a:rPr lang="en-GB" sz="1600" dirty="0">
                              <a:effectLst/>
                            </a:rPr>
                            <a:t>=1), Q (</a:t>
                          </a:r>
                          <a:r>
                            <a:rPr lang="en-GB" sz="1600" dirty="0" err="1">
                              <a:effectLst/>
                            </a:rPr>
                            <a:t>i</a:t>
                          </a:r>
                          <a:r>
                            <a:rPr lang="en-GB" sz="1600" dirty="0">
                              <a:effectLst/>
                            </a:rPr>
                            <a:t>=2), I</a:t>
                          </a:r>
                          <a:r>
                            <a:rPr lang="en-GB" sz="1600" baseline="-25000" dirty="0">
                              <a:effectLst/>
                            </a:rPr>
                            <a:t>1</a:t>
                          </a:r>
                          <a:r>
                            <a:rPr lang="en-GB" sz="1600" dirty="0">
                              <a:effectLst/>
                            </a:rPr>
                            <a:t> (</a:t>
                          </a:r>
                          <a:r>
                            <a:rPr lang="en-GB" sz="1600" dirty="0" err="1">
                              <a:effectLst/>
                            </a:rPr>
                            <a:t>i</a:t>
                          </a:r>
                          <a:r>
                            <a:rPr lang="en-GB" sz="1600" dirty="0">
                              <a:effectLst/>
                            </a:rPr>
                            <a:t>=3)</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Death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𝝆</m:t>
                                    </m:r>
                                  </m:e>
                                  <m:sub>
                                    <m:r>
                                      <a:rPr lang="en-GB" sz="1600">
                                        <a:effectLst/>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Control effectiveness (</a:t>
                          </a:r>
                          <a14:m>
                            <m:oMath xmlns:m="http://schemas.openxmlformats.org/officeDocument/2006/math">
                              <m:sSub>
                                <m:sSubPr>
                                  <m:ctrlPr>
                                    <a:rPr lang="it-IT" sz="1600">
                                      <a:effectLst/>
                                    </a:rPr>
                                  </m:ctrlPr>
                                </m:sSubPr>
                                <m:e>
                                  <m:r>
                                    <a:rPr lang="en-GB" sz="1600">
                                      <a:effectLst/>
                                    </a:rPr>
                                    <m:t>𝜌</m:t>
                                  </m:r>
                                </m:e>
                                <m:sub>
                                  <m:r>
                                    <a:rPr lang="en-GB" sz="1600">
                                      <a:effectLst/>
                                    </a:rPr>
                                    <m:t>1</m:t>
                                  </m:r>
                                </m:sub>
                              </m:sSub>
                            </m:oMath>
                          </a14:m>
                          <a:r>
                            <a:rPr lang="en-GB" sz="1600" dirty="0">
                              <a:effectLst/>
                            </a:rPr>
                            <a:t> with respect to u</a:t>
                          </a:r>
                          <a:r>
                            <a:rPr lang="en-GB" sz="1600" baseline="-25000" dirty="0">
                              <a:effectLst/>
                            </a:rPr>
                            <a:t>1</a:t>
                          </a:r>
                          <a:r>
                            <a:rPr lang="en-GB" sz="1600" dirty="0">
                              <a:effectLst/>
                            </a:rPr>
                            <a:t> and </a:t>
                          </a:r>
                          <a14:m>
                            <m:oMath xmlns:m="http://schemas.openxmlformats.org/officeDocument/2006/math">
                              <m:sSub>
                                <m:sSubPr>
                                  <m:ctrlPr>
                                    <a:rPr lang="it-IT" sz="1600">
                                      <a:effectLst/>
                                    </a:rPr>
                                  </m:ctrlPr>
                                </m:sSubPr>
                                <m:e>
                                  <m:r>
                                    <a:rPr lang="en-GB" sz="1600">
                                      <a:effectLst/>
                                    </a:rPr>
                                    <m:t>𝜌</m:t>
                                  </m:r>
                                </m:e>
                                <m:sub>
                                  <m:r>
                                    <a:rPr lang="en-GB" sz="1600">
                                      <a:effectLst/>
                                    </a:rPr>
                                    <m:t>2</m:t>
                                  </m:r>
                                </m:sub>
                              </m:sSub>
                            </m:oMath>
                          </a14:m>
                          <a:r>
                            <a:rPr lang="en-GB" sz="1600" dirty="0">
                              <a:effectLst/>
                            </a:rPr>
                            <a:t> with respect to u</a:t>
                          </a:r>
                          <a:r>
                            <a:rPr lang="en-GB" sz="1600" baseline="-25000" dirty="0">
                              <a:effectLst/>
                            </a:rPr>
                            <a:t>2</a:t>
                          </a:r>
                          <a:r>
                            <a:rPr lang="en-GB" sz="1600" dirty="0">
                              <a:effectLst/>
                            </a:rPr>
                            <a:t>)</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Inverse of the mean time to swab (both referring to the onset of symptoms and the time spent                                 to know about the contact with a positive person)</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Inverse of the mean time to be again susceptible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12986040"/>
                  </p:ext>
                </p:extLst>
              </p:nvPr>
            </p:nvGraphicFramePr>
            <p:xfrm>
              <a:off x="729724" y="1501182"/>
              <a:ext cx="11323320" cy="5227218"/>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11658">
                    <a:tc>
                      <a:txBody>
                        <a:bodyPr/>
                        <a:lstStyle/>
                        <a:p>
                          <a:pPr>
                            <a:lnSpc>
                              <a:spcPct val="107000"/>
                            </a:lnSpc>
                            <a:spcAft>
                              <a:spcPts val="800"/>
                            </a:spcAft>
                          </a:pPr>
                          <a:r>
                            <a:rPr lang="en-GB" sz="2000" dirty="0">
                              <a:effectLst/>
                            </a:rPr>
                            <a:t>Symbol</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000" dirty="0">
                              <a:effectLst/>
                            </a:rPr>
                            <a:t>                                          Interpretation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5000" r="-558304" b="-1248333"/>
                          </a:stretch>
                        </a:blipFill>
                      </a:tcPr>
                    </a:tc>
                    <a:tc>
                      <a:txBody>
                        <a:bodyPr/>
                        <a:lstStyle/>
                        <a:p>
                          <a:pPr algn="just">
                            <a:lnSpc>
                              <a:spcPct val="107000"/>
                            </a:lnSpc>
                            <a:spcAft>
                              <a:spcPts val="800"/>
                            </a:spcAft>
                          </a:pPr>
                          <a:r>
                            <a:rPr lang="en-GB" sz="1600" dirty="0">
                              <a:effectLst/>
                            </a:rPr>
                            <a:t>Number of births.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8475" r="-558304" b="-1169492"/>
                          </a:stretch>
                        </a:blipFill>
                      </a:tcPr>
                    </a:tc>
                    <a:tc>
                      <a:txBody>
                        <a:bodyPr/>
                        <a:lstStyle/>
                        <a:p>
                          <a:pPr>
                            <a:lnSpc>
                              <a:spcPct val="107000"/>
                            </a:lnSpc>
                            <a:spcAft>
                              <a:spcPts val="800"/>
                            </a:spcAft>
                          </a:pPr>
                          <a:r>
                            <a:rPr lang="en-GB" sz="1600" dirty="0">
                              <a:effectLst/>
                            </a:rPr>
                            <a:t>Death rate in Italy</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rPr>
                            <a:t>Contact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rPr>
                            <a:t>Incubation period</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rPr>
                            <a:t>Percentage of positive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rPr>
                            <a:t>Percentage of quarantined people. (1-p): percentage of hospitalized patients not in IC</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rPr>
                            <a:t>Percentage of people that from quarantine move to Covid units after complications.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rPr>
                            <a:t>Percentage of people that from Covid units move to IC units after complications.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rPr>
                            <a:t>Recovery rate without use of drugs in </a:t>
                          </a:r>
                          <a:r>
                            <a:rPr lang="en-GB" sz="1600" dirty="0" err="1">
                              <a:effectLst/>
                            </a:rPr>
                            <a:t>I</a:t>
                          </a:r>
                          <a:r>
                            <a:rPr lang="en-GB" sz="1600" baseline="-25000" dirty="0" err="1">
                              <a:effectLst/>
                            </a:rPr>
                            <a:t>a</a:t>
                          </a:r>
                          <a:r>
                            <a:rPr lang="en-GB" sz="1600" dirty="0">
                              <a:effectLst/>
                            </a:rPr>
                            <a:t>(</a:t>
                          </a:r>
                          <a:r>
                            <a:rPr lang="en-GB" sz="1600" dirty="0" err="1">
                              <a:effectLst/>
                            </a:rPr>
                            <a:t>i</a:t>
                          </a:r>
                          <a:r>
                            <a:rPr lang="en-GB" sz="1600" dirty="0">
                              <a:effectLst/>
                            </a:rPr>
                            <a:t>=1), Q (</a:t>
                          </a:r>
                          <a:r>
                            <a:rPr lang="en-GB" sz="1600" dirty="0" err="1">
                              <a:effectLst/>
                            </a:rPr>
                            <a:t>i</a:t>
                          </a:r>
                          <a:r>
                            <a:rPr lang="en-GB" sz="1600" dirty="0">
                              <a:effectLst/>
                            </a:rPr>
                            <a:t>=2), I</a:t>
                          </a:r>
                          <a:r>
                            <a:rPr lang="en-GB" sz="1600" baseline="-25000" dirty="0">
                              <a:effectLst/>
                            </a:rPr>
                            <a:t>1</a:t>
                          </a:r>
                          <a:r>
                            <a:rPr lang="en-GB" sz="1600" dirty="0">
                              <a:effectLst/>
                            </a:rPr>
                            <a:t> (</a:t>
                          </a:r>
                          <a:r>
                            <a:rPr lang="en-GB" sz="1600" dirty="0" err="1">
                              <a:effectLst/>
                            </a:rPr>
                            <a:t>i</a:t>
                          </a:r>
                          <a:r>
                            <a:rPr lang="en-GB" sz="1600" dirty="0">
                              <a:effectLst/>
                            </a:rPr>
                            <a:t>=3)</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dirty="0">
                              <a:effectLst/>
                            </a:rPr>
                            <a:t>Death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10223">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rPr>
                            <a:t>Inverse of the mean time to swab (both referring to the onset of symptoms and the time spent                                 to know about the contact with a positive person)</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rPr>
                            <a:t>Inverse of the mean time to be again susceptible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117615643"/>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200" dirty="0">
                              <a:effectLst/>
                            </a:rPr>
                            <a:t>                           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a:effectLst/>
                                    </a:rPr>
                                  </m:ctrlPr>
                                </m:sSubPr>
                                <m:e>
                                  <m:r>
                                    <a:rPr lang="en-GB" sz="2200">
                                      <a:effectLst/>
                                    </a:rPr>
                                    <m:t>𝒖</m:t>
                                  </m:r>
                                </m:e>
                                <m:sub>
                                  <m:r>
                                    <a:rPr lang="en-GB" sz="2200">
                                      <a:effectLst/>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rPr>
                            <a:t>Hospital treatments control over IC patients (availability of bed 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Choice>
        <mc:Fallback>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117615643"/>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200" dirty="0">
                              <a:effectLst/>
                            </a:rPr>
                            <a:t>                           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2632" r="-415789" b="-377193"/>
                          </a:stretch>
                        </a:blipFill>
                      </a:tcPr>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8882" r="-415789" b="-167081"/>
                          </a:stretch>
                        </a:blipFill>
                      </a:tcPr>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8882" r="-415789" b="-67081"/>
                          </a:stretch>
                        </a:blipFill>
                      </a:tcPr>
                    </a:tc>
                    <a:tc>
                      <a:txBody>
                        <a:bodyPr/>
                        <a:lstStyle/>
                        <a:p>
                          <a:pPr algn="just">
                            <a:lnSpc>
                              <a:spcPct val="107000"/>
                            </a:lnSpc>
                            <a:spcAft>
                              <a:spcPts val="800"/>
                            </a:spcAft>
                          </a:pPr>
                          <a:r>
                            <a:rPr lang="en-GB" sz="2200" dirty="0">
                              <a:effectLst/>
                            </a:rPr>
                            <a:t>Hospital treatments control over IC patients (availability of bed 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5472" r="-415789" b="-1887"/>
                          </a:stretch>
                        </a:blipFill>
                      </a:tcPr>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marL="0" indent="0">
                  <a:buNone/>
                </a:pPr>
                <a:endParaRPr lang="it-IT"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Aim:</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should follow the real data and find the parameters that would reproduce the real behaviour</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r>
                      <a:rPr lang="en-GB" sz="2200" i="1">
                        <a:effectLst/>
                        <a:latin typeface="Cambria Math" panose="02040503050406030204" pitchFamily="18" charset="0"/>
                        <a:ea typeface="Calibri" panose="020F0502020204030204" pitchFamily="34" charset="0"/>
                        <a:cs typeface="DengXian" panose="02010600030101010101" pitchFamily="2" charset="-122"/>
                      </a:rPr>
                      <m:t>𝜆</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F</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22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96" t="-1541" r="-522"/>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FITTING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t>Fitted parameters based on real data given by “</a:t>
                </a:r>
                <a:r>
                  <a:rPr lang="en-GB" sz="2200" dirty="0" err="1"/>
                  <a:t>Protezione</a:t>
                </a:r>
                <a:r>
                  <a:rPr lang="en-GB" sz="2200" dirty="0"/>
                  <a:t> Civile” on Quarantined, infected hospitalized not in IC and in IC</a:t>
                </a:r>
              </a:p>
              <a:p>
                <a:r>
                  <a:rPr lang="en-GB" sz="2200" dirty="0"/>
                  <a:t>Fitting strategy: reduce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KdvpnkMinionProRegular"/>
                  </a:rPr>
                  <a:t> and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our model</a:t>
                </a:r>
                <a:r>
                  <a:rPr lang="en-GB" sz="2200" dirty="0"/>
                  <a:t> </a:t>
                </a:r>
              </a:p>
              <a:p>
                <a:r>
                  <a:rPr lang="en-GB" sz="2200" dirty="0"/>
                  <a:t>The cost function is:</a:t>
                </a:r>
              </a:p>
              <a:p>
                <a:endParaRPr lang="en-GB" sz="2200" dirty="0"/>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p>
              <a:p>
                <a:pPr marL="0" indent="0">
                  <a:buNone/>
                </a:pPr>
                <a:r>
                  <a:rPr lang="en-GB" sz="1800" dirty="0">
                    <a:solidFill>
                      <a:srgbClr val="131413"/>
                    </a:solidFill>
                    <a:effectLst/>
                    <a:latin typeface="Times New Roman" panose="02020603050405020304" pitchFamily="18" charset="0"/>
                    <a:ea typeface="Calibri" panose="020F0502020204030204" pitchFamily="34" charset="0"/>
                    <a:cs typeface="KdvpnkMinionProRegular"/>
                  </a:rPr>
                  <a:t>M: matrix non-singular, symmetric, diagonal and semi definite positive</a:t>
                </a:r>
                <a:endParaRPr lang="en-GB" sz="2200" dirty="0"/>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68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2017817"/>
            <a:ext cx="10515600" cy="4351338"/>
          </a:xfrm>
        </p:spPr>
        <p:txBody>
          <a:bodyPr>
            <a:normAutofit fontScale="92500" lnSpcReduction="20000"/>
          </a:bodyPr>
          <a:lstStyle/>
          <a:p>
            <a:r>
              <a:rPr lang="en-GB" dirty="0"/>
              <a:t>Find a way to avoid the spread of the virus </a:t>
            </a:r>
          </a:p>
          <a:p>
            <a:r>
              <a:rPr lang="en-GB" dirty="0"/>
              <a:t>Prevent hospitals overcrowding and beds collapse in IC-u avoiding number of deaths</a:t>
            </a:r>
          </a:p>
          <a:p>
            <a:r>
              <a:rPr lang="en-GB" dirty="0"/>
              <a:t>Try to find the best strategy that accomplish the task</a:t>
            </a:r>
          </a:p>
          <a:p>
            <a:r>
              <a:rPr lang="en-GB" dirty="0"/>
              <a:t>Four strategies proposed:</a:t>
            </a:r>
          </a:p>
          <a:p>
            <a:pPr marL="514350" indent="-514350">
              <a:buFont typeface="+mj-lt"/>
              <a:buAutoNum type="arabicPeriod"/>
            </a:pPr>
            <a:r>
              <a:rPr lang="en-GB" dirty="0"/>
              <a:t>Maximise the number of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 </a:t>
            </a:r>
            <a:r>
              <a:rPr lang="en-GB" dirty="0"/>
              <a:t>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 </a:t>
            </a:r>
            <a:r>
              <a:rPr lang="en-GB" dirty="0"/>
              <a:t>and 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a:t>
            </a:r>
            <a:r>
              <a:rPr lang="en-GB" dirty="0"/>
              <a:t> 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the number of vaccinated subjects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V)</a:t>
            </a:r>
            <a:endParaRPr lang="en-GB" dirty="0"/>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2452</Words>
  <Application>Microsoft Office PowerPoint</Application>
  <PresentationFormat>Widescreen</PresentationFormat>
  <Paragraphs>250</Paragraphs>
  <Slides>23</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Calibri Light</vt:lpstr>
      <vt:lpstr>Cambria Math</vt:lpstr>
      <vt:lpstr>Palatino Linotype</vt:lpstr>
      <vt:lpstr>Times New Roman</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Results: optimal state trajectories and optimal control (overall comparison among the four strategies)</vt:lpstr>
      <vt:lpstr>Presentazione standard di PowerPoint</vt:lpstr>
      <vt:lpstr>Results: discussion (da mettere o da dire a voce??)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simone rotondi</cp:lastModifiedBy>
  <cp:revision>108</cp:revision>
  <dcterms:created xsi:type="dcterms:W3CDTF">2021-02-25T08:15:09Z</dcterms:created>
  <dcterms:modified xsi:type="dcterms:W3CDTF">2021-03-31T15:23:52Z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