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60" r:id="rId7"/>
    <p:sldId id="272" r:id="rId8"/>
    <p:sldId id="273" r:id="rId9"/>
    <p:sldId id="262" r:id="rId10"/>
    <p:sldId id="263" r:id="rId11"/>
    <p:sldId id="264" r:id="rId12"/>
    <p:sldId id="274" r:id="rId13"/>
    <p:sldId id="265" r:id="rId14"/>
    <p:sldId id="266" r:id="rId15"/>
    <p:sldId id="267" r:id="rId16"/>
    <p:sldId id="268" r:id="rId17"/>
    <p:sldId id="269" r:id="rId18"/>
    <p:sldId id="270" r:id="rId19"/>
    <p:sldId id="271" r:id="rId20"/>
    <p:sldId id="275"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true"/>
          </p:cNvSpPr>
          <p:nvPr>
            <p:ph type="ctrTitle" hasCustomPrompt="true"/>
          </p:nvPr>
        </p:nvSpPr>
        <p:spPr>
          <a:xfrm>
            <a:off x="1524000" y="1122363"/>
            <a:ext cx="9144000" cy="2387600"/>
          </a:xfrm>
        </p:spPr>
        <p:txBody>
          <a:bodyPr anchor="b"/>
          <a:lstStyle>
            <a:lvl1pPr algn="ctr">
              <a:defRPr sz="6000"/>
            </a:lvl1pPr>
          </a:lstStyle>
          <a:p>
            <a:r>
              <a:rPr lang="it-IT"/>
              <a:t>Fare clic per modificare lo stile del titolo dello schema</a:t>
            </a:r>
            <a:endParaRPr lang="it-IT"/>
          </a:p>
        </p:txBody>
      </p:sp>
      <p:sp>
        <p:nvSpPr>
          <p:cNvPr id="3" name="Sottotitolo 2"/>
          <p:cNvSpPr>
            <a:spLocks noGrp="true"/>
          </p:cNvSpPr>
          <p:nvPr>
            <p:ph type="subTitle" idx="1" hasCustomPrompt="true"/>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it-IT"/>
          </a:p>
        </p:txBody>
      </p:sp>
      <p:sp>
        <p:nvSpPr>
          <p:cNvPr id="4" name="Segnaposto data 3"/>
          <p:cNvSpPr>
            <a:spLocks noGrp="true"/>
          </p:cNvSpPr>
          <p:nvPr>
            <p:ph type="dt" sz="half" idx="10"/>
          </p:nvPr>
        </p:nvSpPr>
        <p:spPr/>
        <p:txBody>
          <a:bodyPr/>
          <a:lstStyle/>
          <a:p>
            <a:fld id="{32F30997-0925-4C0B-8C7A-0B9D8E6111C4}" type="datetimeFigureOut">
              <a:rPr lang="it-IT" smtClean="0"/>
            </a:fld>
            <a:endParaRPr lang="it-IT"/>
          </a:p>
        </p:txBody>
      </p:sp>
      <p:sp>
        <p:nvSpPr>
          <p:cNvPr id="5" name="Segnaposto piè di pagina 4"/>
          <p:cNvSpPr>
            <a:spLocks noGrp="true"/>
          </p:cNvSpPr>
          <p:nvPr>
            <p:ph type="ftr" sz="quarter" idx="11"/>
          </p:nvPr>
        </p:nvSpPr>
        <p:spPr/>
        <p:txBody>
          <a:bodyPr/>
          <a:lstStyle/>
          <a:p>
            <a:endParaRPr lang="it-IT"/>
          </a:p>
        </p:txBody>
      </p:sp>
      <p:sp>
        <p:nvSpPr>
          <p:cNvPr id="6" name="Segnaposto numero diapositiva 5"/>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p:txBody>
          <a:bodyPr/>
          <a:lstStyle/>
          <a:p>
            <a:r>
              <a:rPr lang="it-IT"/>
              <a:t>Fare clic per modificare lo stile del titolo dello schema</a:t>
            </a:r>
            <a:endParaRPr lang="it-IT"/>
          </a:p>
        </p:txBody>
      </p:sp>
      <p:sp>
        <p:nvSpPr>
          <p:cNvPr id="3" name="Segnaposto testo verticale 2"/>
          <p:cNvSpPr>
            <a:spLocks noGrp="true"/>
          </p:cNvSpPr>
          <p:nvPr>
            <p:ph type="body" orient="vert" idx="1" hasCustomPrompt="true"/>
          </p:nvPr>
        </p:nvSpPr>
        <p:spPr/>
        <p:txBody>
          <a:bodyPr vert="eaVert"/>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true"/>
          </p:cNvSpPr>
          <p:nvPr>
            <p:ph type="dt" sz="half" idx="10"/>
          </p:nvPr>
        </p:nvSpPr>
        <p:spPr/>
        <p:txBody>
          <a:bodyPr/>
          <a:lstStyle/>
          <a:p>
            <a:fld id="{32F30997-0925-4C0B-8C7A-0B9D8E6111C4}" type="datetimeFigureOut">
              <a:rPr lang="it-IT" smtClean="0"/>
            </a:fld>
            <a:endParaRPr lang="it-IT"/>
          </a:p>
        </p:txBody>
      </p:sp>
      <p:sp>
        <p:nvSpPr>
          <p:cNvPr id="5" name="Segnaposto piè di pagina 4"/>
          <p:cNvSpPr>
            <a:spLocks noGrp="true"/>
          </p:cNvSpPr>
          <p:nvPr>
            <p:ph type="ftr" sz="quarter" idx="11"/>
          </p:nvPr>
        </p:nvSpPr>
        <p:spPr/>
        <p:txBody>
          <a:bodyPr/>
          <a:lstStyle/>
          <a:p>
            <a:endParaRPr lang="it-IT"/>
          </a:p>
        </p:txBody>
      </p:sp>
      <p:sp>
        <p:nvSpPr>
          <p:cNvPr id="6" name="Segnaposto numero diapositiva 5"/>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true"/>
          </p:cNvSpPr>
          <p:nvPr>
            <p:ph type="title" orient="vert" hasCustomPrompt="true"/>
          </p:nvPr>
        </p:nvSpPr>
        <p:spPr>
          <a:xfrm>
            <a:off x="8724900" y="365125"/>
            <a:ext cx="2628900" cy="5811838"/>
          </a:xfrm>
        </p:spPr>
        <p:txBody>
          <a:bodyPr vert="eaVert"/>
          <a:lstStyle/>
          <a:p>
            <a:r>
              <a:rPr lang="it-IT"/>
              <a:t>Fare clic per modificare lo stile del titolo dello schema</a:t>
            </a:r>
            <a:endParaRPr lang="it-IT"/>
          </a:p>
        </p:txBody>
      </p:sp>
      <p:sp>
        <p:nvSpPr>
          <p:cNvPr id="3" name="Segnaposto testo verticale 2"/>
          <p:cNvSpPr>
            <a:spLocks noGrp="true"/>
          </p:cNvSpPr>
          <p:nvPr>
            <p:ph type="body" orient="vert" idx="1" hasCustomPrompt="true"/>
          </p:nvPr>
        </p:nvSpPr>
        <p:spPr>
          <a:xfrm>
            <a:off x="838200" y="365125"/>
            <a:ext cx="7734300" cy="5811838"/>
          </a:xfrm>
        </p:spPr>
        <p:txBody>
          <a:bodyPr vert="eaVert"/>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true"/>
          </p:cNvSpPr>
          <p:nvPr>
            <p:ph type="dt" sz="half" idx="10"/>
          </p:nvPr>
        </p:nvSpPr>
        <p:spPr/>
        <p:txBody>
          <a:bodyPr/>
          <a:lstStyle/>
          <a:p>
            <a:fld id="{32F30997-0925-4C0B-8C7A-0B9D8E6111C4}" type="datetimeFigureOut">
              <a:rPr lang="it-IT" smtClean="0"/>
            </a:fld>
            <a:endParaRPr lang="it-IT"/>
          </a:p>
        </p:txBody>
      </p:sp>
      <p:sp>
        <p:nvSpPr>
          <p:cNvPr id="5" name="Segnaposto piè di pagina 4"/>
          <p:cNvSpPr>
            <a:spLocks noGrp="true"/>
          </p:cNvSpPr>
          <p:nvPr>
            <p:ph type="ftr" sz="quarter" idx="11"/>
          </p:nvPr>
        </p:nvSpPr>
        <p:spPr/>
        <p:txBody>
          <a:bodyPr/>
          <a:lstStyle/>
          <a:p>
            <a:endParaRPr lang="it-IT"/>
          </a:p>
        </p:txBody>
      </p:sp>
      <p:sp>
        <p:nvSpPr>
          <p:cNvPr id="6" name="Segnaposto numero diapositiva 5"/>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p:txBody>
          <a:bodyPr/>
          <a:lstStyle/>
          <a:p>
            <a:r>
              <a:rPr lang="it-IT"/>
              <a:t>Fare clic per modificare lo stile del titolo dello schema</a:t>
            </a:r>
            <a:endParaRPr lang="it-IT"/>
          </a:p>
        </p:txBody>
      </p:sp>
      <p:sp>
        <p:nvSpPr>
          <p:cNvPr id="3" name="Segnaposto contenuto 2"/>
          <p:cNvSpPr>
            <a:spLocks noGrp="true"/>
          </p:cNvSpPr>
          <p:nvPr>
            <p:ph idx="1" hasCustomPrompt="true"/>
          </p:nvPr>
        </p:nvSpPr>
        <p:spPr/>
        <p:txBody>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true"/>
          </p:cNvSpPr>
          <p:nvPr>
            <p:ph type="dt" sz="half" idx="10"/>
          </p:nvPr>
        </p:nvSpPr>
        <p:spPr/>
        <p:txBody>
          <a:bodyPr/>
          <a:lstStyle/>
          <a:p>
            <a:fld id="{32F30997-0925-4C0B-8C7A-0B9D8E6111C4}" type="datetimeFigureOut">
              <a:rPr lang="it-IT" smtClean="0"/>
            </a:fld>
            <a:endParaRPr lang="it-IT"/>
          </a:p>
        </p:txBody>
      </p:sp>
      <p:sp>
        <p:nvSpPr>
          <p:cNvPr id="5" name="Segnaposto piè di pagina 4"/>
          <p:cNvSpPr>
            <a:spLocks noGrp="true"/>
          </p:cNvSpPr>
          <p:nvPr>
            <p:ph type="ftr" sz="quarter" idx="11"/>
          </p:nvPr>
        </p:nvSpPr>
        <p:spPr/>
        <p:txBody>
          <a:bodyPr/>
          <a:lstStyle/>
          <a:p>
            <a:endParaRPr lang="it-IT"/>
          </a:p>
        </p:txBody>
      </p:sp>
      <p:sp>
        <p:nvSpPr>
          <p:cNvPr id="6" name="Segnaposto numero diapositiva 5"/>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a:xfrm>
            <a:off x="831850" y="1709738"/>
            <a:ext cx="10515600" cy="2852737"/>
          </a:xfrm>
        </p:spPr>
        <p:txBody>
          <a:bodyPr anchor="b"/>
          <a:lstStyle>
            <a:lvl1pPr>
              <a:defRPr sz="6000"/>
            </a:lvl1pPr>
          </a:lstStyle>
          <a:p>
            <a:r>
              <a:rPr lang="it-IT"/>
              <a:t>Fare clic per modificare lo stile del titolo dello schema</a:t>
            </a:r>
            <a:endParaRPr lang="it-IT"/>
          </a:p>
        </p:txBody>
      </p:sp>
      <p:sp>
        <p:nvSpPr>
          <p:cNvPr id="3" name="Segnaposto testo 2"/>
          <p:cNvSpPr>
            <a:spLocks noGrp="true"/>
          </p:cNvSpPr>
          <p:nvPr>
            <p:ph type="body" idx="1" hasCustomPrompt="true"/>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endParaRPr lang="it-IT"/>
          </a:p>
        </p:txBody>
      </p:sp>
      <p:sp>
        <p:nvSpPr>
          <p:cNvPr id="4" name="Segnaposto data 3"/>
          <p:cNvSpPr>
            <a:spLocks noGrp="true"/>
          </p:cNvSpPr>
          <p:nvPr>
            <p:ph type="dt" sz="half" idx="10"/>
          </p:nvPr>
        </p:nvSpPr>
        <p:spPr/>
        <p:txBody>
          <a:bodyPr/>
          <a:lstStyle/>
          <a:p>
            <a:fld id="{32F30997-0925-4C0B-8C7A-0B9D8E6111C4}" type="datetimeFigureOut">
              <a:rPr lang="it-IT" smtClean="0"/>
            </a:fld>
            <a:endParaRPr lang="it-IT"/>
          </a:p>
        </p:txBody>
      </p:sp>
      <p:sp>
        <p:nvSpPr>
          <p:cNvPr id="5" name="Segnaposto piè di pagina 4"/>
          <p:cNvSpPr>
            <a:spLocks noGrp="true"/>
          </p:cNvSpPr>
          <p:nvPr>
            <p:ph type="ftr" sz="quarter" idx="11"/>
          </p:nvPr>
        </p:nvSpPr>
        <p:spPr/>
        <p:txBody>
          <a:bodyPr/>
          <a:lstStyle/>
          <a:p>
            <a:endParaRPr lang="it-IT"/>
          </a:p>
        </p:txBody>
      </p:sp>
      <p:sp>
        <p:nvSpPr>
          <p:cNvPr id="6" name="Segnaposto numero diapositiva 5"/>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p:txBody>
          <a:bodyPr/>
          <a:lstStyle/>
          <a:p>
            <a:r>
              <a:rPr lang="it-IT"/>
              <a:t>Fare clic per modificare lo stile del titolo dello schema</a:t>
            </a:r>
            <a:endParaRPr lang="it-IT"/>
          </a:p>
        </p:txBody>
      </p:sp>
      <p:sp>
        <p:nvSpPr>
          <p:cNvPr id="3" name="Segnaposto contenuto 2"/>
          <p:cNvSpPr>
            <a:spLocks noGrp="true"/>
          </p:cNvSpPr>
          <p:nvPr>
            <p:ph sz="half" idx="1" hasCustomPrompt="true"/>
          </p:nvPr>
        </p:nvSpPr>
        <p:spPr>
          <a:xfrm>
            <a:off x="838200" y="1825625"/>
            <a:ext cx="5181600" cy="4351338"/>
          </a:xfrm>
        </p:spPr>
        <p:txBody>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contenuto 3"/>
          <p:cNvSpPr>
            <a:spLocks noGrp="true"/>
          </p:cNvSpPr>
          <p:nvPr>
            <p:ph sz="half" idx="2" hasCustomPrompt="true"/>
          </p:nvPr>
        </p:nvSpPr>
        <p:spPr>
          <a:xfrm>
            <a:off x="6172200" y="1825625"/>
            <a:ext cx="5181600" cy="4351338"/>
          </a:xfrm>
        </p:spPr>
        <p:txBody>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data 4"/>
          <p:cNvSpPr>
            <a:spLocks noGrp="true"/>
          </p:cNvSpPr>
          <p:nvPr>
            <p:ph type="dt" sz="half" idx="10"/>
          </p:nvPr>
        </p:nvSpPr>
        <p:spPr/>
        <p:txBody>
          <a:bodyPr/>
          <a:lstStyle/>
          <a:p>
            <a:fld id="{32F30997-0925-4C0B-8C7A-0B9D8E6111C4}" type="datetimeFigureOut">
              <a:rPr lang="it-IT" smtClean="0"/>
            </a:fld>
            <a:endParaRPr lang="it-IT"/>
          </a:p>
        </p:txBody>
      </p:sp>
      <p:sp>
        <p:nvSpPr>
          <p:cNvPr id="6" name="Segnaposto piè di pagina 5"/>
          <p:cNvSpPr>
            <a:spLocks noGrp="true"/>
          </p:cNvSpPr>
          <p:nvPr>
            <p:ph type="ftr" sz="quarter" idx="11"/>
          </p:nvPr>
        </p:nvSpPr>
        <p:spPr/>
        <p:txBody>
          <a:bodyPr/>
          <a:lstStyle/>
          <a:p>
            <a:endParaRPr lang="it-IT"/>
          </a:p>
        </p:txBody>
      </p:sp>
      <p:sp>
        <p:nvSpPr>
          <p:cNvPr id="7" name="Segnaposto numero diapositiva 6"/>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a:xfrm>
            <a:off x="839788" y="365125"/>
            <a:ext cx="10515600" cy="1325563"/>
          </a:xfrm>
        </p:spPr>
        <p:txBody>
          <a:bodyPr/>
          <a:lstStyle/>
          <a:p>
            <a:r>
              <a:rPr lang="it-IT"/>
              <a:t>Fare clic per modificare lo stile del titolo dello schema</a:t>
            </a:r>
            <a:endParaRPr lang="it-IT"/>
          </a:p>
        </p:txBody>
      </p:sp>
      <p:sp>
        <p:nvSpPr>
          <p:cNvPr id="3" name="Segnaposto testo 2"/>
          <p:cNvSpPr>
            <a:spLocks noGrp="true"/>
          </p:cNvSpPr>
          <p:nvPr>
            <p:ph type="body" idx="1" hasCustomPrompt="true"/>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endParaRPr lang="it-IT"/>
          </a:p>
        </p:txBody>
      </p:sp>
      <p:sp>
        <p:nvSpPr>
          <p:cNvPr id="4" name="Segnaposto contenuto 3"/>
          <p:cNvSpPr>
            <a:spLocks noGrp="true"/>
          </p:cNvSpPr>
          <p:nvPr>
            <p:ph sz="half" idx="2" hasCustomPrompt="true"/>
          </p:nvPr>
        </p:nvSpPr>
        <p:spPr>
          <a:xfrm>
            <a:off x="839788" y="2505075"/>
            <a:ext cx="5157787" cy="3684588"/>
          </a:xfrm>
        </p:spPr>
        <p:txBody>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5" name="Segnaposto testo 4"/>
          <p:cNvSpPr>
            <a:spLocks noGrp="true"/>
          </p:cNvSpPr>
          <p:nvPr>
            <p:ph type="body" sz="quarter" idx="3" hasCustomPrompt="true"/>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endParaRPr lang="it-IT"/>
          </a:p>
        </p:txBody>
      </p:sp>
      <p:sp>
        <p:nvSpPr>
          <p:cNvPr id="6" name="Segnaposto contenuto 5"/>
          <p:cNvSpPr>
            <a:spLocks noGrp="true"/>
          </p:cNvSpPr>
          <p:nvPr>
            <p:ph sz="quarter" idx="4" hasCustomPrompt="true"/>
          </p:nvPr>
        </p:nvSpPr>
        <p:spPr>
          <a:xfrm>
            <a:off x="6172200" y="2505075"/>
            <a:ext cx="5183188" cy="3684588"/>
          </a:xfrm>
        </p:spPr>
        <p:txBody>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7" name="Segnaposto data 6"/>
          <p:cNvSpPr>
            <a:spLocks noGrp="true"/>
          </p:cNvSpPr>
          <p:nvPr>
            <p:ph type="dt" sz="half" idx="10"/>
          </p:nvPr>
        </p:nvSpPr>
        <p:spPr/>
        <p:txBody>
          <a:bodyPr/>
          <a:lstStyle/>
          <a:p>
            <a:fld id="{32F30997-0925-4C0B-8C7A-0B9D8E6111C4}" type="datetimeFigureOut">
              <a:rPr lang="it-IT" smtClean="0"/>
            </a:fld>
            <a:endParaRPr lang="it-IT"/>
          </a:p>
        </p:txBody>
      </p:sp>
      <p:sp>
        <p:nvSpPr>
          <p:cNvPr id="8" name="Segnaposto piè di pagina 7"/>
          <p:cNvSpPr>
            <a:spLocks noGrp="true"/>
          </p:cNvSpPr>
          <p:nvPr>
            <p:ph type="ftr" sz="quarter" idx="11"/>
          </p:nvPr>
        </p:nvSpPr>
        <p:spPr/>
        <p:txBody>
          <a:bodyPr/>
          <a:lstStyle/>
          <a:p>
            <a:endParaRPr lang="it-IT"/>
          </a:p>
        </p:txBody>
      </p:sp>
      <p:sp>
        <p:nvSpPr>
          <p:cNvPr id="9" name="Segnaposto numero diapositiva 8"/>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p:txBody>
          <a:bodyPr/>
          <a:lstStyle/>
          <a:p>
            <a:r>
              <a:rPr lang="it-IT"/>
              <a:t>Fare clic per modificare lo stile del titolo dello schema</a:t>
            </a:r>
            <a:endParaRPr lang="it-IT"/>
          </a:p>
        </p:txBody>
      </p:sp>
      <p:sp>
        <p:nvSpPr>
          <p:cNvPr id="3" name="Segnaposto data 2"/>
          <p:cNvSpPr>
            <a:spLocks noGrp="true"/>
          </p:cNvSpPr>
          <p:nvPr>
            <p:ph type="dt" sz="half" idx="10"/>
          </p:nvPr>
        </p:nvSpPr>
        <p:spPr/>
        <p:txBody>
          <a:bodyPr/>
          <a:lstStyle/>
          <a:p>
            <a:fld id="{32F30997-0925-4C0B-8C7A-0B9D8E6111C4}" type="datetimeFigureOut">
              <a:rPr lang="it-IT" smtClean="0"/>
            </a:fld>
            <a:endParaRPr lang="it-IT"/>
          </a:p>
        </p:txBody>
      </p:sp>
      <p:sp>
        <p:nvSpPr>
          <p:cNvPr id="4" name="Segnaposto piè di pagina 3"/>
          <p:cNvSpPr>
            <a:spLocks noGrp="true"/>
          </p:cNvSpPr>
          <p:nvPr>
            <p:ph type="ftr" sz="quarter" idx="11"/>
          </p:nvPr>
        </p:nvSpPr>
        <p:spPr/>
        <p:txBody>
          <a:bodyPr/>
          <a:lstStyle/>
          <a:p>
            <a:endParaRPr lang="it-IT"/>
          </a:p>
        </p:txBody>
      </p:sp>
      <p:sp>
        <p:nvSpPr>
          <p:cNvPr id="5" name="Segnaposto numero diapositiva 4"/>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true"/>
          </p:cNvSpPr>
          <p:nvPr>
            <p:ph type="dt" sz="half" idx="10"/>
          </p:nvPr>
        </p:nvSpPr>
        <p:spPr/>
        <p:txBody>
          <a:bodyPr/>
          <a:lstStyle/>
          <a:p>
            <a:fld id="{32F30997-0925-4C0B-8C7A-0B9D8E6111C4}" type="datetimeFigureOut">
              <a:rPr lang="it-IT" smtClean="0"/>
            </a:fld>
            <a:endParaRPr lang="it-IT"/>
          </a:p>
        </p:txBody>
      </p:sp>
      <p:sp>
        <p:nvSpPr>
          <p:cNvPr id="3" name="Segnaposto piè di pagina 2"/>
          <p:cNvSpPr>
            <a:spLocks noGrp="true"/>
          </p:cNvSpPr>
          <p:nvPr>
            <p:ph type="ftr" sz="quarter" idx="11"/>
          </p:nvPr>
        </p:nvSpPr>
        <p:spPr/>
        <p:txBody>
          <a:bodyPr/>
          <a:lstStyle/>
          <a:p>
            <a:endParaRPr lang="it-IT"/>
          </a:p>
        </p:txBody>
      </p:sp>
      <p:sp>
        <p:nvSpPr>
          <p:cNvPr id="4" name="Segnaposto numero diapositiva 3"/>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a:xfrm>
            <a:off x="839788" y="457200"/>
            <a:ext cx="3932237" cy="1600200"/>
          </a:xfrm>
        </p:spPr>
        <p:txBody>
          <a:bodyPr anchor="b"/>
          <a:lstStyle>
            <a:lvl1pPr>
              <a:defRPr sz="3200"/>
            </a:lvl1pPr>
          </a:lstStyle>
          <a:p>
            <a:r>
              <a:rPr lang="it-IT"/>
              <a:t>Fare clic per modificare lo stile del titolo dello schema</a:t>
            </a:r>
            <a:endParaRPr lang="it-IT"/>
          </a:p>
        </p:txBody>
      </p:sp>
      <p:sp>
        <p:nvSpPr>
          <p:cNvPr id="3" name="Segnaposto contenuto 2"/>
          <p:cNvSpPr>
            <a:spLocks noGrp="true"/>
          </p:cNvSpPr>
          <p:nvPr>
            <p:ph idx="1" hasCustomPrompt="true"/>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testo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endParaRPr lang="it-IT"/>
          </a:p>
        </p:txBody>
      </p:sp>
      <p:sp>
        <p:nvSpPr>
          <p:cNvPr id="5" name="Segnaposto data 4"/>
          <p:cNvSpPr>
            <a:spLocks noGrp="true"/>
          </p:cNvSpPr>
          <p:nvPr>
            <p:ph type="dt" sz="half" idx="10"/>
          </p:nvPr>
        </p:nvSpPr>
        <p:spPr/>
        <p:txBody>
          <a:bodyPr/>
          <a:lstStyle/>
          <a:p>
            <a:fld id="{32F30997-0925-4C0B-8C7A-0B9D8E6111C4}" type="datetimeFigureOut">
              <a:rPr lang="it-IT" smtClean="0"/>
            </a:fld>
            <a:endParaRPr lang="it-IT"/>
          </a:p>
        </p:txBody>
      </p:sp>
      <p:sp>
        <p:nvSpPr>
          <p:cNvPr id="6" name="Segnaposto piè di pagina 5"/>
          <p:cNvSpPr>
            <a:spLocks noGrp="true"/>
          </p:cNvSpPr>
          <p:nvPr>
            <p:ph type="ftr" sz="quarter" idx="11"/>
          </p:nvPr>
        </p:nvSpPr>
        <p:spPr/>
        <p:txBody>
          <a:bodyPr/>
          <a:lstStyle/>
          <a:p>
            <a:endParaRPr lang="it-IT"/>
          </a:p>
        </p:txBody>
      </p:sp>
      <p:sp>
        <p:nvSpPr>
          <p:cNvPr id="7" name="Segnaposto numero diapositiva 6"/>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true"/>
          </p:cNvSpPr>
          <p:nvPr>
            <p:ph type="title" hasCustomPrompt="true"/>
          </p:nvPr>
        </p:nvSpPr>
        <p:spPr>
          <a:xfrm>
            <a:off x="839788" y="457200"/>
            <a:ext cx="3932237" cy="1600200"/>
          </a:xfrm>
        </p:spPr>
        <p:txBody>
          <a:bodyPr anchor="b"/>
          <a:lstStyle>
            <a:lvl1pPr>
              <a:defRPr sz="3200"/>
            </a:lvl1pPr>
          </a:lstStyle>
          <a:p>
            <a:r>
              <a:rPr lang="it-IT"/>
              <a:t>Fare clic per modificare lo stile del titolo dello schema</a:t>
            </a:r>
            <a:endParaRPr lang="it-IT"/>
          </a:p>
        </p:txBody>
      </p:sp>
      <p:sp>
        <p:nvSpPr>
          <p:cNvPr id="3" name="Segnaposto immagine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true"/>
          </p:cNvSpPr>
          <p:nvPr>
            <p:ph type="body" sz="half" idx="2" hasCustomPrompt="true"/>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endParaRPr lang="it-IT"/>
          </a:p>
        </p:txBody>
      </p:sp>
      <p:sp>
        <p:nvSpPr>
          <p:cNvPr id="5" name="Segnaposto data 4"/>
          <p:cNvSpPr>
            <a:spLocks noGrp="true"/>
          </p:cNvSpPr>
          <p:nvPr>
            <p:ph type="dt" sz="half" idx="10"/>
          </p:nvPr>
        </p:nvSpPr>
        <p:spPr/>
        <p:txBody>
          <a:bodyPr/>
          <a:lstStyle/>
          <a:p>
            <a:fld id="{32F30997-0925-4C0B-8C7A-0B9D8E6111C4}" type="datetimeFigureOut">
              <a:rPr lang="it-IT" smtClean="0"/>
            </a:fld>
            <a:endParaRPr lang="it-IT"/>
          </a:p>
        </p:txBody>
      </p:sp>
      <p:sp>
        <p:nvSpPr>
          <p:cNvPr id="6" name="Segnaposto piè di pagina 5"/>
          <p:cNvSpPr>
            <a:spLocks noGrp="true"/>
          </p:cNvSpPr>
          <p:nvPr>
            <p:ph type="ftr" sz="quarter" idx="11"/>
          </p:nvPr>
        </p:nvSpPr>
        <p:spPr/>
        <p:txBody>
          <a:bodyPr/>
          <a:lstStyle/>
          <a:p>
            <a:endParaRPr lang="it-IT"/>
          </a:p>
        </p:txBody>
      </p:sp>
      <p:sp>
        <p:nvSpPr>
          <p:cNvPr id="7" name="Segnaposto numero diapositiva 6"/>
          <p:cNvSpPr>
            <a:spLocks noGrp="true"/>
          </p:cNvSpPr>
          <p:nvPr>
            <p:ph type="sldNum" sz="quarter" idx="12"/>
          </p:nvPr>
        </p:nvSpPr>
        <p:spPr/>
        <p:txBody>
          <a:bodyPr/>
          <a:lstStyle/>
          <a:p>
            <a:fld id="{6D865662-5E30-4BD2-9AE9-A5F336DFC7F6}" type="slidenum">
              <a:rPr lang="it-IT" smtClean="0"/>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it-IT"/>
          </a:p>
        </p:txBody>
      </p:sp>
      <p:sp>
        <p:nvSpPr>
          <p:cNvPr id="3" name="Segnaposto testo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it-IT"/>
          </a:p>
        </p:txBody>
      </p:sp>
      <p:sp>
        <p:nvSpPr>
          <p:cNvPr id="4" name="Segnaposto data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fld>
            <a:endParaRPr lang="it-IT"/>
          </a:p>
        </p:txBody>
      </p:sp>
      <p:sp>
        <p:nvSpPr>
          <p:cNvPr id="5" name="Segnaposto piè di pagina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5" Type="http://schemas.openxmlformats.org/officeDocument/2006/relationships/slideLayout" Target="../slideLayouts/slideLayout2.xml"/><Relationship Id="rId24" Type="http://schemas.openxmlformats.org/officeDocument/2006/relationships/image" Target="../media/image27.png"/><Relationship Id="rId23" Type="http://schemas.openxmlformats.org/officeDocument/2006/relationships/image" Target="../media/image26.png"/><Relationship Id="rId22" Type="http://schemas.openxmlformats.org/officeDocument/2006/relationships/image" Target="../media/image25.png"/><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ctrTitle"/>
          </p:nvPr>
        </p:nvSpPr>
        <p:spPr>
          <a:xfrm>
            <a:off x="1518081" y="1918154"/>
            <a:ext cx="9155837" cy="3021691"/>
          </a:xfrm>
        </p:spPr>
        <p:txBody>
          <a:bodyPr>
            <a:normAutofit fontScale="90000"/>
          </a:bodyPr>
          <a:lstStyle/>
          <a:p>
            <a:r>
              <a:rPr lang="it-IT" dirty="0" err="1"/>
              <a:t>Optimal</a:t>
            </a:r>
            <a:r>
              <a:rPr lang="it-IT" dirty="0"/>
              <a:t> control strategies to </a:t>
            </a:r>
            <a:r>
              <a:rPr lang="it-IT" dirty="0" err="1"/>
              <a:t>prevent</a:t>
            </a:r>
            <a:r>
              <a:rPr lang="it-IT" dirty="0"/>
              <a:t> the hospital beds </a:t>
            </a:r>
            <a:r>
              <a:rPr lang="it-IT" dirty="0" err="1"/>
              <a:t>collapse</a:t>
            </a:r>
            <a:r>
              <a:rPr lang="it-IT" dirty="0"/>
              <a:t> </a:t>
            </a:r>
            <a:r>
              <a:rPr lang="it-IT" dirty="0" err="1"/>
              <a:t>during</a:t>
            </a:r>
            <a:r>
              <a:rPr lang="it-IT" dirty="0"/>
              <a:t> Covid-19 </a:t>
            </a:r>
            <a:r>
              <a:rPr lang="it-IT" dirty="0" err="1"/>
              <a:t>outbreak</a:t>
            </a:r>
            <a:r>
              <a:rPr lang="it-IT" dirty="0"/>
              <a:t> </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a:xfrm>
            <a:off x="838200" y="365126"/>
            <a:ext cx="5083206" cy="1249362"/>
          </a:xfrm>
        </p:spPr>
        <p:txBody>
          <a:bodyPr/>
          <a:lstStyle/>
          <a:p>
            <a:r>
              <a:rPr lang="it-IT" dirty="0"/>
              <a:t>Funzioni di costo </a:t>
            </a:r>
            <a:endParaRPr lang="it-IT" dirty="0"/>
          </a:p>
        </p:txBody>
      </p:sp>
      <mc:AlternateContent xmlns:mc="http://schemas.openxmlformats.org/markup-compatibility/2006">
        <mc:Choice xmlns:a14="http://schemas.microsoft.com/office/drawing/2010/main" Requires="a14">
          <p:sp>
            <p:nvSpPr>
              <p:cNvPr id="4" name="CasellaDiTesto 3"/>
              <p:cNvSpPr txBox="true"/>
              <p:nvPr/>
            </p:nvSpPr>
            <p:spPr>
              <a:xfrm>
                <a:off x="838200" y="1583879"/>
                <a:ext cx="4783617" cy="5271187"/>
              </a:xfrm>
              <a:prstGeom prst="rect">
                <a:avLst/>
              </a:prstGeom>
              <a:noFill/>
            </p:spPr>
            <p:txBody>
              <a:bodyPr wrap="none" lIns="0" tIns="0" rIns="0" bIns="0" rtlCol="0">
                <a:spAutoFit/>
              </a:bodyPr>
              <a:lstStyle/>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m:t>
                      </m:r>
                      <m:r>
                        <a:rPr lang="it-IT" sz="2000" b="0" i="1" smtClean="0">
                          <a:latin typeface="Cambria Math" panose="02040503050406030204" pitchFamily="18" charset="0"/>
                        </a:rPr>
                        <m:t>0</m:t>
                      </m:r>
                      <m:r>
                        <a:rPr lang="it-IT" sz="2000" b="0" i="1" smtClean="0">
                          <a:latin typeface="Cambria Math" panose="02040503050406030204" pitchFamily="18" charset="0"/>
                        </a:rPr>
                        <m:t> </m:t>
                      </m:r>
                      <m:r>
                        <a:rPr lang="it-IT" sz="2000" b="0" i="1" smtClean="0">
                          <a:latin typeface="Cambria Math" panose="02040503050406030204" pitchFamily="18" charset="0"/>
                        </a:rPr>
                        <m:t>𝑖</m:t>
                      </m:r>
                      <m:r>
                        <a:rPr lang="it-IT" sz="2000" b="0" i="1" smtClean="0">
                          <a:latin typeface="Cambria Math" panose="02040503050406030204" pitchFamily="18" charset="0"/>
                        </a:rPr>
                        <m:t>=</m:t>
                      </m:r>
                      <m:r>
                        <a:rPr lang="it-IT" sz="2000" b="0" i="1" smtClean="0">
                          <a:latin typeface="Cambria Math" panose="02040503050406030204" pitchFamily="18" charset="0"/>
                        </a:rPr>
                        <m:t>1</m:t>
                      </m:r>
                      <m:r>
                        <a:rPr lang="it-IT" sz="2000" b="0" i="1" smtClean="0">
                          <a:latin typeface="Cambria Math" panose="02040503050406030204" pitchFamily="18" charset="0"/>
                        </a:rPr>
                        <m:t>,</m:t>
                      </m:r>
                      <m:r>
                        <a:rPr lang="it-IT" sz="2000" b="0" i="1" smtClean="0">
                          <a:latin typeface="Cambria Math" panose="02040503050406030204" pitchFamily="18" charset="0"/>
                        </a:rPr>
                        <m:t>2</m:t>
                      </m:r>
                      <m:r>
                        <a:rPr lang="it-IT" sz="2000" b="0" i="1" smtClean="0">
                          <a:latin typeface="Cambria Math" panose="02040503050406030204" pitchFamily="18" charset="0"/>
                        </a:rPr>
                        <m:t>;</m:t>
                      </m:r>
                      <m:r>
                        <a:rPr lang="it-IT" sz="2000" b="0" i="1" smtClean="0">
                          <a:latin typeface="Cambria Math" panose="02040503050406030204" pitchFamily="18" charset="0"/>
                        </a:rPr>
                        <m:t>𝑗</m:t>
                      </m:r>
                      <m:r>
                        <a:rPr lang="it-IT" sz="2000" b="0" i="1" smtClean="0">
                          <a:latin typeface="Cambria Math" panose="02040503050406030204" pitchFamily="18" charset="0"/>
                        </a:rPr>
                        <m:t>=</m:t>
                      </m:r>
                      <m:r>
                        <a:rPr lang="it-IT" sz="2000" b="0" i="1" smtClean="0">
                          <a:latin typeface="Cambria Math" panose="02040503050406030204" pitchFamily="18" charset="0"/>
                        </a:rPr>
                        <m:t>1</m:t>
                      </m:r>
                      <m:r>
                        <a:rPr lang="it-IT" sz="2000" b="0" i="1" smtClean="0">
                          <a:latin typeface="Cambria Math" panose="02040503050406030204" pitchFamily="18" charset="0"/>
                        </a:rPr>
                        <m:t>,</m:t>
                      </m:r>
                      <m:r>
                        <a:rPr lang="it-IT" sz="2000" b="0" i="1" smtClean="0">
                          <a:latin typeface="Cambria Math" panose="02040503050406030204" pitchFamily="18" charset="0"/>
                        </a:rPr>
                        <m:t>2</m:t>
                      </m:r>
                      <m:r>
                        <a:rPr lang="it-IT" sz="2000" b="0" i="1" smtClean="0">
                          <a:latin typeface="Cambria Math" panose="02040503050406030204" pitchFamily="18" charset="0"/>
                        </a:rPr>
                        <m:t>,</m:t>
                      </m:r>
                      <m:r>
                        <a:rPr lang="it-IT" sz="2000" b="0" i="1" smtClean="0">
                          <a:latin typeface="Cambria Math" panose="02040503050406030204" pitchFamily="18" charset="0"/>
                        </a:rPr>
                        <m:t>3</m:t>
                      </m:r>
                      <m:r>
                        <a:rPr lang="it-IT" sz="2000" b="0" i="1" smtClean="0">
                          <a:latin typeface="Cambria Math" panose="02040503050406030204" pitchFamily="18" charset="0"/>
                        </a:rPr>
                        <m:t>,</m:t>
                      </m:r>
                      <m:r>
                        <a:rPr lang="it-IT" sz="2000" b="0" i="1" smtClean="0">
                          <a:latin typeface="Cambria Math" panose="02040503050406030204" pitchFamily="18" charset="0"/>
                        </a:rPr>
                        <m:t>4</m:t>
                      </m:r>
                    </m:oMath>
                  </m:oMathPara>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p:sp>
            <p:nvSpPr>
              <p:cNvPr id="4" name="CasellaDiTesto 3"/>
              <p:cNvSpPr txBox="true">
                <a:spLocks noRot="true" noChangeAspect="true" noMove="true" noResize="true" noEditPoints="true" noAdjustHandles="true" noChangeArrowheads="true" noChangeShapeType="true" noTextEdit="true"/>
              </p:cNvSpPr>
              <p:nvPr/>
            </p:nvSpPr>
            <p:spPr>
              <a:xfrm>
                <a:off x="838200" y="1583879"/>
                <a:ext cx="4783617" cy="5271187"/>
              </a:xfrm>
              <a:prstGeom prst="rect">
                <a:avLst/>
              </a:prstGeom>
              <a:blipFill rotWithShape="true">
                <a:blip r:embed="rId1"/>
                <a:stretch>
                  <a:fillRect t="-4" r="-18727" b="-1742"/>
                </a:stretch>
              </a:blipFill>
            </p:spPr>
            <p:txBody>
              <a:bodyPr/>
              <a:lstStyle/>
              <a:p>
                <a:r>
                  <a:rPr lang="en-US" altLang="en-US">
                    <a:noFill/>
                  </a:rPr>
                  <a:t> </a:t>
                </a:r>
              </a:p>
            </p:txBody>
          </p:sp>
        </mc:Fallback>
      </mc:AlternateContent>
      <p:sp>
        <p:nvSpPr>
          <p:cNvPr id="5" name="Titolo 1"/>
          <p:cNvSpPr txBox="true"/>
          <p:nvPr/>
        </p:nvSpPr>
        <p:spPr>
          <a:xfrm>
            <a:off x="6570185" y="441324"/>
            <a:ext cx="5179381" cy="1173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Vincoli</a:t>
            </a: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Applicazione </a:t>
            </a:r>
            <a:r>
              <a:rPr lang="it-IT" dirty="0" err="1"/>
              <a:t>Pontryagin</a:t>
            </a:r>
            <a:endParaRPr lang="it-IT" dirty="0"/>
          </a:p>
        </p:txBody>
      </p:sp>
      <p:sp>
        <p:nvSpPr>
          <p:cNvPr id="3" name="Segnaposto contenuto 2"/>
          <p:cNvSpPr>
            <a:spLocks noGrp="true"/>
          </p:cNvSpPr>
          <p:nvPr>
            <p:ph idx="1"/>
          </p:nvPr>
        </p:nvSpPr>
        <p:spPr/>
        <p:txBody>
          <a:bodyPr/>
          <a:lstStyle/>
          <a:p>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Fitting parametri modello </a:t>
            </a:r>
            <a:endParaRPr lang="it-IT" dirty="0"/>
          </a:p>
        </p:txBody>
      </p:sp>
      <p:sp>
        <p:nvSpPr>
          <p:cNvPr id="3" name="Segnaposto contenuto 2"/>
          <p:cNvSpPr>
            <a:spLocks noGrp="true"/>
          </p:cNvSpPr>
          <p:nvPr>
            <p:ph idx="1"/>
          </p:nvPr>
        </p:nvSpPr>
        <p:spPr/>
        <p:txBody>
          <a:bodyPr/>
          <a:lstStyle/>
          <a:p>
            <a:r>
              <a:rPr lang="it-IT" dirty="0"/>
              <a:t>Prima di effettuare l’ottimizzazione puntiamo a far aderire il modello ai dati reali al fine di avere al momento dell’ottimizzazione dei risultati che possono rispecchiare per certi versi le reali possibilità usando strategie di controllo ottimo offerte da </a:t>
            </a:r>
            <a:r>
              <a:rPr lang="it-IT" dirty="0" err="1"/>
              <a:t>Matlab</a:t>
            </a:r>
            <a:r>
              <a:rPr lang="it-IT" dirty="0"/>
              <a:t>.</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Risultati fitting </a:t>
            </a:r>
            <a:endParaRPr lang="it-IT" dirty="0"/>
          </a:p>
        </p:txBody>
      </p:sp>
      <p:sp>
        <p:nvSpPr>
          <p:cNvPr id="3" name="Segnaposto contenuto 2"/>
          <p:cNvSpPr>
            <a:spLocks noGrp="true"/>
          </p:cNvSpPr>
          <p:nvPr>
            <p:ph idx="1"/>
          </p:nvPr>
        </p:nvSpPr>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Risultati/simulazione: Prima strategia </a:t>
            </a:r>
            <a:endParaRPr lang="it-IT" dirty="0"/>
          </a:p>
        </p:txBody>
      </p:sp>
      <p:sp>
        <p:nvSpPr>
          <p:cNvPr id="3" name="Segnaposto contenuto 2"/>
          <p:cNvSpPr>
            <a:spLocks noGrp="true"/>
          </p:cNvSpPr>
          <p:nvPr>
            <p:ph idx="1"/>
          </p:nvPr>
        </p:nvSpPr>
        <p:spPr/>
        <p:txBody>
          <a:bodyPr/>
          <a:lstStyle/>
          <a:p>
            <a:r>
              <a:rPr lang="it-IT" dirty="0"/>
              <a:t>Funzione di costo, risultati (simulazione) e interpretazione/commento</a:t>
            </a: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Risultati/simulazione: seconda strategia</a:t>
            </a:r>
            <a:endParaRPr lang="it-IT" dirty="0"/>
          </a:p>
        </p:txBody>
      </p:sp>
      <p:sp>
        <p:nvSpPr>
          <p:cNvPr id="3" name="Segnaposto contenuto 2"/>
          <p:cNvSpPr>
            <a:spLocks noGrp="true"/>
          </p:cNvSpPr>
          <p:nvPr>
            <p:ph idx="1"/>
          </p:nvPr>
        </p:nvSpPr>
        <p:spPr/>
        <p:txBody>
          <a:bodyPr/>
          <a:lstStyle/>
          <a:p>
            <a:r>
              <a:rPr lang="it-IT" dirty="0"/>
              <a:t>Funzione di costo, risultati (simulazione) e interpretazione/commento</a:t>
            </a:r>
            <a:endParaRPr lang="it-IT" dirty="0"/>
          </a:p>
          <a:p>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Risultati/simulazione: terza strategia</a:t>
            </a:r>
            <a:endParaRPr lang="it-IT" dirty="0"/>
          </a:p>
        </p:txBody>
      </p:sp>
      <p:sp>
        <p:nvSpPr>
          <p:cNvPr id="3" name="Segnaposto contenuto 2"/>
          <p:cNvSpPr>
            <a:spLocks noGrp="true"/>
          </p:cNvSpPr>
          <p:nvPr>
            <p:ph idx="1"/>
          </p:nvPr>
        </p:nvSpPr>
        <p:spPr/>
        <p:txBody>
          <a:bodyPr/>
          <a:lstStyle/>
          <a:p>
            <a:r>
              <a:rPr lang="it-IT" dirty="0"/>
              <a:t>Funzione di costo, risultati (simulazione) e interpretazione/commento</a:t>
            </a:r>
            <a:endParaRPr lang="it-IT" dirty="0"/>
          </a:p>
          <a:p>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Risultati/simulazione: quarta strategia</a:t>
            </a:r>
            <a:endParaRPr lang="it-IT" dirty="0"/>
          </a:p>
        </p:txBody>
      </p:sp>
      <p:sp>
        <p:nvSpPr>
          <p:cNvPr id="3" name="Segnaposto contenuto 2"/>
          <p:cNvSpPr>
            <a:spLocks noGrp="true"/>
          </p:cNvSpPr>
          <p:nvPr>
            <p:ph idx="1"/>
          </p:nvPr>
        </p:nvSpPr>
        <p:spPr/>
        <p:txBody>
          <a:bodyPr/>
          <a:lstStyle/>
          <a:p>
            <a:r>
              <a:rPr lang="it-IT" dirty="0"/>
              <a:t>Funzione di costo, risultati (simulazione) e interpretazione/commento</a:t>
            </a:r>
            <a:endParaRPr lang="it-IT" dirty="0"/>
          </a:p>
          <a:p>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Comparazione strategie e commenti sullo sforzo del controllo </a:t>
            </a:r>
            <a:endParaRPr lang="it-IT" dirty="0"/>
          </a:p>
        </p:txBody>
      </p:sp>
      <p:sp>
        <p:nvSpPr>
          <p:cNvPr id="3" name="Segnaposto contenuto 2"/>
          <p:cNvSpPr>
            <a:spLocks noGrp="true"/>
          </p:cNvSpPr>
          <p:nvPr>
            <p:ph idx="1"/>
          </p:nvPr>
        </p:nvSpPr>
        <p:spPr/>
        <p:txBody>
          <a:bodyPr/>
          <a:lstStyle/>
          <a:p>
            <a:endParaRPr 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a:t>Conclusioni</a:t>
            </a:r>
            <a:endParaRPr lang="it-IT"/>
          </a:p>
        </p:txBody>
      </p:sp>
      <p:sp>
        <p:nvSpPr>
          <p:cNvPr id="3" name="Segnaposto contenuto 2"/>
          <p:cNvSpPr>
            <a:spLocks noGrp="true"/>
          </p:cNvSpPr>
          <p:nvPr>
            <p:ph idx="1"/>
          </p:nvPr>
        </p:nvSpPr>
        <p:spPr/>
        <p:txBody>
          <a:bodyPr/>
          <a:lstStyle/>
          <a:p>
            <a:endParaRPr 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p:cNvSpPr txBox="true"/>
              <p:nvPr/>
            </p:nvSpPr>
            <p:spPr>
              <a:xfrm>
                <a:off x="1859103" y="2372396"/>
                <a:ext cx="8460554" cy="3982720"/>
              </a:xfrm>
              <a:prstGeom prst="rect">
                <a:avLst/>
              </a:prstGeom>
              <a:noFill/>
            </p:spPr>
            <p:txBody>
              <a:bodyPr wrap="square" lIns="0" tIns="0" rIns="0" bIns="0" rtlCol="0">
                <a:spAutoFit/>
              </a:bodyPr>
              <a:lstStyle/>
              <a:p>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1"/>
                <a:stretch>
                  <a:fillRect l="-5" t="-1" r="3" b="1"/>
                </a:stretch>
              </a:blipFill>
            </p:spPr>
            <p:txBody>
              <a:bodyPr/>
              <a:lstStyle/>
              <a:p>
                <a:r>
                  <a:rPr lang="en-US" altLang="en-US">
                    <a:noFill/>
                  </a:rPr>
                  <a:t> </a:t>
                </a:r>
              </a:p>
            </p:txBody>
          </p:sp>
        </mc:Fallback>
      </mc:AlternateContent>
      <p:sp>
        <p:nvSpPr>
          <p:cNvPr id="5" name="Titolo 1"/>
          <p:cNvSpPr>
            <a:spLocks noGrp="true"/>
          </p:cNvSpPr>
          <p:nvPr>
            <p:ph type="title"/>
          </p:nvPr>
        </p:nvSpPr>
        <p:spPr>
          <a:xfrm>
            <a:off x="838200" y="365125"/>
            <a:ext cx="10515600" cy="1325563"/>
          </a:xfrm>
        </p:spPr>
        <p:txBody>
          <a:bodyPr/>
          <a:lstStyle/>
          <a:p>
            <a:r>
              <a:rPr lang="it-IT" dirty="0"/>
              <a:t>Modello matematico </a:t>
            </a: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Definizione compartimenti</a:t>
            </a:r>
            <a:endParaRPr lang="it-IT" dirty="0"/>
          </a:p>
        </p:txBody>
      </p:sp>
      <mc:AlternateContent xmlns:mc="http://schemas.openxmlformats.org/markup-compatibility/2006">
        <mc:Choice xmlns:a14="http://schemas.microsoft.com/office/drawing/2010/main" Requires="a14">
          <p:sp>
            <p:nvSpPr>
              <p:cNvPr id="3" name="Segnaposto contenuto 2"/>
              <p:cNvSpPr>
                <a:spLocks noGrp="true"/>
              </p:cNvSpPr>
              <p:nvPr>
                <p:ph idx="1"/>
              </p:nvPr>
            </p:nvSpPr>
            <p:spPr/>
            <p:txBody>
              <a:bodyPr>
                <a:normAutofit fontScale="92500" lnSpcReduction="20000"/>
              </a:bodyPr>
              <a:lstStyle/>
              <a:p>
                <a14:m>
                  <m:oMath xmlns:m="http://schemas.openxmlformats.org/officeDocument/2006/math">
                    <m:r>
                      <a:rPr lang="it-IT" sz="2800" b="0" i="1" smtClean="0">
                        <a:latin typeface="Cambria Math" panose="02040503050406030204" pitchFamily="18" charset="0"/>
                      </a:rPr>
                      <m:t>𝑆</m:t>
                    </m:r>
                  </m:oMath>
                </a14:m>
                <a:r>
                  <a:rPr lang="it-IT" sz="2800" b="0" dirty="0"/>
                  <a:t>: persone sane che possono essere potenzialmente contagiate</a:t>
                </a:r>
                <a:endParaRPr lang="it-IT" sz="2800" b="0" dirty="0"/>
              </a:p>
              <a:p>
                <a14:m>
                  <m:oMath xmlns:m="http://schemas.openxmlformats.org/officeDocument/2006/math">
                    <m:r>
                      <a:rPr lang="it-IT" sz="2800" b="0" i="1" smtClean="0">
                        <a:latin typeface="Cambria Math" panose="02040503050406030204" pitchFamily="18" charset="0"/>
                      </a:rPr>
                      <m:t>𝐸</m:t>
                    </m:r>
                  </m:oMath>
                </a14:m>
                <a:r>
                  <a:rPr lang="it-IT" sz="2800" b="0" dirty="0"/>
                  <a:t>: persone esposte, ossia coloro che hanno contratto il virus da poco e non possono ancora infettare.</a:t>
                </a:r>
                <a:endParaRPr lang="it-IT" sz="2800" b="0" dirty="0"/>
              </a:p>
              <a:p>
                <a14:m>
                  <m:oMath xmlns:m="http://schemas.openxmlformats.org/officeDocument/2006/math">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𝐼</m:t>
                        </m:r>
                      </m:e>
                      <m:sub>
                        <m:r>
                          <a:rPr lang="it-IT" sz="2800" b="0" i="1" smtClean="0">
                            <a:latin typeface="Cambria Math" panose="02040503050406030204" pitchFamily="18" charset="0"/>
                          </a:rPr>
                          <m:t>𝑎</m:t>
                        </m:r>
                      </m:sub>
                    </m:sSub>
                  </m:oMath>
                </a14:m>
                <a:r>
                  <a:rPr lang="it-IT" sz="2800" b="0" dirty="0"/>
                  <a:t>: persone infette che non hanno ancora effettuato il tampone.</a:t>
                </a:r>
                <a:endParaRPr lang="it-IT" sz="2800" b="0" dirty="0"/>
              </a:p>
              <a:p>
                <a14:m>
                  <m:oMath xmlns:m="http://schemas.openxmlformats.org/officeDocument/2006/math">
                    <m:r>
                      <a:rPr lang="it-IT" b="0" i="1" smtClean="0">
                        <a:latin typeface="Cambria Math" panose="02040503050406030204" pitchFamily="18" charset="0"/>
                      </a:rPr>
                      <m:t>𝑄</m:t>
                    </m:r>
                  </m:oMath>
                </a14:m>
                <a:r>
                  <a:rPr lang="it-IT" b="0" dirty="0"/>
                  <a:t>: persone infette, risultate positive al virus e poste in isolamento domiciliare.</a:t>
                </a:r>
                <a:endParaRPr lang="it-IT" b="0" dirty="0"/>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1</m:t>
                        </m:r>
                      </m:sub>
                    </m:sSub>
                  </m:oMath>
                </a14:m>
                <a:r>
                  <a:rPr lang="it-IT" b="0" dirty="0"/>
                  <a:t>: persone infette, risultate positive al virus e ricoverate in ospedale nei reparti </a:t>
                </a:r>
                <a:r>
                  <a:rPr lang="it-IT" b="0" dirty="0" err="1"/>
                  <a:t>covid</a:t>
                </a:r>
                <a:r>
                  <a:rPr lang="it-IT" b="0" dirty="0"/>
                  <a:t>.</a:t>
                </a:r>
                <a:endParaRPr lang="it-IT" b="0" dirty="0"/>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𝐼</m:t>
                        </m:r>
                      </m:e>
                      <m:sub>
                        <m:r>
                          <a:rPr lang="it-IT" b="0" i="1" smtClean="0">
                            <a:latin typeface="Cambria Math" panose="02040503050406030204" pitchFamily="18" charset="0"/>
                          </a:rPr>
                          <m:t>2</m:t>
                        </m:r>
                      </m:sub>
                    </m:sSub>
                  </m:oMath>
                </a14:m>
                <a:r>
                  <a:rPr lang="it-IT" b="0" dirty="0"/>
                  <a:t>: persone infette, risultate positive al virus e ricoverate in terapia intensiva. </a:t>
                </a:r>
                <a:endParaRPr lang="it-IT" b="0" dirty="0"/>
              </a:p>
              <a:p>
                <a14:m>
                  <m:oMath xmlns:m="http://schemas.openxmlformats.org/officeDocument/2006/math">
                    <m:r>
                      <a:rPr lang="it-IT" b="0" i="1" smtClean="0">
                        <a:latin typeface="Cambria Math" panose="02040503050406030204" pitchFamily="18" charset="0"/>
                      </a:rPr>
                      <m:t>𝑅</m:t>
                    </m:r>
                  </m:oMath>
                </a14:m>
                <a:r>
                  <a:rPr lang="it-IT" dirty="0"/>
                  <a:t>: persone guarite e momentaneamente immuni al virus. </a:t>
                </a:r>
                <a:endParaRPr lang="it-IT" dirty="0"/>
              </a:p>
              <a:p>
                <a14:m>
                  <m:oMath xmlns:m="http://schemas.openxmlformats.org/officeDocument/2006/math">
                    <m:r>
                      <a:rPr lang="it-IT" b="0" i="1" smtClean="0">
                        <a:latin typeface="Cambria Math" panose="02040503050406030204" pitchFamily="18" charset="0"/>
                      </a:rPr>
                      <m:t>𝑉</m:t>
                    </m:r>
                  </m:oMath>
                </a14:m>
                <a:r>
                  <a:rPr lang="it-IT" dirty="0"/>
                  <a:t>: persone vaccinate immuni al virus. </a:t>
                </a:r>
                <a:endParaRPr lang="it-IT" dirty="0"/>
              </a:p>
            </p:txBody>
          </p:sp>
        </mc:Choice>
        <mc:Fallback>
          <p:sp>
            <p:nvSpPr>
              <p:cNvPr id="3" name="Segnaposto contenuto 2"/>
              <p:cNvSpPr>
                <a:spLocks noRot="true" noChangeAspect="true" noMove="true" noResize="true" noEditPoints="true" noAdjustHandles="true" noChangeArrowheads="true" noChangeShapeType="true" noTextEdit="true"/>
              </p:cNvSpPr>
              <p:nvPr>
                <p:ph idx="1"/>
              </p:nvPr>
            </p:nvSpPr>
            <p:spPr>
              <a:blipFill rotWithShape="true">
                <a:blip r:embed="rId1"/>
                <a:stretch>
                  <a:fillRect t="-1080" b="7"/>
                </a:stretch>
              </a:blipFill>
            </p:spPr>
            <p:txBody>
              <a:bodyPr/>
              <a:lstStyle/>
              <a:p>
                <a:r>
                  <a:rPr lang="en-US"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p:cNvSpPr>
                <a:spLocks noGrp="true"/>
              </p:cNvSpPr>
              <p:nvPr>
                <p:ph idx="1"/>
              </p:nvPr>
            </p:nvSpPr>
            <p:spPr>
              <a:xfrm>
                <a:off x="742950" y="443155"/>
                <a:ext cx="10515600" cy="5971690"/>
              </a:xfrm>
            </p:spPr>
            <p:txBody>
              <a:bodyPr lIns="108000" tIns="108000" rIns="108000" bIns="108000">
                <a:normAutofit fontScale="55000" lnSpcReduction="20000"/>
              </a:bodyPr>
              <a:lstStyle/>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a14:m>
                <a:r>
                  <a:rPr lang="it-IT" dirty="0">
                    <a:latin typeface="+mj-lt"/>
                  </a:rPr>
                  <a:t>: Controllo preventivo (distanziamento sociale, mascherina, campagne informative)</a:t>
                </a:r>
                <a:endParaRPr lang="it-IT" dirty="0">
                  <a:latin typeface="+mj-lt"/>
                </a:endParaRP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a14:m>
                <a:r>
                  <a:rPr lang="it-IT" dirty="0">
                    <a:latin typeface="+mj-lt"/>
                  </a:rPr>
                  <a:t>: Controllo cure ospedaliere pazienti non in terapia intensiva (disponibilità posti letto reparto </a:t>
                </a:r>
                <a:r>
                  <a:rPr lang="it-IT" dirty="0" err="1">
                    <a:latin typeface="+mj-lt"/>
                  </a:rPr>
                  <a:t>Covid</a:t>
                </a:r>
                <a:r>
                  <a:rPr lang="it-IT" dirty="0">
                    <a:latin typeface="+mj-lt"/>
                  </a:rPr>
                  <a:t>, personale medico, uso farmaci)</a:t>
                </a:r>
                <a:endParaRPr lang="it-IT" dirty="0">
                  <a:latin typeface="+mj-lt"/>
                </a:endParaRP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r>
                      <a:rPr lang="it-IT" b="0" i="1" smtClean="0">
                        <a:latin typeface="Cambria Math" panose="02040503050406030204" pitchFamily="18" charset="0"/>
                      </a:rPr>
                      <m:t> </m:t>
                    </m:r>
                  </m:oMath>
                </a14:m>
                <a:r>
                  <a:rPr lang="it-IT" dirty="0">
                    <a:latin typeface="+mj-lt"/>
                  </a:rPr>
                  <a:t>: Controllo cure ospedaliere pazienti in terapia intensiva (disponibilità posti letto reparto terapia intensiva, ventilatori, ossigeno, personale medico)</a:t>
                </a:r>
                <a:endParaRPr lang="it-IT" dirty="0">
                  <a:latin typeface="+mj-lt"/>
                </a:endParaRPr>
              </a:p>
              <a:p>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a14:m>
                <a:r>
                  <a:rPr lang="it-IT" dirty="0">
                    <a:latin typeface="+mj-lt"/>
                  </a:rPr>
                  <a:t>: Vaccino</a:t>
                </a:r>
                <a:endParaRPr lang="it-IT" dirty="0">
                  <a:latin typeface="+mj-lt"/>
                </a:endParaRPr>
              </a:p>
              <a:p>
                <a14:m>
                  <m:oMath xmlns:m="http://schemas.openxmlformats.org/officeDocument/2006/math">
                    <m:r>
                      <a:rPr lang="it-IT" b="0" i="1" smtClean="0">
                        <a:latin typeface="Cambria Math" panose="02040503050406030204" pitchFamily="18" charset="0"/>
                      </a:rPr>
                      <m:t>𝑏</m:t>
                    </m:r>
                  </m:oMath>
                </a14:m>
                <a:r>
                  <a:rPr lang="it-IT" dirty="0">
                    <a:latin typeface="+mj-lt"/>
                  </a:rPr>
                  <a:t>: Numero di nascite giornaliero </a:t>
                </a:r>
                <a:endParaRPr lang="it-IT" dirty="0">
                  <a:latin typeface="+mj-lt"/>
                </a:endParaRPr>
              </a:p>
              <a:p>
                <a14:m>
                  <m:oMath xmlns:m="http://schemas.openxmlformats.org/officeDocument/2006/math">
                    <m:r>
                      <a:rPr lang="it-IT" b="0" i="1" smtClean="0">
                        <a:latin typeface="Cambria Math" panose="02040503050406030204" pitchFamily="18" charset="0"/>
                      </a:rPr>
                      <m:t>𝑑</m:t>
                    </m:r>
                  </m:oMath>
                </a14:m>
                <a:r>
                  <a:rPr lang="it-IT" dirty="0">
                    <a:latin typeface="+mj-lt"/>
                  </a:rPr>
                  <a:t>: Tasso di mortalità italiano </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𝛽</m:t>
                    </m:r>
                  </m:oMath>
                </a14:m>
                <a:r>
                  <a:rPr lang="it-IT" dirty="0">
                    <a:latin typeface="+mj-lt"/>
                  </a:rPr>
                  <a:t>: Tasso di contatto/velocità di trasmissione</a:t>
                </a:r>
                <a:endParaRPr lang="it-IT" dirty="0">
                  <a:latin typeface="+mj-lt"/>
                </a:endParaRPr>
              </a:p>
              <a:p>
                <a14:m>
                  <m:oMath xmlns:m="http://schemas.openxmlformats.org/officeDocument/2006/math">
                    <m:r>
                      <a:rPr lang="it-IT" b="0" i="1" smtClean="0">
                        <a:latin typeface="Cambria Math" panose="02040503050406030204" pitchFamily="18" charset="0"/>
                      </a:rPr>
                      <m:t>𝑘</m:t>
                    </m:r>
                  </m:oMath>
                </a14:m>
                <a:r>
                  <a:rPr lang="it-IT" dirty="0">
                    <a:latin typeface="+mj-lt"/>
                  </a:rPr>
                  <a:t>: Periodo di incubazione</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𝜆</m:t>
                    </m:r>
                  </m:oMath>
                </a14:m>
                <a:r>
                  <a:rPr lang="it-IT" dirty="0">
                    <a:latin typeface="+mj-lt"/>
                  </a:rPr>
                  <a:t>: Percentuale Positivi/giornalieri</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𝑝</m:t>
                    </m:r>
                  </m:oMath>
                </a14:m>
                <a:r>
                  <a:rPr lang="it-IT" dirty="0">
                    <a:latin typeface="+mj-lt"/>
                  </a:rPr>
                  <a:t>: Percentuale di Positivi quarantenati (1-p): Percentuale di Positivi ospedalizzati</a:t>
                </a:r>
                <a:endParaRPr lang="it-IT" dirty="0">
                  <a:latin typeface="+mj-lt"/>
                </a:endParaRP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1</m:t>
                        </m:r>
                      </m:sub>
                    </m:sSub>
                  </m:oMath>
                </a14:m>
                <a:r>
                  <a:rPr lang="it-IT" dirty="0">
                    <a:latin typeface="+mj-lt"/>
                  </a:rPr>
                  <a:t>: Percentuale di persone che dalla quarantena vengono spostati in reparto Covid in seguito a complicanze.</a:t>
                </a:r>
                <a:endParaRPr lang="it-IT" dirty="0">
                  <a:latin typeface="+mj-lt"/>
                </a:endParaRP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2</m:t>
                        </m:r>
                      </m:sub>
                    </m:sSub>
                  </m:oMath>
                </a14:m>
                <a:r>
                  <a:rPr lang="it-IT" dirty="0">
                    <a:latin typeface="+mj-lt"/>
                  </a:rPr>
                  <a:t>: Percentuale di persone che dal reparto </a:t>
                </a:r>
                <a:r>
                  <a:rPr lang="it-IT" dirty="0" err="1">
                    <a:latin typeface="+mj-lt"/>
                  </a:rPr>
                  <a:t>Covid</a:t>
                </a:r>
                <a:r>
                  <a:rPr lang="it-IT" dirty="0">
                    <a:latin typeface="+mj-lt"/>
                  </a:rPr>
                  <a:t> viene spostato in terapia intensiva in seguito a complicanze.</a:t>
                </a:r>
                <a:endParaRPr lang="it-IT" dirty="0">
                  <a:latin typeface="+mj-lt"/>
                </a:endParaRPr>
              </a:p>
              <a:p>
                <a14:m>
                  <m:oMath xmlns:m="http://schemas.openxmlformats.org/officeDocument/2006/math">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𝛾</m:t>
                        </m:r>
                      </m:e>
                      <m:sub>
                        <m:r>
                          <a:rPr lang="it-IT" b="0" i="1" smtClean="0">
                            <a:latin typeface="Cambria Math" panose="02040503050406030204" pitchFamily="18" charset="0"/>
                            <a:ea typeface="Cambria Math" panose="02040503050406030204" pitchFamily="18" charset="0"/>
                          </a:rPr>
                          <m:t>𝑖</m:t>
                        </m:r>
                      </m:sub>
                    </m:sSub>
                  </m:oMath>
                </a14:m>
                <a:r>
                  <a:rPr lang="it-IT" dirty="0">
                    <a:latin typeface="+mj-lt"/>
                  </a:rPr>
                  <a:t>: Tasso di guarigione senza cure nei compartimenti </a:t>
                </a:r>
                <a14:m>
                  <m:oMath xmlns:m="http://schemas.openxmlformats.org/officeDocument/2006/math">
                    <m:sSub>
                      <m:sSubPr>
                        <m:ctrlPr>
                          <a:rPr lang="it-IT" b="0" i="1" dirty="0" smtClean="0">
                            <a:latin typeface="Cambria Math" panose="02040503050406030204" pitchFamily="18" charset="0"/>
                          </a:rPr>
                        </m:ctrlPr>
                      </m:sSubPr>
                      <m:e>
                        <m:r>
                          <m:rPr>
                            <m:sty m:val="p"/>
                          </m:rPr>
                          <a:rPr lang="it-IT" b="0" i="0" dirty="0" smtClean="0">
                            <a:latin typeface="Cambria Math" panose="02040503050406030204" pitchFamily="18" charset="0"/>
                          </a:rPr>
                          <m:t>I</m:t>
                        </m:r>
                      </m:e>
                      <m:sub>
                        <m:r>
                          <m:rPr>
                            <m:sty m:val="p"/>
                          </m:rPr>
                          <a:rPr lang="it-IT" b="0" i="0" dirty="0" smtClean="0">
                            <a:latin typeface="Cambria Math" panose="02040503050406030204" pitchFamily="18" charset="0"/>
                          </a:rPr>
                          <m:t>a</m:t>
                        </m:r>
                      </m:sub>
                    </m:sSub>
                    <m:d>
                      <m:dPr>
                        <m:ctrlPr>
                          <a:rPr lang="it-IT" b="0" i="1" dirty="0" smtClean="0">
                            <a:latin typeface="Cambria Math" panose="02040503050406030204" pitchFamily="18" charset="0"/>
                          </a:rPr>
                        </m:ctrlPr>
                      </m:dPr>
                      <m:e>
                        <m:r>
                          <a:rPr lang="it-IT" i="1" dirty="0">
                            <a:latin typeface="Cambria Math" panose="02040503050406030204" pitchFamily="18" charset="0"/>
                          </a:rPr>
                          <m:t>𝑖</m:t>
                        </m:r>
                        <m:r>
                          <a:rPr lang="it-IT" i="1" dirty="0">
                            <a:latin typeface="Cambria Math" panose="02040503050406030204" pitchFamily="18" charset="0"/>
                          </a:rPr>
                          <m:t>=</m:t>
                        </m:r>
                        <m:r>
                          <a:rPr lang="it-IT" i="1" dirty="0">
                            <a:latin typeface="Cambria Math" panose="02040503050406030204" pitchFamily="18" charset="0"/>
                          </a:rPr>
                          <m:t>1</m:t>
                        </m:r>
                      </m:e>
                    </m:d>
                    <m:r>
                      <a:rPr lang="it-IT" i="1" dirty="0">
                        <a:latin typeface="Cambria Math" panose="02040503050406030204" pitchFamily="18" charset="0"/>
                      </a:rPr>
                      <m:t>,</m:t>
                    </m:r>
                    <m:r>
                      <a:rPr lang="it-IT" i="1" dirty="0" smtClean="0">
                        <a:latin typeface="Cambria Math" panose="02040503050406030204" pitchFamily="18" charset="0"/>
                      </a:rPr>
                      <m:t> </m:t>
                    </m:r>
                    <m:r>
                      <a:rPr lang="it-IT" b="0" i="1" dirty="0" smtClean="0">
                        <a:latin typeface="Cambria Math" panose="02040503050406030204" pitchFamily="18" charset="0"/>
                      </a:rPr>
                      <m:t>𝑄</m:t>
                    </m:r>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m:t>
                    </m:r>
                    <m:r>
                      <a:rPr lang="it-IT" i="1" dirty="0">
                        <a:latin typeface="Cambria Math" panose="02040503050406030204" pitchFamily="18" charset="0"/>
                      </a:rPr>
                      <m:t>2</m:t>
                    </m:r>
                    <m:r>
                      <a:rPr lang="it-IT" i="1" dirty="0">
                        <a:latin typeface="Cambria Math" panose="02040503050406030204" pitchFamily="18" charset="0"/>
                      </a:rPr>
                      <m:t>),</m:t>
                    </m:r>
                    <m:sSub>
                      <m:sSubPr>
                        <m:ctrlPr>
                          <a:rPr lang="it-IT" i="1" dirty="0">
                            <a:latin typeface="Cambria Math" panose="02040503050406030204" pitchFamily="18" charset="0"/>
                          </a:rPr>
                        </m:ctrlPr>
                      </m:sSubPr>
                      <m:e>
                        <m:r>
                          <a:rPr lang="it-IT" i="1" dirty="0">
                            <a:latin typeface="Cambria Math" panose="02040503050406030204" pitchFamily="18" charset="0"/>
                          </a:rPr>
                          <m:t>𝐼</m:t>
                        </m:r>
                      </m:e>
                      <m:sub>
                        <m:r>
                          <a:rPr lang="it-IT" b="0" i="1" dirty="0" smtClean="0">
                            <a:latin typeface="Cambria Math" panose="02040503050406030204" pitchFamily="18" charset="0"/>
                          </a:rPr>
                          <m:t>1</m:t>
                        </m:r>
                      </m:sub>
                    </m:sSub>
                    <m:r>
                      <a:rPr lang="it-IT" i="1" dirty="0">
                        <a:latin typeface="Cambria Math" panose="02040503050406030204" pitchFamily="18" charset="0"/>
                      </a:rPr>
                      <m:t>(</m:t>
                    </m:r>
                    <m:r>
                      <a:rPr lang="it-IT" i="1" dirty="0">
                        <a:latin typeface="Cambria Math" panose="02040503050406030204" pitchFamily="18" charset="0"/>
                      </a:rPr>
                      <m:t>𝑖</m:t>
                    </m:r>
                    <m:r>
                      <a:rPr lang="it-IT" i="1" dirty="0">
                        <a:latin typeface="Cambria Math" panose="02040503050406030204" pitchFamily="18" charset="0"/>
                      </a:rPr>
                      <m:t>=</m:t>
                    </m:r>
                    <m:r>
                      <a:rPr lang="it-IT" i="1" dirty="0">
                        <a:latin typeface="Cambria Math" panose="02040503050406030204" pitchFamily="18" charset="0"/>
                      </a:rPr>
                      <m:t>3</m:t>
                    </m:r>
                    <m:r>
                      <a:rPr lang="it-IT" i="1" dirty="0">
                        <a:latin typeface="Cambria Math" panose="02040503050406030204" pitchFamily="18" charset="0"/>
                      </a:rPr>
                      <m:t>)</m:t>
                    </m:r>
                  </m:oMath>
                </a14:m>
                <a:endParaRPr lang="it-IT" dirty="0">
                  <a:latin typeface="+mj-lt"/>
                </a:endParaRPr>
              </a:p>
              <a:p>
                <a14:m>
                  <m:oMath xmlns:m="http://schemas.openxmlformats.org/officeDocument/2006/math">
                    <m:r>
                      <m:rPr>
                        <m:sty m:val="p"/>
                      </m:rPr>
                      <a:rPr lang="it-IT" b="0" i="0" smtClean="0">
                        <a:latin typeface="Cambria Math" panose="02040503050406030204" pitchFamily="18" charset="0"/>
                        <a:ea typeface="Cambria Math" panose="02040503050406030204" pitchFamily="18" charset="0"/>
                      </a:rPr>
                      <m:t>m</m:t>
                    </m:r>
                  </m:oMath>
                </a14:m>
                <a:r>
                  <a:rPr lang="it-IT" dirty="0">
                    <a:latin typeface="+mj-lt"/>
                  </a:rPr>
                  <a:t>: Tasso di mortalità causa Covid </a:t>
                </a:r>
                <a:endParaRPr lang="it-IT" dirty="0">
                  <a:latin typeface="+mj-lt"/>
                </a:endParaRPr>
              </a:p>
              <a:p>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𝑗</m:t>
                        </m:r>
                      </m:sub>
                    </m:sSub>
                  </m:oMath>
                </a14:m>
                <a:r>
                  <a:rPr lang="it-IT" dirty="0">
                    <a:latin typeface="+mj-lt"/>
                  </a:rPr>
                  <a:t>: Tasso di successo del controllo </a:t>
                </a: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𝑗</m:t>
                        </m:r>
                      </m:sub>
                    </m:sSub>
                    <m:r>
                      <a:rPr lang="it-IT" b="0" i="1" smtClean="0">
                        <a:latin typeface="Cambria Math" panose="02040503050406030204" pitchFamily="18" charset="0"/>
                      </a:rPr>
                      <m:t> (</m:t>
                    </m:r>
                    <m:r>
                      <a:rPr lang="it-IT" b="0" i="1" smtClean="0">
                        <a:latin typeface="Cambria Math" panose="02040503050406030204" pitchFamily="18" charset="0"/>
                      </a:rPr>
                      <m:t>𝑗</m:t>
                    </m:r>
                    <m:r>
                      <a:rPr lang="it-IT" b="0" i="1" smtClean="0">
                        <a:latin typeface="Cambria Math" panose="02040503050406030204" pitchFamily="18" charset="0"/>
                      </a:rPr>
                      <m:t>=</m:t>
                    </m:r>
                    <m:r>
                      <a:rPr lang="it-IT" b="0" i="1" smtClean="0">
                        <a:latin typeface="Cambria Math" panose="02040503050406030204" pitchFamily="18" charset="0"/>
                      </a:rPr>
                      <m:t>1</m:t>
                    </m:r>
                    <m:r>
                      <a:rPr lang="it-IT" b="0" i="1" smtClean="0">
                        <a:latin typeface="Cambria Math" panose="02040503050406030204" pitchFamily="18" charset="0"/>
                      </a:rPr>
                      <m:t>,</m:t>
                    </m:r>
                    <m:r>
                      <a:rPr lang="it-IT" b="0" i="1" smtClean="0">
                        <a:latin typeface="Cambria Math" panose="02040503050406030204" pitchFamily="18" charset="0"/>
                      </a:rPr>
                      <m:t>2</m:t>
                    </m:r>
                    <m:r>
                      <a:rPr lang="it-IT" b="0" i="1" smtClean="0">
                        <a:latin typeface="Cambria Math" panose="02040503050406030204" pitchFamily="18" charset="0"/>
                      </a:rPr>
                      <m:t>)</m:t>
                    </m:r>
                  </m:oMath>
                </a14:m>
                <a:r>
                  <a:rPr lang="it-IT" dirty="0">
                    <a:latin typeface="+mj-lt"/>
                  </a:rPr>
                  <a:t>, efficacia </a:t>
                </a:r>
                <a:r>
                  <a:rPr lang="it-IT">
                    <a:latin typeface="+mj-lt"/>
                  </a:rPr>
                  <a:t>del controllo </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𝜏</m:t>
                    </m:r>
                  </m:oMath>
                </a14:m>
                <a:r>
                  <a:rPr lang="it-IT" dirty="0">
                    <a:latin typeface="+mj-lt"/>
                  </a:rPr>
                  <a:t>: Inverso tempo medio per effettuare il tampone (sia in riferimento all’insorgenza dei sintomi sia in riferimento al tempo impiegato per venire a conoscenza del contatto con un positivo)</a:t>
                </a:r>
                <a:endParaRPr lang="it-IT" dirty="0">
                  <a:latin typeface="+mj-lt"/>
                </a:endParaRPr>
              </a:p>
              <a:p>
                <a14:m>
                  <m:oMath xmlns:m="http://schemas.openxmlformats.org/officeDocument/2006/math">
                    <m:r>
                      <a:rPr lang="it-IT" b="0" i="1" smtClean="0">
                        <a:latin typeface="Cambria Math" panose="02040503050406030204" pitchFamily="18" charset="0"/>
                        <a:ea typeface="Cambria Math" panose="02040503050406030204" pitchFamily="18" charset="0"/>
                      </a:rPr>
                      <m:t>𝜂</m:t>
                    </m:r>
                  </m:oMath>
                </a14:m>
                <a:r>
                  <a:rPr lang="it-IT" dirty="0">
                    <a:latin typeface="+mj-lt"/>
                  </a:rPr>
                  <a:t>: Inverso del tempo medio per tornare nuovamente suscettibile al virus. </a:t>
                </a:r>
                <a:endParaRPr lang="it-IT" dirty="0">
                  <a:latin typeface="+mj-lt"/>
                </a:endParaRPr>
              </a:p>
            </p:txBody>
          </p:sp>
        </mc:Choice>
        <mc:Fallback>
          <p:sp>
            <p:nvSpPr>
              <p:cNvPr id="3" name="Segnaposto contenuto 2"/>
              <p:cNvSpPr>
                <a:spLocks noRot="true" noChangeAspect="true" noMove="true" noResize="true" noEditPoints="true" noAdjustHandles="true" noChangeArrowheads="true" noChangeShapeType="true" noTextEdit="true"/>
              </p:cNvSpPr>
              <p:nvPr>
                <p:ph idx="1"/>
              </p:nvPr>
            </p:nvSpPr>
            <p:spPr>
              <a:xfrm>
                <a:off x="742950" y="443155"/>
                <a:ext cx="10515600" cy="5971690"/>
              </a:xfrm>
              <a:blipFill rotWithShape="true">
                <a:blip r:embed="rId1"/>
                <a:stretch>
                  <a:fillRect t="-9" b="1"/>
                </a:stretch>
              </a:blipFill>
            </p:spPr>
            <p:txBody>
              <a:bodyPr/>
              <a:lstStyle/>
              <a:p>
                <a:r>
                  <a:rPr lang="en-US"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mc:Choice xmlns:a14="http://schemas.microsoft.com/office/drawing/2010/main"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1"/>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2"/>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3"/>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4"/>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5"/>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true">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true">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true">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true">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6"/>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7"/>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true"/>
          <p:nvPr/>
        </p:nvSpPr>
        <p:spPr>
          <a:xfrm>
            <a:off x="2971454" y="201995"/>
            <a:ext cx="6224563" cy="492443"/>
          </a:xfrm>
          <a:prstGeom prst="rect">
            <a:avLst/>
          </a:prstGeom>
          <a:noFill/>
        </p:spPr>
        <p:txBody>
          <a:bodyPr wrap="square" rtlCol="0">
            <a:spAutoFit/>
          </a:bodyPr>
          <a:lstStyle/>
          <a:p>
            <a:pPr algn="ctr"/>
            <a:r>
              <a:rPr lang="it-IT" sz="2600" dirty="0">
                <a:latin typeface="+mj-lt"/>
              </a:rPr>
              <a:t>Schema a blocchi</a:t>
            </a:r>
            <a:endParaRPr lang="it-IT" sz="26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true">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8" name="CasellaDiTesto 87"/>
              <p:cNvSpPr txBox="true"/>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a:rPr lang="it-IT" sz="1200" b="0" i="0" smtClean="0">
                        <a:effectLst/>
                        <a:latin typeface="Cambria Math" panose="02040503050406030204" pitchFamily="18" charset="0"/>
                        <a:ea typeface="Cambria Math" panose="02040503050406030204" pitchFamily="18" charset="0"/>
                      </a:rPr>
                      <m:t>1</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a:rPr lang="it-IT" sz="1200" b="0" i="0" smtClean="0">
                          <a:effectLst/>
                          <a:latin typeface="Cambria Math" panose="02040503050406030204" pitchFamily="18" charset="0"/>
                          <a:ea typeface="Cambria Math" panose="02040503050406030204" pitchFamily="18" charset="0"/>
                        </a:rPr>
                        <m:t>1</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p:sp>
            <p:nvSpPr>
              <p:cNvPr id="88" name="CasellaDiTesto 87"/>
              <p:cNvSpPr txBox="true">
                <a:spLocks noRot="true" noChangeAspect="true" noMove="true" noResize="true" noEditPoints="true" noAdjustHandles="true" noChangeArrowheads="true" noChangeShapeType="true" noTextEdit="true"/>
              </p:cNvSpPr>
              <p:nvPr/>
            </p:nvSpPr>
            <p:spPr>
              <a:xfrm>
                <a:off x="399725" y="4849840"/>
                <a:ext cx="4379306" cy="1527901"/>
              </a:xfrm>
              <a:prstGeom prst="rect">
                <a:avLst/>
              </a:prstGeom>
              <a:blipFill rotWithShape="true">
                <a:blip r:embed="rId8"/>
                <a:stretch>
                  <a:fillRect l="-123" t="-314" r="-101" b="-30975"/>
                </a:stretch>
              </a:blipFill>
              <a:ln>
                <a:solidFill>
                  <a:schemeClr val="tx1"/>
                </a:solidFill>
                <a:prstDash val="sysDot"/>
              </a:ln>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9" name="CasellaDiTesto 88"/>
              <p:cNvSpPr txBox="true"/>
              <p:nvPr/>
            </p:nvSpPr>
            <p:spPr>
              <a:xfrm>
                <a:off x="6535477" y="1399743"/>
                <a:ext cx="1101012" cy="34233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r>
                            <a:rPr lang="it-IT" sz="1400" b="0" i="0" smtClean="0">
                              <a:effectLst>
                                <a:outerShdw blurRad="38100" dist="38100" dir="2700000" algn="tl">
                                  <a:srgbClr val="000000">
                                    <a:alpha val="43137"/>
                                  </a:srgbClr>
                                </a:outerShdw>
                              </a:effectLst>
                              <a:latin typeface="Cambria Math" panose="02040503050406030204" pitchFamily="18" charset="0"/>
                            </a:rPr>
                            <m:t>−</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9"/>
                <a:stretch>
                  <a:fillRect l="-5" t="-59" r="56" b="-4851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2" name="CasellaDiTesto 91"/>
              <p:cNvSpPr txBox="true"/>
              <p:nvPr/>
            </p:nvSpPr>
            <p:spPr>
              <a:xfrm rot="20572297">
                <a:off x="7839005" y="2405758"/>
                <a:ext cx="1101012"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0"/>
                <a:stretch>
                  <a:fillRect l="-1955" t="-50464" r="-1859" b="-5028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3" name="CasellaDiTesto 92"/>
              <p:cNvSpPr txBox="true"/>
              <p:nvPr/>
            </p:nvSpPr>
            <p:spPr>
              <a:xfrm>
                <a:off x="9260075" y="1457486"/>
                <a:ext cx="385731"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1"/>
                <a:stretch>
                  <a:fillRect l="-131" t="-52" r="40" b="19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4" name="CasellaDiTesto 93"/>
              <p:cNvSpPr txBox="true"/>
              <p:nvPr/>
            </p:nvSpPr>
            <p:spPr>
              <a:xfrm>
                <a:off x="8245267" y="3934466"/>
                <a:ext cx="1004887"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2"/>
                <a:stretch>
                  <a:fillRect l="-42" t="-2" r="11" b="-5391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1" name="CasellaDiTesto 90"/>
              <p:cNvSpPr txBox="true"/>
              <p:nvPr/>
            </p:nvSpPr>
            <p:spPr>
              <a:xfrm rot="19754708">
                <a:off x="9061013" y="4289896"/>
                <a:ext cx="493713"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3"/>
                <a:stretch>
                  <a:fillRect l="-8915" t="-33989" r="-8899" b="-3395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5" name="CasellaDiTesto 94"/>
              <p:cNvSpPr txBox="true"/>
              <p:nvPr/>
            </p:nvSpPr>
            <p:spPr>
              <a:xfrm>
                <a:off x="8778540" y="3211374"/>
                <a:ext cx="1004886"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m:t>
                      </m:r>
                      <m:r>
                        <a:rPr lang="it-IT" sz="1400" b="0" i="0" smtClean="0">
                          <a:effectLst>
                            <a:outerShdw blurRad="38100" dist="38100" dir="2700000" algn="tl">
                              <a:srgbClr val="000000">
                                <a:alpha val="43137"/>
                              </a:srgbClr>
                            </a:outerShdw>
                          </a:effectLst>
                          <a:latin typeface="Cambria Math" panose="02040503050406030204" pitchFamily="18" charset="0"/>
                        </a:rPr>
                        <m:t>1</m:t>
                      </m:r>
                      <m:r>
                        <a:rPr lang="it-IT" sz="1400" b="0" i="0" smtClean="0">
                          <a:effectLst>
                            <a:outerShdw blurRad="38100" dist="38100" dir="2700000" algn="tl">
                              <a:srgbClr val="000000">
                                <a:alpha val="43137"/>
                              </a:srgbClr>
                            </a:outerShdw>
                          </a:effectLst>
                          <a:latin typeface="Cambria Math" panose="02040503050406030204" pitchFamily="18" charset="0"/>
                        </a:rPr>
                        <m:t>−</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4"/>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true">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CasellaDiTesto 101"/>
              <p:cNvSpPr txBox="true"/>
              <p:nvPr/>
            </p:nvSpPr>
            <p:spPr>
              <a:xfrm>
                <a:off x="9575767" y="5035632"/>
                <a:ext cx="530749"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5"/>
                <a:stretch>
                  <a:fillRect l="-113" t="-27" r="93" b="16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4" name="CasellaDiTesto 103"/>
              <p:cNvSpPr txBox="true"/>
              <p:nvPr/>
            </p:nvSpPr>
            <p:spPr>
              <a:xfrm>
                <a:off x="5736140" y="1041694"/>
                <a:ext cx="258687"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6"/>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4" name="CasellaDiTesto 133"/>
              <p:cNvSpPr txBox="true"/>
              <p:nvPr/>
            </p:nvSpPr>
            <p:spPr>
              <a:xfrm>
                <a:off x="5629797" y="2032469"/>
                <a:ext cx="385038"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7"/>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6" name="CasellaDiTesto 135"/>
              <p:cNvSpPr txBox="true"/>
              <p:nvPr/>
            </p:nvSpPr>
            <p:spPr>
              <a:xfrm>
                <a:off x="7395672" y="3223108"/>
                <a:ext cx="405373"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8"/>
                <a:stretch>
                  <a:fillRect l="-114" t="-157" r="17" b="9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0" name="CasellaDiTesto 99"/>
              <p:cNvSpPr txBox="true"/>
              <p:nvPr/>
            </p:nvSpPr>
            <p:spPr>
              <a:xfrm rot="19848741">
                <a:off x="8983015" y="2585039"/>
                <a:ext cx="1101012" cy="307777"/>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m:t>
                      </m:r>
                      <m:r>
                        <a:rPr lang="it-IT" sz="1400" i="0" smtClean="0">
                          <a:effectLst>
                            <a:outerShdw blurRad="38100" dist="38100" dir="2700000" algn="tl">
                              <a:srgbClr val="000000">
                                <a:alpha val="43137"/>
                              </a:srgbClr>
                            </a:outerShdw>
                          </a:effectLst>
                          <a:latin typeface="Cambria Math" panose="02040503050406030204" pitchFamily="18" charset="0"/>
                        </a:rPr>
                        <m:t>1</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19"/>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6" name="CasellaDiTesto 155"/>
              <p:cNvSpPr txBox="true"/>
              <p:nvPr/>
            </p:nvSpPr>
            <p:spPr>
              <a:xfrm rot="2070687" flipH="true">
                <a:off x="7354909" y="4317081"/>
                <a:ext cx="359782"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0"/>
                <a:stretch>
                  <a:fillRect l="-15449" t="-24460" r="-15334" b="-2429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8" name="CasellaDiTesto 157"/>
              <p:cNvSpPr txBox="true"/>
              <p:nvPr/>
            </p:nvSpPr>
            <p:spPr>
              <a:xfrm>
                <a:off x="10720691" y="3262948"/>
                <a:ext cx="259993" cy="30777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1"/>
                <a:stretch>
                  <a:fillRect l="-239" t="-103" r="-5027" b="3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9" name="CasellaDiTesto 158"/>
              <p:cNvSpPr txBox="true"/>
              <p:nvPr/>
            </p:nvSpPr>
            <p:spPr>
              <a:xfrm>
                <a:off x="1022445" y="3008026"/>
                <a:ext cx="3228227" cy="923330"/>
              </a:xfrm>
              <a:prstGeom prst="rect">
                <a:avLst/>
              </a:prstGeom>
              <a:noFill/>
              <a:ln w="6350">
                <a:solidFill>
                  <a:schemeClr val="tx1"/>
                </a:solidFill>
              </a:ln>
            </p:spPr>
            <p:txBody>
              <a:bodyPr wrap="square" rtlCol="0">
                <a:spAutoFit/>
              </a:bodyPr>
              <a:lstStyle/>
              <a:p>
                <a:r>
                  <a:rPr lang="it-IT" dirty="0"/>
                  <a:t>Ogni blocco ha un uscita </a:t>
                </a:r>
                <a14:m>
                  <m:oMath xmlns:m="http://schemas.openxmlformats.org/officeDocument/2006/math">
                    <m:r>
                      <a:rPr lang="it-IT" i="1" dirty="0" smtClean="0">
                        <a:latin typeface="Cambria Math" panose="02040503050406030204" pitchFamily="18" charset="0"/>
                      </a:rPr>
                      <m:t>𝑑</m:t>
                    </m:r>
                  </m:oMath>
                </a14:m>
                <a:r>
                  <a:rPr lang="it-IT" dirty="0"/>
                  <a:t> non presente ai fini della rappresentazione </a:t>
                </a:r>
                <a:endParaRPr lang="it-IT" dirty="0"/>
              </a:p>
            </p:txBody>
          </p:sp>
        </mc:Choice>
        <mc:Fallback>
          <p:sp>
            <p:nvSpPr>
              <p:cNvPr id="159" name="CasellaDiTesto 158"/>
              <p:cNvSpPr txBox="true">
                <a:spLocks noRot="true" noChangeAspect="true" noMove="true" noResize="true" noEditPoints="true" noAdjustHandles="true" noChangeArrowheads="true" noChangeShapeType="true" noTextEdit="true"/>
              </p:cNvSpPr>
              <p:nvPr/>
            </p:nvSpPr>
            <p:spPr>
              <a:xfrm>
                <a:off x="1022445" y="3008026"/>
                <a:ext cx="3228227" cy="923330"/>
              </a:xfrm>
              <a:prstGeom prst="rect">
                <a:avLst/>
              </a:prstGeom>
              <a:blipFill rotWithShape="true">
                <a:blip r:embed="rId22"/>
                <a:stretch>
                  <a:fillRect l="-160" t="-554" r="-138" b="-474"/>
                </a:stretch>
              </a:blipFill>
              <a:ln w="6350">
                <a:solidFill>
                  <a:schemeClr val="tx1"/>
                </a:solidFill>
              </a:ln>
            </p:spPr>
            <p:txBody>
              <a:bodyPr/>
              <a:lstStyle/>
              <a:p>
                <a:r>
                  <a:rPr lang="en-US" altLang="en-US">
                    <a:noFill/>
                  </a:rPr>
                  <a:t> </a:t>
                </a:r>
              </a:p>
            </p:txBody>
          </p:sp>
        </mc:Fallback>
      </mc:AlternateContent>
      <p:cxnSp>
        <p:nvCxnSpPr>
          <p:cNvPr id="62" name="Connettore a gomito 61"/>
          <p:cNvCxnSpPr>
            <a:stCxn id="8" idx="3"/>
            <a:endCxn id="6" idx="3"/>
          </p:cNvCxnSpPr>
          <p:nvPr/>
        </p:nvCxnSpPr>
        <p:spPr>
          <a:xfrm flipH="true">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Rettangolo 52"/>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p:sp>
            <p:nvSpPr>
              <p:cNvPr id="53" name="Rettangolo 52"/>
              <p:cNvSpPr>
                <a:spLocks noRot="true" noChangeAspect="true" noMove="true" noResize="true" noEditPoints="true" noAdjustHandles="true" noChangeArrowheads="true" noChangeShapeType="true" noTextEdit="true"/>
              </p:cNvSpPr>
              <p:nvPr/>
            </p:nvSpPr>
            <p:spPr>
              <a:xfrm>
                <a:off x="4974176" y="5409070"/>
                <a:ext cx="1004888" cy="600075"/>
              </a:xfrm>
              <a:prstGeom prst="rect">
                <a:avLst/>
              </a:prstGeom>
              <a:blipFill rotWithShape="true">
                <a:blip r:embed="rId23"/>
                <a:stretch>
                  <a:fillRect l="-1918" t="-3198" r="-1842" b="-315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54" name="Connettore 2 53"/>
          <p:cNvCxnSpPr>
            <a:endCxn id="53" idx="0"/>
          </p:cNvCxnSpPr>
          <p:nvPr/>
        </p:nvCxnSpPr>
        <p:spPr>
          <a:xfrm>
            <a:off x="5476620" y="2041574"/>
            <a:ext cx="0" cy="336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8" name="CasellaDiTesto 57"/>
              <p:cNvSpPr txBox="true"/>
              <p:nvPr/>
            </p:nvSpPr>
            <p:spPr>
              <a:xfrm>
                <a:off x="5020653" y="3291110"/>
                <a:ext cx="469808"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p:sp>
            <p:nvSpPr>
              <p:cNvPr id="58" name="CasellaDiTesto 57"/>
              <p:cNvSpPr txBox="true">
                <a:spLocks noRot="true" noChangeAspect="true" noMove="true" noResize="true" noEditPoints="true" noAdjustHandles="true" noChangeArrowheads="true" noChangeShapeType="true" noTextEdit="true"/>
              </p:cNvSpPr>
              <p:nvPr/>
            </p:nvSpPr>
            <p:spPr>
              <a:xfrm>
                <a:off x="5020653" y="3291110"/>
                <a:ext cx="469808" cy="338554"/>
              </a:xfrm>
              <a:prstGeom prst="rect">
                <a:avLst/>
              </a:prstGeom>
              <a:blipFill rotWithShape="true">
                <a:blip r:embed="rId24"/>
                <a:stretch>
                  <a:fillRect l="-73" t="-160" r="53" b="1"/>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Modello: azioni di controllo</a:t>
            </a:r>
            <a:endParaRPr lang="it-IT" dirty="0"/>
          </a:p>
        </p:txBody>
      </p:sp>
      <p:sp>
        <p:nvSpPr>
          <p:cNvPr id="3" name="Segnaposto contenuto 2"/>
          <p:cNvSpPr>
            <a:spLocks noGrp="true"/>
          </p:cNvSpPr>
          <p:nvPr>
            <p:ph idx="1"/>
          </p:nvPr>
        </p:nvSpPr>
        <p:spPr/>
        <p:txBody>
          <a:bodyPr/>
          <a:lstStyle/>
          <a:p>
            <a:pPr marL="0" indent="0">
              <a:buNone/>
            </a:pPr>
            <a:r>
              <a:rPr lang="it-IT" dirty="0"/>
              <a:t>Consideriamo quattro differenti modi per agire sul sistema:</a:t>
            </a:r>
            <a:endParaRPr lang="it-IT" dirty="0"/>
          </a:p>
          <a:p>
            <a:pPr marL="0" indent="0">
              <a:buNone/>
            </a:pPr>
            <a:endParaRPr lang="it-IT" dirty="0"/>
          </a:p>
          <a:p>
            <a:pPr marL="0" indent="0">
              <a:buNone/>
            </a:pPr>
            <a:endParaRPr lang="it-IT" dirty="0"/>
          </a:p>
        </p:txBody>
      </p:sp>
      <mc:AlternateContent xmlns:mc="http://schemas.openxmlformats.org/markup-compatibility/2006" xmlns:a14="http://schemas.microsoft.com/office/drawing/2010/main">
        <mc:Choice Requires="a14">
          <p:graphicFrame>
            <p:nvGraphicFramePr>
              <p:cNvPr id="5" name="Tabella 5"/>
              <p:cNvGraphicFramePr>
                <a:graphicFrameLocks noGrp="true"/>
              </p:cNvGraphicFramePr>
              <p:nvPr/>
            </p:nvGraphicFramePr>
            <p:xfrm>
              <a:off x="1224132" y="2464435"/>
              <a:ext cx="8128000" cy="4028440"/>
            </p:xfrm>
            <a:graphic>
              <a:graphicData uri="http://schemas.openxmlformats.org/drawingml/2006/table">
                <a:tbl>
                  <a:tblPr firstRow="true" bandRow="true">
                    <a:tableStyleId>{D7AC3CCA-C797-4891-BE02-D94E43425B78}</a:tableStyleId>
                  </a:tblPr>
                  <a:tblGrid>
                    <a:gridCol w="4064000"/>
                    <a:gridCol w="4064000"/>
                  </a:tblGrid>
                  <a:tr h="370840">
                    <a:tc>
                      <a:txBody>
                        <a:bodyPr/>
                        <a:lstStyle/>
                        <a:p>
                          <a:r>
                            <a:rPr lang="it-IT" dirty="0"/>
                            <a:t>Variabili di controllo </a:t>
                          </a:r>
                          <a:endParaRPr lang="it-IT" dirty="0"/>
                        </a:p>
                      </a:txBody>
                      <a:tcPr/>
                    </a:tc>
                    <a:tc>
                      <a:txBody>
                        <a:bodyPr/>
                        <a:lstStyle/>
                        <a:p>
                          <a:r>
                            <a:rPr lang="it-IT" dirty="0"/>
                            <a:t>Linea politica applicata</a:t>
                          </a:r>
                          <a:endParaRPr lang="it-IT" dirty="0"/>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𝑝</m:t>
                                    </m:r>
                                  </m:sub>
                                </m:sSub>
                              </m:oMath>
                            </m:oMathPara>
                          </a14:m>
                          <a:endParaRPr lang="it-IT" dirty="0"/>
                        </a:p>
                      </a:txBody>
                      <a:tcPr/>
                    </a:tc>
                    <a:tc>
                      <a:txBody>
                        <a:bodyPr/>
                        <a:lstStyle/>
                        <a:p>
                          <a:r>
                            <a:rPr lang="it-IT" dirty="0"/>
                            <a:t>Controllo preventivo in riferimento al distanziamento sociale, uso di mascherine, campagne informative preventive, restrizioni </a:t>
                          </a:r>
                          <a:endParaRPr lang="it-IT" dirty="0"/>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1</m:t>
                                    </m:r>
                                  </m:sub>
                                </m:sSub>
                              </m:oMath>
                            </m:oMathPara>
                          </a14:m>
                          <a:endParaRPr lang="it-IT" dirty="0"/>
                        </a:p>
                      </a:txBody>
                      <a:tcPr/>
                    </a:tc>
                    <a:tc>
                      <a:txBody>
                        <a:bodyPr/>
                        <a:lstStyle/>
                        <a:p>
                          <a:r>
                            <a:rPr lang="it-IT" dirty="0"/>
                            <a:t>Controllo sugli investimenti rispetto alla cura degli individui infetti ospedalizzati non in TI</a:t>
                          </a:r>
                          <a:endParaRPr lang="it-IT" dirty="0"/>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2</m:t>
                                    </m:r>
                                  </m:sub>
                                </m:sSub>
                              </m:oMath>
                            </m:oMathPara>
                          </a14:m>
                          <a:endParaRPr lang="it-IT" dirty="0"/>
                        </a:p>
                      </a:txBody>
                      <a:tcPr/>
                    </a:tc>
                    <a:tc>
                      <a:txBody>
                        <a:bodyPr/>
                        <a:lstStyle/>
                        <a:p>
                          <a:r>
                            <a:rPr lang="it-IT" dirty="0"/>
                            <a:t>Controllo sugli investimenti rispetto alla cura degli individui infetti ospedalizzati in TI</a:t>
                          </a:r>
                          <a:endParaRPr lang="it-IT" dirty="0"/>
                        </a:p>
                      </a:txBody>
                      <a:tcPr/>
                    </a:tc>
                  </a:tr>
                  <a:tr h="370840">
                    <a:tc>
                      <a:txBody>
                        <a:bodyPr/>
                        <a:lstStyle/>
                        <a:p>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𝑢</m:t>
                                    </m:r>
                                  </m:e>
                                  <m:sub>
                                    <m:r>
                                      <a:rPr lang="it-IT" b="0" i="1" smtClean="0">
                                        <a:latin typeface="Cambria Math" panose="02040503050406030204" pitchFamily="18" charset="0"/>
                                      </a:rPr>
                                      <m:t>𝑣𝑎</m:t>
                                    </m:r>
                                  </m:sub>
                                </m:sSub>
                              </m:oMath>
                            </m:oMathPara>
                          </a14:m>
                          <a:endParaRPr lang="it-IT" dirty="0"/>
                        </a:p>
                      </a:txBody>
                      <a:tcPr/>
                    </a:tc>
                    <a:tc>
                      <a:txBody>
                        <a:bodyPr/>
                        <a:lstStyle/>
                        <a:p>
                          <a:r>
                            <a:rPr lang="it-IT" dirty="0"/>
                            <a:t>Controllo sugli investimenti rispetto al vaccino </a:t>
                          </a:r>
                          <a:endParaRPr lang="it-IT" dirty="0"/>
                        </a:p>
                      </a:txBody>
                      <a:tcPr/>
                    </a:tc>
                  </a:tr>
                </a:tbl>
              </a:graphicData>
            </a:graphic>
          </p:graphicFrame>
        </mc:Choice>
        <mc:Fallback xmlns="">
          <p:graphicFrame>
            <p:nvGraphicFramePr>
              <p:cNvPr id="5" name="Tabella 5"/>
              <p:cNvGraphicFramePr>
                <a:graphicFrameLocks noGrp="true"/>
              </p:cNvGraphicFramePr>
              <p:nvPr/>
            </p:nvGraphicFramePr>
            <p:xfrm>
              <a:off x="1224132" y="2464435"/>
              <a:ext cx="8128000" cy="4028440"/>
            </p:xfrm>
            <a:graphic>
              <a:graphicData uri="http://schemas.openxmlformats.org/drawingml/2006/table">
                <a:tbl>
                  <a:tblPr firstRow="true" bandRow="true">
                    <a:tableStyleId>{D7AC3CCA-C797-4891-BE02-D94E43425B78}</a:tableStyleId>
                  </a:tblPr>
                  <a:tblGrid>
                    <a:gridCol w="4064000"/>
                    <a:gridCol w="4064000"/>
                  </a:tblGrid>
                  <a:tr h="370840">
                    <a:tc>
                      <a:txBody>
                        <a:bodyPr/>
                        <a:lstStyle/>
                        <a:p>
                          <a:r>
                            <a:rPr lang="it-IT" dirty="0"/>
                            <a:t>Variabili di controllo </a:t>
                          </a:r>
                          <a:endParaRPr lang="it-IT" dirty="0"/>
                        </a:p>
                      </a:txBody>
                      <a:tcPr/>
                    </a:tc>
                    <a:tc>
                      <a:txBody>
                        <a:bodyPr/>
                        <a:lstStyle/>
                        <a:p>
                          <a:r>
                            <a:rPr lang="it-IT" dirty="0"/>
                            <a:t>Linea politica applicata</a:t>
                          </a:r>
                          <a:endParaRPr lang="it-IT" dirty="0"/>
                        </a:p>
                      </a:txBody>
                      <a:tcPr/>
                    </a:tc>
                  </a:tr>
                  <a:tr h="1188720">
                    <a:tc>
                      <a:txBody>
                        <a:bodyPr/>
                        <a:lstStyle/>
                        <a:p>
                          <a:endParaRPr lang="en-US"/>
                        </a:p>
                      </a:txBody>
                      <a:tcPr>
                        <a:blipFill>
                          <a:blip r:embed="rId1"/>
                        </a:blipFill>
                      </a:tcPr>
                    </a:tc>
                    <a:tc>
                      <a:txBody>
                        <a:bodyPr/>
                        <a:lstStyle/>
                        <a:p>
                          <a:r>
                            <a:rPr lang="it-IT" dirty="0"/>
                            <a:t>Controllo preventivo in riferimento al distanziamento sociale, uso di mascherine, campagne informative preventive, restrizioni </a:t>
                          </a:r>
                          <a:endParaRPr lang="it-IT" dirty="0"/>
                        </a:p>
                      </a:txBody>
                      <a:tcPr/>
                    </a:tc>
                  </a:tr>
                  <a:tr h="914400">
                    <a:tc>
                      <a:txBody>
                        <a:bodyPr/>
                        <a:lstStyle/>
                        <a:p>
                          <a:endParaRPr lang="en-US"/>
                        </a:p>
                      </a:txBody>
                      <a:tcPr>
                        <a:blipFill>
                          <a:blip r:embed="rId1"/>
                        </a:blipFill>
                      </a:tcPr>
                    </a:tc>
                    <a:tc>
                      <a:txBody>
                        <a:bodyPr/>
                        <a:lstStyle/>
                        <a:p>
                          <a:r>
                            <a:rPr lang="it-IT" dirty="0"/>
                            <a:t>Controllo sugli investimenti rispetto alla cura degli individui infetti ospedalizzati non in TI</a:t>
                          </a:r>
                          <a:endParaRPr lang="it-IT" dirty="0"/>
                        </a:p>
                      </a:txBody>
                      <a:tcPr/>
                    </a:tc>
                  </a:tr>
                  <a:tr h="914400">
                    <a:tc>
                      <a:txBody>
                        <a:bodyPr/>
                        <a:lstStyle/>
                        <a:p>
                          <a:endParaRPr lang="en-US"/>
                        </a:p>
                      </a:txBody>
                      <a:tcPr>
                        <a:blipFill>
                          <a:blip r:embed="rId1"/>
                        </a:blipFill>
                      </a:tcPr>
                    </a:tc>
                    <a:tc>
                      <a:txBody>
                        <a:bodyPr/>
                        <a:lstStyle/>
                        <a:p>
                          <a:r>
                            <a:rPr lang="it-IT" dirty="0"/>
                            <a:t>Controllo sugli investimenti rispetto alla cura degli individui infetti ospedalizzati in TI</a:t>
                          </a:r>
                          <a:endParaRPr lang="it-IT" dirty="0"/>
                        </a:p>
                      </a:txBody>
                      <a:tcPr/>
                    </a:tc>
                  </a:tr>
                  <a:tr h="640080">
                    <a:tc>
                      <a:txBody>
                        <a:bodyPr/>
                        <a:lstStyle/>
                        <a:p>
                          <a:endParaRPr lang="en-US"/>
                        </a:p>
                      </a:txBody>
                      <a:tcPr>
                        <a:blipFill>
                          <a:blip r:embed="rId1"/>
                        </a:blipFill>
                      </a:tcPr>
                    </a:tc>
                    <a:tc>
                      <a:txBody>
                        <a:bodyPr/>
                        <a:lstStyle/>
                        <a:p>
                          <a:r>
                            <a:rPr lang="it-IT" dirty="0"/>
                            <a:t>Controllo sugli investimenti rispetto al vaccino </a:t>
                          </a:r>
                          <a:endParaRPr lang="it-IT" dirty="0"/>
                        </a:p>
                      </a:txBody>
                      <a:tcPr/>
                    </a:tc>
                  </a:tr>
                </a:tbl>
              </a:graphicData>
            </a:graphic>
          </p:graphicFrame>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err="1"/>
              <a:t>Pontryagin</a:t>
            </a:r>
            <a:r>
              <a:rPr lang="it-IT" dirty="0"/>
              <a:t> maximum </a:t>
            </a:r>
            <a:r>
              <a:rPr lang="it-IT" dirty="0" err="1"/>
              <a:t>principle</a:t>
            </a:r>
            <a:endParaRPr lang="it-IT" dirty="0"/>
          </a:p>
        </p:txBody>
      </p:sp>
      <p:sp>
        <p:nvSpPr>
          <p:cNvPr id="3" name="Segnaposto contenuto 2"/>
          <p:cNvSpPr>
            <a:spLocks noGrp="true"/>
          </p:cNvSpPr>
          <p:nvPr>
            <p:ph idx="1"/>
          </p:nvPr>
        </p:nvSpPr>
        <p:spPr/>
        <p:txBody>
          <a:bodyPr/>
          <a:lstStyle/>
          <a:p>
            <a:endParaRPr 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Obiettivi ottimizzazione</a:t>
            </a:r>
            <a:endParaRPr lang="it-IT" dirty="0"/>
          </a:p>
        </p:txBody>
      </p:sp>
      <p:sp>
        <p:nvSpPr>
          <p:cNvPr id="3" name="Segnaposto contenuto 2"/>
          <p:cNvSpPr>
            <a:spLocks noGrp="true"/>
          </p:cNvSpPr>
          <p:nvPr>
            <p:ph idx="1"/>
          </p:nvPr>
        </p:nvSpPr>
        <p:spPr/>
        <p:txBody>
          <a:bodyPr/>
          <a:lstStyle/>
          <a:p>
            <a:pPr marL="514350" indent="-514350">
              <a:buFont typeface="+mj-lt"/>
              <a:buAutoNum type="arabicPeriod"/>
            </a:pPr>
            <a:r>
              <a:rPr lang="it-IT" dirty="0"/>
              <a:t>Minimizzare il numero di persone ospedalizzate con sintomi (non in terapia intensiva) </a:t>
            </a:r>
            <a:endParaRPr lang="it-IT" dirty="0"/>
          </a:p>
          <a:p>
            <a:pPr marL="514350" indent="-514350">
              <a:buFont typeface="+mj-lt"/>
              <a:buAutoNum type="arabicPeriod"/>
            </a:pPr>
            <a:r>
              <a:rPr lang="it-IT" dirty="0"/>
              <a:t>Minimizzare il numero di persone ospedalizzate in TI</a:t>
            </a:r>
            <a:endParaRPr lang="it-IT" dirty="0"/>
          </a:p>
          <a:p>
            <a:pPr marL="514350" indent="-514350">
              <a:buFont typeface="+mj-lt"/>
              <a:buAutoNum type="arabicPeriod"/>
            </a:pPr>
            <a:r>
              <a:rPr lang="it-IT" dirty="0"/>
              <a:t>Minimizzare lo sforzo dei controlli applicati </a:t>
            </a:r>
            <a:endParaRPr lang="it-IT" dirty="0"/>
          </a:p>
          <a:p>
            <a:pPr marL="0" indent="0">
              <a:buNone/>
            </a:pPr>
            <a:endParaRPr lang="it-IT" dirty="0"/>
          </a:p>
          <a:p>
            <a:endParaRPr lang="it-I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true"/>
          </p:cNvSpPr>
          <p:nvPr>
            <p:ph type="title"/>
          </p:nvPr>
        </p:nvSpPr>
        <p:spPr/>
        <p:txBody>
          <a:bodyPr/>
          <a:lstStyle/>
          <a:p>
            <a:r>
              <a:rPr lang="it-IT" dirty="0"/>
              <a:t>Strategie </a:t>
            </a:r>
            <a:endParaRPr lang="it-IT" dirty="0"/>
          </a:p>
        </p:txBody>
      </p:sp>
      <p:sp>
        <p:nvSpPr>
          <p:cNvPr id="3" name="Segnaposto contenuto 2"/>
          <p:cNvSpPr>
            <a:spLocks noGrp="true"/>
          </p:cNvSpPr>
          <p:nvPr>
            <p:ph idx="1"/>
          </p:nvPr>
        </p:nvSpPr>
        <p:spPr/>
        <p:txBody>
          <a:bodyPr/>
          <a:lstStyle/>
          <a:p>
            <a:r>
              <a:rPr lang="it-IT" dirty="0"/>
              <a:t>Prima strategia: massimizzare i suscettibili</a:t>
            </a:r>
            <a:endParaRPr lang="it-IT" dirty="0"/>
          </a:p>
          <a:p>
            <a:r>
              <a:rPr lang="it-IT" dirty="0"/>
              <a:t>Seconda strategia: minimizzare direttamente gli ospedalizzati e la terapia intensiva</a:t>
            </a:r>
            <a:endParaRPr lang="it-IT" dirty="0"/>
          </a:p>
          <a:p>
            <a:r>
              <a:rPr lang="it-IT" dirty="0"/>
              <a:t>Terza strategia: massimizzare i suscettibili e minimizzare gli ospedalizzati e in TI </a:t>
            </a:r>
            <a:endParaRPr lang="it-IT" dirty="0"/>
          </a:p>
          <a:p>
            <a:r>
              <a:rPr lang="it-IT" dirty="0"/>
              <a:t>Quarta strategia: massimizzare il numero di vaccinati </a:t>
            </a:r>
            <a:endParaRPr lang="it-IT" dirty="0"/>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5283</Words>
  <Application>WPS Presentation</Application>
  <PresentationFormat>Widescreen</PresentationFormat>
  <Paragraphs>185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Cambria Math</vt:lpstr>
      <vt:lpstr>DejaVu Math TeX Gyre</vt:lpstr>
      <vt:lpstr>Calibri</vt:lpstr>
      <vt:lpstr>Calibri Light</vt:lpstr>
      <vt:lpstr>微软雅黑</vt:lpstr>
      <vt:lpstr>Arial Unicode MS</vt:lpstr>
      <vt:lpstr>Trebuchet MS</vt:lpstr>
      <vt:lpstr>Droid Sans Fallback</vt:lpstr>
      <vt:lpstr>Standard Symbols PS</vt:lpstr>
      <vt:lpstr>Times New Roman</vt:lpstr>
      <vt:lpstr>Tema di Office</vt:lpstr>
      <vt:lpstr>Optimal control strategies to prevent the hospital beds collapse during Covid-19 outbreak </vt:lpstr>
      <vt:lpstr>Modello matematico </vt:lpstr>
      <vt:lpstr>Definizione compartimenti</vt:lpstr>
      <vt:lpstr>PowerPoint 演示文稿</vt:lpstr>
      <vt:lpstr>PowerPoint 演示文稿</vt:lpstr>
      <vt:lpstr>Modello: azioni di controllo</vt:lpstr>
      <vt:lpstr>Pontryagin maximum principle</vt:lpstr>
      <vt:lpstr>Obiettivi ottimizzazione</vt:lpstr>
      <vt:lpstr>Strategie </vt:lpstr>
      <vt:lpstr>Funzioni di costo </vt:lpstr>
      <vt:lpstr>Applicazione Pontryagin</vt:lpstr>
      <vt:lpstr>Fitting parametri modello </vt:lpstr>
      <vt:lpstr>Risultati fitting </vt:lpstr>
      <vt:lpstr>Risultati/simulazione: Prima strategia </vt:lpstr>
      <vt:lpstr>Risultati/simulazione: seconda strategia</vt:lpstr>
      <vt:lpstr>Risultati/simulazione: terza strategia</vt:lpstr>
      <vt:lpstr>Risultati/simulazione: quarta strategia</vt:lpstr>
      <vt:lpstr>Comparazione strategie e commenti sullo sforzo del controllo </vt:lpstr>
      <vt:lpstr>Conclusioni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cp:lastModifiedBy>
  <cp:revision>56</cp:revision>
  <dcterms:created xsi:type="dcterms:W3CDTF">2021-02-25T08:15:09Z</dcterms:created>
  <dcterms:modified xsi:type="dcterms:W3CDTF">2021-02-25T08:15:09Z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