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27"/>
  </p:notesMasterIdLst>
  <p:sldIdLst>
    <p:sldId id="278" r:id="rId6"/>
    <p:sldId id="277" r:id="rId7"/>
    <p:sldId id="282" r:id="rId8"/>
    <p:sldId id="276" r:id="rId9"/>
    <p:sldId id="287" r:id="rId10"/>
    <p:sldId id="286" r:id="rId11"/>
    <p:sldId id="292" r:id="rId12"/>
    <p:sldId id="290" r:id="rId13"/>
    <p:sldId id="296" r:id="rId14"/>
    <p:sldId id="307" r:id="rId15"/>
    <p:sldId id="285" r:id="rId16"/>
    <p:sldId id="298" r:id="rId17"/>
    <p:sldId id="299" r:id="rId18"/>
    <p:sldId id="301" r:id="rId19"/>
    <p:sldId id="303" r:id="rId20"/>
    <p:sldId id="302" r:id="rId21"/>
    <p:sldId id="305" r:id="rId22"/>
    <p:sldId id="304" r:id="rId23"/>
    <p:sldId id="297" r:id="rId24"/>
    <p:sldId id="309" r:id="rId25"/>
    <p:sldId id="308" r:id="rId26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5714" autoAdjust="0"/>
  </p:normalViewPr>
  <p:slideViewPr>
    <p:cSldViewPr>
      <p:cViewPr>
        <p:scale>
          <a:sx n="70" d="100"/>
          <a:sy n="70" d="100"/>
        </p:scale>
        <p:origin x="-1325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ED7D45-96DA-4595-960E-8E33CE649F97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9BB5B27-2FC9-4AE4-9B64-5F2969EE2FC5}">
      <dgm:prSet phldrT="[Текст]" custT="1"/>
      <dgm:spPr>
        <a:xfrm>
          <a:off x="585897" y="0"/>
          <a:ext cx="2831935" cy="644169"/>
        </a:xfrm>
        <a:prstGeom prst="roundRect">
          <a:avLst>
            <a:gd name="adj" fmla="val 10000"/>
          </a:avLst>
        </a:prstGeom>
        <a:solidFill>
          <a:srgbClr val="FFC000">
            <a:hueOff val="0"/>
            <a:satOff val="0"/>
            <a:lumOff val="0"/>
            <a:alphaOff val="0"/>
          </a:srgbClr>
        </a:solidFill>
        <a:ln w="55000" cap="flat" cmpd="thickThin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ru-RU" sz="3600" dirty="0" smtClean="0">
              <a:solidFill>
                <a:srgbClr val="050595"/>
              </a:solidFill>
              <a:latin typeface="Calibri"/>
              <a:ea typeface="+mn-ea"/>
              <a:cs typeface="+mn-cs"/>
            </a:rPr>
            <a:t>принципы</a:t>
          </a:r>
          <a:endParaRPr lang="ru-RU" sz="3600" dirty="0">
            <a:solidFill>
              <a:srgbClr val="050595"/>
            </a:solidFill>
            <a:latin typeface="Calibri"/>
            <a:ea typeface="+mn-ea"/>
            <a:cs typeface="+mn-cs"/>
          </a:endParaRPr>
        </a:p>
      </dgm:t>
    </dgm:pt>
    <dgm:pt modelId="{2BE4505B-469B-4B15-B6F9-B24CD6044966}" type="parTrans" cxnId="{E83FECAB-45B8-433F-99FF-4E52ABE7136B}">
      <dgm:prSet/>
      <dgm:spPr/>
      <dgm:t>
        <a:bodyPr/>
        <a:lstStyle/>
        <a:p>
          <a:endParaRPr lang="ru-RU"/>
        </a:p>
      </dgm:t>
    </dgm:pt>
    <dgm:pt modelId="{1B6FBA89-5796-4814-B22F-3A36DF0BCC82}" type="sibTrans" cxnId="{E83FECAB-45B8-433F-99FF-4E52ABE7136B}">
      <dgm:prSet/>
      <dgm:spPr/>
      <dgm:t>
        <a:bodyPr/>
        <a:lstStyle/>
        <a:p>
          <a:endParaRPr lang="ru-RU"/>
        </a:p>
      </dgm:t>
    </dgm:pt>
    <dgm:pt modelId="{25FCA8A8-BE31-428B-86B2-FB86FB6F27DC}">
      <dgm:prSet phldrT="[Текст]" custT="1"/>
      <dgm:spPr>
        <a:xfrm flipH="1">
          <a:off x="2498791" y="805294"/>
          <a:ext cx="2234906" cy="644169"/>
        </a:xfrm>
        <a:prstGeom prst="roundRect">
          <a:avLst>
            <a:gd name="adj" fmla="val 10000"/>
          </a:avLst>
        </a:prstGeom>
        <a:gradFill rotWithShape="0">
          <a:gsLst>
            <a:gs pos="59000">
              <a:srgbClr val="3497AE">
                <a:lumMod val="40000"/>
                <a:lumOff val="60000"/>
              </a:srgbClr>
            </a:gs>
            <a:gs pos="97000">
              <a:srgbClr val="000000">
                <a:tint val="45000"/>
                <a:shade val="99000"/>
                <a:satMod val="350000"/>
              </a:srgbClr>
            </a:gs>
            <a:gs pos="100000">
              <a:srgbClr val="000000">
                <a:shade val="20000"/>
                <a:satMod val="255000"/>
              </a:srgbClr>
            </a:gs>
          </a:gsLst>
          <a:path path="circle">
            <a:fillToRect l="50000" t="-80000" r="50000" b="180000"/>
          </a:path>
        </a:gradFill>
        <a:ln w="55000" cap="flat" cmpd="thickThin" algn="ctr">
          <a:solidFill>
            <a:srgbClr val="FFC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ru-RU" sz="2800" dirty="0" smtClean="0">
              <a:solidFill>
                <a:srgbClr val="050595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достоверность</a:t>
          </a:r>
          <a:endParaRPr lang="ru-RU" sz="2800" dirty="0">
            <a:solidFill>
              <a:srgbClr val="050595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gm:t>
    </dgm:pt>
    <dgm:pt modelId="{19B3767D-A9FE-449A-88BF-DF27400AA216}" type="parTrans" cxnId="{C3669C82-507B-405C-AB1B-6A686AE35E0D}">
      <dgm:prSet/>
      <dgm:spPr>
        <a:xfrm>
          <a:off x="869090" y="644169"/>
          <a:ext cx="1629700" cy="483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209"/>
              </a:lnTo>
              <a:lnTo>
                <a:pt x="1629700" y="483209"/>
              </a:lnTo>
            </a:path>
          </a:pathLst>
        </a:custGeom>
        <a:noFill/>
        <a:ln w="55000" cap="flat" cmpd="thickThin" algn="ctr">
          <a:solidFill>
            <a:srgbClr val="FFC00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EB15F499-4076-42A3-8E67-9EFFB9913CEB}" type="sibTrans" cxnId="{C3669C82-507B-405C-AB1B-6A686AE35E0D}">
      <dgm:prSet/>
      <dgm:spPr/>
      <dgm:t>
        <a:bodyPr/>
        <a:lstStyle/>
        <a:p>
          <a:endParaRPr lang="ru-RU"/>
        </a:p>
      </dgm:t>
    </dgm:pt>
    <dgm:pt modelId="{CC453399-88D3-4725-80DB-05A2CAE1C1F5}">
      <dgm:prSet phldrT="[Текст]" custT="1"/>
      <dgm:spPr>
        <a:xfrm>
          <a:off x="2498791" y="2415717"/>
          <a:ext cx="2234906" cy="644169"/>
        </a:xfrm>
        <a:prstGeom prst="roundRect">
          <a:avLst>
            <a:gd name="adj" fmla="val 10000"/>
          </a:avLst>
        </a:prstGeom>
        <a:gradFill rotWithShape="0">
          <a:gsLst>
            <a:gs pos="59000">
              <a:srgbClr val="3497AE">
                <a:lumMod val="40000"/>
                <a:lumOff val="60000"/>
              </a:srgbClr>
            </a:gs>
            <a:gs pos="97000">
              <a:srgbClr val="000000">
                <a:tint val="45000"/>
                <a:shade val="99000"/>
                <a:satMod val="350000"/>
              </a:srgbClr>
            </a:gs>
            <a:gs pos="100000">
              <a:srgbClr val="000000">
                <a:shade val="20000"/>
                <a:satMod val="255000"/>
              </a:srgbClr>
            </a:gs>
          </a:gsLst>
          <a:path path="circle">
            <a:fillToRect l="50000" t="-80000" r="50000" b="180000"/>
          </a:path>
        </a:gradFill>
        <a:ln w="55000" cap="flat" cmpd="thickThin" algn="ctr">
          <a:solidFill>
            <a:srgbClr val="FFC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ru-RU" sz="2800" dirty="0" smtClean="0">
              <a:solidFill>
                <a:srgbClr val="050595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надежность</a:t>
          </a:r>
          <a:endParaRPr lang="ru-RU" sz="2800" dirty="0">
            <a:solidFill>
              <a:srgbClr val="050595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gm:t>
    </dgm:pt>
    <dgm:pt modelId="{541150B0-9F46-40AE-973E-54BFFDE880B1}" type="parTrans" cxnId="{FF03C3B4-53D4-4F45-97C9-2F0CD433B602}">
      <dgm:prSet/>
      <dgm:spPr>
        <a:xfrm>
          <a:off x="869090" y="644169"/>
          <a:ext cx="1629700" cy="2093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3632"/>
              </a:lnTo>
              <a:lnTo>
                <a:pt x="1629700" y="2093632"/>
              </a:lnTo>
            </a:path>
          </a:pathLst>
        </a:custGeom>
        <a:noFill/>
        <a:ln w="55000" cap="flat" cmpd="thickThin" algn="ctr">
          <a:solidFill>
            <a:srgbClr val="FFC00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958720ED-2A4E-4F30-B70B-9236773A8163}" type="sibTrans" cxnId="{FF03C3B4-53D4-4F45-97C9-2F0CD433B602}">
      <dgm:prSet/>
      <dgm:spPr/>
      <dgm:t>
        <a:bodyPr/>
        <a:lstStyle/>
        <a:p>
          <a:endParaRPr lang="ru-RU"/>
        </a:p>
      </dgm:t>
    </dgm:pt>
    <dgm:pt modelId="{F6836395-594A-43CA-A3E7-980578CEC81D}">
      <dgm:prSet phldrT="[Текст]" custT="1"/>
      <dgm:spPr>
        <a:xfrm>
          <a:off x="2498791" y="3220928"/>
          <a:ext cx="2249222" cy="1514486"/>
        </a:xfrm>
        <a:prstGeom prst="roundRect">
          <a:avLst>
            <a:gd name="adj" fmla="val 10000"/>
          </a:avLst>
        </a:prstGeom>
        <a:gradFill rotWithShape="0">
          <a:gsLst>
            <a:gs pos="59000">
              <a:srgbClr val="3497AE">
                <a:lumMod val="40000"/>
                <a:lumOff val="60000"/>
              </a:srgbClr>
            </a:gs>
            <a:gs pos="97000">
              <a:srgbClr val="000000">
                <a:tint val="45000"/>
                <a:shade val="99000"/>
                <a:satMod val="350000"/>
              </a:srgbClr>
            </a:gs>
            <a:gs pos="100000">
              <a:srgbClr val="000000">
                <a:shade val="20000"/>
                <a:satMod val="255000"/>
              </a:srgbClr>
            </a:gs>
          </a:gsLst>
          <a:path path="circle">
            <a:fillToRect l="50000" t="-80000" r="50000" b="180000"/>
          </a:path>
        </a:gradFill>
        <a:ln w="55000" cap="flat" cmpd="thickThin" algn="ctr">
          <a:solidFill>
            <a:srgbClr val="FFC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ru-RU" sz="2400" dirty="0" smtClean="0">
              <a:solidFill>
                <a:srgbClr val="050595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уменьшение зависимости от предвзятости экзаменатора</a:t>
          </a:r>
          <a:r>
            <a:rPr lang="ru-RU" sz="24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  </a:t>
          </a:r>
          <a:endParaRPr lang="ru-RU" sz="24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/>
            <a:ea typeface="+mn-ea"/>
            <a:cs typeface="+mn-cs"/>
          </a:endParaRPr>
        </a:p>
      </dgm:t>
    </dgm:pt>
    <dgm:pt modelId="{087F58C6-A63A-4516-8E49-FBFF2C537428}" type="parTrans" cxnId="{AE97236E-BEDD-4560-B4DD-D4ECEAB4BC79}">
      <dgm:prSet/>
      <dgm:spPr>
        <a:xfrm>
          <a:off x="869090" y="644169"/>
          <a:ext cx="1629700" cy="3334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4002"/>
              </a:lnTo>
              <a:lnTo>
                <a:pt x="1629700" y="3334002"/>
              </a:lnTo>
            </a:path>
          </a:pathLst>
        </a:custGeom>
        <a:noFill/>
        <a:ln w="55000" cap="flat" cmpd="thickThin" algn="ctr">
          <a:solidFill>
            <a:srgbClr val="FFC00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70DB8A61-D60C-4510-AB31-3C0E3AC5AEC1}" type="sibTrans" cxnId="{AE97236E-BEDD-4560-B4DD-D4ECEAB4BC79}">
      <dgm:prSet/>
      <dgm:spPr/>
      <dgm:t>
        <a:bodyPr/>
        <a:lstStyle/>
        <a:p>
          <a:endParaRPr lang="ru-RU"/>
        </a:p>
      </dgm:t>
    </dgm:pt>
    <dgm:pt modelId="{43F4B1AC-7001-4BEF-BC09-4C08A77FAA2A}">
      <dgm:prSet phldrT="[Текст]" custT="1"/>
      <dgm:spPr>
        <a:xfrm flipH="1">
          <a:off x="2498791" y="1610505"/>
          <a:ext cx="2234906" cy="644169"/>
        </a:xfrm>
        <a:prstGeom prst="roundRect">
          <a:avLst>
            <a:gd name="adj" fmla="val 10000"/>
          </a:avLst>
        </a:prstGeom>
        <a:gradFill rotWithShape="0">
          <a:gsLst>
            <a:gs pos="59000">
              <a:srgbClr val="3497AE">
                <a:lumMod val="40000"/>
                <a:lumOff val="60000"/>
              </a:srgbClr>
            </a:gs>
            <a:gs pos="97000">
              <a:srgbClr val="000000">
                <a:tint val="45000"/>
                <a:shade val="99000"/>
                <a:satMod val="350000"/>
              </a:srgbClr>
            </a:gs>
            <a:gs pos="100000">
              <a:srgbClr val="000000">
                <a:shade val="20000"/>
                <a:satMod val="255000"/>
              </a:srgbClr>
            </a:gs>
          </a:gsLst>
          <a:path path="circle">
            <a:fillToRect l="50000" t="-80000" r="50000" b="180000"/>
          </a:path>
        </a:gradFill>
        <a:ln w="55000" cap="flat" cmpd="thickThin" algn="ctr">
          <a:solidFill>
            <a:srgbClr val="FFC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ru-RU" sz="2800" dirty="0" smtClean="0">
              <a:solidFill>
                <a:srgbClr val="050595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объективность</a:t>
          </a:r>
          <a:endParaRPr lang="ru-RU" sz="2800" dirty="0">
            <a:solidFill>
              <a:srgbClr val="050595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gm:t>
    </dgm:pt>
    <dgm:pt modelId="{9D866610-346F-4F78-B145-D2082994937B}" type="parTrans" cxnId="{719CF36B-C134-4804-A46C-62B4E298196C}">
      <dgm:prSet/>
      <dgm:spPr>
        <a:xfrm>
          <a:off x="869090" y="644169"/>
          <a:ext cx="1629700" cy="1288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8420"/>
              </a:lnTo>
              <a:lnTo>
                <a:pt x="1629700" y="1288420"/>
              </a:lnTo>
            </a:path>
          </a:pathLst>
        </a:custGeom>
        <a:noFill/>
        <a:ln w="55000" cap="flat" cmpd="thickThin" algn="ctr">
          <a:solidFill>
            <a:srgbClr val="FFC00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CFB54FB2-0F5D-4A71-B5A6-7F44C3F917C0}" type="sibTrans" cxnId="{719CF36B-C134-4804-A46C-62B4E298196C}">
      <dgm:prSet/>
      <dgm:spPr/>
      <dgm:t>
        <a:bodyPr/>
        <a:lstStyle/>
        <a:p>
          <a:endParaRPr lang="ru-RU"/>
        </a:p>
      </dgm:t>
    </dgm:pt>
    <dgm:pt modelId="{510B2672-1F46-4C06-91FB-677849E64291}" type="pres">
      <dgm:prSet presAssocID="{1EED7D45-96DA-4595-960E-8E33CE649F9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557F773E-0BE4-416A-868B-FCD863D04887}" type="pres">
      <dgm:prSet presAssocID="{B9BB5B27-2FC9-4AE4-9B64-5F2969EE2FC5}" presName="root" presStyleCnt="0"/>
      <dgm:spPr/>
    </dgm:pt>
    <dgm:pt modelId="{2C37AA72-51BA-4035-A35C-B3D0BC42ECED}" type="pres">
      <dgm:prSet presAssocID="{B9BB5B27-2FC9-4AE4-9B64-5F2969EE2FC5}" presName="rootComposite" presStyleCnt="0"/>
      <dgm:spPr/>
    </dgm:pt>
    <dgm:pt modelId="{3E43C779-2A16-4C6C-A37E-7B63FB8A10E3}" type="pres">
      <dgm:prSet presAssocID="{B9BB5B27-2FC9-4AE4-9B64-5F2969EE2FC5}" presName="rootText" presStyleLbl="node1" presStyleIdx="0" presStyleCnt="1" custScaleX="219813" custLinFactX="-4515" custLinFactNeighborX="-100000" custLinFactNeighborY="-73"/>
      <dgm:spPr/>
      <dgm:t>
        <a:bodyPr/>
        <a:lstStyle/>
        <a:p>
          <a:endParaRPr lang="ru-RU"/>
        </a:p>
      </dgm:t>
    </dgm:pt>
    <dgm:pt modelId="{41F46A8B-6470-4FF3-87B7-CC05F82A97DC}" type="pres">
      <dgm:prSet presAssocID="{B9BB5B27-2FC9-4AE4-9B64-5F2969EE2FC5}" presName="rootConnector" presStyleLbl="node1" presStyleIdx="0" presStyleCnt="1"/>
      <dgm:spPr/>
      <dgm:t>
        <a:bodyPr/>
        <a:lstStyle/>
        <a:p>
          <a:endParaRPr lang="ru-RU"/>
        </a:p>
      </dgm:t>
    </dgm:pt>
    <dgm:pt modelId="{D501EE82-B5CE-49D5-8F4D-37E7800CBAAA}" type="pres">
      <dgm:prSet presAssocID="{B9BB5B27-2FC9-4AE4-9B64-5F2969EE2FC5}" presName="childShape" presStyleCnt="0"/>
      <dgm:spPr/>
    </dgm:pt>
    <dgm:pt modelId="{80E20F12-23CC-4C66-A9BB-953D38CAB9DD}" type="pres">
      <dgm:prSet presAssocID="{19B3767D-A9FE-449A-88BF-DF27400AA216}" presName="Name13" presStyleLbl="parChTrans1D2" presStyleIdx="0" presStyleCnt="4"/>
      <dgm:spPr/>
      <dgm:t>
        <a:bodyPr/>
        <a:lstStyle/>
        <a:p>
          <a:endParaRPr lang="ru-RU"/>
        </a:p>
      </dgm:t>
    </dgm:pt>
    <dgm:pt modelId="{9D1D2969-345A-47B2-99E5-C0F6863B852F}" type="pres">
      <dgm:prSet presAssocID="{25FCA8A8-BE31-428B-86B2-FB86FB6F27DC}" presName="childText" presStyleLbl="bgAcc1" presStyleIdx="0" presStyleCnt="4" custFlipHor="1" custScaleX="29707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3D1BE8-0EFF-445D-925D-65E14BB4E9C2}" type="pres">
      <dgm:prSet presAssocID="{9D866610-346F-4F78-B145-D2082994937B}" presName="Name13" presStyleLbl="parChTrans1D2" presStyleIdx="1" presStyleCnt="4"/>
      <dgm:spPr/>
      <dgm:t>
        <a:bodyPr/>
        <a:lstStyle/>
        <a:p>
          <a:endParaRPr lang="ru-RU"/>
        </a:p>
      </dgm:t>
    </dgm:pt>
    <dgm:pt modelId="{F3D81B27-1215-4890-A362-2B3364D98A49}" type="pres">
      <dgm:prSet presAssocID="{43F4B1AC-7001-4BEF-BC09-4C08A77FAA2A}" presName="childText" presStyleLbl="bgAcc1" presStyleIdx="1" presStyleCnt="4" custFlipHor="1" custScaleX="29491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7B3B28-1846-45DE-9099-08E9D41EC071}" type="pres">
      <dgm:prSet presAssocID="{541150B0-9F46-40AE-973E-54BFFDE880B1}" presName="Name13" presStyleLbl="parChTrans1D2" presStyleIdx="2" presStyleCnt="4"/>
      <dgm:spPr/>
      <dgm:t>
        <a:bodyPr/>
        <a:lstStyle/>
        <a:p>
          <a:endParaRPr lang="ru-RU"/>
        </a:p>
      </dgm:t>
    </dgm:pt>
    <dgm:pt modelId="{DB2A1D0B-AAA9-449E-BEF1-7AA01A81BC4E}" type="pres">
      <dgm:prSet presAssocID="{CC453399-88D3-4725-80DB-05A2CAE1C1F5}" presName="childText" presStyleLbl="bgAcc1" presStyleIdx="2" presStyleCnt="4" custScaleX="29491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A6FEB82-1C7C-4644-A815-A4FE13A4B79C}" type="pres">
      <dgm:prSet presAssocID="{087F58C6-A63A-4516-8E49-FBFF2C537428}" presName="Name13" presStyleLbl="parChTrans1D2" presStyleIdx="3" presStyleCnt="4"/>
      <dgm:spPr/>
      <dgm:t>
        <a:bodyPr/>
        <a:lstStyle/>
        <a:p>
          <a:endParaRPr lang="ru-RU"/>
        </a:p>
      </dgm:t>
    </dgm:pt>
    <dgm:pt modelId="{FAF748C7-E9F6-4B24-BBA0-9505A3425211}" type="pres">
      <dgm:prSet presAssocID="{F6836395-594A-43CA-A3E7-980578CEC81D}" presName="childText" presStyleLbl="bgAcc1" presStyleIdx="3" presStyleCnt="4" custScaleX="297071" custScaleY="23510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2A80250-B61E-4CEE-A9EA-D67BB94834AB}" type="presOf" srcId="{43F4B1AC-7001-4BEF-BC09-4C08A77FAA2A}" destId="{F3D81B27-1215-4890-A362-2B3364D98A49}" srcOrd="0" destOrd="0" presId="urn:microsoft.com/office/officeart/2005/8/layout/hierarchy3"/>
    <dgm:cxn modelId="{A6EA9357-C821-45FB-825A-23AADAC17BEC}" type="presOf" srcId="{087F58C6-A63A-4516-8E49-FBFF2C537428}" destId="{FA6FEB82-1C7C-4644-A815-A4FE13A4B79C}" srcOrd="0" destOrd="0" presId="urn:microsoft.com/office/officeart/2005/8/layout/hierarchy3"/>
    <dgm:cxn modelId="{E9B1E6C9-0E63-4A83-A2B4-BD2F7AF17B5E}" type="presOf" srcId="{541150B0-9F46-40AE-973E-54BFFDE880B1}" destId="{8C7B3B28-1846-45DE-9099-08E9D41EC071}" srcOrd="0" destOrd="0" presId="urn:microsoft.com/office/officeart/2005/8/layout/hierarchy3"/>
    <dgm:cxn modelId="{3D545647-E946-40F4-91C0-D7F53631370A}" type="presOf" srcId="{CC453399-88D3-4725-80DB-05A2CAE1C1F5}" destId="{DB2A1D0B-AAA9-449E-BEF1-7AA01A81BC4E}" srcOrd="0" destOrd="0" presId="urn:microsoft.com/office/officeart/2005/8/layout/hierarchy3"/>
    <dgm:cxn modelId="{AADAE485-C3F0-45AE-B386-E696CA389937}" type="presOf" srcId="{19B3767D-A9FE-449A-88BF-DF27400AA216}" destId="{80E20F12-23CC-4C66-A9BB-953D38CAB9DD}" srcOrd="0" destOrd="0" presId="urn:microsoft.com/office/officeart/2005/8/layout/hierarchy3"/>
    <dgm:cxn modelId="{FC8357AC-AF7C-4B06-9DE7-00351B972CC4}" type="presOf" srcId="{B9BB5B27-2FC9-4AE4-9B64-5F2969EE2FC5}" destId="{41F46A8B-6470-4FF3-87B7-CC05F82A97DC}" srcOrd="1" destOrd="0" presId="urn:microsoft.com/office/officeart/2005/8/layout/hierarchy3"/>
    <dgm:cxn modelId="{95D273FA-E50C-4C5D-8645-83F6F0CB5802}" type="presOf" srcId="{9D866610-346F-4F78-B145-D2082994937B}" destId="{DC3D1BE8-0EFF-445D-925D-65E14BB4E9C2}" srcOrd="0" destOrd="0" presId="urn:microsoft.com/office/officeart/2005/8/layout/hierarchy3"/>
    <dgm:cxn modelId="{AEC89934-8EA3-4AAD-ADFD-D668C7534843}" type="presOf" srcId="{1EED7D45-96DA-4595-960E-8E33CE649F97}" destId="{510B2672-1F46-4C06-91FB-677849E64291}" srcOrd="0" destOrd="0" presId="urn:microsoft.com/office/officeart/2005/8/layout/hierarchy3"/>
    <dgm:cxn modelId="{AE97236E-BEDD-4560-B4DD-D4ECEAB4BC79}" srcId="{B9BB5B27-2FC9-4AE4-9B64-5F2969EE2FC5}" destId="{F6836395-594A-43CA-A3E7-980578CEC81D}" srcOrd="3" destOrd="0" parTransId="{087F58C6-A63A-4516-8E49-FBFF2C537428}" sibTransId="{70DB8A61-D60C-4510-AB31-3C0E3AC5AEC1}"/>
    <dgm:cxn modelId="{719CF36B-C134-4804-A46C-62B4E298196C}" srcId="{B9BB5B27-2FC9-4AE4-9B64-5F2969EE2FC5}" destId="{43F4B1AC-7001-4BEF-BC09-4C08A77FAA2A}" srcOrd="1" destOrd="0" parTransId="{9D866610-346F-4F78-B145-D2082994937B}" sibTransId="{CFB54FB2-0F5D-4A71-B5A6-7F44C3F917C0}"/>
    <dgm:cxn modelId="{E83FECAB-45B8-433F-99FF-4E52ABE7136B}" srcId="{1EED7D45-96DA-4595-960E-8E33CE649F97}" destId="{B9BB5B27-2FC9-4AE4-9B64-5F2969EE2FC5}" srcOrd="0" destOrd="0" parTransId="{2BE4505B-469B-4B15-B6F9-B24CD6044966}" sibTransId="{1B6FBA89-5796-4814-B22F-3A36DF0BCC82}"/>
    <dgm:cxn modelId="{63BE3804-751D-49A7-A827-FA977F6A017A}" type="presOf" srcId="{25FCA8A8-BE31-428B-86B2-FB86FB6F27DC}" destId="{9D1D2969-345A-47B2-99E5-C0F6863B852F}" srcOrd="0" destOrd="0" presId="urn:microsoft.com/office/officeart/2005/8/layout/hierarchy3"/>
    <dgm:cxn modelId="{C7FCCE04-CD17-481A-A384-6CAC3DBBEE32}" type="presOf" srcId="{F6836395-594A-43CA-A3E7-980578CEC81D}" destId="{FAF748C7-E9F6-4B24-BBA0-9505A3425211}" srcOrd="0" destOrd="0" presId="urn:microsoft.com/office/officeart/2005/8/layout/hierarchy3"/>
    <dgm:cxn modelId="{64194614-8B87-4805-8020-AB917A513D9F}" type="presOf" srcId="{B9BB5B27-2FC9-4AE4-9B64-5F2969EE2FC5}" destId="{3E43C779-2A16-4C6C-A37E-7B63FB8A10E3}" srcOrd="0" destOrd="0" presId="urn:microsoft.com/office/officeart/2005/8/layout/hierarchy3"/>
    <dgm:cxn modelId="{FF03C3B4-53D4-4F45-97C9-2F0CD433B602}" srcId="{B9BB5B27-2FC9-4AE4-9B64-5F2969EE2FC5}" destId="{CC453399-88D3-4725-80DB-05A2CAE1C1F5}" srcOrd="2" destOrd="0" parTransId="{541150B0-9F46-40AE-973E-54BFFDE880B1}" sibTransId="{958720ED-2A4E-4F30-B70B-9236773A8163}"/>
    <dgm:cxn modelId="{C3669C82-507B-405C-AB1B-6A686AE35E0D}" srcId="{B9BB5B27-2FC9-4AE4-9B64-5F2969EE2FC5}" destId="{25FCA8A8-BE31-428B-86B2-FB86FB6F27DC}" srcOrd="0" destOrd="0" parTransId="{19B3767D-A9FE-449A-88BF-DF27400AA216}" sibTransId="{EB15F499-4076-42A3-8E67-9EFFB9913CEB}"/>
    <dgm:cxn modelId="{2CDC7432-743F-458A-9AB7-888A706E6876}" type="presParOf" srcId="{510B2672-1F46-4C06-91FB-677849E64291}" destId="{557F773E-0BE4-416A-868B-FCD863D04887}" srcOrd="0" destOrd="0" presId="urn:microsoft.com/office/officeart/2005/8/layout/hierarchy3"/>
    <dgm:cxn modelId="{F0AFBAD1-3CC0-41FD-A8FE-040896A2A9A3}" type="presParOf" srcId="{557F773E-0BE4-416A-868B-FCD863D04887}" destId="{2C37AA72-51BA-4035-A35C-B3D0BC42ECED}" srcOrd="0" destOrd="0" presId="urn:microsoft.com/office/officeart/2005/8/layout/hierarchy3"/>
    <dgm:cxn modelId="{F0A6ECB7-B31B-4DD2-BE27-F1C9DF95A312}" type="presParOf" srcId="{2C37AA72-51BA-4035-A35C-B3D0BC42ECED}" destId="{3E43C779-2A16-4C6C-A37E-7B63FB8A10E3}" srcOrd="0" destOrd="0" presId="urn:microsoft.com/office/officeart/2005/8/layout/hierarchy3"/>
    <dgm:cxn modelId="{2F3A504C-B188-4D5E-B909-8BD81DEA12D2}" type="presParOf" srcId="{2C37AA72-51BA-4035-A35C-B3D0BC42ECED}" destId="{41F46A8B-6470-4FF3-87B7-CC05F82A97DC}" srcOrd="1" destOrd="0" presId="urn:microsoft.com/office/officeart/2005/8/layout/hierarchy3"/>
    <dgm:cxn modelId="{32D8B443-6F39-4F1C-8D0B-B36F2A396AE2}" type="presParOf" srcId="{557F773E-0BE4-416A-868B-FCD863D04887}" destId="{D501EE82-B5CE-49D5-8F4D-37E7800CBAAA}" srcOrd="1" destOrd="0" presId="urn:microsoft.com/office/officeart/2005/8/layout/hierarchy3"/>
    <dgm:cxn modelId="{D4544568-1E74-49B0-B9C3-19B1675D9654}" type="presParOf" srcId="{D501EE82-B5CE-49D5-8F4D-37E7800CBAAA}" destId="{80E20F12-23CC-4C66-A9BB-953D38CAB9DD}" srcOrd="0" destOrd="0" presId="urn:microsoft.com/office/officeart/2005/8/layout/hierarchy3"/>
    <dgm:cxn modelId="{9FDEF7AC-9283-49DE-8900-A5929F5AC582}" type="presParOf" srcId="{D501EE82-B5CE-49D5-8F4D-37E7800CBAAA}" destId="{9D1D2969-345A-47B2-99E5-C0F6863B852F}" srcOrd="1" destOrd="0" presId="urn:microsoft.com/office/officeart/2005/8/layout/hierarchy3"/>
    <dgm:cxn modelId="{A10C473F-5BBD-4F97-8F3D-D895F40C13FF}" type="presParOf" srcId="{D501EE82-B5CE-49D5-8F4D-37E7800CBAAA}" destId="{DC3D1BE8-0EFF-445D-925D-65E14BB4E9C2}" srcOrd="2" destOrd="0" presId="urn:microsoft.com/office/officeart/2005/8/layout/hierarchy3"/>
    <dgm:cxn modelId="{1C4205B1-5E62-40BC-A49B-B14942B4FA82}" type="presParOf" srcId="{D501EE82-B5CE-49D5-8F4D-37E7800CBAAA}" destId="{F3D81B27-1215-4890-A362-2B3364D98A49}" srcOrd="3" destOrd="0" presId="urn:microsoft.com/office/officeart/2005/8/layout/hierarchy3"/>
    <dgm:cxn modelId="{E5A0453A-F93B-437B-B745-7AC25403BFD2}" type="presParOf" srcId="{D501EE82-B5CE-49D5-8F4D-37E7800CBAAA}" destId="{8C7B3B28-1846-45DE-9099-08E9D41EC071}" srcOrd="4" destOrd="0" presId="urn:microsoft.com/office/officeart/2005/8/layout/hierarchy3"/>
    <dgm:cxn modelId="{4687F2A9-1534-4FBB-A1ED-55A95E91B8D1}" type="presParOf" srcId="{D501EE82-B5CE-49D5-8F4D-37E7800CBAAA}" destId="{DB2A1D0B-AAA9-449E-BEF1-7AA01A81BC4E}" srcOrd="5" destOrd="0" presId="urn:microsoft.com/office/officeart/2005/8/layout/hierarchy3"/>
    <dgm:cxn modelId="{8D6938D5-C5A7-4172-B86D-FDF0370FEB3A}" type="presParOf" srcId="{D501EE82-B5CE-49D5-8F4D-37E7800CBAAA}" destId="{FA6FEB82-1C7C-4644-A815-A4FE13A4B79C}" srcOrd="6" destOrd="0" presId="urn:microsoft.com/office/officeart/2005/8/layout/hierarchy3"/>
    <dgm:cxn modelId="{9724D119-8044-46CB-AD72-E2F5AF30F594}" type="presParOf" srcId="{D501EE82-B5CE-49D5-8F4D-37E7800CBAAA}" destId="{FAF748C7-E9F6-4B24-BBA0-9505A3425211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A19B8C-DB61-4E88-95B7-3BC091EFD0A8}" type="doc">
      <dgm:prSet loTypeId="urn:microsoft.com/office/officeart/2005/8/layout/list1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355271AA-15F9-402A-AB4D-206EB3837A9F}">
      <dgm:prSet phldrT="[Текст]" custT="1"/>
      <dgm:spPr>
        <a:xfrm>
          <a:off x="417646" y="41697"/>
          <a:ext cx="7529538" cy="885600"/>
        </a:xfrm>
        <a:prstGeom prst="roundRect">
          <a:avLst/>
        </a:prstGeom>
        <a:solidFill>
          <a:schemeClr val="bg2">
            <a:lumMod val="75000"/>
          </a:schemeClr>
        </a:solidFill>
        <a:ln w="38100" cap="flat" cmpd="sng" algn="ctr">
          <a:solidFill>
            <a:srgbClr val="DBF5F9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ru-RU" sz="2000" b="1" dirty="0" smtClean="0">
              <a:solidFill>
                <a:srgbClr val="002060"/>
              </a:solidFill>
              <a:effectLst/>
              <a:latin typeface="Calibri"/>
              <a:ea typeface="+mn-ea"/>
              <a:cs typeface="+mn-cs"/>
            </a:rPr>
            <a:t>система основана на подробно разработанной единой правовой и методической базе аккредитации специалистов </a:t>
          </a:r>
          <a:endParaRPr lang="ru-RU" sz="2000" b="1" dirty="0">
            <a:solidFill>
              <a:srgbClr val="002060"/>
            </a:solidFill>
            <a:effectLst/>
            <a:latin typeface="Calibri"/>
            <a:ea typeface="+mn-ea"/>
            <a:cs typeface="+mn-cs"/>
          </a:endParaRPr>
        </a:p>
      </dgm:t>
    </dgm:pt>
    <dgm:pt modelId="{9D6604DA-9159-482B-BE4F-C016959B4701}" type="parTrans" cxnId="{7BD2EE0A-B231-4B81-963B-2FE2231FFE2B}">
      <dgm:prSet/>
      <dgm:spPr/>
      <dgm:t>
        <a:bodyPr/>
        <a:lstStyle/>
        <a:p>
          <a:endParaRPr lang="ru-RU"/>
        </a:p>
      </dgm:t>
    </dgm:pt>
    <dgm:pt modelId="{66848B1F-F11B-492F-A886-21C432011476}" type="sibTrans" cxnId="{7BD2EE0A-B231-4B81-963B-2FE2231FFE2B}">
      <dgm:prSet/>
      <dgm:spPr/>
      <dgm:t>
        <a:bodyPr/>
        <a:lstStyle/>
        <a:p>
          <a:endParaRPr lang="ru-RU"/>
        </a:p>
      </dgm:t>
    </dgm:pt>
    <dgm:pt modelId="{44F00E95-298D-433C-B342-3E31ECDB812A}">
      <dgm:prSet phldrT="[Текст]" custT="1"/>
      <dgm:spPr>
        <a:xfrm>
          <a:off x="417646" y="2763297"/>
          <a:ext cx="7484574" cy="885600"/>
        </a:xfrm>
        <a:prstGeom prst="roundRect">
          <a:avLst/>
        </a:prstGeom>
        <a:solidFill>
          <a:schemeClr val="bg2">
            <a:lumMod val="75000"/>
          </a:schemeClr>
        </a:solidFill>
        <a:ln w="38100" cap="flat" cmpd="sng" algn="ctr">
          <a:solidFill>
            <a:srgbClr val="DBF5F9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ru-RU" sz="2000" b="1" dirty="0" smtClean="0">
              <a:solidFill>
                <a:srgbClr val="002060"/>
              </a:solidFill>
              <a:effectLst/>
              <a:latin typeface="Calibri"/>
              <a:ea typeface="+mn-ea"/>
              <a:cs typeface="+mn-cs"/>
            </a:rPr>
            <a:t>сформирована структура органов и учреждений, осуществляющих оценку соответствия квалификации специалистов  с единым методическим центром</a:t>
          </a:r>
          <a:endParaRPr lang="ru-RU" sz="2000" b="1" dirty="0">
            <a:solidFill>
              <a:srgbClr val="002060"/>
            </a:solidFill>
            <a:effectLst/>
            <a:latin typeface="Calibri"/>
            <a:ea typeface="+mn-ea"/>
            <a:cs typeface="+mn-cs"/>
          </a:endParaRPr>
        </a:p>
      </dgm:t>
    </dgm:pt>
    <dgm:pt modelId="{8A77FE39-A89F-4082-876D-F9622AA23B05}" type="parTrans" cxnId="{EACD87E7-9BC6-4EB2-8697-BB48C88FB8A8}">
      <dgm:prSet/>
      <dgm:spPr/>
      <dgm:t>
        <a:bodyPr/>
        <a:lstStyle/>
        <a:p>
          <a:endParaRPr lang="ru-RU"/>
        </a:p>
      </dgm:t>
    </dgm:pt>
    <dgm:pt modelId="{B345F66C-D47E-47D4-B5D7-664F8A479A37}" type="sibTrans" cxnId="{EACD87E7-9BC6-4EB2-8697-BB48C88FB8A8}">
      <dgm:prSet/>
      <dgm:spPr/>
      <dgm:t>
        <a:bodyPr/>
        <a:lstStyle/>
        <a:p>
          <a:endParaRPr lang="ru-RU"/>
        </a:p>
      </dgm:t>
    </dgm:pt>
    <dgm:pt modelId="{7BC9C5F6-FBF2-4741-8580-434ACC26B02D}">
      <dgm:prSet custT="1"/>
      <dgm:spPr>
        <a:xfrm>
          <a:off x="417646" y="1402497"/>
          <a:ext cx="7494280" cy="885600"/>
        </a:xfrm>
        <a:prstGeom prst="roundRect">
          <a:avLst/>
        </a:prstGeom>
        <a:solidFill>
          <a:schemeClr val="bg2">
            <a:lumMod val="75000"/>
          </a:schemeClr>
        </a:solidFill>
        <a:ln w="38100" cap="flat" cmpd="sng" algn="ctr">
          <a:solidFill>
            <a:srgbClr val="DBF5F9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ru-RU" sz="2000" b="1" dirty="0" smtClean="0">
              <a:solidFill>
                <a:srgbClr val="002060"/>
              </a:solidFill>
              <a:effectLst/>
              <a:latin typeface="Calibri"/>
              <a:ea typeface="+mn-ea"/>
              <a:cs typeface="+mn-cs"/>
            </a:rPr>
            <a:t>отработана  специфика врачебных и фармацевтических специальностей на основе профессиональных стандартов (уровней квалификаций)</a:t>
          </a:r>
          <a:endParaRPr lang="ru-RU" sz="2000" b="1" dirty="0">
            <a:solidFill>
              <a:srgbClr val="002060"/>
            </a:solidFill>
            <a:effectLst/>
            <a:latin typeface="Calibri"/>
            <a:ea typeface="+mn-ea"/>
            <a:cs typeface="+mn-cs"/>
          </a:endParaRPr>
        </a:p>
      </dgm:t>
    </dgm:pt>
    <dgm:pt modelId="{681A3B8B-852B-460A-B0D1-32C6AC99E793}" type="parTrans" cxnId="{1D8096CE-6204-4006-B447-2F3901E863EA}">
      <dgm:prSet/>
      <dgm:spPr/>
      <dgm:t>
        <a:bodyPr/>
        <a:lstStyle/>
        <a:p>
          <a:endParaRPr lang="ru-RU"/>
        </a:p>
      </dgm:t>
    </dgm:pt>
    <dgm:pt modelId="{5323BAED-47BC-42EE-B15F-6B768D2E868A}" type="sibTrans" cxnId="{1D8096CE-6204-4006-B447-2F3901E863EA}">
      <dgm:prSet/>
      <dgm:spPr/>
      <dgm:t>
        <a:bodyPr/>
        <a:lstStyle/>
        <a:p>
          <a:endParaRPr lang="ru-RU"/>
        </a:p>
      </dgm:t>
    </dgm:pt>
    <dgm:pt modelId="{6BCFD5EB-7F9D-4CB1-904B-BB4908DE3D10}" type="pres">
      <dgm:prSet presAssocID="{18A19B8C-DB61-4E88-95B7-3BC091EFD0A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03EEDF2-8711-434B-B1B1-F1948FFF3128}" type="pres">
      <dgm:prSet presAssocID="{355271AA-15F9-402A-AB4D-206EB3837A9F}" presName="parentLin" presStyleCnt="0"/>
      <dgm:spPr/>
      <dgm:t>
        <a:bodyPr/>
        <a:lstStyle/>
        <a:p>
          <a:endParaRPr lang="ru-RU"/>
        </a:p>
      </dgm:t>
    </dgm:pt>
    <dgm:pt modelId="{B2FAF366-1629-4984-BFAF-043E28D58809}" type="pres">
      <dgm:prSet presAssocID="{355271AA-15F9-402A-AB4D-206EB3837A9F}" presName="parentLeftMargin" presStyleLbl="node1" presStyleIdx="0" presStyleCnt="3"/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69A83E30-E91D-4D90-988B-BE40AFEA8FDE}" type="pres">
      <dgm:prSet presAssocID="{355271AA-15F9-402A-AB4D-206EB3837A9F}" presName="parentText" presStyleLbl="node1" presStyleIdx="0" presStyleCnt="3" custScaleX="12877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2940169-39E3-4507-9533-FE6680E9A569}" type="pres">
      <dgm:prSet presAssocID="{355271AA-15F9-402A-AB4D-206EB3837A9F}" presName="negativeSpace" presStyleCnt="0"/>
      <dgm:spPr/>
      <dgm:t>
        <a:bodyPr/>
        <a:lstStyle/>
        <a:p>
          <a:endParaRPr lang="ru-RU"/>
        </a:p>
      </dgm:t>
    </dgm:pt>
    <dgm:pt modelId="{438A2008-3E41-4FB8-B4C8-22D3FDB14028}" type="pres">
      <dgm:prSet presAssocID="{355271AA-15F9-402A-AB4D-206EB3837A9F}" presName="childText" presStyleLbl="conFgAcc1" presStyleIdx="0" presStyleCnt="3">
        <dgm:presLayoutVars>
          <dgm:bulletEnabled val="1"/>
        </dgm:presLayoutVars>
      </dgm:prSet>
      <dgm:spPr>
        <a:xfrm>
          <a:off x="0" y="484497"/>
          <a:ext cx="8352928" cy="756000"/>
        </a:xfrm>
        <a:prstGeom prst="rect">
          <a:avLst/>
        </a:prstGeom>
        <a:solidFill>
          <a:srgbClr val="DBF5F9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4617B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7210E753-0CDF-4C9D-AB39-A9A16D4D0F8B}" type="pres">
      <dgm:prSet presAssocID="{66848B1F-F11B-492F-A886-21C432011476}" presName="spaceBetweenRectangles" presStyleCnt="0"/>
      <dgm:spPr/>
      <dgm:t>
        <a:bodyPr/>
        <a:lstStyle/>
        <a:p>
          <a:endParaRPr lang="ru-RU"/>
        </a:p>
      </dgm:t>
    </dgm:pt>
    <dgm:pt modelId="{8E7A1E7B-7E5A-4EEC-929D-0E1C1DCA1B39}" type="pres">
      <dgm:prSet presAssocID="{7BC9C5F6-FBF2-4741-8580-434ACC26B02D}" presName="parentLin" presStyleCnt="0"/>
      <dgm:spPr/>
      <dgm:t>
        <a:bodyPr/>
        <a:lstStyle/>
        <a:p>
          <a:endParaRPr lang="ru-RU"/>
        </a:p>
      </dgm:t>
    </dgm:pt>
    <dgm:pt modelId="{9546C0AB-8620-449E-9303-3437C3BDDE66}" type="pres">
      <dgm:prSet presAssocID="{7BC9C5F6-FBF2-4741-8580-434ACC26B02D}" presName="parentLeftMargin" presStyleLbl="node1" presStyleIdx="0" presStyleCnt="3"/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169C64A6-BD6E-4A1E-9161-56760DCB74FE}" type="pres">
      <dgm:prSet presAssocID="{7BC9C5F6-FBF2-4741-8580-434ACC26B02D}" presName="parentText" presStyleLbl="node1" presStyleIdx="1" presStyleCnt="3" custScaleX="12817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819A05-CA1D-4C58-9D62-AA5B240BD171}" type="pres">
      <dgm:prSet presAssocID="{7BC9C5F6-FBF2-4741-8580-434ACC26B02D}" presName="negativeSpace" presStyleCnt="0"/>
      <dgm:spPr/>
      <dgm:t>
        <a:bodyPr/>
        <a:lstStyle/>
        <a:p>
          <a:endParaRPr lang="ru-RU"/>
        </a:p>
      </dgm:t>
    </dgm:pt>
    <dgm:pt modelId="{0C43E1EC-F4FD-460E-9128-DE7CB8E7B637}" type="pres">
      <dgm:prSet presAssocID="{7BC9C5F6-FBF2-4741-8580-434ACC26B02D}" presName="childText" presStyleLbl="conFgAcc1" presStyleIdx="1" presStyleCnt="3">
        <dgm:presLayoutVars>
          <dgm:bulletEnabled val="1"/>
        </dgm:presLayoutVars>
      </dgm:prSet>
      <dgm:spPr>
        <a:xfrm>
          <a:off x="0" y="1845297"/>
          <a:ext cx="8352928" cy="756000"/>
        </a:xfrm>
        <a:prstGeom prst="rect">
          <a:avLst/>
        </a:prstGeom>
        <a:solidFill>
          <a:srgbClr val="DBF5F9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4617B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97E3E4CD-2048-4227-B774-F4E0DB0B37E1}" type="pres">
      <dgm:prSet presAssocID="{5323BAED-47BC-42EE-B15F-6B768D2E868A}" presName="spaceBetweenRectangles" presStyleCnt="0"/>
      <dgm:spPr/>
      <dgm:t>
        <a:bodyPr/>
        <a:lstStyle/>
        <a:p>
          <a:endParaRPr lang="ru-RU"/>
        </a:p>
      </dgm:t>
    </dgm:pt>
    <dgm:pt modelId="{F1EBD413-3BB6-43CF-B15B-898E788D13AC}" type="pres">
      <dgm:prSet presAssocID="{44F00E95-298D-433C-B342-3E31ECDB812A}" presName="parentLin" presStyleCnt="0"/>
      <dgm:spPr/>
      <dgm:t>
        <a:bodyPr/>
        <a:lstStyle/>
        <a:p>
          <a:endParaRPr lang="ru-RU"/>
        </a:p>
      </dgm:t>
    </dgm:pt>
    <dgm:pt modelId="{3750A467-961C-4AEE-9CCB-0AA7F6BD5127}" type="pres">
      <dgm:prSet presAssocID="{44F00E95-298D-433C-B342-3E31ECDB812A}" presName="parentLeftMargin" presStyleLbl="node1" presStyleIdx="1" presStyleCnt="3"/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8896665B-EC90-41EE-ABB0-75C775063464}" type="pres">
      <dgm:prSet presAssocID="{44F00E95-298D-433C-B342-3E31ECDB812A}" presName="parentText" presStyleLbl="node1" presStyleIdx="2" presStyleCnt="3" custScaleX="12800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953D681-E1F2-43C9-982F-B7286FA56A4C}" type="pres">
      <dgm:prSet presAssocID="{44F00E95-298D-433C-B342-3E31ECDB812A}" presName="negativeSpace" presStyleCnt="0"/>
      <dgm:spPr/>
      <dgm:t>
        <a:bodyPr/>
        <a:lstStyle/>
        <a:p>
          <a:endParaRPr lang="ru-RU"/>
        </a:p>
      </dgm:t>
    </dgm:pt>
    <dgm:pt modelId="{84C44BAE-C313-4738-8BD4-FFA16EAD7F45}" type="pres">
      <dgm:prSet presAssocID="{44F00E95-298D-433C-B342-3E31ECDB812A}" presName="childText" presStyleLbl="conFgAcc1" presStyleIdx="2" presStyleCnt="3">
        <dgm:presLayoutVars>
          <dgm:bulletEnabled val="1"/>
        </dgm:presLayoutVars>
      </dgm:prSet>
      <dgm:spPr>
        <a:xfrm>
          <a:off x="0" y="3206097"/>
          <a:ext cx="8352928" cy="756000"/>
        </a:xfrm>
        <a:prstGeom prst="rect">
          <a:avLst/>
        </a:prstGeom>
        <a:solidFill>
          <a:srgbClr val="DBF5F9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4617B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/>
        </a:p>
      </dgm:t>
    </dgm:pt>
  </dgm:ptLst>
  <dgm:cxnLst>
    <dgm:cxn modelId="{A9EF8AA9-C52C-45B5-B795-A8191B5F0515}" type="presOf" srcId="{7BC9C5F6-FBF2-4741-8580-434ACC26B02D}" destId="{169C64A6-BD6E-4A1E-9161-56760DCB74FE}" srcOrd="1" destOrd="0" presId="urn:microsoft.com/office/officeart/2005/8/layout/list1"/>
    <dgm:cxn modelId="{1D8096CE-6204-4006-B447-2F3901E863EA}" srcId="{18A19B8C-DB61-4E88-95B7-3BC091EFD0A8}" destId="{7BC9C5F6-FBF2-4741-8580-434ACC26B02D}" srcOrd="1" destOrd="0" parTransId="{681A3B8B-852B-460A-B0D1-32C6AC99E793}" sibTransId="{5323BAED-47BC-42EE-B15F-6B768D2E868A}"/>
    <dgm:cxn modelId="{0B7CECD2-CA85-4DD4-AAE0-16E0B998580F}" type="presOf" srcId="{355271AA-15F9-402A-AB4D-206EB3837A9F}" destId="{B2FAF366-1629-4984-BFAF-043E28D58809}" srcOrd="0" destOrd="0" presId="urn:microsoft.com/office/officeart/2005/8/layout/list1"/>
    <dgm:cxn modelId="{5E1EDDEA-0174-4ADE-802A-1437F2A53690}" type="presOf" srcId="{355271AA-15F9-402A-AB4D-206EB3837A9F}" destId="{69A83E30-E91D-4D90-988B-BE40AFEA8FDE}" srcOrd="1" destOrd="0" presId="urn:microsoft.com/office/officeart/2005/8/layout/list1"/>
    <dgm:cxn modelId="{B961CEEE-8173-4F51-870A-6D908F9A576A}" type="presOf" srcId="{44F00E95-298D-433C-B342-3E31ECDB812A}" destId="{8896665B-EC90-41EE-ABB0-75C775063464}" srcOrd="1" destOrd="0" presId="urn:microsoft.com/office/officeart/2005/8/layout/list1"/>
    <dgm:cxn modelId="{EACD87E7-9BC6-4EB2-8697-BB48C88FB8A8}" srcId="{18A19B8C-DB61-4E88-95B7-3BC091EFD0A8}" destId="{44F00E95-298D-433C-B342-3E31ECDB812A}" srcOrd="2" destOrd="0" parTransId="{8A77FE39-A89F-4082-876D-F9622AA23B05}" sibTransId="{B345F66C-D47E-47D4-B5D7-664F8A479A37}"/>
    <dgm:cxn modelId="{02956902-05CA-48FA-A602-B7820BE73C83}" type="presOf" srcId="{44F00E95-298D-433C-B342-3E31ECDB812A}" destId="{3750A467-961C-4AEE-9CCB-0AA7F6BD5127}" srcOrd="0" destOrd="0" presId="urn:microsoft.com/office/officeart/2005/8/layout/list1"/>
    <dgm:cxn modelId="{7BD2EE0A-B231-4B81-963B-2FE2231FFE2B}" srcId="{18A19B8C-DB61-4E88-95B7-3BC091EFD0A8}" destId="{355271AA-15F9-402A-AB4D-206EB3837A9F}" srcOrd="0" destOrd="0" parTransId="{9D6604DA-9159-482B-BE4F-C016959B4701}" sibTransId="{66848B1F-F11B-492F-A886-21C432011476}"/>
    <dgm:cxn modelId="{977C3B09-6B99-4DAF-831C-2EDA4474A0C9}" type="presOf" srcId="{18A19B8C-DB61-4E88-95B7-3BC091EFD0A8}" destId="{6BCFD5EB-7F9D-4CB1-904B-BB4908DE3D10}" srcOrd="0" destOrd="0" presId="urn:microsoft.com/office/officeart/2005/8/layout/list1"/>
    <dgm:cxn modelId="{CBFA34FC-265A-4666-87DA-910FF8693184}" type="presOf" srcId="{7BC9C5F6-FBF2-4741-8580-434ACC26B02D}" destId="{9546C0AB-8620-449E-9303-3437C3BDDE66}" srcOrd="0" destOrd="0" presId="urn:microsoft.com/office/officeart/2005/8/layout/list1"/>
    <dgm:cxn modelId="{0BE7C7F6-2E34-4A8C-A991-25D05191A1BB}" type="presParOf" srcId="{6BCFD5EB-7F9D-4CB1-904B-BB4908DE3D10}" destId="{703EEDF2-8711-434B-B1B1-F1948FFF3128}" srcOrd="0" destOrd="0" presId="urn:microsoft.com/office/officeart/2005/8/layout/list1"/>
    <dgm:cxn modelId="{35353AA1-082D-41A5-93A0-7F9C20268074}" type="presParOf" srcId="{703EEDF2-8711-434B-B1B1-F1948FFF3128}" destId="{B2FAF366-1629-4984-BFAF-043E28D58809}" srcOrd="0" destOrd="0" presId="urn:microsoft.com/office/officeart/2005/8/layout/list1"/>
    <dgm:cxn modelId="{53EA939F-F0CE-4B0F-A081-49DCCCB8B37C}" type="presParOf" srcId="{703EEDF2-8711-434B-B1B1-F1948FFF3128}" destId="{69A83E30-E91D-4D90-988B-BE40AFEA8FDE}" srcOrd="1" destOrd="0" presId="urn:microsoft.com/office/officeart/2005/8/layout/list1"/>
    <dgm:cxn modelId="{4C6B07A3-5D9B-4601-880E-1E854A790008}" type="presParOf" srcId="{6BCFD5EB-7F9D-4CB1-904B-BB4908DE3D10}" destId="{72940169-39E3-4507-9533-FE6680E9A569}" srcOrd="1" destOrd="0" presId="urn:microsoft.com/office/officeart/2005/8/layout/list1"/>
    <dgm:cxn modelId="{4D9D950C-98D1-4AE0-A8B6-55E42C355ACB}" type="presParOf" srcId="{6BCFD5EB-7F9D-4CB1-904B-BB4908DE3D10}" destId="{438A2008-3E41-4FB8-B4C8-22D3FDB14028}" srcOrd="2" destOrd="0" presId="urn:microsoft.com/office/officeart/2005/8/layout/list1"/>
    <dgm:cxn modelId="{4D19A13A-166D-4781-94E8-EC6E493CABC7}" type="presParOf" srcId="{6BCFD5EB-7F9D-4CB1-904B-BB4908DE3D10}" destId="{7210E753-0CDF-4C9D-AB39-A9A16D4D0F8B}" srcOrd="3" destOrd="0" presId="urn:microsoft.com/office/officeart/2005/8/layout/list1"/>
    <dgm:cxn modelId="{1F178429-002C-4328-8A0C-8D4B1EAA3A1C}" type="presParOf" srcId="{6BCFD5EB-7F9D-4CB1-904B-BB4908DE3D10}" destId="{8E7A1E7B-7E5A-4EEC-929D-0E1C1DCA1B39}" srcOrd="4" destOrd="0" presId="urn:microsoft.com/office/officeart/2005/8/layout/list1"/>
    <dgm:cxn modelId="{46B0FCF7-1D36-43B5-82DC-5D76BBC4FD37}" type="presParOf" srcId="{8E7A1E7B-7E5A-4EEC-929D-0E1C1DCA1B39}" destId="{9546C0AB-8620-449E-9303-3437C3BDDE66}" srcOrd="0" destOrd="0" presId="urn:microsoft.com/office/officeart/2005/8/layout/list1"/>
    <dgm:cxn modelId="{F6C605CD-097A-471F-90FD-C1AF3E09F8D9}" type="presParOf" srcId="{8E7A1E7B-7E5A-4EEC-929D-0E1C1DCA1B39}" destId="{169C64A6-BD6E-4A1E-9161-56760DCB74FE}" srcOrd="1" destOrd="0" presId="urn:microsoft.com/office/officeart/2005/8/layout/list1"/>
    <dgm:cxn modelId="{3EF47318-F361-4B7E-A6CB-C93846331B26}" type="presParOf" srcId="{6BCFD5EB-7F9D-4CB1-904B-BB4908DE3D10}" destId="{8C819A05-CA1D-4C58-9D62-AA5B240BD171}" srcOrd="5" destOrd="0" presId="urn:microsoft.com/office/officeart/2005/8/layout/list1"/>
    <dgm:cxn modelId="{FAD3E24C-D679-4E2B-B8C3-97E307E0B8D3}" type="presParOf" srcId="{6BCFD5EB-7F9D-4CB1-904B-BB4908DE3D10}" destId="{0C43E1EC-F4FD-460E-9128-DE7CB8E7B637}" srcOrd="6" destOrd="0" presId="urn:microsoft.com/office/officeart/2005/8/layout/list1"/>
    <dgm:cxn modelId="{6B01B182-1F3A-4034-80D6-36F032E37F66}" type="presParOf" srcId="{6BCFD5EB-7F9D-4CB1-904B-BB4908DE3D10}" destId="{97E3E4CD-2048-4227-B774-F4E0DB0B37E1}" srcOrd="7" destOrd="0" presId="urn:microsoft.com/office/officeart/2005/8/layout/list1"/>
    <dgm:cxn modelId="{233B5514-356C-4C02-AF36-906E6558544B}" type="presParOf" srcId="{6BCFD5EB-7F9D-4CB1-904B-BB4908DE3D10}" destId="{F1EBD413-3BB6-43CF-B15B-898E788D13AC}" srcOrd="8" destOrd="0" presId="urn:microsoft.com/office/officeart/2005/8/layout/list1"/>
    <dgm:cxn modelId="{90E7B0C7-0ACF-466D-94FE-D97C54436B23}" type="presParOf" srcId="{F1EBD413-3BB6-43CF-B15B-898E788D13AC}" destId="{3750A467-961C-4AEE-9CCB-0AA7F6BD5127}" srcOrd="0" destOrd="0" presId="urn:microsoft.com/office/officeart/2005/8/layout/list1"/>
    <dgm:cxn modelId="{17656ACC-CF74-4D0E-9E12-424366A47E21}" type="presParOf" srcId="{F1EBD413-3BB6-43CF-B15B-898E788D13AC}" destId="{8896665B-EC90-41EE-ABB0-75C775063464}" srcOrd="1" destOrd="0" presId="urn:microsoft.com/office/officeart/2005/8/layout/list1"/>
    <dgm:cxn modelId="{5AE24A17-B98C-4A73-B466-0C93F08F1D00}" type="presParOf" srcId="{6BCFD5EB-7F9D-4CB1-904B-BB4908DE3D10}" destId="{5953D681-E1F2-43C9-982F-B7286FA56A4C}" srcOrd="9" destOrd="0" presId="urn:microsoft.com/office/officeart/2005/8/layout/list1"/>
    <dgm:cxn modelId="{9B81E5AB-C801-4B68-B53A-CB76F9DA78BE}" type="presParOf" srcId="{6BCFD5EB-7F9D-4CB1-904B-BB4908DE3D10}" destId="{84C44BAE-C313-4738-8BD4-FFA16EAD7F4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537609-2468-4245-AC9D-A577A4F09757}" type="doc">
      <dgm:prSet loTypeId="urn:diagrams.loki3.com/BracketList+Icon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40365991-8F2A-413F-BBCA-883E12E2CC21}">
      <dgm:prSet phldrT="[Текст]" custT="1"/>
      <dgm:spPr/>
      <dgm:t>
        <a:bodyPr/>
        <a:lstStyle/>
        <a:p>
          <a:r>
            <a:rPr lang="ru-RU" sz="2400" b="1" dirty="0" smtClean="0"/>
            <a:t>оценка профессионального уровня подготовки  медицинского работника</a:t>
          </a:r>
          <a:endParaRPr lang="ru-RU" sz="2400" b="1" dirty="0"/>
        </a:p>
      </dgm:t>
    </dgm:pt>
    <dgm:pt modelId="{3352BC29-FA2F-40C2-AED8-3737CF322E31}" type="parTrans" cxnId="{00EBBD71-3EDF-4E51-ADFE-40E0F2492DCF}">
      <dgm:prSet/>
      <dgm:spPr/>
      <dgm:t>
        <a:bodyPr/>
        <a:lstStyle/>
        <a:p>
          <a:endParaRPr lang="ru-RU"/>
        </a:p>
      </dgm:t>
    </dgm:pt>
    <dgm:pt modelId="{070630E3-5749-4E96-B02D-3FB17436C0A2}" type="sibTrans" cxnId="{00EBBD71-3EDF-4E51-ADFE-40E0F2492DCF}">
      <dgm:prSet/>
      <dgm:spPr/>
      <dgm:t>
        <a:bodyPr/>
        <a:lstStyle/>
        <a:p>
          <a:endParaRPr lang="ru-RU"/>
        </a:p>
      </dgm:t>
    </dgm:pt>
    <dgm:pt modelId="{931F147D-7615-4D39-A303-0487B8011F5A}">
      <dgm:prSet phldrT="[Текст]" phldr="1"/>
      <dgm:spPr/>
      <dgm:t>
        <a:bodyPr/>
        <a:lstStyle/>
        <a:p>
          <a:endParaRPr lang="ru-RU" dirty="0">
            <a:solidFill>
              <a:schemeClr val="bg1"/>
            </a:solidFill>
          </a:endParaRPr>
        </a:p>
      </dgm:t>
    </dgm:pt>
    <dgm:pt modelId="{200881A2-8F2E-46F6-B061-8994409A2902}" type="parTrans" cxnId="{1E5ED7C2-3CC9-453B-B903-BFDEE93BA601}">
      <dgm:prSet/>
      <dgm:spPr/>
      <dgm:t>
        <a:bodyPr/>
        <a:lstStyle/>
        <a:p>
          <a:endParaRPr lang="ru-RU"/>
        </a:p>
      </dgm:t>
    </dgm:pt>
    <dgm:pt modelId="{14DE7813-23E4-46C6-A802-AB5481717319}" type="sibTrans" cxnId="{1E5ED7C2-3CC9-453B-B903-BFDEE93BA601}">
      <dgm:prSet/>
      <dgm:spPr/>
      <dgm:t>
        <a:bodyPr/>
        <a:lstStyle/>
        <a:p>
          <a:endParaRPr lang="ru-RU"/>
        </a:p>
      </dgm:t>
    </dgm:pt>
    <dgm:pt modelId="{0216C13C-BBFA-4F7F-8CDC-3CE7D39B9947}">
      <dgm:prSet phldrT="[Текст]" custT="1"/>
      <dgm:spPr/>
      <dgm:t>
        <a:bodyPr/>
        <a:lstStyle/>
        <a:p>
          <a:r>
            <a:rPr lang="ru-RU" sz="2400" b="1" dirty="0" smtClean="0"/>
            <a:t>определение квалификационного уровня (подуровня) специалиста с учетом результатов оценки квалификаций и требований профессионального стандарта</a:t>
          </a:r>
          <a:endParaRPr lang="ru-RU" sz="2400" b="1" dirty="0"/>
        </a:p>
      </dgm:t>
    </dgm:pt>
    <dgm:pt modelId="{063E9218-6905-4837-A2FF-BD4DF0E1C297}" type="parTrans" cxnId="{6B8060F1-9B7F-436E-BE5F-D8B765EF9DB6}">
      <dgm:prSet/>
      <dgm:spPr/>
      <dgm:t>
        <a:bodyPr/>
        <a:lstStyle/>
        <a:p>
          <a:endParaRPr lang="ru-RU"/>
        </a:p>
      </dgm:t>
    </dgm:pt>
    <dgm:pt modelId="{5BD5AC14-EB7F-4B30-9088-F96DE7AEB300}" type="sibTrans" cxnId="{6B8060F1-9B7F-436E-BE5F-D8B765EF9DB6}">
      <dgm:prSet/>
      <dgm:spPr/>
      <dgm:t>
        <a:bodyPr/>
        <a:lstStyle/>
        <a:p>
          <a:endParaRPr lang="ru-RU"/>
        </a:p>
      </dgm:t>
    </dgm:pt>
    <dgm:pt modelId="{5A788B11-5B98-4B3D-938B-096672F86D44}">
      <dgm:prSet phldrT="[Текст]" phldr="1" custT="1"/>
      <dgm:spPr/>
      <dgm:t>
        <a:bodyPr/>
        <a:lstStyle/>
        <a:p>
          <a:endParaRPr lang="ru-RU" sz="1600" dirty="0">
            <a:solidFill>
              <a:schemeClr val="bg1"/>
            </a:solidFill>
          </a:endParaRPr>
        </a:p>
      </dgm:t>
    </dgm:pt>
    <dgm:pt modelId="{BA5F27A7-482B-4837-8C6C-C0EB9DF7CF47}" type="sibTrans" cxnId="{484D71F4-9D34-4CD2-BB6A-C79190CF9ED0}">
      <dgm:prSet/>
      <dgm:spPr/>
      <dgm:t>
        <a:bodyPr/>
        <a:lstStyle/>
        <a:p>
          <a:endParaRPr lang="ru-RU"/>
        </a:p>
      </dgm:t>
    </dgm:pt>
    <dgm:pt modelId="{2A246691-9E18-4F5A-B177-7417882B5BA8}" type="parTrans" cxnId="{484D71F4-9D34-4CD2-BB6A-C79190CF9ED0}">
      <dgm:prSet/>
      <dgm:spPr/>
      <dgm:t>
        <a:bodyPr/>
        <a:lstStyle/>
        <a:p>
          <a:endParaRPr lang="ru-RU"/>
        </a:p>
      </dgm:t>
    </dgm:pt>
    <dgm:pt modelId="{A823BF7F-3E81-4D9D-B7EB-8928060225AE}" type="pres">
      <dgm:prSet presAssocID="{16537609-2468-4245-AC9D-A577A4F097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7501E96-D683-4AC1-AF0D-D48CCEC95D8B}" type="pres">
      <dgm:prSet presAssocID="{5A788B11-5B98-4B3D-938B-096672F86D44}" presName="linNode" presStyleCnt="0"/>
      <dgm:spPr/>
    </dgm:pt>
    <dgm:pt modelId="{F9008468-9C9A-4F47-BAF0-2C30CB55A126}" type="pres">
      <dgm:prSet presAssocID="{5A788B11-5B98-4B3D-938B-096672F86D44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0286DDF-3364-4266-950A-EFC8913A6543}" type="pres">
      <dgm:prSet presAssocID="{5A788B11-5B98-4B3D-938B-096672F86D44}" presName="bracket" presStyleLbl="parChTrans1D1" presStyleIdx="0" presStyleCnt="2"/>
      <dgm:spPr/>
    </dgm:pt>
    <dgm:pt modelId="{0D241F37-9471-45A7-985D-56F99562A201}" type="pres">
      <dgm:prSet presAssocID="{5A788B11-5B98-4B3D-938B-096672F86D44}" presName="spH" presStyleCnt="0"/>
      <dgm:spPr/>
    </dgm:pt>
    <dgm:pt modelId="{849C6471-33FF-4878-A93E-2272890FB636}" type="pres">
      <dgm:prSet presAssocID="{5A788B11-5B98-4B3D-938B-096672F86D44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82FFC70-4479-4025-A594-BC406758BA4D}" type="pres">
      <dgm:prSet presAssocID="{BA5F27A7-482B-4837-8C6C-C0EB9DF7CF47}" presName="spV" presStyleCnt="0"/>
      <dgm:spPr/>
    </dgm:pt>
    <dgm:pt modelId="{F84AC94A-F901-49CB-8965-DA7C2A21D72F}" type="pres">
      <dgm:prSet presAssocID="{931F147D-7615-4D39-A303-0487B8011F5A}" presName="linNode" presStyleCnt="0"/>
      <dgm:spPr/>
    </dgm:pt>
    <dgm:pt modelId="{EC396616-E471-48B8-BB9E-AA0DDFA52FB3}" type="pres">
      <dgm:prSet presAssocID="{931F147D-7615-4D39-A303-0487B8011F5A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321B3C-BA3A-4CDA-8822-CC407D386265}" type="pres">
      <dgm:prSet presAssocID="{931F147D-7615-4D39-A303-0487B8011F5A}" presName="bracket" presStyleLbl="parChTrans1D1" presStyleIdx="1" presStyleCnt="2"/>
      <dgm:spPr/>
    </dgm:pt>
    <dgm:pt modelId="{5878C5DD-E1D8-4BF3-AF9E-3E6B1D2A4363}" type="pres">
      <dgm:prSet presAssocID="{931F147D-7615-4D39-A303-0487B8011F5A}" presName="spH" presStyleCnt="0"/>
      <dgm:spPr/>
    </dgm:pt>
    <dgm:pt modelId="{7E0A75D4-F52D-4047-A937-FDBE2A03D29B}" type="pres">
      <dgm:prSet presAssocID="{931F147D-7615-4D39-A303-0487B8011F5A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DB3D9F2-C59A-4978-9073-94C0C1845819}" type="presOf" srcId="{0216C13C-BBFA-4F7F-8CDC-3CE7D39B9947}" destId="{7E0A75D4-F52D-4047-A937-FDBE2A03D29B}" srcOrd="0" destOrd="0" presId="urn:diagrams.loki3.com/BracketList+Icon"/>
    <dgm:cxn modelId="{6B8060F1-9B7F-436E-BE5F-D8B765EF9DB6}" srcId="{931F147D-7615-4D39-A303-0487B8011F5A}" destId="{0216C13C-BBFA-4F7F-8CDC-3CE7D39B9947}" srcOrd="0" destOrd="0" parTransId="{063E9218-6905-4837-A2FF-BD4DF0E1C297}" sibTransId="{5BD5AC14-EB7F-4B30-9088-F96DE7AEB300}"/>
    <dgm:cxn modelId="{484D71F4-9D34-4CD2-BB6A-C79190CF9ED0}" srcId="{16537609-2468-4245-AC9D-A577A4F09757}" destId="{5A788B11-5B98-4B3D-938B-096672F86D44}" srcOrd="0" destOrd="0" parTransId="{2A246691-9E18-4F5A-B177-7417882B5BA8}" sibTransId="{BA5F27A7-482B-4837-8C6C-C0EB9DF7CF47}"/>
    <dgm:cxn modelId="{9CAF69B1-2339-4605-B80D-F47A2E0D850C}" type="presOf" srcId="{5A788B11-5B98-4B3D-938B-096672F86D44}" destId="{F9008468-9C9A-4F47-BAF0-2C30CB55A126}" srcOrd="0" destOrd="0" presId="urn:diagrams.loki3.com/BracketList+Icon"/>
    <dgm:cxn modelId="{7CCFD918-0456-4BC9-B957-F024018A8CDC}" type="presOf" srcId="{40365991-8F2A-413F-BBCA-883E12E2CC21}" destId="{849C6471-33FF-4878-A93E-2272890FB636}" srcOrd="0" destOrd="0" presId="urn:diagrams.loki3.com/BracketList+Icon"/>
    <dgm:cxn modelId="{1E5ED7C2-3CC9-453B-B903-BFDEE93BA601}" srcId="{16537609-2468-4245-AC9D-A577A4F09757}" destId="{931F147D-7615-4D39-A303-0487B8011F5A}" srcOrd="1" destOrd="0" parTransId="{200881A2-8F2E-46F6-B061-8994409A2902}" sibTransId="{14DE7813-23E4-46C6-A802-AB5481717319}"/>
    <dgm:cxn modelId="{00EBBD71-3EDF-4E51-ADFE-40E0F2492DCF}" srcId="{5A788B11-5B98-4B3D-938B-096672F86D44}" destId="{40365991-8F2A-413F-BBCA-883E12E2CC21}" srcOrd="0" destOrd="0" parTransId="{3352BC29-FA2F-40C2-AED8-3737CF322E31}" sibTransId="{070630E3-5749-4E96-B02D-3FB17436C0A2}"/>
    <dgm:cxn modelId="{8541864D-A349-4CFD-89A6-1A5E0D99796A}" type="presOf" srcId="{931F147D-7615-4D39-A303-0487B8011F5A}" destId="{EC396616-E471-48B8-BB9E-AA0DDFA52FB3}" srcOrd="0" destOrd="0" presId="urn:diagrams.loki3.com/BracketList+Icon"/>
    <dgm:cxn modelId="{2059F5A9-F582-4967-9940-ED3918C4621B}" type="presOf" srcId="{16537609-2468-4245-AC9D-A577A4F09757}" destId="{A823BF7F-3E81-4D9D-B7EB-8928060225AE}" srcOrd="0" destOrd="0" presId="urn:diagrams.loki3.com/BracketList+Icon"/>
    <dgm:cxn modelId="{E1D6F579-CDAC-485C-B09D-B48D00B014DC}" type="presParOf" srcId="{A823BF7F-3E81-4D9D-B7EB-8928060225AE}" destId="{57501E96-D683-4AC1-AF0D-D48CCEC95D8B}" srcOrd="0" destOrd="0" presId="urn:diagrams.loki3.com/BracketList+Icon"/>
    <dgm:cxn modelId="{F015B18B-DABF-44BE-92BA-CEF6D717425B}" type="presParOf" srcId="{57501E96-D683-4AC1-AF0D-D48CCEC95D8B}" destId="{F9008468-9C9A-4F47-BAF0-2C30CB55A126}" srcOrd="0" destOrd="0" presId="urn:diagrams.loki3.com/BracketList+Icon"/>
    <dgm:cxn modelId="{AFABF679-6B4D-46FA-8774-43ADE21AF54F}" type="presParOf" srcId="{57501E96-D683-4AC1-AF0D-D48CCEC95D8B}" destId="{C0286DDF-3364-4266-950A-EFC8913A6543}" srcOrd="1" destOrd="0" presId="urn:diagrams.loki3.com/BracketList+Icon"/>
    <dgm:cxn modelId="{7FEF3C27-166F-4FD9-9142-DC0C8AEB55BE}" type="presParOf" srcId="{57501E96-D683-4AC1-AF0D-D48CCEC95D8B}" destId="{0D241F37-9471-45A7-985D-56F99562A201}" srcOrd="2" destOrd="0" presId="urn:diagrams.loki3.com/BracketList+Icon"/>
    <dgm:cxn modelId="{8FFDB48E-299C-4D0D-93E0-F4662935829C}" type="presParOf" srcId="{57501E96-D683-4AC1-AF0D-D48CCEC95D8B}" destId="{849C6471-33FF-4878-A93E-2272890FB636}" srcOrd="3" destOrd="0" presId="urn:diagrams.loki3.com/BracketList+Icon"/>
    <dgm:cxn modelId="{D97F85E7-C426-45FD-9EA2-9E60E6F210D7}" type="presParOf" srcId="{A823BF7F-3E81-4D9D-B7EB-8928060225AE}" destId="{482FFC70-4479-4025-A594-BC406758BA4D}" srcOrd="1" destOrd="0" presId="urn:diagrams.loki3.com/BracketList+Icon"/>
    <dgm:cxn modelId="{3B3D7795-9760-433B-9355-E57FE87AA983}" type="presParOf" srcId="{A823BF7F-3E81-4D9D-B7EB-8928060225AE}" destId="{F84AC94A-F901-49CB-8965-DA7C2A21D72F}" srcOrd="2" destOrd="0" presId="urn:diagrams.loki3.com/BracketList+Icon"/>
    <dgm:cxn modelId="{A63F8327-1CE3-46CF-BB3F-636A266AA8D6}" type="presParOf" srcId="{F84AC94A-F901-49CB-8965-DA7C2A21D72F}" destId="{EC396616-E471-48B8-BB9E-AA0DDFA52FB3}" srcOrd="0" destOrd="0" presId="urn:diagrams.loki3.com/BracketList+Icon"/>
    <dgm:cxn modelId="{6CD441C0-4A5E-46A6-BF66-498F0AA8CDFE}" type="presParOf" srcId="{F84AC94A-F901-49CB-8965-DA7C2A21D72F}" destId="{20321B3C-BA3A-4CDA-8822-CC407D386265}" srcOrd="1" destOrd="0" presId="urn:diagrams.loki3.com/BracketList+Icon"/>
    <dgm:cxn modelId="{80171EC3-15C2-4905-BC92-065378C69F84}" type="presParOf" srcId="{F84AC94A-F901-49CB-8965-DA7C2A21D72F}" destId="{5878C5DD-E1D8-4BF3-AF9E-3E6B1D2A4363}" srcOrd="2" destOrd="0" presId="urn:diagrams.loki3.com/BracketList+Icon"/>
    <dgm:cxn modelId="{A252B820-8FDB-4508-BE51-971C79D7047F}" type="presParOf" srcId="{F84AC94A-F901-49CB-8965-DA7C2A21D72F}" destId="{7E0A75D4-F52D-4047-A937-FDBE2A03D29B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D91AEA-31C6-41BB-9756-E5E38B235906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2A3443A2-0CBA-4C62-87D3-510CDD81646B}">
      <dgm:prSet phldrT="[Текст]" custT="1"/>
      <dgm:spPr/>
      <dgm:t>
        <a:bodyPr/>
        <a:lstStyle/>
        <a:p>
          <a:r>
            <a:rPr lang="ru-RU" sz="1600" b="1" dirty="0" smtClean="0"/>
            <a:t>участие в разработке и совершенствовании организационно-методических и нормативных документов по аккредитации медицинских работников</a:t>
          </a:r>
          <a:endParaRPr lang="ru-RU" sz="1600" dirty="0"/>
        </a:p>
      </dgm:t>
    </dgm:pt>
    <dgm:pt modelId="{F6A5875C-3C1F-4746-B728-8802DE8D119E}" type="parTrans" cxnId="{A85A3AC3-4991-4144-870A-F24DB9BED4EA}">
      <dgm:prSet/>
      <dgm:spPr/>
      <dgm:t>
        <a:bodyPr/>
        <a:lstStyle/>
        <a:p>
          <a:endParaRPr lang="ru-RU"/>
        </a:p>
      </dgm:t>
    </dgm:pt>
    <dgm:pt modelId="{3CD138DB-4D3E-4718-8918-5618A7D2F811}" type="sibTrans" cxnId="{A85A3AC3-4991-4144-870A-F24DB9BED4EA}">
      <dgm:prSet/>
      <dgm:spPr/>
      <dgm:t>
        <a:bodyPr/>
        <a:lstStyle/>
        <a:p>
          <a:endParaRPr lang="ru-RU"/>
        </a:p>
      </dgm:t>
    </dgm:pt>
    <dgm:pt modelId="{91FF9D62-2AE4-475F-B86F-B4CEDBB4CC65}">
      <dgm:prSet phldrT="[Текст]" custT="1"/>
      <dgm:spPr/>
      <dgm:t>
        <a:bodyPr/>
        <a:lstStyle/>
        <a:p>
          <a:r>
            <a:rPr lang="ru-RU" sz="1600" b="1" dirty="0" smtClean="0"/>
            <a:t>формирование и поддержание в актуальном состоянии окружного реестра документов, подтверждающих аккредитацию</a:t>
          </a:r>
          <a:endParaRPr lang="ru-RU" sz="1600" b="1" dirty="0"/>
        </a:p>
      </dgm:t>
    </dgm:pt>
    <dgm:pt modelId="{D5AE6154-37A7-485A-AEBE-C4FE322D20D4}" type="parTrans" cxnId="{01030295-F522-4EDD-A81D-26C5948EFA6C}">
      <dgm:prSet/>
      <dgm:spPr/>
      <dgm:t>
        <a:bodyPr/>
        <a:lstStyle/>
        <a:p>
          <a:endParaRPr lang="ru-RU"/>
        </a:p>
      </dgm:t>
    </dgm:pt>
    <dgm:pt modelId="{758F0966-368A-47B5-AB1C-04F91F248156}" type="sibTrans" cxnId="{01030295-F522-4EDD-A81D-26C5948EFA6C}">
      <dgm:prSet/>
      <dgm:spPr/>
      <dgm:t>
        <a:bodyPr/>
        <a:lstStyle/>
        <a:p>
          <a:endParaRPr lang="ru-RU"/>
        </a:p>
      </dgm:t>
    </dgm:pt>
    <dgm:pt modelId="{68D92C8C-FBEE-41F1-BED9-CD687AC4F36D}">
      <dgm:prSet phldrT="[Текст]" custT="1"/>
      <dgm:spPr/>
      <dgm:t>
        <a:bodyPr/>
        <a:lstStyle/>
        <a:p>
          <a:r>
            <a:rPr lang="ru-RU" sz="1600" b="1" dirty="0" smtClean="0"/>
            <a:t>внесение предложений по развитию системы аккредитации</a:t>
          </a:r>
          <a:endParaRPr lang="ru-RU" sz="1600" b="1" dirty="0"/>
        </a:p>
      </dgm:t>
    </dgm:pt>
    <dgm:pt modelId="{56628F8D-5170-4FDD-B92C-5FEAC7EF8286}" type="parTrans" cxnId="{3A61BB36-8F63-4457-B4F2-125B3AAF44FF}">
      <dgm:prSet/>
      <dgm:spPr/>
      <dgm:t>
        <a:bodyPr/>
        <a:lstStyle/>
        <a:p>
          <a:endParaRPr lang="ru-RU"/>
        </a:p>
      </dgm:t>
    </dgm:pt>
    <dgm:pt modelId="{F1246619-1B56-49EA-8C1A-C56246D51066}" type="sibTrans" cxnId="{3A61BB36-8F63-4457-B4F2-125B3AAF44FF}">
      <dgm:prSet/>
      <dgm:spPr/>
      <dgm:t>
        <a:bodyPr/>
        <a:lstStyle/>
        <a:p>
          <a:endParaRPr lang="ru-RU"/>
        </a:p>
      </dgm:t>
    </dgm:pt>
    <dgm:pt modelId="{58CB7A3C-B238-4387-B3F5-015521A1D37D}">
      <dgm:prSet custT="1"/>
      <dgm:spPr/>
      <dgm:t>
        <a:bodyPr/>
        <a:lstStyle/>
        <a:p>
          <a:r>
            <a:rPr lang="ru-RU" sz="1600" b="1" dirty="0" smtClean="0">
              <a:effectLst/>
            </a:rPr>
            <a:t>формирование и поддержании в актуальном состоянии окружного реестра аккредитованных специалистов</a:t>
          </a:r>
          <a:endParaRPr lang="ru-RU" sz="1600" b="1" dirty="0">
            <a:effectLst/>
          </a:endParaRPr>
        </a:p>
      </dgm:t>
    </dgm:pt>
    <dgm:pt modelId="{CD25BB12-28AF-4AAE-8588-D2B136218814}" type="parTrans" cxnId="{0FA1B4D3-E12B-4393-8357-FFAECDE9D797}">
      <dgm:prSet/>
      <dgm:spPr/>
      <dgm:t>
        <a:bodyPr/>
        <a:lstStyle/>
        <a:p>
          <a:endParaRPr lang="ru-RU"/>
        </a:p>
      </dgm:t>
    </dgm:pt>
    <dgm:pt modelId="{FE0F3169-1FD5-421C-9D03-391FE86E60C3}" type="sibTrans" cxnId="{0FA1B4D3-E12B-4393-8357-FFAECDE9D797}">
      <dgm:prSet/>
      <dgm:spPr/>
      <dgm:t>
        <a:bodyPr/>
        <a:lstStyle/>
        <a:p>
          <a:endParaRPr lang="ru-RU"/>
        </a:p>
      </dgm:t>
    </dgm:pt>
    <dgm:pt modelId="{554FDC06-776F-4FFC-8185-51F0379E5EC4}">
      <dgm:prSet custT="1"/>
      <dgm:spPr/>
      <dgm:t>
        <a:bodyPr/>
        <a:lstStyle/>
        <a:p>
          <a:r>
            <a:rPr lang="ru-RU" sz="1600" b="1" dirty="0" smtClean="0"/>
            <a:t>разработка оценочных средств, формировании и поддержании в актуальном состоянии окружной базы данных оценочных средств</a:t>
          </a:r>
          <a:endParaRPr lang="ru-RU" sz="1600" b="1" dirty="0"/>
        </a:p>
      </dgm:t>
    </dgm:pt>
    <dgm:pt modelId="{71A776B0-5530-43CF-B655-0FB834009BDA}" type="parTrans" cxnId="{372CCEA3-37C1-4532-89D3-EC11CF21C2A6}">
      <dgm:prSet/>
      <dgm:spPr/>
      <dgm:t>
        <a:bodyPr/>
        <a:lstStyle/>
        <a:p>
          <a:endParaRPr lang="ru-RU"/>
        </a:p>
      </dgm:t>
    </dgm:pt>
    <dgm:pt modelId="{775341A8-93D0-4785-A711-ADC6C13F8C91}" type="sibTrans" cxnId="{372CCEA3-37C1-4532-89D3-EC11CF21C2A6}">
      <dgm:prSet/>
      <dgm:spPr/>
      <dgm:t>
        <a:bodyPr/>
        <a:lstStyle/>
        <a:p>
          <a:endParaRPr lang="ru-RU"/>
        </a:p>
      </dgm:t>
    </dgm:pt>
    <dgm:pt modelId="{13754A35-559B-4B3F-9DE4-AA81221F304E}">
      <dgm:prSet phldrT="[Текст]" custT="1"/>
      <dgm:spPr/>
      <dgm:t>
        <a:bodyPr/>
        <a:lstStyle/>
        <a:p>
          <a:r>
            <a:rPr lang="ru-RU" sz="1600" b="1" dirty="0" smtClean="0"/>
            <a:t>мониторинг и самооценка эффективности деятельности</a:t>
          </a:r>
          <a:endParaRPr lang="ru-RU" sz="1600" b="1" dirty="0"/>
        </a:p>
      </dgm:t>
    </dgm:pt>
    <dgm:pt modelId="{FA953569-B4FA-4FDF-890A-D2CE52E46921}" type="parTrans" cxnId="{40017EDE-AF46-46CB-A48A-CEBDE0042021}">
      <dgm:prSet/>
      <dgm:spPr/>
      <dgm:t>
        <a:bodyPr/>
        <a:lstStyle/>
        <a:p>
          <a:endParaRPr lang="ru-RU"/>
        </a:p>
      </dgm:t>
    </dgm:pt>
    <dgm:pt modelId="{64D59C67-E7FB-4B5A-9C4D-F09A57234712}" type="sibTrans" cxnId="{40017EDE-AF46-46CB-A48A-CEBDE0042021}">
      <dgm:prSet/>
      <dgm:spPr/>
      <dgm:t>
        <a:bodyPr/>
        <a:lstStyle/>
        <a:p>
          <a:endParaRPr lang="ru-RU"/>
        </a:p>
      </dgm:t>
    </dgm:pt>
    <dgm:pt modelId="{FE13944E-17FC-4ACB-B603-B68605384AE8}">
      <dgm:prSet phldrT="[Текст]" custT="1"/>
      <dgm:spPr/>
      <dgm:t>
        <a:bodyPr/>
        <a:lstStyle/>
        <a:p>
          <a:r>
            <a:rPr lang="ru-RU" sz="1600" b="1" dirty="0" smtClean="0"/>
            <a:t>формирование и обеспечение работы окружных экспертных, </a:t>
          </a:r>
          <a:r>
            <a:rPr lang="ru-RU" sz="1600" b="1" dirty="0" err="1" smtClean="0"/>
            <a:t>аппеляционных</a:t>
          </a:r>
          <a:r>
            <a:rPr lang="ru-RU" sz="1600" b="1" dirty="0" smtClean="0"/>
            <a:t> и наблюдательных комиссий и советов</a:t>
          </a:r>
          <a:endParaRPr lang="ru-RU" sz="1600" b="1" dirty="0"/>
        </a:p>
      </dgm:t>
    </dgm:pt>
    <dgm:pt modelId="{92A8BA10-F694-4168-9605-9278428F46FE}" type="parTrans" cxnId="{17120450-4E28-4C02-9B5A-3207EB851B32}">
      <dgm:prSet/>
      <dgm:spPr/>
      <dgm:t>
        <a:bodyPr/>
        <a:lstStyle/>
        <a:p>
          <a:endParaRPr lang="ru-RU"/>
        </a:p>
      </dgm:t>
    </dgm:pt>
    <dgm:pt modelId="{CC592254-2BE9-4E92-81B2-A7E2C70C8D98}" type="sibTrans" cxnId="{17120450-4E28-4C02-9B5A-3207EB851B32}">
      <dgm:prSet/>
      <dgm:spPr/>
      <dgm:t>
        <a:bodyPr/>
        <a:lstStyle/>
        <a:p>
          <a:endParaRPr lang="ru-RU"/>
        </a:p>
      </dgm:t>
    </dgm:pt>
    <dgm:pt modelId="{C7FBE1FD-7884-4F09-947A-71FB0AF243C0}" type="pres">
      <dgm:prSet presAssocID="{68D91AEA-31C6-41BB-9756-E5E38B23590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1F293C0-2D35-4D1D-B810-0F018055E710}" type="pres">
      <dgm:prSet presAssocID="{2A3443A2-0CBA-4C62-87D3-510CDD81646B}" presName="parentLin" presStyleCnt="0"/>
      <dgm:spPr/>
    </dgm:pt>
    <dgm:pt modelId="{581D84D8-A913-46AA-8C3F-93524F0D209E}" type="pres">
      <dgm:prSet presAssocID="{2A3443A2-0CBA-4C62-87D3-510CDD81646B}" presName="parentLeftMargin" presStyleLbl="node1" presStyleIdx="0" presStyleCnt="7"/>
      <dgm:spPr/>
      <dgm:t>
        <a:bodyPr/>
        <a:lstStyle/>
        <a:p>
          <a:endParaRPr lang="ru-RU"/>
        </a:p>
      </dgm:t>
    </dgm:pt>
    <dgm:pt modelId="{874754CE-6C05-4D1B-9224-E8C4D3C80701}" type="pres">
      <dgm:prSet presAssocID="{2A3443A2-0CBA-4C62-87D3-510CDD81646B}" presName="parentText" presStyleLbl="node1" presStyleIdx="0" presStyleCnt="7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78E9992-3A47-4B50-8630-B0438C4543CC}" type="pres">
      <dgm:prSet presAssocID="{2A3443A2-0CBA-4C62-87D3-510CDD81646B}" presName="negativeSpace" presStyleCnt="0"/>
      <dgm:spPr/>
    </dgm:pt>
    <dgm:pt modelId="{8EDDF3B6-4F63-4ED7-B92B-D90D6335F9C0}" type="pres">
      <dgm:prSet presAssocID="{2A3443A2-0CBA-4C62-87D3-510CDD81646B}" presName="childText" presStyleLbl="conFgAcc1" presStyleIdx="0" presStyleCnt="7">
        <dgm:presLayoutVars>
          <dgm:bulletEnabled val="1"/>
        </dgm:presLayoutVars>
      </dgm:prSet>
      <dgm:spPr/>
    </dgm:pt>
    <dgm:pt modelId="{D0E14BB7-9801-4338-B384-FB40C4A9372F}" type="pres">
      <dgm:prSet presAssocID="{3CD138DB-4D3E-4718-8918-5618A7D2F811}" presName="spaceBetweenRectangles" presStyleCnt="0"/>
      <dgm:spPr/>
    </dgm:pt>
    <dgm:pt modelId="{F86B935A-4C8F-4CBF-83AD-8564BA853A54}" type="pres">
      <dgm:prSet presAssocID="{554FDC06-776F-4FFC-8185-51F0379E5EC4}" presName="parentLin" presStyleCnt="0"/>
      <dgm:spPr/>
    </dgm:pt>
    <dgm:pt modelId="{42B24BFE-E291-4D12-B5CA-40750EC0E5BB}" type="pres">
      <dgm:prSet presAssocID="{554FDC06-776F-4FFC-8185-51F0379E5EC4}" presName="parentLeftMargin" presStyleLbl="node1" presStyleIdx="0" presStyleCnt="7"/>
      <dgm:spPr/>
      <dgm:t>
        <a:bodyPr/>
        <a:lstStyle/>
        <a:p>
          <a:endParaRPr lang="ru-RU"/>
        </a:p>
      </dgm:t>
    </dgm:pt>
    <dgm:pt modelId="{73B23A6D-20B0-4491-9DB5-63A7A1731EB6}" type="pres">
      <dgm:prSet presAssocID="{554FDC06-776F-4FFC-8185-51F0379E5EC4}" presName="parentText" presStyleLbl="node1" presStyleIdx="1" presStyleCnt="7" custScaleX="13973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F5D38F-46F9-4792-9A34-8E497BA372B4}" type="pres">
      <dgm:prSet presAssocID="{554FDC06-776F-4FFC-8185-51F0379E5EC4}" presName="negativeSpace" presStyleCnt="0"/>
      <dgm:spPr/>
    </dgm:pt>
    <dgm:pt modelId="{66B409AF-7B44-4959-AA35-E89C0D11F72C}" type="pres">
      <dgm:prSet presAssocID="{554FDC06-776F-4FFC-8185-51F0379E5EC4}" presName="childText" presStyleLbl="conFgAcc1" presStyleIdx="1" presStyleCnt="7">
        <dgm:presLayoutVars>
          <dgm:bulletEnabled val="1"/>
        </dgm:presLayoutVars>
      </dgm:prSet>
      <dgm:spPr/>
    </dgm:pt>
    <dgm:pt modelId="{AA21BA25-6B4D-4D40-A2FD-B2E9D1D14CB7}" type="pres">
      <dgm:prSet presAssocID="{775341A8-93D0-4785-A711-ADC6C13F8C91}" presName="spaceBetweenRectangles" presStyleCnt="0"/>
      <dgm:spPr/>
    </dgm:pt>
    <dgm:pt modelId="{0E7AC327-AFCB-409B-8717-7612E8B93BA0}" type="pres">
      <dgm:prSet presAssocID="{58CB7A3C-B238-4387-B3F5-015521A1D37D}" presName="parentLin" presStyleCnt="0"/>
      <dgm:spPr/>
    </dgm:pt>
    <dgm:pt modelId="{34979679-28ED-426E-99B3-F59654687D00}" type="pres">
      <dgm:prSet presAssocID="{58CB7A3C-B238-4387-B3F5-015521A1D37D}" presName="parentLeftMargin" presStyleLbl="node1" presStyleIdx="1" presStyleCnt="7"/>
      <dgm:spPr/>
      <dgm:t>
        <a:bodyPr/>
        <a:lstStyle/>
        <a:p>
          <a:endParaRPr lang="ru-RU"/>
        </a:p>
      </dgm:t>
    </dgm:pt>
    <dgm:pt modelId="{BD4247D5-3958-4690-A67F-7B163F1F7297}" type="pres">
      <dgm:prSet presAssocID="{58CB7A3C-B238-4387-B3F5-015521A1D37D}" presName="parentText" presStyleLbl="node1" presStyleIdx="2" presStyleCnt="7" custScaleX="14293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6E532F5-8A66-47B7-A75A-D42F70BAC5F5}" type="pres">
      <dgm:prSet presAssocID="{58CB7A3C-B238-4387-B3F5-015521A1D37D}" presName="negativeSpace" presStyleCnt="0"/>
      <dgm:spPr/>
    </dgm:pt>
    <dgm:pt modelId="{18458034-4336-40E5-9C8A-A3D72D59CF07}" type="pres">
      <dgm:prSet presAssocID="{58CB7A3C-B238-4387-B3F5-015521A1D37D}" presName="childText" presStyleLbl="conFgAcc1" presStyleIdx="2" presStyleCnt="7">
        <dgm:presLayoutVars>
          <dgm:bulletEnabled val="1"/>
        </dgm:presLayoutVars>
      </dgm:prSet>
      <dgm:spPr/>
    </dgm:pt>
    <dgm:pt modelId="{642F0FB6-68A0-466E-8AB3-312C20DCD35D}" type="pres">
      <dgm:prSet presAssocID="{FE0F3169-1FD5-421C-9D03-391FE86E60C3}" presName="spaceBetweenRectangles" presStyleCnt="0"/>
      <dgm:spPr/>
    </dgm:pt>
    <dgm:pt modelId="{C85F6A21-7E28-488F-932A-F42D91FB8639}" type="pres">
      <dgm:prSet presAssocID="{91FF9D62-2AE4-475F-B86F-B4CEDBB4CC65}" presName="parentLin" presStyleCnt="0"/>
      <dgm:spPr/>
    </dgm:pt>
    <dgm:pt modelId="{730188B5-C1D2-424B-B175-9A21D951A261}" type="pres">
      <dgm:prSet presAssocID="{91FF9D62-2AE4-475F-B86F-B4CEDBB4CC65}" presName="parentLeftMargin" presStyleLbl="node1" presStyleIdx="2" presStyleCnt="7"/>
      <dgm:spPr/>
      <dgm:t>
        <a:bodyPr/>
        <a:lstStyle/>
        <a:p>
          <a:endParaRPr lang="ru-RU"/>
        </a:p>
      </dgm:t>
    </dgm:pt>
    <dgm:pt modelId="{DD8ED77E-1ADB-40CB-AF20-1EBE3DB2DF1C}" type="pres">
      <dgm:prSet presAssocID="{91FF9D62-2AE4-475F-B86F-B4CEDBB4CC65}" presName="parentText" presStyleLbl="node1" presStyleIdx="3" presStyleCnt="7" custScaleX="14293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E4EEFB-5B47-49BF-AB1A-F481AE655D76}" type="pres">
      <dgm:prSet presAssocID="{91FF9D62-2AE4-475F-B86F-B4CEDBB4CC65}" presName="negativeSpace" presStyleCnt="0"/>
      <dgm:spPr/>
    </dgm:pt>
    <dgm:pt modelId="{CBA6B3A6-BA5A-4039-9736-27B60B387F2E}" type="pres">
      <dgm:prSet presAssocID="{91FF9D62-2AE4-475F-B86F-B4CEDBB4CC65}" presName="childText" presStyleLbl="conFgAcc1" presStyleIdx="3" presStyleCnt="7">
        <dgm:presLayoutVars>
          <dgm:bulletEnabled val="1"/>
        </dgm:presLayoutVars>
      </dgm:prSet>
      <dgm:spPr/>
    </dgm:pt>
    <dgm:pt modelId="{AE144C57-B422-4F1C-82FA-9E3983AC3C8A}" type="pres">
      <dgm:prSet presAssocID="{758F0966-368A-47B5-AB1C-04F91F248156}" presName="spaceBetweenRectangles" presStyleCnt="0"/>
      <dgm:spPr/>
    </dgm:pt>
    <dgm:pt modelId="{CF9F91AD-553D-48FA-87FA-D8B2705AD4A7}" type="pres">
      <dgm:prSet presAssocID="{68D92C8C-FBEE-41F1-BED9-CD687AC4F36D}" presName="parentLin" presStyleCnt="0"/>
      <dgm:spPr/>
    </dgm:pt>
    <dgm:pt modelId="{D81B1E27-F902-4264-8C00-586F2E777A2C}" type="pres">
      <dgm:prSet presAssocID="{68D92C8C-FBEE-41F1-BED9-CD687AC4F36D}" presName="parentLeftMargin" presStyleLbl="node1" presStyleIdx="3" presStyleCnt="7"/>
      <dgm:spPr/>
      <dgm:t>
        <a:bodyPr/>
        <a:lstStyle/>
        <a:p>
          <a:endParaRPr lang="ru-RU"/>
        </a:p>
      </dgm:t>
    </dgm:pt>
    <dgm:pt modelId="{670C2BEB-CC34-46FC-915B-795F98772647}" type="pres">
      <dgm:prSet presAssocID="{68D92C8C-FBEE-41F1-BED9-CD687AC4F36D}" presName="parentText" presStyleLbl="node1" presStyleIdx="4" presStyleCnt="7" custScaleX="13647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7CFB91-CD69-4B9F-899C-CD4217F5F803}" type="pres">
      <dgm:prSet presAssocID="{68D92C8C-FBEE-41F1-BED9-CD687AC4F36D}" presName="negativeSpace" presStyleCnt="0"/>
      <dgm:spPr/>
    </dgm:pt>
    <dgm:pt modelId="{A9D2C0D1-6D2A-457F-A133-D662A0D6E457}" type="pres">
      <dgm:prSet presAssocID="{68D92C8C-FBEE-41F1-BED9-CD687AC4F36D}" presName="childText" presStyleLbl="conFgAcc1" presStyleIdx="4" presStyleCnt="7">
        <dgm:presLayoutVars>
          <dgm:bulletEnabled val="1"/>
        </dgm:presLayoutVars>
      </dgm:prSet>
      <dgm:spPr/>
    </dgm:pt>
    <dgm:pt modelId="{5E27DAB5-DF64-445D-8311-B4B8FDBCAF9B}" type="pres">
      <dgm:prSet presAssocID="{F1246619-1B56-49EA-8C1A-C56246D51066}" presName="spaceBetweenRectangles" presStyleCnt="0"/>
      <dgm:spPr/>
    </dgm:pt>
    <dgm:pt modelId="{D6FB8774-7DC2-44D7-8D97-07B839222E37}" type="pres">
      <dgm:prSet presAssocID="{13754A35-559B-4B3F-9DE4-AA81221F304E}" presName="parentLin" presStyleCnt="0"/>
      <dgm:spPr/>
    </dgm:pt>
    <dgm:pt modelId="{FD24F5C2-1E8B-47E2-8BA6-DDF01C7502AC}" type="pres">
      <dgm:prSet presAssocID="{13754A35-559B-4B3F-9DE4-AA81221F304E}" presName="parentLeftMargin" presStyleLbl="node1" presStyleIdx="4" presStyleCnt="7"/>
      <dgm:spPr/>
      <dgm:t>
        <a:bodyPr/>
        <a:lstStyle/>
        <a:p>
          <a:endParaRPr lang="ru-RU"/>
        </a:p>
      </dgm:t>
    </dgm:pt>
    <dgm:pt modelId="{5E17616E-E77B-4013-9F0B-49D7C7AEC2D1}" type="pres">
      <dgm:prSet presAssocID="{13754A35-559B-4B3F-9DE4-AA81221F304E}" presName="parentText" presStyleLbl="node1" presStyleIdx="5" presStyleCnt="7" custScaleX="14293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9C4E8B4-F855-47A5-A708-E9E673497AFA}" type="pres">
      <dgm:prSet presAssocID="{13754A35-559B-4B3F-9DE4-AA81221F304E}" presName="negativeSpace" presStyleCnt="0"/>
      <dgm:spPr/>
    </dgm:pt>
    <dgm:pt modelId="{0E8D3947-5173-4B63-9787-484E725664A5}" type="pres">
      <dgm:prSet presAssocID="{13754A35-559B-4B3F-9DE4-AA81221F304E}" presName="childText" presStyleLbl="conFgAcc1" presStyleIdx="5" presStyleCnt="7">
        <dgm:presLayoutVars>
          <dgm:bulletEnabled val="1"/>
        </dgm:presLayoutVars>
      </dgm:prSet>
      <dgm:spPr/>
    </dgm:pt>
    <dgm:pt modelId="{39BC4211-A533-4EAE-8960-21C25750E4E5}" type="pres">
      <dgm:prSet presAssocID="{64D59C67-E7FB-4B5A-9C4D-F09A57234712}" presName="spaceBetweenRectangles" presStyleCnt="0"/>
      <dgm:spPr/>
    </dgm:pt>
    <dgm:pt modelId="{BCAE69A0-2E6B-4FD2-B4DE-46DCA7B102EB}" type="pres">
      <dgm:prSet presAssocID="{FE13944E-17FC-4ACB-B603-B68605384AE8}" presName="parentLin" presStyleCnt="0"/>
      <dgm:spPr/>
    </dgm:pt>
    <dgm:pt modelId="{83465203-057E-4E6E-9336-7ABA0D4C70DC}" type="pres">
      <dgm:prSet presAssocID="{FE13944E-17FC-4ACB-B603-B68605384AE8}" presName="parentLeftMargin" presStyleLbl="node1" presStyleIdx="5" presStyleCnt="7"/>
      <dgm:spPr/>
      <dgm:t>
        <a:bodyPr/>
        <a:lstStyle/>
        <a:p>
          <a:endParaRPr lang="ru-RU"/>
        </a:p>
      </dgm:t>
    </dgm:pt>
    <dgm:pt modelId="{49EA7183-0C2F-437B-A1FD-00F8B2A8F306}" type="pres">
      <dgm:prSet presAssocID="{FE13944E-17FC-4ACB-B603-B68605384AE8}" presName="parentText" presStyleLbl="node1" presStyleIdx="6" presStyleCnt="7" custScaleX="13634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2C3FC4-DE1A-4196-925E-65740956CA07}" type="pres">
      <dgm:prSet presAssocID="{FE13944E-17FC-4ACB-B603-B68605384AE8}" presName="negativeSpace" presStyleCnt="0"/>
      <dgm:spPr/>
    </dgm:pt>
    <dgm:pt modelId="{AC5D6044-5372-48E6-B58F-E29855F8C63C}" type="pres">
      <dgm:prSet presAssocID="{FE13944E-17FC-4ACB-B603-B68605384AE8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6DD7BA59-5688-4065-8704-84C84FE60770}" type="presOf" srcId="{13754A35-559B-4B3F-9DE4-AA81221F304E}" destId="{5E17616E-E77B-4013-9F0B-49D7C7AEC2D1}" srcOrd="1" destOrd="0" presId="urn:microsoft.com/office/officeart/2005/8/layout/list1"/>
    <dgm:cxn modelId="{0FA1B4D3-E12B-4393-8357-FFAECDE9D797}" srcId="{68D91AEA-31C6-41BB-9756-E5E38B235906}" destId="{58CB7A3C-B238-4387-B3F5-015521A1D37D}" srcOrd="2" destOrd="0" parTransId="{CD25BB12-28AF-4AAE-8588-D2B136218814}" sibTransId="{FE0F3169-1FD5-421C-9D03-391FE86E60C3}"/>
    <dgm:cxn modelId="{17120450-4E28-4C02-9B5A-3207EB851B32}" srcId="{68D91AEA-31C6-41BB-9756-E5E38B235906}" destId="{FE13944E-17FC-4ACB-B603-B68605384AE8}" srcOrd="6" destOrd="0" parTransId="{92A8BA10-F694-4168-9605-9278428F46FE}" sibTransId="{CC592254-2BE9-4E92-81B2-A7E2C70C8D98}"/>
    <dgm:cxn modelId="{BDBCA4F5-8CA5-4EE0-9DF4-2E0F3350047B}" type="presOf" srcId="{554FDC06-776F-4FFC-8185-51F0379E5EC4}" destId="{42B24BFE-E291-4D12-B5CA-40750EC0E5BB}" srcOrd="0" destOrd="0" presId="urn:microsoft.com/office/officeart/2005/8/layout/list1"/>
    <dgm:cxn modelId="{63331C97-6475-4E53-8A3A-5BD35B47E599}" type="presOf" srcId="{68D92C8C-FBEE-41F1-BED9-CD687AC4F36D}" destId="{670C2BEB-CC34-46FC-915B-795F98772647}" srcOrd="1" destOrd="0" presId="urn:microsoft.com/office/officeart/2005/8/layout/list1"/>
    <dgm:cxn modelId="{01030295-F522-4EDD-A81D-26C5948EFA6C}" srcId="{68D91AEA-31C6-41BB-9756-E5E38B235906}" destId="{91FF9D62-2AE4-475F-B86F-B4CEDBB4CC65}" srcOrd="3" destOrd="0" parTransId="{D5AE6154-37A7-485A-AEBE-C4FE322D20D4}" sibTransId="{758F0966-368A-47B5-AB1C-04F91F248156}"/>
    <dgm:cxn modelId="{F74B2DD9-E9B5-4796-808B-A924E52FEC26}" type="presOf" srcId="{58CB7A3C-B238-4387-B3F5-015521A1D37D}" destId="{34979679-28ED-426E-99B3-F59654687D00}" srcOrd="0" destOrd="0" presId="urn:microsoft.com/office/officeart/2005/8/layout/list1"/>
    <dgm:cxn modelId="{DB50C224-06B4-44C8-AF58-66BBC65B1A29}" type="presOf" srcId="{FE13944E-17FC-4ACB-B603-B68605384AE8}" destId="{49EA7183-0C2F-437B-A1FD-00F8B2A8F306}" srcOrd="1" destOrd="0" presId="urn:microsoft.com/office/officeart/2005/8/layout/list1"/>
    <dgm:cxn modelId="{8150738C-CFFA-48FB-B08D-C3419F2D4298}" type="presOf" srcId="{58CB7A3C-B238-4387-B3F5-015521A1D37D}" destId="{BD4247D5-3958-4690-A67F-7B163F1F7297}" srcOrd="1" destOrd="0" presId="urn:microsoft.com/office/officeart/2005/8/layout/list1"/>
    <dgm:cxn modelId="{3A61BB36-8F63-4457-B4F2-125B3AAF44FF}" srcId="{68D91AEA-31C6-41BB-9756-E5E38B235906}" destId="{68D92C8C-FBEE-41F1-BED9-CD687AC4F36D}" srcOrd="4" destOrd="0" parTransId="{56628F8D-5170-4FDD-B92C-5FEAC7EF8286}" sibTransId="{F1246619-1B56-49EA-8C1A-C56246D51066}"/>
    <dgm:cxn modelId="{B7EB6470-63CC-44CA-98C3-E9585D7B9B5F}" type="presOf" srcId="{13754A35-559B-4B3F-9DE4-AA81221F304E}" destId="{FD24F5C2-1E8B-47E2-8BA6-DDF01C7502AC}" srcOrd="0" destOrd="0" presId="urn:microsoft.com/office/officeart/2005/8/layout/list1"/>
    <dgm:cxn modelId="{F99D3CEA-1D2E-475E-8666-C8D88D6DDB3A}" type="presOf" srcId="{2A3443A2-0CBA-4C62-87D3-510CDD81646B}" destId="{874754CE-6C05-4D1B-9224-E8C4D3C80701}" srcOrd="1" destOrd="0" presId="urn:microsoft.com/office/officeart/2005/8/layout/list1"/>
    <dgm:cxn modelId="{914717A4-7B67-45FA-B487-456EA5E056B7}" type="presOf" srcId="{FE13944E-17FC-4ACB-B603-B68605384AE8}" destId="{83465203-057E-4E6E-9336-7ABA0D4C70DC}" srcOrd="0" destOrd="0" presId="urn:microsoft.com/office/officeart/2005/8/layout/list1"/>
    <dgm:cxn modelId="{98915ACE-4C30-4993-B77B-E459C899AAC9}" type="presOf" srcId="{91FF9D62-2AE4-475F-B86F-B4CEDBB4CC65}" destId="{DD8ED77E-1ADB-40CB-AF20-1EBE3DB2DF1C}" srcOrd="1" destOrd="0" presId="urn:microsoft.com/office/officeart/2005/8/layout/list1"/>
    <dgm:cxn modelId="{40017EDE-AF46-46CB-A48A-CEBDE0042021}" srcId="{68D91AEA-31C6-41BB-9756-E5E38B235906}" destId="{13754A35-559B-4B3F-9DE4-AA81221F304E}" srcOrd="5" destOrd="0" parTransId="{FA953569-B4FA-4FDF-890A-D2CE52E46921}" sibTransId="{64D59C67-E7FB-4B5A-9C4D-F09A57234712}"/>
    <dgm:cxn modelId="{372CCEA3-37C1-4532-89D3-EC11CF21C2A6}" srcId="{68D91AEA-31C6-41BB-9756-E5E38B235906}" destId="{554FDC06-776F-4FFC-8185-51F0379E5EC4}" srcOrd="1" destOrd="0" parTransId="{71A776B0-5530-43CF-B655-0FB834009BDA}" sibTransId="{775341A8-93D0-4785-A711-ADC6C13F8C91}"/>
    <dgm:cxn modelId="{515E975A-559F-473F-BB55-0FE36AE2130E}" type="presOf" srcId="{68D92C8C-FBEE-41F1-BED9-CD687AC4F36D}" destId="{D81B1E27-F902-4264-8C00-586F2E777A2C}" srcOrd="0" destOrd="0" presId="urn:microsoft.com/office/officeart/2005/8/layout/list1"/>
    <dgm:cxn modelId="{CE2955AB-535D-4BEE-A7E9-864A16DEC95D}" type="presOf" srcId="{554FDC06-776F-4FFC-8185-51F0379E5EC4}" destId="{73B23A6D-20B0-4491-9DB5-63A7A1731EB6}" srcOrd="1" destOrd="0" presId="urn:microsoft.com/office/officeart/2005/8/layout/list1"/>
    <dgm:cxn modelId="{A85A3AC3-4991-4144-870A-F24DB9BED4EA}" srcId="{68D91AEA-31C6-41BB-9756-E5E38B235906}" destId="{2A3443A2-0CBA-4C62-87D3-510CDD81646B}" srcOrd="0" destOrd="0" parTransId="{F6A5875C-3C1F-4746-B728-8802DE8D119E}" sibTransId="{3CD138DB-4D3E-4718-8918-5618A7D2F811}"/>
    <dgm:cxn modelId="{5CCED814-FC1A-411C-A07A-D0DB5B96E54D}" type="presOf" srcId="{2A3443A2-0CBA-4C62-87D3-510CDD81646B}" destId="{581D84D8-A913-46AA-8C3F-93524F0D209E}" srcOrd="0" destOrd="0" presId="urn:microsoft.com/office/officeart/2005/8/layout/list1"/>
    <dgm:cxn modelId="{05CF08A3-F60E-4D5B-95E4-56B072FECEB7}" type="presOf" srcId="{91FF9D62-2AE4-475F-B86F-B4CEDBB4CC65}" destId="{730188B5-C1D2-424B-B175-9A21D951A261}" srcOrd="0" destOrd="0" presId="urn:microsoft.com/office/officeart/2005/8/layout/list1"/>
    <dgm:cxn modelId="{592F6C3E-4853-430D-9F59-4E47AA1D0A4D}" type="presOf" srcId="{68D91AEA-31C6-41BB-9756-E5E38B235906}" destId="{C7FBE1FD-7884-4F09-947A-71FB0AF243C0}" srcOrd="0" destOrd="0" presId="urn:microsoft.com/office/officeart/2005/8/layout/list1"/>
    <dgm:cxn modelId="{E0960D4C-8908-46F6-8024-93839B801122}" type="presParOf" srcId="{C7FBE1FD-7884-4F09-947A-71FB0AF243C0}" destId="{11F293C0-2D35-4D1D-B810-0F018055E710}" srcOrd="0" destOrd="0" presId="urn:microsoft.com/office/officeart/2005/8/layout/list1"/>
    <dgm:cxn modelId="{DF14B8B4-EA51-456C-A50B-F748B8DF3BCE}" type="presParOf" srcId="{11F293C0-2D35-4D1D-B810-0F018055E710}" destId="{581D84D8-A913-46AA-8C3F-93524F0D209E}" srcOrd="0" destOrd="0" presId="urn:microsoft.com/office/officeart/2005/8/layout/list1"/>
    <dgm:cxn modelId="{A1C0F83C-7882-49E3-9D63-8BD8FA01BC3F}" type="presParOf" srcId="{11F293C0-2D35-4D1D-B810-0F018055E710}" destId="{874754CE-6C05-4D1B-9224-E8C4D3C80701}" srcOrd="1" destOrd="0" presId="urn:microsoft.com/office/officeart/2005/8/layout/list1"/>
    <dgm:cxn modelId="{97B61FF2-8252-4437-BA28-9E1D1CE81B45}" type="presParOf" srcId="{C7FBE1FD-7884-4F09-947A-71FB0AF243C0}" destId="{378E9992-3A47-4B50-8630-B0438C4543CC}" srcOrd="1" destOrd="0" presId="urn:microsoft.com/office/officeart/2005/8/layout/list1"/>
    <dgm:cxn modelId="{BE70EE4D-4953-49BD-A37E-04C5DD96CD76}" type="presParOf" srcId="{C7FBE1FD-7884-4F09-947A-71FB0AF243C0}" destId="{8EDDF3B6-4F63-4ED7-B92B-D90D6335F9C0}" srcOrd="2" destOrd="0" presId="urn:microsoft.com/office/officeart/2005/8/layout/list1"/>
    <dgm:cxn modelId="{506DCA93-C76C-43F3-B367-140532A61599}" type="presParOf" srcId="{C7FBE1FD-7884-4F09-947A-71FB0AF243C0}" destId="{D0E14BB7-9801-4338-B384-FB40C4A9372F}" srcOrd="3" destOrd="0" presId="urn:microsoft.com/office/officeart/2005/8/layout/list1"/>
    <dgm:cxn modelId="{494249EC-9CD1-447D-AE1E-E232EF79263F}" type="presParOf" srcId="{C7FBE1FD-7884-4F09-947A-71FB0AF243C0}" destId="{F86B935A-4C8F-4CBF-83AD-8564BA853A54}" srcOrd="4" destOrd="0" presId="urn:microsoft.com/office/officeart/2005/8/layout/list1"/>
    <dgm:cxn modelId="{621093A9-2085-4BD1-891D-FD5954F05490}" type="presParOf" srcId="{F86B935A-4C8F-4CBF-83AD-8564BA853A54}" destId="{42B24BFE-E291-4D12-B5CA-40750EC0E5BB}" srcOrd="0" destOrd="0" presId="urn:microsoft.com/office/officeart/2005/8/layout/list1"/>
    <dgm:cxn modelId="{4F0C4AAF-358A-4732-AFCD-5D50C1ABE8F2}" type="presParOf" srcId="{F86B935A-4C8F-4CBF-83AD-8564BA853A54}" destId="{73B23A6D-20B0-4491-9DB5-63A7A1731EB6}" srcOrd="1" destOrd="0" presId="urn:microsoft.com/office/officeart/2005/8/layout/list1"/>
    <dgm:cxn modelId="{D8EE3393-EF1B-4257-956F-88DB30F6375D}" type="presParOf" srcId="{C7FBE1FD-7884-4F09-947A-71FB0AF243C0}" destId="{67F5D38F-46F9-4792-9A34-8E497BA372B4}" srcOrd="5" destOrd="0" presId="urn:microsoft.com/office/officeart/2005/8/layout/list1"/>
    <dgm:cxn modelId="{5888F128-890F-4BFE-BA41-9EFB8789C214}" type="presParOf" srcId="{C7FBE1FD-7884-4F09-947A-71FB0AF243C0}" destId="{66B409AF-7B44-4959-AA35-E89C0D11F72C}" srcOrd="6" destOrd="0" presId="urn:microsoft.com/office/officeart/2005/8/layout/list1"/>
    <dgm:cxn modelId="{5C8D3323-2071-46BE-B091-368319D16F71}" type="presParOf" srcId="{C7FBE1FD-7884-4F09-947A-71FB0AF243C0}" destId="{AA21BA25-6B4D-4D40-A2FD-B2E9D1D14CB7}" srcOrd="7" destOrd="0" presId="urn:microsoft.com/office/officeart/2005/8/layout/list1"/>
    <dgm:cxn modelId="{4A7EFC33-3C34-4567-A091-59AA5ADB6F1B}" type="presParOf" srcId="{C7FBE1FD-7884-4F09-947A-71FB0AF243C0}" destId="{0E7AC327-AFCB-409B-8717-7612E8B93BA0}" srcOrd="8" destOrd="0" presId="urn:microsoft.com/office/officeart/2005/8/layout/list1"/>
    <dgm:cxn modelId="{3D928B64-28AF-455F-BE38-6DC6A10B801E}" type="presParOf" srcId="{0E7AC327-AFCB-409B-8717-7612E8B93BA0}" destId="{34979679-28ED-426E-99B3-F59654687D00}" srcOrd="0" destOrd="0" presId="urn:microsoft.com/office/officeart/2005/8/layout/list1"/>
    <dgm:cxn modelId="{978003B9-94F0-4775-9061-453CAE75CF5D}" type="presParOf" srcId="{0E7AC327-AFCB-409B-8717-7612E8B93BA0}" destId="{BD4247D5-3958-4690-A67F-7B163F1F7297}" srcOrd="1" destOrd="0" presId="urn:microsoft.com/office/officeart/2005/8/layout/list1"/>
    <dgm:cxn modelId="{85C0B9CB-AC96-41DD-9513-CE5B87E4B36B}" type="presParOf" srcId="{C7FBE1FD-7884-4F09-947A-71FB0AF243C0}" destId="{06E532F5-8A66-47B7-A75A-D42F70BAC5F5}" srcOrd="9" destOrd="0" presId="urn:microsoft.com/office/officeart/2005/8/layout/list1"/>
    <dgm:cxn modelId="{1F518E8F-30B6-4C09-99BF-DAA52AB02355}" type="presParOf" srcId="{C7FBE1FD-7884-4F09-947A-71FB0AF243C0}" destId="{18458034-4336-40E5-9C8A-A3D72D59CF07}" srcOrd="10" destOrd="0" presId="urn:microsoft.com/office/officeart/2005/8/layout/list1"/>
    <dgm:cxn modelId="{551E1F3B-7597-4390-8ADD-7C99FF2581F0}" type="presParOf" srcId="{C7FBE1FD-7884-4F09-947A-71FB0AF243C0}" destId="{642F0FB6-68A0-466E-8AB3-312C20DCD35D}" srcOrd="11" destOrd="0" presId="urn:microsoft.com/office/officeart/2005/8/layout/list1"/>
    <dgm:cxn modelId="{48972DC4-8B24-4463-8E88-1D96A3C1AD08}" type="presParOf" srcId="{C7FBE1FD-7884-4F09-947A-71FB0AF243C0}" destId="{C85F6A21-7E28-488F-932A-F42D91FB8639}" srcOrd="12" destOrd="0" presId="urn:microsoft.com/office/officeart/2005/8/layout/list1"/>
    <dgm:cxn modelId="{2C527BDD-52CA-41FA-9932-F52206D95AEF}" type="presParOf" srcId="{C85F6A21-7E28-488F-932A-F42D91FB8639}" destId="{730188B5-C1D2-424B-B175-9A21D951A261}" srcOrd="0" destOrd="0" presId="urn:microsoft.com/office/officeart/2005/8/layout/list1"/>
    <dgm:cxn modelId="{3D192B03-8369-4248-9691-611FAA81CF0B}" type="presParOf" srcId="{C85F6A21-7E28-488F-932A-F42D91FB8639}" destId="{DD8ED77E-1ADB-40CB-AF20-1EBE3DB2DF1C}" srcOrd="1" destOrd="0" presId="urn:microsoft.com/office/officeart/2005/8/layout/list1"/>
    <dgm:cxn modelId="{02E39D1F-ACE6-47C3-8565-6DAB159A9E63}" type="presParOf" srcId="{C7FBE1FD-7884-4F09-947A-71FB0AF243C0}" destId="{ACE4EEFB-5B47-49BF-AB1A-F481AE655D76}" srcOrd="13" destOrd="0" presId="urn:microsoft.com/office/officeart/2005/8/layout/list1"/>
    <dgm:cxn modelId="{61166E0F-E31A-4104-B75D-6A1E3E825671}" type="presParOf" srcId="{C7FBE1FD-7884-4F09-947A-71FB0AF243C0}" destId="{CBA6B3A6-BA5A-4039-9736-27B60B387F2E}" srcOrd="14" destOrd="0" presId="urn:microsoft.com/office/officeart/2005/8/layout/list1"/>
    <dgm:cxn modelId="{F38D0A31-D2DF-42EB-8EC7-4A28CDE83384}" type="presParOf" srcId="{C7FBE1FD-7884-4F09-947A-71FB0AF243C0}" destId="{AE144C57-B422-4F1C-82FA-9E3983AC3C8A}" srcOrd="15" destOrd="0" presId="urn:microsoft.com/office/officeart/2005/8/layout/list1"/>
    <dgm:cxn modelId="{FFF5ED89-3317-4786-9A81-1F8F94CAE06B}" type="presParOf" srcId="{C7FBE1FD-7884-4F09-947A-71FB0AF243C0}" destId="{CF9F91AD-553D-48FA-87FA-D8B2705AD4A7}" srcOrd="16" destOrd="0" presId="urn:microsoft.com/office/officeart/2005/8/layout/list1"/>
    <dgm:cxn modelId="{32195C15-C7CB-46F0-8772-737FAE5159F3}" type="presParOf" srcId="{CF9F91AD-553D-48FA-87FA-D8B2705AD4A7}" destId="{D81B1E27-F902-4264-8C00-586F2E777A2C}" srcOrd="0" destOrd="0" presId="urn:microsoft.com/office/officeart/2005/8/layout/list1"/>
    <dgm:cxn modelId="{3325D7D0-93DD-4703-89FF-FBA1D03B7174}" type="presParOf" srcId="{CF9F91AD-553D-48FA-87FA-D8B2705AD4A7}" destId="{670C2BEB-CC34-46FC-915B-795F98772647}" srcOrd="1" destOrd="0" presId="urn:microsoft.com/office/officeart/2005/8/layout/list1"/>
    <dgm:cxn modelId="{6FC88AB3-C17A-40EC-B0C3-6123D905A075}" type="presParOf" srcId="{C7FBE1FD-7884-4F09-947A-71FB0AF243C0}" destId="{677CFB91-CD69-4B9F-899C-CD4217F5F803}" srcOrd="17" destOrd="0" presId="urn:microsoft.com/office/officeart/2005/8/layout/list1"/>
    <dgm:cxn modelId="{792ABBF0-FE6A-4429-9690-1F6F52E97391}" type="presParOf" srcId="{C7FBE1FD-7884-4F09-947A-71FB0AF243C0}" destId="{A9D2C0D1-6D2A-457F-A133-D662A0D6E457}" srcOrd="18" destOrd="0" presId="urn:microsoft.com/office/officeart/2005/8/layout/list1"/>
    <dgm:cxn modelId="{CEF59A70-B377-44B8-A34E-CEEF3D3F953E}" type="presParOf" srcId="{C7FBE1FD-7884-4F09-947A-71FB0AF243C0}" destId="{5E27DAB5-DF64-445D-8311-B4B8FDBCAF9B}" srcOrd="19" destOrd="0" presId="urn:microsoft.com/office/officeart/2005/8/layout/list1"/>
    <dgm:cxn modelId="{D9550426-A122-4B2B-AF6B-C815AF37F5C0}" type="presParOf" srcId="{C7FBE1FD-7884-4F09-947A-71FB0AF243C0}" destId="{D6FB8774-7DC2-44D7-8D97-07B839222E37}" srcOrd="20" destOrd="0" presId="urn:microsoft.com/office/officeart/2005/8/layout/list1"/>
    <dgm:cxn modelId="{A313981B-23F2-43BE-A99A-1C1519988EA8}" type="presParOf" srcId="{D6FB8774-7DC2-44D7-8D97-07B839222E37}" destId="{FD24F5C2-1E8B-47E2-8BA6-DDF01C7502AC}" srcOrd="0" destOrd="0" presId="urn:microsoft.com/office/officeart/2005/8/layout/list1"/>
    <dgm:cxn modelId="{90C0ACE6-14E8-4081-9F1E-AFDF900DC851}" type="presParOf" srcId="{D6FB8774-7DC2-44D7-8D97-07B839222E37}" destId="{5E17616E-E77B-4013-9F0B-49D7C7AEC2D1}" srcOrd="1" destOrd="0" presId="urn:microsoft.com/office/officeart/2005/8/layout/list1"/>
    <dgm:cxn modelId="{A3D9DC21-D6DC-452F-B5A7-EC67421D0D47}" type="presParOf" srcId="{C7FBE1FD-7884-4F09-947A-71FB0AF243C0}" destId="{C9C4E8B4-F855-47A5-A708-E9E673497AFA}" srcOrd="21" destOrd="0" presId="urn:microsoft.com/office/officeart/2005/8/layout/list1"/>
    <dgm:cxn modelId="{A8F3A041-826A-4317-9E94-FBB9EF783462}" type="presParOf" srcId="{C7FBE1FD-7884-4F09-947A-71FB0AF243C0}" destId="{0E8D3947-5173-4B63-9787-484E725664A5}" srcOrd="22" destOrd="0" presId="urn:microsoft.com/office/officeart/2005/8/layout/list1"/>
    <dgm:cxn modelId="{9291AF88-4460-4B24-A488-02B9FB7265EE}" type="presParOf" srcId="{C7FBE1FD-7884-4F09-947A-71FB0AF243C0}" destId="{39BC4211-A533-4EAE-8960-21C25750E4E5}" srcOrd="23" destOrd="0" presId="urn:microsoft.com/office/officeart/2005/8/layout/list1"/>
    <dgm:cxn modelId="{D42D8210-9923-4C59-9B00-849A29924633}" type="presParOf" srcId="{C7FBE1FD-7884-4F09-947A-71FB0AF243C0}" destId="{BCAE69A0-2E6B-4FD2-B4DE-46DCA7B102EB}" srcOrd="24" destOrd="0" presId="urn:microsoft.com/office/officeart/2005/8/layout/list1"/>
    <dgm:cxn modelId="{0CD66D3D-009A-423D-B025-0D689F74787C}" type="presParOf" srcId="{BCAE69A0-2E6B-4FD2-B4DE-46DCA7B102EB}" destId="{83465203-057E-4E6E-9336-7ABA0D4C70DC}" srcOrd="0" destOrd="0" presId="urn:microsoft.com/office/officeart/2005/8/layout/list1"/>
    <dgm:cxn modelId="{A39D0168-0B20-44A5-A0A4-3C06C375DCCC}" type="presParOf" srcId="{BCAE69A0-2E6B-4FD2-B4DE-46DCA7B102EB}" destId="{49EA7183-0C2F-437B-A1FD-00F8B2A8F306}" srcOrd="1" destOrd="0" presId="urn:microsoft.com/office/officeart/2005/8/layout/list1"/>
    <dgm:cxn modelId="{E77A5B8D-7600-42CB-AFE1-2CEBD4006CA3}" type="presParOf" srcId="{C7FBE1FD-7884-4F09-947A-71FB0AF243C0}" destId="{852C3FC4-DE1A-4196-925E-65740956CA07}" srcOrd="25" destOrd="0" presId="urn:microsoft.com/office/officeart/2005/8/layout/list1"/>
    <dgm:cxn modelId="{D5791606-6835-4068-9D19-1B3C0B68C882}" type="presParOf" srcId="{C7FBE1FD-7884-4F09-947A-71FB0AF243C0}" destId="{AC5D6044-5372-48E6-B58F-E29855F8C63C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D91AEA-31C6-41BB-9756-E5E38B235906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2A3443A2-0CBA-4C62-87D3-510CDD81646B}">
      <dgm:prSet phldrT="[Текст]" custT="1"/>
      <dgm:spPr/>
      <dgm:t>
        <a:bodyPr/>
        <a:lstStyle/>
        <a:p>
          <a:r>
            <a:rPr lang="ru-RU" sz="1600" b="1" dirty="0" smtClean="0"/>
            <a:t>территориальная численность специалистов работающих в отрасли не менее 10 тыс. чел. </a:t>
          </a:r>
          <a:endParaRPr lang="ru-RU" sz="1600" dirty="0"/>
        </a:p>
      </dgm:t>
    </dgm:pt>
    <dgm:pt modelId="{F6A5875C-3C1F-4746-B728-8802DE8D119E}" type="parTrans" cxnId="{A85A3AC3-4991-4144-870A-F24DB9BED4EA}">
      <dgm:prSet/>
      <dgm:spPr/>
      <dgm:t>
        <a:bodyPr/>
        <a:lstStyle/>
        <a:p>
          <a:endParaRPr lang="ru-RU"/>
        </a:p>
      </dgm:t>
    </dgm:pt>
    <dgm:pt modelId="{3CD138DB-4D3E-4718-8918-5618A7D2F811}" type="sibTrans" cxnId="{A85A3AC3-4991-4144-870A-F24DB9BED4EA}">
      <dgm:prSet/>
      <dgm:spPr/>
      <dgm:t>
        <a:bodyPr/>
        <a:lstStyle/>
        <a:p>
          <a:endParaRPr lang="ru-RU"/>
        </a:p>
      </dgm:t>
    </dgm:pt>
    <dgm:pt modelId="{91FF9D62-2AE4-475F-B86F-B4CEDBB4CC65}">
      <dgm:prSet phldrT="[Текст]" custT="1"/>
      <dgm:spPr/>
      <dgm:t>
        <a:bodyPr/>
        <a:lstStyle/>
        <a:p>
          <a:r>
            <a:rPr lang="ru-RU" sz="1600" b="1" dirty="0" smtClean="0"/>
            <a:t>наличие общежития на 100 мест</a:t>
          </a:r>
          <a:endParaRPr lang="ru-RU" sz="1600" b="1" dirty="0"/>
        </a:p>
      </dgm:t>
    </dgm:pt>
    <dgm:pt modelId="{D5AE6154-37A7-485A-AEBE-C4FE322D20D4}" type="parTrans" cxnId="{01030295-F522-4EDD-A81D-26C5948EFA6C}">
      <dgm:prSet/>
      <dgm:spPr/>
      <dgm:t>
        <a:bodyPr/>
        <a:lstStyle/>
        <a:p>
          <a:endParaRPr lang="ru-RU"/>
        </a:p>
      </dgm:t>
    </dgm:pt>
    <dgm:pt modelId="{758F0966-368A-47B5-AB1C-04F91F248156}" type="sibTrans" cxnId="{01030295-F522-4EDD-A81D-26C5948EFA6C}">
      <dgm:prSet/>
      <dgm:spPr/>
      <dgm:t>
        <a:bodyPr/>
        <a:lstStyle/>
        <a:p>
          <a:endParaRPr lang="ru-RU"/>
        </a:p>
      </dgm:t>
    </dgm:pt>
    <dgm:pt modelId="{68D92C8C-FBEE-41F1-BED9-CD687AC4F36D}">
      <dgm:prSet phldrT="[Текст]" custT="1"/>
      <dgm:spPr/>
      <dgm:t>
        <a:bodyPr/>
        <a:lstStyle/>
        <a:p>
          <a:r>
            <a:rPr lang="ru-RU" sz="1600" b="1" dirty="0" smtClean="0"/>
            <a:t>возможность участия на основе софинансирования </a:t>
          </a:r>
          <a:endParaRPr lang="ru-RU" sz="1600" b="1" dirty="0"/>
        </a:p>
      </dgm:t>
    </dgm:pt>
    <dgm:pt modelId="{56628F8D-5170-4FDD-B92C-5FEAC7EF8286}" type="parTrans" cxnId="{3A61BB36-8F63-4457-B4F2-125B3AAF44FF}">
      <dgm:prSet/>
      <dgm:spPr/>
      <dgm:t>
        <a:bodyPr/>
        <a:lstStyle/>
        <a:p>
          <a:endParaRPr lang="ru-RU"/>
        </a:p>
      </dgm:t>
    </dgm:pt>
    <dgm:pt modelId="{F1246619-1B56-49EA-8C1A-C56246D51066}" type="sibTrans" cxnId="{3A61BB36-8F63-4457-B4F2-125B3AAF44FF}">
      <dgm:prSet/>
      <dgm:spPr/>
      <dgm:t>
        <a:bodyPr/>
        <a:lstStyle/>
        <a:p>
          <a:endParaRPr lang="ru-RU"/>
        </a:p>
      </dgm:t>
    </dgm:pt>
    <dgm:pt modelId="{58CB7A3C-B238-4387-B3F5-015521A1D37D}">
      <dgm:prSet custT="1"/>
      <dgm:spPr/>
      <dgm:t>
        <a:bodyPr/>
        <a:lstStyle/>
        <a:p>
          <a:r>
            <a:rPr lang="ru-RU" sz="1600" b="1" dirty="0" smtClean="0">
              <a:effectLst/>
            </a:rPr>
            <a:t>наличие материально-технических и кадровых ресурсов: площадь не менее 1 </a:t>
          </a:r>
          <a:r>
            <a:rPr lang="ru-RU" sz="1600" b="1" dirty="0" err="1" smtClean="0">
              <a:effectLst/>
            </a:rPr>
            <a:t>тыс</a:t>
          </a:r>
          <a:r>
            <a:rPr lang="ru-RU" sz="1600" b="1" dirty="0" smtClean="0">
              <a:effectLst/>
            </a:rPr>
            <a:t> </a:t>
          </a:r>
          <a:r>
            <a:rPr lang="ru-RU" sz="1600" b="1" dirty="0" err="1" smtClean="0">
              <a:effectLst/>
            </a:rPr>
            <a:t>кв</a:t>
          </a:r>
          <a:r>
            <a:rPr lang="ru-RU" sz="1600" b="1" dirty="0" smtClean="0">
              <a:effectLst/>
            </a:rPr>
            <a:t> м, </a:t>
          </a:r>
          <a:r>
            <a:rPr lang="ru-RU" sz="1600" b="1" dirty="0" err="1" smtClean="0">
              <a:effectLst/>
            </a:rPr>
            <a:t>симуляционно-аттестационный</a:t>
          </a:r>
          <a:r>
            <a:rPr lang="ru-RU" sz="1600" b="1" dirty="0" smtClean="0">
              <a:effectLst/>
            </a:rPr>
            <a:t> центр 1 уровня, эксперты с опытом работы </a:t>
          </a:r>
          <a:endParaRPr lang="ru-RU" sz="1600" b="1" dirty="0">
            <a:effectLst/>
          </a:endParaRPr>
        </a:p>
      </dgm:t>
    </dgm:pt>
    <dgm:pt modelId="{CD25BB12-28AF-4AAE-8588-D2B136218814}" type="parTrans" cxnId="{0FA1B4D3-E12B-4393-8357-FFAECDE9D797}">
      <dgm:prSet/>
      <dgm:spPr/>
      <dgm:t>
        <a:bodyPr/>
        <a:lstStyle/>
        <a:p>
          <a:endParaRPr lang="ru-RU"/>
        </a:p>
      </dgm:t>
    </dgm:pt>
    <dgm:pt modelId="{FE0F3169-1FD5-421C-9D03-391FE86E60C3}" type="sibTrans" cxnId="{0FA1B4D3-E12B-4393-8357-FFAECDE9D797}">
      <dgm:prSet/>
      <dgm:spPr/>
      <dgm:t>
        <a:bodyPr/>
        <a:lstStyle/>
        <a:p>
          <a:endParaRPr lang="ru-RU"/>
        </a:p>
      </dgm:t>
    </dgm:pt>
    <dgm:pt modelId="{554FDC06-776F-4FFC-8185-51F0379E5EC4}">
      <dgm:prSet custT="1"/>
      <dgm:spPr/>
      <dgm:t>
        <a:bodyPr/>
        <a:lstStyle/>
        <a:p>
          <a:r>
            <a:rPr lang="ru-RU" sz="1600" b="1" dirty="0" smtClean="0"/>
            <a:t>наличие ГОУ  ВПО или ДПО, реализующего в соответствии с лицензией   программы подготовки  в ординатуре и ДПО  </a:t>
          </a:r>
          <a:endParaRPr lang="ru-RU" sz="1600" b="1" dirty="0"/>
        </a:p>
      </dgm:t>
    </dgm:pt>
    <dgm:pt modelId="{71A776B0-5530-43CF-B655-0FB834009BDA}" type="parTrans" cxnId="{372CCEA3-37C1-4532-89D3-EC11CF21C2A6}">
      <dgm:prSet/>
      <dgm:spPr/>
      <dgm:t>
        <a:bodyPr/>
        <a:lstStyle/>
        <a:p>
          <a:endParaRPr lang="ru-RU"/>
        </a:p>
      </dgm:t>
    </dgm:pt>
    <dgm:pt modelId="{775341A8-93D0-4785-A711-ADC6C13F8C91}" type="sibTrans" cxnId="{372CCEA3-37C1-4532-89D3-EC11CF21C2A6}">
      <dgm:prSet/>
      <dgm:spPr/>
      <dgm:t>
        <a:bodyPr/>
        <a:lstStyle/>
        <a:p>
          <a:endParaRPr lang="ru-RU"/>
        </a:p>
      </dgm:t>
    </dgm:pt>
    <dgm:pt modelId="{13754A35-559B-4B3F-9DE4-AA81221F304E}">
      <dgm:prSet phldrT="[Текст]" custT="1"/>
      <dgm:spPr/>
      <dgm:t>
        <a:bodyPr/>
        <a:lstStyle/>
        <a:p>
          <a:r>
            <a:rPr lang="ru-RU" sz="1600" b="1" dirty="0" smtClean="0"/>
            <a:t>удобство региональной транспортной инфраструктуры и территориального распределения медицинских организаций</a:t>
          </a:r>
          <a:endParaRPr lang="ru-RU" sz="1600" b="1" dirty="0"/>
        </a:p>
      </dgm:t>
    </dgm:pt>
    <dgm:pt modelId="{FA953569-B4FA-4FDF-890A-D2CE52E46921}" type="parTrans" cxnId="{40017EDE-AF46-46CB-A48A-CEBDE0042021}">
      <dgm:prSet/>
      <dgm:spPr/>
      <dgm:t>
        <a:bodyPr/>
        <a:lstStyle/>
        <a:p>
          <a:endParaRPr lang="ru-RU"/>
        </a:p>
      </dgm:t>
    </dgm:pt>
    <dgm:pt modelId="{64D59C67-E7FB-4B5A-9C4D-F09A57234712}" type="sibTrans" cxnId="{40017EDE-AF46-46CB-A48A-CEBDE0042021}">
      <dgm:prSet/>
      <dgm:spPr/>
      <dgm:t>
        <a:bodyPr/>
        <a:lstStyle/>
        <a:p>
          <a:endParaRPr lang="ru-RU"/>
        </a:p>
      </dgm:t>
    </dgm:pt>
    <dgm:pt modelId="{FE13944E-17FC-4ACB-B603-B68605384AE8}">
      <dgm:prSet phldrT="[Текст]" custT="1"/>
      <dgm:spPr/>
      <dgm:t>
        <a:bodyPr/>
        <a:lstStyle/>
        <a:p>
          <a:r>
            <a:rPr lang="ru-RU" sz="1600" b="1" dirty="0" smtClean="0"/>
            <a:t>наличие зарегистрированных и активно действующих общественных профессиональных объединений </a:t>
          </a:r>
          <a:endParaRPr lang="ru-RU" sz="1600" b="1" dirty="0"/>
        </a:p>
      </dgm:t>
    </dgm:pt>
    <dgm:pt modelId="{92A8BA10-F694-4168-9605-9278428F46FE}" type="parTrans" cxnId="{17120450-4E28-4C02-9B5A-3207EB851B32}">
      <dgm:prSet/>
      <dgm:spPr/>
      <dgm:t>
        <a:bodyPr/>
        <a:lstStyle/>
        <a:p>
          <a:endParaRPr lang="ru-RU"/>
        </a:p>
      </dgm:t>
    </dgm:pt>
    <dgm:pt modelId="{CC592254-2BE9-4E92-81B2-A7E2C70C8D98}" type="sibTrans" cxnId="{17120450-4E28-4C02-9B5A-3207EB851B32}">
      <dgm:prSet/>
      <dgm:spPr/>
      <dgm:t>
        <a:bodyPr/>
        <a:lstStyle/>
        <a:p>
          <a:endParaRPr lang="ru-RU"/>
        </a:p>
      </dgm:t>
    </dgm:pt>
    <dgm:pt modelId="{C7FBE1FD-7884-4F09-947A-71FB0AF243C0}" type="pres">
      <dgm:prSet presAssocID="{68D91AEA-31C6-41BB-9756-E5E38B23590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1F293C0-2D35-4D1D-B810-0F018055E710}" type="pres">
      <dgm:prSet presAssocID="{2A3443A2-0CBA-4C62-87D3-510CDD81646B}" presName="parentLin" presStyleCnt="0"/>
      <dgm:spPr/>
    </dgm:pt>
    <dgm:pt modelId="{581D84D8-A913-46AA-8C3F-93524F0D209E}" type="pres">
      <dgm:prSet presAssocID="{2A3443A2-0CBA-4C62-87D3-510CDD81646B}" presName="parentLeftMargin" presStyleLbl="node1" presStyleIdx="0" presStyleCnt="7"/>
      <dgm:spPr/>
      <dgm:t>
        <a:bodyPr/>
        <a:lstStyle/>
        <a:p>
          <a:endParaRPr lang="ru-RU"/>
        </a:p>
      </dgm:t>
    </dgm:pt>
    <dgm:pt modelId="{874754CE-6C05-4D1B-9224-E8C4D3C80701}" type="pres">
      <dgm:prSet presAssocID="{2A3443A2-0CBA-4C62-87D3-510CDD81646B}" presName="parentText" presStyleLbl="node1" presStyleIdx="0" presStyleCnt="7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78E9992-3A47-4B50-8630-B0438C4543CC}" type="pres">
      <dgm:prSet presAssocID="{2A3443A2-0CBA-4C62-87D3-510CDD81646B}" presName="negativeSpace" presStyleCnt="0"/>
      <dgm:spPr/>
    </dgm:pt>
    <dgm:pt modelId="{8EDDF3B6-4F63-4ED7-B92B-D90D6335F9C0}" type="pres">
      <dgm:prSet presAssocID="{2A3443A2-0CBA-4C62-87D3-510CDD81646B}" presName="childText" presStyleLbl="conFgAcc1" presStyleIdx="0" presStyleCnt="7">
        <dgm:presLayoutVars>
          <dgm:bulletEnabled val="1"/>
        </dgm:presLayoutVars>
      </dgm:prSet>
      <dgm:spPr/>
    </dgm:pt>
    <dgm:pt modelId="{D0E14BB7-9801-4338-B384-FB40C4A9372F}" type="pres">
      <dgm:prSet presAssocID="{3CD138DB-4D3E-4718-8918-5618A7D2F811}" presName="spaceBetweenRectangles" presStyleCnt="0"/>
      <dgm:spPr/>
    </dgm:pt>
    <dgm:pt modelId="{F86B935A-4C8F-4CBF-83AD-8564BA853A54}" type="pres">
      <dgm:prSet presAssocID="{554FDC06-776F-4FFC-8185-51F0379E5EC4}" presName="parentLin" presStyleCnt="0"/>
      <dgm:spPr/>
    </dgm:pt>
    <dgm:pt modelId="{42B24BFE-E291-4D12-B5CA-40750EC0E5BB}" type="pres">
      <dgm:prSet presAssocID="{554FDC06-776F-4FFC-8185-51F0379E5EC4}" presName="parentLeftMargin" presStyleLbl="node1" presStyleIdx="0" presStyleCnt="7"/>
      <dgm:spPr/>
      <dgm:t>
        <a:bodyPr/>
        <a:lstStyle/>
        <a:p>
          <a:endParaRPr lang="ru-RU"/>
        </a:p>
      </dgm:t>
    </dgm:pt>
    <dgm:pt modelId="{73B23A6D-20B0-4491-9DB5-63A7A1731EB6}" type="pres">
      <dgm:prSet presAssocID="{554FDC06-776F-4FFC-8185-51F0379E5EC4}" presName="parentText" presStyleLbl="node1" presStyleIdx="1" presStyleCnt="7" custScaleX="13973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F5D38F-46F9-4792-9A34-8E497BA372B4}" type="pres">
      <dgm:prSet presAssocID="{554FDC06-776F-4FFC-8185-51F0379E5EC4}" presName="negativeSpace" presStyleCnt="0"/>
      <dgm:spPr/>
    </dgm:pt>
    <dgm:pt modelId="{66B409AF-7B44-4959-AA35-E89C0D11F72C}" type="pres">
      <dgm:prSet presAssocID="{554FDC06-776F-4FFC-8185-51F0379E5EC4}" presName="childText" presStyleLbl="conFgAcc1" presStyleIdx="1" presStyleCnt="7">
        <dgm:presLayoutVars>
          <dgm:bulletEnabled val="1"/>
        </dgm:presLayoutVars>
      </dgm:prSet>
      <dgm:spPr/>
    </dgm:pt>
    <dgm:pt modelId="{AA21BA25-6B4D-4D40-A2FD-B2E9D1D14CB7}" type="pres">
      <dgm:prSet presAssocID="{775341A8-93D0-4785-A711-ADC6C13F8C91}" presName="spaceBetweenRectangles" presStyleCnt="0"/>
      <dgm:spPr/>
    </dgm:pt>
    <dgm:pt modelId="{0E7AC327-AFCB-409B-8717-7612E8B93BA0}" type="pres">
      <dgm:prSet presAssocID="{58CB7A3C-B238-4387-B3F5-015521A1D37D}" presName="parentLin" presStyleCnt="0"/>
      <dgm:spPr/>
    </dgm:pt>
    <dgm:pt modelId="{34979679-28ED-426E-99B3-F59654687D00}" type="pres">
      <dgm:prSet presAssocID="{58CB7A3C-B238-4387-B3F5-015521A1D37D}" presName="parentLeftMargin" presStyleLbl="node1" presStyleIdx="1" presStyleCnt="7"/>
      <dgm:spPr/>
      <dgm:t>
        <a:bodyPr/>
        <a:lstStyle/>
        <a:p>
          <a:endParaRPr lang="ru-RU"/>
        </a:p>
      </dgm:t>
    </dgm:pt>
    <dgm:pt modelId="{BD4247D5-3958-4690-A67F-7B163F1F7297}" type="pres">
      <dgm:prSet presAssocID="{58CB7A3C-B238-4387-B3F5-015521A1D37D}" presName="parentText" presStyleLbl="node1" presStyleIdx="2" presStyleCnt="7" custScaleX="14293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6E532F5-8A66-47B7-A75A-D42F70BAC5F5}" type="pres">
      <dgm:prSet presAssocID="{58CB7A3C-B238-4387-B3F5-015521A1D37D}" presName="negativeSpace" presStyleCnt="0"/>
      <dgm:spPr/>
    </dgm:pt>
    <dgm:pt modelId="{18458034-4336-40E5-9C8A-A3D72D59CF07}" type="pres">
      <dgm:prSet presAssocID="{58CB7A3C-B238-4387-B3F5-015521A1D37D}" presName="childText" presStyleLbl="conFgAcc1" presStyleIdx="2" presStyleCnt="7">
        <dgm:presLayoutVars>
          <dgm:bulletEnabled val="1"/>
        </dgm:presLayoutVars>
      </dgm:prSet>
      <dgm:spPr/>
    </dgm:pt>
    <dgm:pt modelId="{642F0FB6-68A0-466E-8AB3-312C20DCD35D}" type="pres">
      <dgm:prSet presAssocID="{FE0F3169-1FD5-421C-9D03-391FE86E60C3}" presName="spaceBetweenRectangles" presStyleCnt="0"/>
      <dgm:spPr/>
    </dgm:pt>
    <dgm:pt modelId="{C85F6A21-7E28-488F-932A-F42D91FB8639}" type="pres">
      <dgm:prSet presAssocID="{91FF9D62-2AE4-475F-B86F-B4CEDBB4CC65}" presName="parentLin" presStyleCnt="0"/>
      <dgm:spPr/>
    </dgm:pt>
    <dgm:pt modelId="{730188B5-C1D2-424B-B175-9A21D951A261}" type="pres">
      <dgm:prSet presAssocID="{91FF9D62-2AE4-475F-B86F-B4CEDBB4CC65}" presName="parentLeftMargin" presStyleLbl="node1" presStyleIdx="2" presStyleCnt="7"/>
      <dgm:spPr/>
      <dgm:t>
        <a:bodyPr/>
        <a:lstStyle/>
        <a:p>
          <a:endParaRPr lang="ru-RU"/>
        </a:p>
      </dgm:t>
    </dgm:pt>
    <dgm:pt modelId="{DD8ED77E-1ADB-40CB-AF20-1EBE3DB2DF1C}" type="pres">
      <dgm:prSet presAssocID="{91FF9D62-2AE4-475F-B86F-B4CEDBB4CC65}" presName="parentText" presStyleLbl="node1" presStyleIdx="3" presStyleCnt="7" custScaleX="14293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E4EEFB-5B47-49BF-AB1A-F481AE655D76}" type="pres">
      <dgm:prSet presAssocID="{91FF9D62-2AE4-475F-B86F-B4CEDBB4CC65}" presName="negativeSpace" presStyleCnt="0"/>
      <dgm:spPr/>
    </dgm:pt>
    <dgm:pt modelId="{CBA6B3A6-BA5A-4039-9736-27B60B387F2E}" type="pres">
      <dgm:prSet presAssocID="{91FF9D62-2AE4-475F-B86F-B4CEDBB4CC65}" presName="childText" presStyleLbl="conFgAcc1" presStyleIdx="3" presStyleCnt="7">
        <dgm:presLayoutVars>
          <dgm:bulletEnabled val="1"/>
        </dgm:presLayoutVars>
      </dgm:prSet>
      <dgm:spPr/>
    </dgm:pt>
    <dgm:pt modelId="{AE144C57-B422-4F1C-82FA-9E3983AC3C8A}" type="pres">
      <dgm:prSet presAssocID="{758F0966-368A-47B5-AB1C-04F91F248156}" presName="spaceBetweenRectangles" presStyleCnt="0"/>
      <dgm:spPr/>
    </dgm:pt>
    <dgm:pt modelId="{CF9F91AD-553D-48FA-87FA-D8B2705AD4A7}" type="pres">
      <dgm:prSet presAssocID="{68D92C8C-FBEE-41F1-BED9-CD687AC4F36D}" presName="parentLin" presStyleCnt="0"/>
      <dgm:spPr/>
    </dgm:pt>
    <dgm:pt modelId="{D81B1E27-F902-4264-8C00-586F2E777A2C}" type="pres">
      <dgm:prSet presAssocID="{68D92C8C-FBEE-41F1-BED9-CD687AC4F36D}" presName="parentLeftMargin" presStyleLbl="node1" presStyleIdx="3" presStyleCnt="7"/>
      <dgm:spPr/>
      <dgm:t>
        <a:bodyPr/>
        <a:lstStyle/>
        <a:p>
          <a:endParaRPr lang="ru-RU"/>
        </a:p>
      </dgm:t>
    </dgm:pt>
    <dgm:pt modelId="{670C2BEB-CC34-46FC-915B-795F98772647}" type="pres">
      <dgm:prSet presAssocID="{68D92C8C-FBEE-41F1-BED9-CD687AC4F36D}" presName="parentText" presStyleLbl="node1" presStyleIdx="4" presStyleCnt="7" custScaleX="13647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7CFB91-CD69-4B9F-899C-CD4217F5F803}" type="pres">
      <dgm:prSet presAssocID="{68D92C8C-FBEE-41F1-BED9-CD687AC4F36D}" presName="negativeSpace" presStyleCnt="0"/>
      <dgm:spPr/>
    </dgm:pt>
    <dgm:pt modelId="{A9D2C0D1-6D2A-457F-A133-D662A0D6E457}" type="pres">
      <dgm:prSet presAssocID="{68D92C8C-FBEE-41F1-BED9-CD687AC4F36D}" presName="childText" presStyleLbl="conFgAcc1" presStyleIdx="4" presStyleCnt="7">
        <dgm:presLayoutVars>
          <dgm:bulletEnabled val="1"/>
        </dgm:presLayoutVars>
      </dgm:prSet>
      <dgm:spPr/>
    </dgm:pt>
    <dgm:pt modelId="{5E27DAB5-DF64-445D-8311-B4B8FDBCAF9B}" type="pres">
      <dgm:prSet presAssocID="{F1246619-1B56-49EA-8C1A-C56246D51066}" presName="spaceBetweenRectangles" presStyleCnt="0"/>
      <dgm:spPr/>
    </dgm:pt>
    <dgm:pt modelId="{D6FB8774-7DC2-44D7-8D97-07B839222E37}" type="pres">
      <dgm:prSet presAssocID="{13754A35-559B-4B3F-9DE4-AA81221F304E}" presName="parentLin" presStyleCnt="0"/>
      <dgm:spPr/>
    </dgm:pt>
    <dgm:pt modelId="{FD24F5C2-1E8B-47E2-8BA6-DDF01C7502AC}" type="pres">
      <dgm:prSet presAssocID="{13754A35-559B-4B3F-9DE4-AA81221F304E}" presName="parentLeftMargin" presStyleLbl="node1" presStyleIdx="4" presStyleCnt="7"/>
      <dgm:spPr/>
      <dgm:t>
        <a:bodyPr/>
        <a:lstStyle/>
        <a:p>
          <a:endParaRPr lang="ru-RU"/>
        </a:p>
      </dgm:t>
    </dgm:pt>
    <dgm:pt modelId="{5E17616E-E77B-4013-9F0B-49D7C7AEC2D1}" type="pres">
      <dgm:prSet presAssocID="{13754A35-559B-4B3F-9DE4-AA81221F304E}" presName="parentText" presStyleLbl="node1" presStyleIdx="5" presStyleCnt="7" custScaleX="14293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9C4E8B4-F855-47A5-A708-E9E673497AFA}" type="pres">
      <dgm:prSet presAssocID="{13754A35-559B-4B3F-9DE4-AA81221F304E}" presName="negativeSpace" presStyleCnt="0"/>
      <dgm:spPr/>
    </dgm:pt>
    <dgm:pt modelId="{0E8D3947-5173-4B63-9787-484E725664A5}" type="pres">
      <dgm:prSet presAssocID="{13754A35-559B-4B3F-9DE4-AA81221F304E}" presName="childText" presStyleLbl="conFgAcc1" presStyleIdx="5" presStyleCnt="7">
        <dgm:presLayoutVars>
          <dgm:bulletEnabled val="1"/>
        </dgm:presLayoutVars>
      </dgm:prSet>
      <dgm:spPr/>
    </dgm:pt>
    <dgm:pt modelId="{39BC4211-A533-4EAE-8960-21C25750E4E5}" type="pres">
      <dgm:prSet presAssocID="{64D59C67-E7FB-4B5A-9C4D-F09A57234712}" presName="spaceBetweenRectangles" presStyleCnt="0"/>
      <dgm:spPr/>
    </dgm:pt>
    <dgm:pt modelId="{BCAE69A0-2E6B-4FD2-B4DE-46DCA7B102EB}" type="pres">
      <dgm:prSet presAssocID="{FE13944E-17FC-4ACB-B603-B68605384AE8}" presName="parentLin" presStyleCnt="0"/>
      <dgm:spPr/>
    </dgm:pt>
    <dgm:pt modelId="{83465203-057E-4E6E-9336-7ABA0D4C70DC}" type="pres">
      <dgm:prSet presAssocID="{FE13944E-17FC-4ACB-B603-B68605384AE8}" presName="parentLeftMargin" presStyleLbl="node1" presStyleIdx="5" presStyleCnt="7"/>
      <dgm:spPr/>
      <dgm:t>
        <a:bodyPr/>
        <a:lstStyle/>
        <a:p>
          <a:endParaRPr lang="ru-RU"/>
        </a:p>
      </dgm:t>
    </dgm:pt>
    <dgm:pt modelId="{49EA7183-0C2F-437B-A1FD-00F8B2A8F306}" type="pres">
      <dgm:prSet presAssocID="{FE13944E-17FC-4ACB-B603-B68605384AE8}" presName="parentText" presStyleLbl="node1" presStyleIdx="6" presStyleCnt="7" custScaleX="13634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2C3FC4-DE1A-4196-925E-65740956CA07}" type="pres">
      <dgm:prSet presAssocID="{FE13944E-17FC-4ACB-B603-B68605384AE8}" presName="negativeSpace" presStyleCnt="0"/>
      <dgm:spPr/>
    </dgm:pt>
    <dgm:pt modelId="{AC5D6044-5372-48E6-B58F-E29855F8C63C}" type="pres">
      <dgm:prSet presAssocID="{FE13944E-17FC-4ACB-B603-B68605384AE8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0FA1B4D3-E12B-4393-8357-FFAECDE9D797}" srcId="{68D91AEA-31C6-41BB-9756-E5E38B235906}" destId="{58CB7A3C-B238-4387-B3F5-015521A1D37D}" srcOrd="2" destOrd="0" parTransId="{CD25BB12-28AF-4AAE-8588-D2B136218814}" sibTransId="{FE0F3169-1FD5-421C-9D03-391FE86E60C3}"/>
    <dgm:cxn modelId="{95913A73-0234-4317-B194-D2B8B5E69D20}" type="presOf" srcId="{68D92C8C-FBEE-41F1-BED9-CD687AC4F36D}" destId="{670C2BEB-CC34-46FC-915B-795F98772647}" srcOrd="1" destOrd="0" presId="urn:microsoft.com/office/officeart/2005/8/layout/list1"/>
    <dgm:cxn modelId="{AF5E5E20-3DDE-46EC-8785-0401C4696E24}" type="presOf" srcId="{FE13944E-17FC-4ACB-B603-B68605384AE8}" destId="{49EA7183-0C2F-437B-A1FD-00F8B2A8F306}" srcOrd="1" destOrd="0" presId="urn:microsoft.com/office/officeart/2005/8/layout/list1"/>
    <dgm:cxn modelId="{3A61BB36-8F63-4457-B4F2-125B3AAF44FF}" srcId="{68D91AEA-31C6-41BB-9756-E5E38B235906}" destId="{68D92C8C-FBEE-41F1-BED9-CD687AC4F36D}" srcOrd="4" destOrd="0" parTransId="{56628F8D-5170-4FDD-B92C-5FEAC7EF8286}" sibTransId="{F1246619-1B56-49EA-8C1A-C56246D51066}"/>
    <dgm:cxn modelId="{372CCEA3-37C1-4532-89D3-EC11CF21C2A6}" srcId="{68D91AEA-31C6-41BB-9756-E5E38B235906}" destId="{554FDC06-776F-4FFC-8185-51F0379E5EC4}" srcOrd="1" destOrd="0" parTransId="{71A776B0-5530-43CF-B655-0FB834009BDA}" sibTransId="{775341A8-93D0-4785-A711-ADC6C13F8C91}"/>
    <dgm:cxn modelId="{B0BB3F71-BD87-462E-84CB-C69928E3BD80}" type="presOf" srcId="{554FDC06-776F-4FFC-8185-51F0379E5EC4}" destId="{42B24BFE-E291-4D12-B5CA-40750EC0E5BB}" srcOrd="0" destOrd="0" presId="urn:microsoft.com/office/officeart/2005/8/layout/list1"/>
    <dgm:cxn modelId="{740465CA-4A36-41E2-8AD2-9218F2366D7D}" type="presOf" srcId="{91FF9D62-2AE4-475F-B86F-B4CEDBB4CC65}" destId="{730188B5-C1D2-424B-B175-9A21D951A261}" srcOrd="0" destOrd="0" presId="urn:microsoft.com/office/officeart/2005/8/layout/list1"/>
    <dgm:cxn modelId="{3DB0888B-54F0-487D-B948-CE90F79A34B1}" type="presOf" srcId="{2A3443A2-0CBA-4C62-87D3-510CDD81646B}" destId="{581D84D8-A913-46AA-8C3F-93524F0D209E}" srcOrd="0" destOrd="0" presId="urn:microsoft.com/office/officeart/2005/8/layout/list1"/>
    <dgm:cxn modelId="{D8B3AA6B-C19A-4442-B900-6C1F7D6EB59C}" type="presOf" srcId="{68D92C8C-FBEE-41F1-BED9-CD687AC4F36D}" destId="{D81B1E27-F902-4264-8C00-586F2E777A2C}" srcOrd="0" destOrd="0" presId="urn:microsoft.com/office/officeart/2005/8/layout/list1"/>
    <dgm:cxn modelId="{40017EDE-AF46-46CB-A48A-CEBDE0042021}" srcId="{68D91AEA-31C6-41BB-9756-E5E38B235906}" destId="{13754A35-559B-4B3F-9DE4-AA81221F304E}" srcOrd="5" destOrd="0" parTransId="{FA953569-B4FA-4FDF-890A-D2CE52E46921}" sibTransId="{64D59C67-E7FB-4B5A-9C4D-F09A57234712}"/>
    <dgm:cxn modelId="{859F0093-902A-470C-96E3-A45270BCE002}" type="presOf" srcId="{58CB7A3C-B238-4387-B3F5-015521A1D37D}" destId="{34979679-28ED-426E-99B3-F59654687D00}" srcOrd="0" destOrd="0" presId="urn:microsoft.com/office/officeart/2005/8/layout/list1"/>
    <dgm:cxn modelId="{15D8614B-12D4-42CC-8EFE-F5EBC9CA30B0}" type="presOf" srcId="{13754A35-559B-4B3F-9DE4-AA81221F304E}" destId="{FD24F5C2-1E8B-47E2-8BA6-DDF01C7502AC}" srcOrd="0" destOrd="0" presId="urn:microsoft.com/office/officeart/2005/8/layout/list1"/>
    <dgm:cxn modelId="{66CED8C6-14C4-4A8C-AF73-1C561270BC5F}" type="presOf" srcId="{58CB7A3C-B238-4387-B3F5-015521A1D37D}" destId="{BD4247D5-3958-4690-A67F-7B163F1F7297}" srcOrd="1" destOrd="0" presId="urn:microsoft.com/office/officeart/2005/8/layout/list1"/>
    <dgm:cxn modelId="{A85A3AC3-4991-4144-870A-F24DB9BED4EA}" srcId="{68D91AEA-31C6-41BB-9756-E5E38B235906}" destId="{2A3443A2-0CBA-4C62-87D3-510CDD81646B}" srcOrd="0" destOrd="0" parTransId="{F6A5875C-3C1F-4746-B728-8802DE8D119E}" sibTransId="{3CD138DB-4D3E-4718-8918-5618A7D2F811}"/>
    <dgm:cxn modelId="{7BB741A0-FC45-40AA-B7DD-581070551775}" type="presOf" srcId="{554FDC06-776F-4FFC-8185-51F0379E5EC4}" destId="{73B23A6D-20B0-4491-9DB5-63A7A1731EB6}" srcOrd="1" destOrd="0" presId="urn:microsoft.com/office/officeart/2005/8/layout/list1"/>
    <dgm:cxn modelId="{6D7B0843-A589-4E78-B684-D44BA5820DDF}" type="presOf" srcId="{13754A35-559B-4B3F-9DE4-AA81221F304E}" destId="{5E17616E-E77B-4013-9F0B-49D7C7AEC2D1}" srcOrd="1" destOrd="0" presId="urn:microsoft.com/office/officeart/2005/8/layout/list1"/>
    <dgm:cxn modelId="{01030295-F522-4EDD-A81D-26C5948EFA6C}" srcId="{68D91AEA-31C6-41BB-9756-E5E38B235906}" destId="{91FF9D62-2AE4-475F-B86F-B4CEDBB4CC65}" srcOrd="3" destOrd="0" parTransId="{D5AE6154-37A7-485A-AEBE-C4FE322D20D4}" sibTransId="{758F0966-368A-47B5-AB1C-04F91F248156}"/>
    <dgm:cxn modelId="{17120450-4E28-4C02-9B5A-3207EB851B32}" srcId="{68D91AEA-31C6-41BB-9756-E5E38B235906}" destId="{FE13944E-17FC-4ACB-B603-B68605384AE8}" srcOrd="6" destOrd="0" parTransId="{92A8BA10-F694-4168-9605-9278428F46FE}" sibTransId="{CC592254-2BE9-4E92-81B2-A7E2C70C8D98}"/>
    <dgm:cxn modelId="{C377A89E-4F1C-40A2-BD70-FCC9B8B569AA}" type="presOf" srcId="{FE13944E-17FC-4ACB-B603-B68605384AE8}" destId="{83465203-057E-4E6E-9336-7ABA0D4C70DC}" srcOrd="0" destOrd="0" presId="urn:microsoft.com/office/officeart/2005/8/layout/list1"/>
    <dgm:cxn modelId="{77C79CC1-BCED-419D-82E5-A48321E80695}" type="presOf" srcId="{2A3443A2-0CBA-4C62-87D3-510CDD81646B}" destId="{874754CE-6C05-4D1B-9224-E8C4D3C80701}" srcOrd="1" destOrd="0" presId="urn:microsoft.com/office/officeart/2005/8/layout/list1"/>
    <dgm:cxn modelId="{E7BD90AF-1742-4A03-B70F-D65C745C7A2E}" type="presOf" srcId="{68D91AEA-31C6-41BB-9756-E5E38B235906}" destId="{C7FBE1FD-7884-4F09-947A-71FB0AF243C0}" srcOrd="0" destOrd="0" presId="urn:microsoft.com/office/officeart/2005/8/layout/list1"/>
    <dgm:cxn modelId="{15BD4D2E-C8D4-4792-A56A-F6F0246BE31A}" type="presOf" srcId="{91FF9D62-2AE4-475F-B86F-B4CEDBB4CC65}" destId="{DD8ED77E-1ADB-40CB-AF20-1EBE3DB2DF1C}" srcOrd="1" destOrd="0" presId="urn:microsoft.com/office/officeart/2005/8/layout/list1"/>
    <dgm:cxn modelId="{F56018C8-7524-42AA-8697-B07D5B58950B}" type="presParOf" srcId="{C7FBE1FD-7884-4F09-947A-71FB0AF243C0}" destId="{11F293C0-2D35-4D1D-B810-0F018055E710}" srcOrd="0" destOrd="0" presId="urn:microsoft.com/office/officeart/2005/8/layout/list1"/>
    <dgm:cxn modelId="{42F5BBB9-E2DA-45C8-876E-8CEFA7CF58B9}" type="presParOf" srcId="{11F293C0-2D35-4D1D-B810-0F018055E710}" destId="{581D84D8-A913-46AA-8C3F-93524F0D209E}" srcOrd="0" destOrd="0" presId="urn:microsoft.com/office/officeart/2005/8/layout/list1"/>
    <dgm:cxn modelId="{6A477EA4-60F6-4CDE-8573-1228F4978077}" type="presParOf" srcId="{11F293C0-2D35-4D1D-B810-0F018055E710}" destId="{874754CE-6C05-4D1B-9224-E8C4D3C80701}" srcOrd="1" destOrd="0" presId="urn:microsoft.com/office/officeart/2005/8/layout/list1"/>
    <dgm:cxn modelId="{84488499-BFB4-4B4F-9EF7-58AA0F539E5A}" type="presParOf" srcId="{C7FBE1FD-7884-4F09-947A-71FB0AF243C0}" destId="{378E9992-3A47-4B50-8630-B0438C4543CC}" srcOrd="1" destOrd="0" presId="urn:microsoft.com/office/officeart/2005/8/layout/list1"/>
    <dgm:cxn modelId="{B67933FE-3726-4EFD-B569-9B3BF6CBC401}" type="presParOf" srcId="{C7FBE1FD-7884-4F09-947A-71FB0AF243C0}" destId="{8EDDF3B6-4F63-4ED7-B92B-D90D6335F9C0}" srcOrd="2" destOrd="0" presId="urn:microsoft.com/office/officeart/2005/8/layout/list1"/>
    <dgm:cxn modelId="{2E5B3582-0CB0-4F27-B06C-4F5786735ED7}" type="presParOf" srcId="{C7FBE1FD-7884-4F09-947A-71FB0AF243C0}" destId="{D0E14BB7-9801-4338-B384-FB40C4A9372F}" srcOrd="3" destOrd="0" presId="urn:microsoft.com/office/officeart/2005/8/layout/list1"/>
    <dgm:cxn modelId="{A4F8A9E9-2085-4256-BB62-6CD016C8E44A}" type="presParOf" srcId="{C7FBE1FD-7884-4F09-947A-71FB0AF243C0}" destId="{F86B935A-4C8F-4CBF-83AD-8564BA853A54}" srcOrd="4" destOrd="0" presId="urn:microsoft.com/office/officeart/2005/8/layout/list1"/>
    <dgm:cxn modelId="{DE1E6A69-F59C-484F-A497-98E87A5D6E2A}" type="presParOf" srcId="{F86B935A-4C8F-4CBF-83AD-8564BA853A54}" destId="{42B24BFE-E291-4D12-B5CA-40750EC0E5BB}" srcOrd="0" destOrd="0" presId="urn:microsoft.com/office/officeart/2005/8/layout/list1"/>
    <dgm:cxn modelId="{E98ACAEA-8E17-4BDE-B3F6-3D4F805CF2EC}" type="presParOf" srcId="{F86B935A-4C8F-4CBF-83AD-8564BA853A54}" destId="{73B23A6D-20B0-4491-9DB5-63A7A1731EB6}" srcOrd="1" destOrd="0" presId="urn:microsoft.com/office/officeart/2005/8/layout/list1"/>
    <dgm:cxn modelId="{CD708590-7F08-4731-8E96-1B0028D29622}" type="presParOf" srcId="{C7FBE1FD-7884-4F09-947A-71FB0AF243C0}" destId="{67F5D38F-46F9-4792-9A34-8E497BA372B4}" srcOrd="5" destOrd="0" presId="urn:microsoft.com/office/officeart/2005/8/layout/list1"/>
    <dgm:cxn modelId="{A6879464-3BDB-454F-8888-0444554BB161}" type="presParOf" srcId="{C7FBE1FD-7884-4F09-947A-71FB0AF243C0}" destId="{66B409AF-7B44-4959-AA35-E89C0D11F72C}" srcOrd="6" destOrd="0" presId="urn:microsoft.com/office/officeart/2005/8/layout/list1"/>
    <dgm:cxn modelId="{86AD1923-2124-4DBC-8798-6C7512E13844}" type="presParOf" srcId="{C7FBE1FD-7884-4F09-947A-71FB0AF243C0}" destId="{AA21BA25-6B4D-4D40-A2FD-B2E9D1D14CB7}" srcOrd="7" destOrd="0" presId="urn:microsoft.com/office/officeart/2005/8/layout/list1"/>
    <dgm:cxn modelId="{89CAC2F3-78C4-4E90-8FFA-831D951E6736}" type="presParOf" srcId="{C7FBE1FD-7884-4F09-947A-71FB0AF243C0}" destId="{0E7AC327-AFCB-409B-8717-7612E8B93BA0}" srcOrd="8" destOrd="0" presId="urn:microsoft.com/office/officeart/2005/8/layout/list1"/>
    <dgm:cxn modelId="{8ABCC9F7-874B-456C-885C-415447B18ABB}" type="presParOf" srcId="{0E7AC327-AFCB-409B-8717-7612E8B93BA0}" destId="{34979679-28ED-426E-99B3-F59654687D00}" srcOrd="0" destOrd="0" presId="urn:microsoft.com/office/officeart/2005/8/layout/list1"/>
    <dgm:cxn modelId="{9E767DEC-329D-4895-B1B6-69259E6EF216}" type="presParOf" srcId="{0E7AC327-AFCB-409B-8717-7612E8B93BA0}" destId="{BD4247D5-3958-4690-A67F-7B163F1F7297}" srcOrd="1" destOrd="0" presId="urn:microsoft.com/office/officeart/2005/8/layout/list1"/>
    <dgm:cxn modelId="{07FBD60B-E9B2-49FD-8F97-2CB26EDAD4E0}" type="presParOf" srcId="{C7FBE1FD-7884-4F09-947A-71FB0AF243C0}" destId="{06E532F5-8A66-47B7-A75A-D42F70BAC5F5}" srcOrd="9" destOrd="0" presId="urn:microsoft.com/office/officeart/2005/8/layout/list1"/>
    <dgm:cxn modelId="{EDB53F8B-F98E-4F33-986A-6AD91C5C9CB7}" type="presParOf" srcId="{C7FBE1FD-7884-4F09-947A-71FB0AF243C0}" destId="{18458034-4336-40E5-9C8A-A3D72D59CF07}" srcOrd="10" destOrd="0" presId="urn:microsoft.com/office/officeart/2005/8/layout/list1"/>
    <dgm:cxn modelId="{04B622C2-570B-489E-98A1-1811910A5B07}" type="presParOf" srcId="{C7FBE1FD-7884-4F09-947A-71FB0AF243C0}" destId="{642F0FB6-68A0-466E-8AB3-312C20DCD35D}" srcOrd="11" destOrd="0" presId="urn:microsoft.com/office/officeart/2005/8/layout/list1"/>
    <dgm:cxn modelId="{A7EE86A4-90D5-4C48-B55C-2B822C97E929}" type="presParOf" srcId="{C7FBE1FD-7884-4F09-947A-71FB0AF243C0}" destId="{C85F6A21-7E28-488F-932A-F42D91FB8639}" srcOrd="12" destOrd="0" presId="urn:microsoft.com/office/officeart/2005/8/layout/list1"/>
    <dgm:cxn modelId="{5BCE818A-AF0B-4242-8AF0-86AED13FFB43}" type="presParOf" srcId="{C85F6A21-7E28-488F-932A-F42D91FB8639}" destId="{730188B5-C1D2-424B-B175-9A21D951A261}" srcOrd="0" destOrd="0" presId="urn:microsoft.com/office/officeart/2005/8/layout/list1"/>
    <dgm:cxn modelId="{F5D588E8-6971-474C-8FC8-AF2C2FC2C264}" type="presParOf" srcId="{C85F6A21-7E28-488F-932A-F42D91FB8639}" destId="{DD8ED77E-1ADB-40CB-AF20-1EBE3DB2DF1C}" srcOrd="1" destOrd="0" presId="urn:microsoft.com/office/officeart/2005/8/layout/list1"/>
    <dgm:cxn modelId="{04BD19A6-2691-4215-99C7-8E51FDE3861E}" type="presParOf" srcId="{C7FBE1FD-7884-4F09-947A-71FB0AF243C0}" destId="{ACE4EEFB-5B47-49BF-AB1A-F481AE655D76}" srcOrd="13" destOrd="0" presId="urn:microsoft.com/office/officeart/2005/8/layout/list1"/>
    <dgm:cxn modelId="{360FF68A-9530-4476-8734-0D4B72CA3B19}" type="presParOf" srcId="{C7FBE1FD-7884-4F09-947A-71FB0AF243C0}" destId="{CBA6B3A6-BA5A-4039-9736-27B60B387F2E}" srcOrd="14" destOrd="0" presId="urn:microsoft.com/office/officeart/2005/8/layout/list1"/>
    <dgm:cxn modelId="{4304EE5A-BF00-4E36-B0CB-28D22FDB1A55}" type="presParOf" srcId="{C7FBE1FD-7884-4F09-947A-71FB0AF243C0}" destId="{AE144C57-B422-4F1C-82FA-9E3983AC3C8A}" srcOrd="15" destOrd="0" presId="urn:microsoft.com/office/officeart/2005/8/layout/list1"/>
    <dgm:cxn modelId="{ED018850-AFC1-4747-A0BA-FFC4D67A4DC6}" type="presParOf" srcId="{C7FBE1FD-7884-4F09-947A-71FB0AF243C0}" destId="{CF9F91AD-553D-48FA-87FA-D8B2705AD4A7}" srcOrd="16" destOrd="0" presId="urn:microsoft.com/office/officeart/2005/8/layout/list1"/>
    <dgm:cxn modelId="{805DCBBA-7E9F-42AF-860C-E33A9ED58C49}" type="presParOf" srcId="{CF9F91AD-553D-48FA-87FA-D8B2705AD4A7}" destId="{D81B1E27-F902-4264-8C00-586F2E777A2C}" srcOrd="0" destOrd="0" presId="urn:microsoft.com/office/officeart/2005/8/layout/list1"/>
    <dgm:cxn modelId="{B228FA73-5B2A-4354-A177-F09874D25EF4}" type="presParOf" srcId="{CF9F91AD-553D-48FA-87FA-D8B2705AD4A7}" destId="{670C2BEB-CC34-46FC-915B-795F98772647}" srcOrd="1" destOrd="0" presId="urn:microsoft.com/office/officeart/2005/8/layout/list1"/>
    <dgm:cxn modelId="{522EF65B-D7C1-48BC-AE56-5F89603D0045}" type="presParOf" srcId="{C7FBE1FD-7884-4F09-947A-71FB0AF243C0}" destId="{677CFB91-CD69-4B9F-899C-CD4217F5F803}" srcOrd="17" destOrd="0" presId="urn:microsoft.com/office/officeart/2005/8/layout/list1"/>
    <dgm:cxn modelId="{4B3FE3A3-F6CD-4F07-BE0C-C0645E792A65}" type="presParOf" srcId="{C7FBE1FD-7884-4F09-947A-71FB0AF243C0}" destId="{A9D2C0D1-6D2A-457F-A133-D662A0D6E457}" srcOrd="18" destOrd="0" presId="urn:microsoft.com/office/officeart/2005/8/layout/list1"/>
    <dgm:cxn modelId="{5F450BEC-97F9-4459-910D-B1D9267F78DC}" type="presParOf" srcId="{C7FBE1FD-7884-4F09-947A-71FB0AF243C0}" destId="{5E27DAB5-DF64-445D-8311-B4B8FDBCAF9B}" srcOrd="19" destOrd="0" presId="urn:microsoft.com/office/officeart/2005/8/layout/list1"/>
    <dgm:cxn modelId="{79FC7837-B09D-41DE-A02E-41B2B9DD76E7}" type="presParOf" srcId="{C7FBE1FD-7884-4F09-947A-71FB0AF243C0}" destId="{D6FB8774-7DC2-44D7-8D97-07B839222E37}" srcOrd="20" destOrd="0" presId="urn:microsoft.com/office/officeart/2005/8/layout/list1"/>
    <dgm:cxn modelId="{6B6C4D50-A05B-46A7-A4C8-45833A35DB82}" type="presParOf" srcId="{D6FB8774-7DC2-44D7-8D97-07B839222E37}" destId="{FD24F5C2-1E8B-47E2-8BA6-DDF01C7502AC}" srcOrd="0" destOrd="0" presId="urn:microsoft.com/office/officeart/2005/8/layout/list1"/>
    <dgm:cxn modelId="{0FF17A6F-3883-4F75-9BE3-AA999A2CD3B4}" type="presParOf" srcId="{D6FB8774-7DC2-44D7-8D97-07B839222E37}" destId="{5E17616E-E77B-4013-9F0B-49D7C7AEC2D1}" srcOrd="1" destOrd="0" presId="urn:microsoft.com/office/officeart/2005/8/layout/list1"/>
    <dgm:cxn modelId="{FFA28487-7484-4041-9365-F695101978DF}" type="presParOf" srcId="{C7FBE1FD-7884-4F09-947A-71FB0AF243C0}" destId="{C9C4E8B4-F855-47A5-A708-E9E673497AFA}" srcOrd="21" destOrd="0" presId="urn:microsoft.com/office/officeart/2005/8/layout/list1"/>
    <dgm:cxn modelId="{3EC7E25F-DE38-4F35-9090-B5483752DD76}" type="presParOf" srcId="{C7FBE1FD-7884-4F09-947A-71FB0AF243C0}" destId="{0E8D3947-5173-4B63-9787-484E725664A5}" srcOrd="22" destOrd="0" presId="urn:microsoft.com/office/officeart/2005/8/layout/list1"/>
    <dgm:cxn modelId="{493607D0-5518-4BCC-9ECC-BB727055B5C6}" type="presParOf" srcId="{C7FBE1FD-7884-4F09-947A-71FB0AF243C0}" destId="{39BC4211-A533-4EAE-8960-21C25750E4E5}" srcOrd="23" destOrd="0" presId="urn:microsoft.com/office/officeart/2005/8/layout/list1"/>
    <dgm:cxn modelId="{C916F7E5-4CB0-4F20-9AD8-B20241D3406D}" type="presParOf" srcId="{C7FBE1FD-7884-4F09-947A-71FB0AF243C0}" destId="{BCAE69A0-2E6B-4FD2-B4DE-46DCA7B102EB}" srcOrd="24" destOrd="0" presId="urn:microsoft.com/office/officeart/2005/8/layout/list1"/>
    <dgm:cxn modelId="{29202DAC-D09A-41E7-AD07-91AA9B1CD034}" type="presParOf" srcId="{BCAE69A0-2E6B-4FD2-B4DE-46DCA7B102EB}" destId="{83465203-057E-4E6E-9336-7ABA0D4C70DC}" srcOrd="0" destOrd="0" presId="urn:microsoft.com/office/officeart/2005/8/layout/list1"/>
    <dgm:cxn modelId="{AE8421BF-6C47-4E72-B4C3-F102B3ED6302}" type="presParOf" srcId="{BCAE69A0-2E6B-4FD2-B4DE-46DCA7B102EB}" destId="{49EA7183-0C2F-437B-A1FD-00F8B2A8F306}" srcOrd="1" destOrd="0" presId="urn:microsoft.com/office/officeart/2005/8/layout/list1"/>
    <dgm:cxn modelId="{E1340836-705F-419F-8622-9FEAEBE739A9}" type="presParOf" srcId="{C7FBE1FD-7884-4F09-947A-71FB0AF243C0}" destId="{852C3FC4-DE1A-4196-925E-65740956CA07}" srcOrd="25" destOrd="0" presId="urn:microsoft.com/office/officeart/2005/8/layout/list1"/>
    <dgm:cxn modelId="{AD7F0AE7-174A-4986-92D0-671277203297}" type="presParOf" srcId="{C7FBE1FD-7884-4F09-947A-71FB0AF243C0}" destId="{AC5D6044-5372-48E6-B58F-E29855F8C63C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3C779-2A16-4C6C-A37E-7B63FB8A10E3}">
      <dsp:nvSpPr>
        <dsp:cNvPr id="0" name=""/>
        <dsp:cNvSpPr/>
      </dsp:nvSpPr>
      <dsp:spPr>
        <a:xfrm>
          <a:off x="261707" y="544"/>
          <a:ext cx="2491468" cy="566724"/>
        </a:xfrm>
        <a:prstGeom prst="roundRect">
          <a:avLst>
            <a:gd name="adj" fmla="val 10000"/>
          </a:avLst>
        </a:prstGeom>
        <a:solidFill>
          <a:srgbClr val="FFC000">
            <a:hueOff val="0"/>
            <a:satOff val="0"/>
            <a:lumOff val="0"/>
            <a:alphaOff val="0"/>
          </a:srgbClr>
        </a:solidFill>
        <a:ln w="55000" cap="flat" cmpd="thickThin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>
              <a:solidFill>
                <a:srgbClr val="050595"/>
              </a:solidFill>
              <a:latin typeface="Calibri"/>
              <a:ea typeface="+mn-ea"/>
              <a:cs typeface="+mn-cs"/>
            </a:rPr>
            <a:t>принципы</a:t>
          </a:r>
          <a:endParaRPr lang="ru-RU" sz="3600" kern="1200" dirty="0">
            <a:solidFill>
              <a:srgbClr val="050595"/>
            </a:solidFill>
            <a:latin typeface="Calibri"/>
            <a:ea typeface="+mn-ea"/>
            <a:cs typeface="+mn-cs"/>
          </a:endParaRPr>
        </a:p>
      </dsp:txBody>
      <dsp:txXfrm>
        <a:off x="278306" y="17143"/>
        <a:ext cx="2458270" cy="533526"/>
      </dsp:txXfrm>
    </dsp:sp>
    <dsp:sp modelId="{80E20F12-23CC-4C66-A9BB-953D38CAB9DD}">
      <dsp:nvSpPr>
        <dsp:cNvPr id="0" name=""/>
        <dsp:cNvSpPr/>
      </dsp:nvSpPr>
      <dsp:spPr>
        <a:xfrm>
          <a:off x="510854" y="567269"/>
          <a:ext cx="1433771" cy="425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209"/>
              </a:lnTo>
              <a:lnTo>
                <a:pt x="1629700" y="483209"/>
              </a:lnTo>
            </a:path>
          </a:pathLst>
        </a:custGeom>
        <a:noFill/>
        <a:ln w="55000" cap="flat" cmpd="thickThin" algn="ctr">
          <a:solidFill>
            <a:srgbClr val="FFC00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D2969-345A-47B2-99E5-C0F6863B852F}">
      <dsp:nvSpPr>
        <dsp:cNvPr id="0" name=""/>
        <dsp:cNvSpPr/>
      </dsp:nvSpPr>
      <dsp:spPr>
        <a:xfrm flipH="1">
          <a:off x="1944625" y="709364"/>
          <a:ext cx="2693719" cy="566724"/>
        </a:xfrm>
        <a:prstGeom prst="roundRect">
          <a:avLst>
            <a:gd name="adj" fmla="val 10000"/>
          </a:avLst>
        </a:prstGeom>
        <a:gradFill rotWithShape="0">
          <a:gsLst>
            <a:gs pos="59000">
              <a:srgbClr val="3497AE">
                <a:lumMod val="40000"/>
                <a:lumOff val="60000"/>
              </a:srgbClr>
            </a:gs>
            <a:gs pos="97000">
              <a:srgbClr val="000000">
                <a:tint val="45000"/>
                <a:shade val="99000"/>
                <a:satMod val="350000"/>
              </a:srgbClr>
            </a:gs>
            <a:gs pos="100000">
              <a:srgbClr val="000000">
                <a:shade val="20000"/>
                <a:satMod val="255000"/>
              </a:srgbClr>
            </a:gs>
          </a:gsLst>
          <a:path path="circle">
            <a:fillToRect l="50000" t="-80000" r="50000" b="180000"/>
          </a:path>
        </a:gradFill>
        <a:ln w="55000" cap="flat" cmpd="thickThin" algn="ctr">
          <a:solidFill>
            <a:srgbClr val="FFC000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solidFill>
                <a:srgbClr val="050595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достоверность</a:t>
          </a:r>
          <a:endParaRPr lang="ru-RU" sz="2800" kern="1200" dirty="0">
            <a:solidFill>
              <a:srgbClr val="050595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sp:txBody>
      <dsp:txXfrm>
        <a:off x="1961224" y="725963"/>
        <a:ext cx="2660521" cy="533526"/>
      </dsp:txXfrm>
    </dsp:sp>
    <dsp:sp modelId="{DC3D1BE8-0EFF-445D-925D-65E14BB4E9C2}">
      <dsp:nvSpPr>
        <dsp:cNvPr id="0" name=""/>
        <dsp:cNvSpPr/>
      </dsp:nvSpPr>
      <dsp:spPr>
        <a:xfrm>
          <a:off x="510854" y="567269"/>
          <a:ext cx="1433771" cy="1133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8420"/>
              </a:lnTo>
              <a:lnTo>
                <a:pt x="1629700" y="1288420"/>
              </a:lnTo>
            </a:path>
          </a:pathLst>
        </a:custGeom>
        <a:noFill/>
        <a:ln w="55000" cap="flat" cmpd="thickThin" algn="ctr">
          <a:solidFill>
            <a:srgbClr val="FFC00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D81B27-1215-4890-A362-2B3364D98A49}">
      <dsp:nvSpPr>
        <dsp:cNvPr id="0" name=""/>
        <dsp:cNvSpPr/>
      </dsp:nvSpPr>
      <dsp:spPr>
        <a:xfrm flipH="1">
          <a:off x="1944625" y="1417769"/>
          <a:ext cx="2674187" cy="566724"/>
        </a:xfrm>
        <a:prstGeom prst="roundRect">
          <a:avLst>
            <a:gd name="adj" fmla="val 10000"/>
          </a:avLst>
        </a:prstGeom>
        <a:gradFill rotWithShape="0">
          <a:gsLst>
            <a:gs pos="59000">
              <a:srgbClr val="3497AE">
                <a:lumMod val="40000"/>
                <a:lumOff val="60000"/>
              </a:srgbClr>
            </a:gs>
            <a:gs pos="97000">
              <a:srgbClr val="000000">
                <a:tint val="45000"/>
                <a:shade val="99000"/>
                <a:satMod val="350000"/>
              </a:srgbClr>
            </a:gs>
            <a:gs pos="100000">
              <a:srgbClr val="000000">
                <a:shade val="20000"/>
                <a:satMod val="255000"/>
              </a:srgbClr>
            </a:gs>
          </a:gsLst>
          <a:path path="circle">
            <a:fillToRect l="50000" t="-80000" r="50000" b="180000"/>
          </a:path>
        </a:gradFill>
        <a:ln w="55000" cap="flat" cmpd="thickThin" algn="ctr">
          <a:solidFill>
            <a:srgbClr val="FFC000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solidFill>
                <a:srgbClr val="050595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объективность</a:t>
          </a:r>
          <a:endParaRPr lang="ru-RU" sz="2800" kern="1200" dirty="0">
            <a:solidFill>
              <a:srgbClr val="050595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sp:txBody>
      <dsp:txXfrm>
        <a:off x="1961224" y="1434368"/>
        <a:ext cx="2640989" cy="533526"/>
      </dsp:txXfrm>
    </dsp:sp>
    <dsp:sp modelId="{8C7B3B28-1846-45DE-9099-08E9D41EC071}">
      <dsp:nvSpPr>
        <dsp:cNvPr id="0" name=""/>
        <dsp:cNvSpPr/>
      </dsp:nvSpPr>
      <dsp:spPr>
        <a:xfrm>
          <a:off x="510854" y="567269"/>
          <a:ext cx="1433771" cy="1842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3632"/>
              </a:lnTo>
              <a:lnTo>
                <a:pt x="1629700" y="2093632"/>
              </a:lnTo>
            </a:path>
          </a:pathLst>
        </a:custGeom>
        <a:noFill/>
        <a:ln w="55000" cap="flat" cmpd="thickThin" algn="ctr">
          <a:solidFill>
            <a:srgbClr val="FFC00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2A1D0B-AAA9-449E-BEF1-7AA01A81BC4E}">
      <dsp:nvSpPr>
        <dsp:cNvPr id="0" name=""/>
        <dsp:cNvSpPr/>
      </dsp:nvSpPr>
      <dsp:spPr>
        <a:xfrm>
          <a:off x="1944625" y="2126175"/>
          <a:ext cx="2674187" cy="566724"/>
        </a:xfrm>
        <a:prstGeom prst="roundRect">
          <a:avLst>
            <a:gd name="adj" fmla="val 10000"/>
          </a:avLst>
        </a:prstGeom>
        <a:gradFill rotWithShape="0">
          <a:gsLst>
            <a:gs pos="59000">
              <a:srgbClr val="3497AE">
                <a:lumMod val="40000"/>
                <a:lumOff val="60000"/>
              </a:srgbClr>
            </a:gs>
            <a:gs pos="97000">
              <a:srgbClr val="000000">
                <a:tint val="45000"/>
                <a:shade val="99000"/>
                <a:satMod val="350000"/>
              </a:srgbClr>
            </a:gs>
            <a:gs pos="100000">
              <a:srgbClr val="000000">
                <a:shade val="20000"/>
                <a:satMod val="255000"/>
              </a:srgbClr>
            </a:gs>
          </a:gsLst>
          <a:path path="circle">
            <a:fillToRect l="50000" t="-80000" r="50000" b="180000"/>
          </a:path>
        </a:gradFill>
        <a:ln w="55000" cap="flat" cmpd="thickThin" algn="ctr">
          <a:solidFill>
            <a:srgbClr val="FFC000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solidFill>
                <a:srgbClr val="050595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надежность</a:t>
          </a:r>
          <a:endParaRPr lang="ru-RU" sz="2800" kern="1200" dirty="0">
            <a:solidFill>
              <a:srgbClr val="050595">
                <a:lumMod val="60000"/>
                <a:lumOff val="40000"/>
              </a:srgbClr>
            </a:solidFill>
            <a:latin typeface="Calibri"/>
            <a:ea typeface="+mn-ea"/>
            <a:cs typeface="+mn-cs"/>
          </a:endParaRPr>
        </a:p>
      </dsp:txBody>
      <dsp:txXfrm>
        <a:off x="1961224" y="2142774"/>
        <a:ext cx="2640989" cy="533526"/>
      </dsp:txXfrm>
    </dsp:sp>
    <dsp:sp modelId="{FA6FEB82-1C7C-4644-A815-A4FE13A4B79C}">
      <dsp:nvSpPr>
        <dsp:cNvPr id="0" name=""/>
        <dsp:cNvSpPr/>
      </dsp:nvSpPr>
      <dsp:spPr>
        <a:xfrm>
          <a:off x="510854" y="567269"/>
          <a:ext cx="1433771" cy="29335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4002"/>
              </a:lnTo>
              <a:lnTo>
                <a:pt x="1629700" y="3334002"/>
              </a:lnTo>
            </a:path>
          </a:pathLst>
        </a:custGeom>
        <a:noFill/>
        <a:ln w="55000" cap="flat" cmpd="thickThin" algn="ctr">
          <a:solidFill>
            <a:srgbClr val="FFC00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F748C7-E9F6-4B24-BBA0-9505A3425211}">
      <dsp:nvSpPr>
        <dsp:cNvPr id="0" name=""/>
        <dsp:cNvSpPr/>
      </dsp:nvSpPr>
      <dsp:spPr>
        <a:xfrm>
          <a:off x="1944625" y="2834581"/>
          <a:ext cx="2693719" cy="1332409"/>
        </a:xfrm>
        <a:prstGeom prst="roundRect">
          <a:avLst>
            <a:gd name="adj" fmla="val 10000"/>
          </a:avLst>
        </a:prstGeom>
        <a:gradFill rotWithShape="0">
          <a:gsLst>
            <a:gs pos="59000">
              <a:srgbClr val="3497AE">
                <a:lumMod val="40000"/>
                <a:lumOff val="60000"/>
              </a:srgbClr>
            </a:gs>
            <a:gs pos="97000">
              <a:srgbClr val="000000">
                <a:tint val="45000"/>
                <a:shade val="99000"/>
                <a:satMod val="350000"/>
              </a:srgbClr>
            </a:gs>
            <a:gs pos="100000">
              <a:srgbClr val="000000">
                <a:shade val="20000"/>
                <a:satMod val="255000"/>
              </a:srgbClr>
            </a:gs>
          </a:gsLst>
          <a:path path="circle">
            <a:fillToRect l="50000" t="-80000" r="50000" b="180000"/>
          </a:path>
        </a:gradFill>
        <a:ln w="55000" cap="flat" cmpd="thickThin" algn="ctr">
          <a:solidFill>
            <a:srgbClr val="FFC000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rgbClr val="050595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уменьшение зависимости от предвзятости экзаменатора</a:t>
          </a:r>
          <a:r>
            <a:rPr lang="ru-RU" sz="24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  </a:t>
          </a:r>
          <a:endParaRPr lang="ru-RU" sz="2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/>
            <a:ea typeface="+mn-ea"/>
            <a:cs typeface="+mn-cs"/>
          </a:endParaRPr>
        </a:p>
      </dsp:txBody>
      <dsp:txXfrm>
        <a:off x="1983650" y="2873606"/>
        <a:ext cx="2615669" cy="12543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A2008-3E41-4FB8-B4C8-22D3FDB14028}">
      <dsp:nvSpPr>
        <dsp:cNvPr id="0" name=""/>
        <dsp:cNvSpPr/>
      </dsp:nvSpPr>
      <dsp:spPr>
        <a:xfrm>
          <a:off x="0" y="672479"/>
          <a:ext cx="8496944" cy="1058400"/>
        </a:xfrm>
        <a:prstGeom prst="rect">
          <a:avLst/>
        </a:prstGeom>
        <a:solidFill>
          <a:srgbClr val="DBF5F9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4617B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A83E30-E91D-4D90-988B-BE40AFEA8FDE}">
      <dsp:nvSpPr>
        <dsp:cNvPr id="0" name=""/>
        <dsp:cNvSpPr/>
      </dsp:nvSpPr>
      <dsp:spPr>
        <a:xfrm>
          <a:off x="424847" y="52559"/>
          <a:ext cx="7659357" cy="1239840"/>
        </a:xfrm>
        <a:prstGeom prst="roundRect">
          <a:avLst/>
        </a:prstGeom>
        <a:solidFill>
          <a:schemeClr val="bg2">
            <a:lumMod val="75000"/>
          </a:schemeClr>
        </a:solidFill>
        <a:ln w="38100" cap="flat" cmpd="sng" algn="ctr">
          <a:solidFill>
            <a:srgbClr val="DBF5F9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4815" tIns="0" rIns="22481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rgbClr val="002060"/>
              </a:solidFill>
              <a:effectLst/>
              <a:latin typeface="Calibri"/>
              <a:ea typeface="+mn-ea"/>
              <a:cs typeface="+mn-cs"/>
            </a:rPr>
            <a:t>система основана на подробно разработанной единой правовой и методической базе аккредитации специалистов </a:t>
          </a:r>
          <a:endParaRPr lang="ru-RU" sz="2000" b="1" kern="1200" dirty="0">
            <a:solidFill>
              <a:srgbClr val="002060"/>
            </a:solidFill>
            <a:effectLst/>
            <a:latin typeface="Calibri"/>
            <a:ea typeface="+mn-ea"/>
            <a:cs typeface="+mn-cs"/>
          </a:endParaRPr>
        </a:p>
      </dsp:txBody>
      <dsp:txXfrm>
        <a:off x="485371" y="113083"/>
        <a:ext cx="7538309" cy="1118792"/>
      </dsp:txXfrm>
    </dsp:sp>
    <dsp:sp modelId="{0C43E1EC-F4FD-460E-9128-DE7CB8E7B637}">
      <dsp:nvSpPr>
        <dsp:cNvPr id="0" name=""/>
        <dsp:cNvSpPr/>
      </dsp:nvSpPr>
      <dsp:spPr>
        <a:xfrm>
          <a:off x="0" y="2577599"/>
          <a:ext cx="8496944" cy="1058400"/>
        </a:xfrm>
        <a:prstGeom prst="rect">
          <a:avLst/>
        </a:prstGeom>
        <a:solidFill>
          <a:srgbClr val="DBF5F9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4617B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9C64A6-BD6E-4A1E-9161-56760DCB74FE}">
      <dsp:nvSpPr>
        <dsp:cNvPr id="0" name=""/>
        <dsp:cNvSpPr/>
      </dsp:nvSpPr>
      <dsp:spPr>
        <a:xfrm>
          <a:off x="424847" y="1957679"/>
          <a:ext cx="7623492" cy="1239840"/>
        </a:xfrm>
        <a:prstGeom prst="roundRect">
          <a:avLst/>
        </a:prstGeom>
        <a:solidFill>
          <a:schemeClr val="bg2">
            <a:lumMod val="75000"/>
          </a:schemeClr>
        </a:solidFill>
        <a:ln w="38100" cap="flat" cmpd="sng" algn="ctr">
          <a:solidFill>
            <a:srgbClr val="DBF5F9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4815" tIns="0" rIns="22481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rgbClr val="002060"/>
              </a:solidFill>
              <a:effectLst/>
              <a:latin typeface="Calibri"/>
              <a:ea typeface="+mn-ea"/>
              <a:cs typeface="+mn-cs"/>
            </a:rPr>
            <a:t>отработана  специфика врачебных и фармацевтических специальностей на основе профессиональных стандартов (уровней квалификаций)</a:t>
          </a:r>
          <a:endParaRPr lang="ru-RU" sz="2000" b="1" kern="1200" dirty="0">
            <a:solidFill>
              <a:srgbClr val="002060"/>
            </a:solidFill>
            <a:effectLst/>
            <a:latin typeface="Calibri"/>
            <a:ea typeface="+mn-ea"/>
            <a:cs typeface="+mn-cs"/>
          </a:endParaRPr>
        </a:p>
      </dsp:txBody>
      <dsp:txXfrm>
        <a:off x="485371" y="2018203"/>
        <a:ext cx="7502444" cy="1118792"/>
      </dsp:txXfrm>
    </dsp:sp>
    <dsp:sp modelId="{84C44BAE-C313-4738-8BD4-FFA16EAD7F45}">
      <dsp:nvSpPr>
        <dsp:cNvPr id="0" name=""/>
        <dsp:cNvSpPr/>
      </dsp:nvSpPr>
      <dsp:spPr>
        <a:xfrm>
          <a:off x="0" y="4482719"/>
          <a:ext cx="8496944" cy="1058400"/>
        </a:xfrm>
        <a:prstGeom prst="rect">
          <a:avLst/>
        </a:prstGeom>
        <a:solidFill>
          <a:srgbClr val="DBF5F9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4617B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96665B-EC90-41EE-ABB0-75C775063464}">
      <dsp:nvSpPr>
        <dsp:cNvPr id="0" name=""/>
        <dsp:cNvSpPr/>
      </dsp:nvSpPr>
      <dsp:spPr>
        <a:xfrm>
          <a:off x="424847" y="3862799"/>
          <a:ext cx="7613618" cy="1239840"/>
        </a:xfrm>
        <a:prstGeom prst="roundRect">
          <a:avLst/>
        </a:prstGeom>
        <a:solidFill>
          <a:schemeClr val="bg2">
            <a:lumMod val="75000"/>
          </a:schemeClr>
        </a:solidFill>
        <a:ln w="38100" cap="flat" cmpd="sng" algn="ctr">
          <a:solidFill>
            <a:srgbClr val="DBF5F9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4815" tIns="0" rIns="22481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rgbClr val="002060"/>
              </a:solidFill>
              <a:effectLst/>
              <a:latin typeface="Calibri"/>
              <a:ea typeface="+mn-ea"/>
              <a:cs typeface="+mn-cs"/>
            </a:rPr>
            <a:t>сформирована структура органов и учреждений, осуществляющих оценку соответствия квалификации специалистов  с единым методическим центром</a:t>
          </a:r>
          <a:endParaRPr lang="ru-RU" sz="2000" b="1" kern="1200" dirty="0">
            <a:solidFill>
              <a:srgbClr val="002060"/>
            </a:solidFill>
            <a:effectLst/>
            <a:latin typeface="Calibri"/>
            <a:ea typeface="+mn-ea"/>
            <a:cs typeface="+mn-cs"/>
          </a:endParaRPr>
        </a:p>
      </dsp:txBody>
      <dsp:txXfrm>
        <a:off x="485371" y="3923323"/>
        <a:ext cx="7492570" cy="11187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08468-9C9A-4F47-BAF0-2C30CB55A126}">
      <dsp:nvSpPr>
        <dsp:cNvPr id="0" name=""/>
        <dsp:cNvSpPr/>
      </dsp:nvSpPr>
      <dsp:spPr>
        <a:xfrm>
          <a:off x="0" y="648624"/>
          <a:ext cx="1854206" cy="732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 dirty="0">
            <a:solidFill>
              <a:schemeClr val="bg1"/>
            </a:solidFill>
          </a:endParaRPr>
        </a:p>
      </dsp:txBody>
      <dsp:txXfrm>
        <a:off x="0" y="648624"/>
        <a:ext cx="1854206" cy="732600"/>
      </dsp:txXfrm>
    </dsp:sp>
    <dsp:sp modelId="{C0286DDF-3364-4266-950A-EFC8913A6543}">
      <dsp:nvSpPr>
        <dsp:cNvPr id="0" name=""/>
        <dsp:cNvSpPr/>
      </dsp:nvSpPr>
      <dsp:spPr>
        <a:xfrm>
          <a:off x="1854205" y="419686"/>
          <a:ext cx="370841" cy="119047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C6471-33FF-4878-A93E-2272890FB636}">
      <dsp:nvSpPr>
        <dsp:cNvPr id="0" name=""/>
        <dsp:cNvSpPr/>
      </dsp:nvSpPr>
      <dsp:spPr>
        <a:xfrm>
          <a:off x="2373383" y="419686"/>
          <a:ext cx="5043440" cy="11904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b="1" kern="1200" dirty="0" smtClean="0"/>
            <a:t>оценка профессионального уровня подготовки  медицинского работника</a:t>
          </a:r>
          <a:endParaRPr lang="ru-RU" sz="2400" b="1" kern="1200" dirty="0"/>
        </a:p>
      </dsp:txBody>
      <dsp:txXfrm>
        <a:off x="2373383" y="419686"/>
        <a:ext cx="5043440" cy="1190475"/>
      </dsp:txXfrm>
    </dsp:sp>
    <dsp:sp modelId="{EC396616-E471-48B8-BB9E-AA0DDFA52FB3}">
      <dsp:nvSpPr>
        <dsp:cNvPr id="0" name=""/>
        <dsp:cNvSpPr/>
      </dsp:nvSpPr>
      <dsp:spPr>
        <a:xfrm>
          <a:off x="0" y="2315705"/>
          <a:ext cx="1854206" cy="732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93980" rIns="263144" bIns="93980" numCol="1" spcCol="1270" anchor="ctr" anchorCtr="0">
          <a:noAutofit/>
        </a:bodyPr>
        <a:lstStyle/>
        <a:p>
          <a:pPr lvl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700" kern="1200" dirty="0">
            <a:solidFill>
              <a:schemeClr val="bg1"/>
            </a:solidFill>
          </a:endParaRPr>
        </a:p>
      </dsp:txBody>
      <dsp:txXfrm>
        <a:off x="0" y="2315705"/>
        <a:ext cx="1854206" cy="732600"/>
      </dsp:txXfrm>
    </dsp:sp>
    <dsp:sp modelId="{20321B3C-BA3A-4CDA-8822-CC407D386265}">
      <dsp:nvSpPr>
        <dsp:cNvPr id="0" name=""/>
        <dsp:cNvSpPr/>
      </dsp:nvSpPr>
      <dsp:spPr>
        <a:xfrm>
          <a:off x="1854205" y="1743361"/>
          <a:ext cx="370841" cy="1877287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A75D4-F52D-4047-A937-FDBE2A03D29B}">
      <dsp:nvSpPr>
        <dsp:cNvPr id="0" name=""/>
        <dsp:cNvSpPr/>
      </dsp:nvSpPr>
      <dsp:spPr>
        <a:xfrm>
          <a:off x="2373383" y="1743361"/>
          <a:ext cx="5043440" cy="18772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b="1" kern="1200" dirty="0" smtClean="0"/>
            <a:t>определение квалификационного уровня (подуровня) специалиста с учетом результатов оценки квалификаций и требований профессионального стандарта</a:t>
          </a:r>
          <a:endParaRPr lang="ru-RU" sz="2400" b="1" kern="1200" dirty="0"/>
        </a:p>
      </dsp:txBody>
      <dsp:txXfrm>
        <a:off x="2373383" y="1743361"/>
        <a:ext cx="5043440" cy="18772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DF3B6-4F63-4ED7-B92B-D90D6335F9C0}">
      <dsp:nvSpPr>
        <dsp:cNvPr id="0" name=""/>
        <dsp:cNvSpPr/>
      </dsp:nvSpPr>
      <dsp:spPr>
        <a:xfrm>
          <a:off x="0" y="367491"/>
          <a:ext cx="8424936" cy="403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4754CE-6C05-4D1B-9224-E8C4D3C80701}">
      <dsp:nvSpPr>
        <dsp:cNvPr id="0" name=""/>
        <dsp:cNvSpPr/>
      </dsp:nvSpPr>
      <dsp:spPr>
        <a:xfrm>
          <a:off x="401089" y="131331"/>
          <a:ext cx="8021781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участие в разработке и совершенствовании организационно-методических и нормативных документов по аккредитации медицинских работников</a:t>
          </a:r>
          <a:endParaRPr lang="ru-RU" sz="1600" kern="1200" dirty="0"/>
        </a:p>
      </dsp:txBody>
      <dsp:txXfrm>
        <a:off x="424146" y="154388"/>
        <a:ext cx="7975667" cy="426206"/>
      </dsp:txXfrm>
    </dsp:sp>
    <dsp:sp modelId="{66B409AF-7B44-4959-AA35-E89C0D11F72C}">
      <dsp:nvSpPr>
        <dsp:cNvPr id="0" name=""/>
        <dsp:cNvSpPr/>
      </dsp:nvSpPr>
      <dsp:spPr>
        <a:xfrm>
          <a:off x="0" y="1093251"/>
          <a:ext cx="8424936" cy="403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B23A6D-20B0-4491-9DB5-63A7A1731EB6}">
      <dsp:nvSpPr>
        <dsp:cNvPr id="0" name=""/>
        <dsp:cNvSpPr/>
      </dsp:nvSpPr>
      <dsp:spPr>
        <a:xfrm>
          <a:off x="409316" y="857092"/>
          <a:ext cx="8007598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разработка оценочных средств, формировании и поддержании в актуальном состоянии окружной базы данных оценочных средств</a:t>
          </a:r>
          <a:endParaRPr lang="ru-RU" sz="1600" b="1" kern="1200" dirty="0"/>
        </a:p>
      </dsp:txBody>
      <dsp:txXfrm>
        <a:off x="432373" y="880149"/>
        <a:ext cx="7961484" cy="426206"/>
      </dsp:txXfrm>
    </dsp:sp>
    <dsp:sp modelId="{18458034-4336-40E5-9C8A-A3D72D59CF07}">
      <dsp:nvSpPr>
        <dsp:cNvPr id="0" name=""/>
        <dsp:cNvSpPr/>
      </dsp:nvSpPr>
      <dsp:spPr>
        <a:xfrm>
          <a:off x="0" y="1819011"/>
          <a:ext cx="8424936" cy="403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4247D5-3958-4690-A67F-7B163F1F7297}">
      <dsp:nvSpPr>
        <dsp:cNvPr id="0" name=""/>
        <dsp:cNvSpPr/>
      </dsp:nvSpPr>
      <dsp:spPr>
        <a:xfrm>
          <a:off x="400678" y="1582851"/>
          <a:ext cx="8017705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effectLst/>
            </a:rPr>
            <a:t>формирование и поддержании в актуальном состоянии окружного реестра аккредитованных специалистов</a:t>
          </a:r>
          <a:endParaRPr lang="ru-RU" sz="1600" b="1" kern="1200" dirty="0">
            <a:effectLst/>
          </a:endParaRPr>
        </a:p>
      </dsp:txBody>
      <dsp:txXfrm>
        <a:off x="423735" y="1605908"/>
        <a:ext cx="7971591" cy="426206"/>
      </dsp:txXfrm>
    </dsp:sp>
    <dsp:sp modelId="{CBA6B3A6-BA5A-4039-9736-27B60B387F2E}">
      <dsp:nvSpPr>
        <dsp:cNvPr id="0" name=""/>
        <dsp:cNvSpPr/>
      </dsp:nvSpPr>
      <dsp:spPr>
        <a:xfrm>
          <a:off x="0" y="2544771"/>
          <a:ext cx="8424936" cy="403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ED77E-1ADB-40CB-AF20-1EBE3DB2DF1C}">
      <dsp:nvSpPr>
        <dsp:cNvPr id="0" name=""/>
        <dsp:cNvSpPr/>
      </dsp:nvSpPr>
      <dsp:spPr>
        <a:xfrm>
          <a:off x="400678" y="2308611"/>
          <a:ext cx="8017705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формирование и поддержание в актуальном состоянии окружного реестра документов, подтверждающих аккредитацию</a:t>
          </a:r>
          <a:endParaRPr lang="ru-RU" sz="1600" b="1" kern="1200" dirty="0"/>
        </a:p>
      </dsp:txBody>
      <dsp:txXfrm>
        <a:off x="423735" y="2331668"/>
        <a:ext cx="7971591" cy="426206"/>
      </dsp:txXfrm>
    </dsp:sp>
    <dsp:sp modelId="{A9D2C0D1-6D2A-457F-A133-D662A0D6E457}">
      <dsp:nvSpPr>
        <dsp:cNvPr id="0" name=""/>
        <dsp:cNvSpPr/>
      </dsp:nvSpPr>
      <dsp:spPr>
        <a:xfrm>
          <a:off x="0" y="3270532"/>
          <a:ext cx="8424936" cy="403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C2BEB-CC34-46FC-915B-795F98772647}">
      <dsp:nvSpPr>
        <dsp:cNvPr id="0" name=""/>
        <dsp:cNvSpPr/>
      </dsp:nvSpPr>
      <dsp:spPr>
        <a:xfrm>
          <a:off x="418778" y="3034372"/>
          <a:ext cx="8001392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внесение предложений по развитию системы аккредитации</a:t>
          </a:r>
          <a:endParaRPr lang="ru-RU" sz="1600" b="1" kern="1200" dirty="0"/>
        </a:p>
      </dsp:txBody>
      <dsp:txXfrm>
        <a:off x="441835" y="3057429"/>
        <a:ext cx="7955278" cy="426206"/>
      </dsp:txXfrm>
    </dsp:sp>
    <dsp:sp modelId="{0E8D3947-5173-4B63-9787-484E725664A5}">
      <dsp:nvSpPr>
        <dsp:cNvPr id="0" name=""/>
        <dsp:cNvSpPr/>
      </dsp:nvSpPr>
      <dsp:spPr>
        <a:xfrm>
          <a:off x="0" y="3996292"/>
          <a:ext cx="8424936" cy="403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7616E-E77B-4013-9F0B-49D7C7AEC2D1}">
      <dsp:nvSpPr>
        <dsp:cNvPr id="0" name=""/>
        <dsp:cNvSpPr/>
      </dsp:nvSpPr>
      <dsp:spPr>
        <a:xfrm>
          <a:off x="400678" y="3760132"/>
          <a:ext cx="8017705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мониторинг и самооценка эффективности деятельности</a:t>
          </a:r>
          <a:endParaRPr lang="ru-RU" sz="1600" b="1" kern="1200" dirty="0"/>
        </a:p>
      </dsp:txBody>
      <dsp:txXfrm>
        <a:off x="423735" y="3783189"/>
        <a:ext cx="7971591" cy="426206"/>
      </dsp:txXfrm>
    </dsp:sp>
    <dsp:sp modelId="{AC5D6044-5372-48E6-B58F-E29855F8C63C}">
      <dsp:nvSpPr>
        <dsp:cNvPr id="0" name=""/>
        <dsp:cNvSpPr/>
      </dsp:nvSpPr>
      <dsp:spPr>
        <a:xfrm>
          <a:off x="0" y="4722052"/>
          <a:ext cx="8424936" cy="403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EA7183-0C2F-437B-A1FD-00F8B2A8F306}">
      <dsp:nvSpPr>
        <dsp:cNvPr id="0" name=""/>
        <dsp:cNvSpPr/>
      </dsp:nvSpPr>
      <dsp:spPr>
        <a:xfrm>
          <a:off x="419189" y="4485892"/>
          <a:ext cx="8001388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формирование и обеспечение работы окружных экспертных, </a:t>
          </a:r>
          <a:r>
            <a:rPr lang="ru-RU" sz="1600" b="1" kern="1200" dirty="0" err="1" smtClean="0"/>
            <a:t>аппеляционных</a:t>
          </a:r>
          <a:r>
            <a:rPr lang="ru-RU" sz="1600" b="1" kern="1200" dirty="0" smtClean="0"/>
            <a:t> и наблюдательных комиссий и советов</a:t>
          </a:r>
          <a:endParaRPr lang="ru-RU" sz="1600" b="1" kern="1200" dirty="0"/>
        </a:p>
      </dsp:txBody>
      <dsp:txXfrm>
        <a:off x="442246" y="4508949"/>
        <a:ext cx="7955274" cy="4262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DF3B6-4F63-4ED7-B92B-D90D6335F9C0}">
      <dsp:nvSpPr>
        <dsp:cNvPr id="0" name=""/>
        <dsp:cNvSpPr/>
      </dsp:nvSpPr>
      <dsp:spPr>
        <a:xfrm>
          <a:off x="0" y="334203"/>
          <a:ext cx="8856984" cy="428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4754CE-6C05-4D1B-9224-E8C4D3C80701}">
      <dsp:nvSpPr>
        <dsp:cNvPr id="0" name=""/>
        <dsp:cNvSpPr/>
      </dsp:nvSpPr>
      <dsp:spPr>
        <a:xfrm>
          <a:off x="421658" y="83283"/>
          <a:ext cx="8433155" cy="5018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341" tIns="0" rIns="234341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территориальная численность специалистов работающих в отрасли не менее 10 тыс. чел. </a:t>
          </a:r>
          <a:endParaRPr lang="ru-RU" sz="1600" kern="1200" dirty="0"/>
        </a:p>
      </dsp:txBody>
      <dsp:txXfrm>
        <a:off x="446156" y="107781"/>
        <a:ext cx="8384159" cy="452844"/>
      </dsp:txXfrm>
    </dsp:sp>
    <dsp:sp modelId="{66B409AF-7B44-4959-AA35-E89C0D11F72C}">
      <dsp:nvSpPr>
        <dsp:cNvPr id="0" name=""/>
        <dsp:cNvSpPr/>
      </dsp:nvSpPr>
      <dsp:spPr>
        <a:xfrm>
          <a:off x="0" y="1105324"/>
          <a:ext cx="8856984" cy="428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B23A6D-20B0-4491-9DB5-63A7A1731EB6}">
      <dsp:nvSpPr>
        <dsp:cNvPr id="0" name=""/>
        <dsp:cNvSpPr/>
      </dsp:nvSpPr>
      <dsp:spPr>
        <a:xfrm>
          <a:off x="430307" y="854404"/>
          <a:ext cx="8418244" cy="5018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341" tIns="0" rIns="234341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наличие ГОУ  ВПО или ДПО, реализующего в соответствии с лицензией   программы подготовки  в ординатуре и ДПО  </a:t>
          </a:r>
          <a:endParaRPr lang="ru-RU" sz="1600" b="1" kern="1200" dirty="0"/>
        </a:p>
      </dsp:txBody>
      <dsp:txXfrm>
        <a:off x="454805" y="878902"/>
        <a:ext cx="8369248" cy="452844"/>
      </dsp:txXfrm>
    </dsp:sp>
    <dsp:sp modelId="{18458034-4336-40E5-9C8A-A3D72D59CF07}">
      <dsp:nvSpPr>
        <dsp:cNvPr id="0" name=""/>
        <dsp:cNvSpPr/>
      </dsp:nvSpPr>
      <dsp:spPr>
        <a:xfrm>
          <a:off x="0" y="1876444"/>
          <a:ext cx="8856984" cy="428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4247D5-3958-4690-A67F-7B163F1F7297}">
      <dsp:nvSpPr>
        <dsp:cNvPr id="0" name=""/>
        <dsp:cNvSpPr/>
      </dsp:nvSpPr>
      <dsp:spPr>
        <a:xfrm>
          <a:off x="421225" y="1625523"/>
          <a:ext cx="8428869" cy="5018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341" tIns="0" rIns="234341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effectLst/>
            </a:rPr>
            <a:t>наличие материально-технических и кадровых ресурсов: площадь не менее 1 </a:t>
          </a:r>
          <a:r>
            <a:rPr lang="ru-RU" sz="1600" b="1" kern="1200" dirty="0" err="1" smtClean="0">
              <a:effectLst/>
            </a:rPr>
            <a:t>тыс</a:t>
          </a:r>
          <a:r>
            <a:rPr lang="ru-RU" sz="1600" b="1" kern="1200" dirty="0" smtClean="0">
              <a:effectLst/>
            </a:rPr>
            <a:t> </a:t>
          </a:r>
          <a:r>
            <a:rPr lang="ru-RU" sz="1600" b="1" kern="1200" dirty="0" err="1" smtClean="0">
              <a:effectLst/>
            </a:rPr>
            <a:t>кв</a:t>
          </a:r>
          <a:r>
            <a:rPr lang="ru-RU" sz="1600" b="1" kern="1200" dirty="0" smtClean="0">
              <a:effectLst/>
            </a:rPr>
            <a:t> м, </a:t>
          </a:r>
          <a:r>
            <a:rPr lang="ru-RU" sz="1600" b="1" kern="1200" dirty="0" err="1" smtClean="0">
              <a:effectLst/>
            </a:rPr>
            <a:t>симуляционно-аттестационный</a:t>
          </a:r>
          <a:r>
            <a:rPr lang="ru-RU" sz="1600" b="1" kern="1200" dirty="0" smtClean="0">
              <a:effectLst/>
            </a:rPr>
            <a:t> центр 1 уровня, эксперты с опытом работы </a:t>
          </a:r>
          <a:endParaRPr lang="ru-RU" sz="1600" b="1" kern="1200" dirty="0">
            <a:effectLst/>
          </a:endParaRPr>
        </a:p>
      </dsp:txBody>
      <dsp:txXfrm>
        <a:off x="445723" y="1650021"/>
        <a:ext cx="8379873" cy="452844"/>
      </dsp:txXfrm>
    </dsp:sp>
    <dsp:sp modelId="{CBA6B3A6-BA5A-4039-9736-27B60B387F2E}">
      <dsp:nvSpPr>
        <dsp:cNvPr id="0" name=""/>
        <dsp:cNvSpPr/>
      </dsp:nvSpPr>
      <dsp:spPr>
        <a:xfrm>
          <a:off x="0" y="2647564"/>
          <a:ext cx="8856984" cy="428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ED77E-1ADB-40CB-AF20-1EBE3DB2DF1C}">
      <dsp:nvSpPr>
        <dsp:cNvPr id="0" name=""/>
        <dsp:cNvSpPr/>
      </dsp:nvSpPr>
      <dsp:spPr>
        <a:xfrm>
          <a:off x="421225" y="2396644"/>
          <a:ext cx="8428869" cy="5018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341" tIns="0" rIns="234341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наличие общежития на 100 мест</a:t>
          </a:r>
          <a:endParaRPr lang="ru-RU" sz="1600" b="1" kern="1200" dirty="0"/>
        </a:p>
      </dsp:txBody>
      <dsp:txXfrm>
        <a:off x="445723" y="2421142"/>
        <a:ext cx="8379873" cy="452844"/>
      </dsp:txXfrm>
    </dsp:sp>
    <dsp:sp modelId="{A9D2C0D1-6D2A-457F-A133-D662A0D6E457}">
      <dsp:nvSpPr>
        <dsp:cNvPr id="0" name=""/>
        <dsp:cNvSpPr/>
      </dsp:nvSpPr>
      <dsp:spPr>
        <a:xfrm>
          <a:off x="0" y="3418684"/>
          <a:ext cx="8856984" cy="428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C2BEB-CC34-46FC-915B-795F98772647}">
      <dsp:nvSpPr>
        <dsp:cNvPr id="0" name=""/>
        <dsp:cNvSpPr/>
      </dsp:nvSpPr>
      <dsp:spPr>
        <a:xfrm>
          <a:off x="440254" y="3167764"/>
          <a:ext cx="8411720" cy="5018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341" tIns="0" rIns="234341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возможность участия на основе софинансирования </a:t>
          </a:r>
          <a:endParaRPr lang="ru-RU" sz="1600" b="1" kern="1200" dirty="0"/>
        </a:p>
      </dsp:txBody>
      <dsp:txXfrm>
        <a:off x="464752" y="3192262"/>
        <a:ext cx="8362724" cy="452844"/>
      </dsp:txXfrm>
    </dsp:sp>
    <dsp:sp modelId="{0E8D3947-5173-4B63-9787-484E725664A5}">
      <dsp:nvSpPr>
        <dsp:cNvPr id="0" name=""/>
        <dsp:cNvSpPr/>
      </dsp:nvSpPr>
      <dsp:spPr>
        <a:xfrm>
          <a:off x="0" y="4189804"/>
          <a:ext cx="8856984" cy="428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7616E-E77B-4013-9F0B-49D7C7AEC2D1}">
      <dsp:nvSpPr>
        <dsp:cNvPr id="0" name=""/>
        <dsp:cNvSpPr/>
      </dsp:nvSpPr>
      <dsp:spPr>
        <a:xfrm>
          <a:off x="421225" y="3938884"/>
          <a:ext cx="8428869" cy="5018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341" tIns="0" rIns="234341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удобство региональной транспортной инфраструктуры и территориального распределения медицинских организаций</a:t>
          </a:r>
          <a:endParaRPr lang="ru-RU" sz="1600" b="1" kern="1200" dirty="0"/>
        </a:p>
      </dsp:txBody>
      <dsp:txXfrm>
        <a:off x="445723" y="3963382"/>
        <a:ext cx="8379873" cy="452844"/>
      </dsp:txXfrm>
    </dsp:sp>
    <dsp:sp modelId="{AC5D6044-5372-48E6-B58F-E29855F8C63C}">
      <dsp:nvSpPr>
        <dsp:cNvPr id="0" name=""/>
        <dsp:cNvSpPr/>
      </dsp:nvSpPr>
      <dsp:spPr>
        <a:xfrm>
          <a:off x="0" y="4960924"/>
          <a:ext cx="8856984" cy="428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EA7183-0C2F-437B-A1FD-00F8B2A8F306}">
      <dsp:nvSpPr>
        <dsp:cNvPr id="0" name=""/>
        <dsp:cNvSpPr/>
      </dsp:nvSpPr>
      <dsp:spPr>
        <a:xfrm>
          <a:off x="440686" y="4710004"/>
          <a:ext cx="8411716" cy="5018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341" tIns="0" rIns="234341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наличие зарегистрированных и активно действующих общественных профессиональных объединений </a:t>
          </a:r>
          <a:endParaRPr lang="ru-RU" sz="1600" b="1" kern="1200" dirty="0"/>
        </a:p>
      </dsp:txBody>
      <dsp:txXfrm>
        <a:off x="465184" y="4734502"/>
        <a:ext cx="8362720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+Icon">
  <dgm:title val="Список с вертикальной скобкой"/>
  <dgm:desc val="Служит для отображения сгруппированных блоков данных.  Хорошо подходит для размещения большого количества текста уровня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20A30-D9B8-43DF-AE25-94A19180BE8F}" type="datetimeFigureOut">
              <a:rPr lang="ru-RU" smtClean="0"/>
              <a:pPr/>
              <a:t>11.03.2016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CC5A0-0C47-4BB9-B75D-B761EA1B56C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036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CC5A0-0C47-4BB9-B75D-B761EA1B56CD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825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53BD-D4F5-48C9-8EE0-9376942F99FA}" type="datetimeFigureOut">
              <a:rPr lang="ru-RU" smtClean="0"/>
              <a:pPr/>
              <a:t>11.03.2016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C417F-9CA5-42FD-9249-B75B154602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53BD-D4F5-48C9-8EE0-9376942F99FA}" type="datetimeFigureOut">
              <a:rPr lang="ru-RU" smtClean="0"/>
              <a:pPr/>
              <a:t>11.03.2016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C417F-9CA5-42FD-9249-B75B154602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53BD-D4F5-48C9-8EE0-9376942F99FA}" type="datetimeFigureOut">
              <a:rPr lang="ru-RU" smtClean="0"/>
              <a:pPr/>
              <a:t>11.03.2016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C417F-9CA5-42FD-9249-B75B154602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78F77-6E72-4851-935D-191E8BF08000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11/03/2016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0F6A0-288B-416F-8E0B-CA62BC942DB2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047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FD4D7-A0BA-44B7-A806-1BDDCDF5DA11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11/03/2016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2320B-00B0-48E9-9158-D5AE0F6D8AE6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530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DBFB5-1CF0-4B01-B83B-B467716D15E6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11/03/2016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A8C93-67A2-4133-B7CE-47E7D2750814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786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F8A55-E88E-489B-977D-827E09955CF3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11/03/2016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3CA18-13E2-41D7-91AF-4CA46875D8C3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273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6E440-2825-46D1-B8AC-4C5B75B02667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11/03/2016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22378-8381-4726-9697-8A82D00164F6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15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C8AF7-EC67-4372-829D-BF1520B71A7C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11/03/2016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7D0F8-D578-4745-A517-AB6922FF9B80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513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623BA-8CE3-4277-B4F4-136DD15A13DA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11/03/2016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33E82-2281-4A7E-B92B-BF2E01F97E17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9031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18869-FB1A-4BEB-B136-D4BE498C6E57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11/03/2016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062BA-EE8A-490E-AAF7-6D65A582380F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04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53BD-D4F5-48C9-8EE0-9376942F99FA}" type="datetimeFigureOut">
              <a:rPr lang="ru-RU" smtClean="0"/>
              <a:pPr/>
              <a:t>11.03.2016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C417F-9CA5-42FD-9249-B75B154602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8A7E1-97DA-4B9E-8C76-98E956744656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11/03/2016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98FEB-81C8-4FD2-893B-5CC7C6B3EFF0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329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98D97-9D57-477D-AAE7-AD69FBCF636C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11/03/2016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3F97F-2C58-4B02-893A-A750A858C15A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810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E2220-C6BF-4E68-A7E5-B624C0863FAE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11/03/2016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5E369-C9DD-4BBA-8915-01A4AE608E65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0645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433B36-0486-4ABB-A1A8-8F3FF1FC5F21}" type="slidenum">
              <a:rPr lang="es-ES" altLang="ru-RU">
                <a:solidFill>
                  <a:srgbClr val="000000"/>
                </a:solidFill>
              </a:rPr>
              <a:pPr/>
              <a:t>‹#›</a:t>
            </a:fld>
            <a:endParaRPr lang="es-ES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1512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D32E03-9333-4053-A666-326D4219FB3B}" type="slidenum">
              <a:rPr lang="es-ES" altLang="ru-RU">
                <a:solidFill>
                  <a:srgbClr val="000000"/>
                </a:solidFill>
              </a:rPr>
              <a:pPr/>
              <a:t>‹#›</a:t>
            </a:fld>
            <a:endParaRPr lang="es-ES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1159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454722-6197-41ED-A104-57AC49E636A8}" type="slidenum">
              <a:rPr lang="es-ES" altLang="ru-RU">
                <a:solidFill>
                  <a:srgbClr val="000000"/>
                </a:solidFill>
              </a:rPr>
              <a:pPr/>
              <a:t>‹#›</a:t>
            </a:fld>
            <a:endParaRPr lang="es-ES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2038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RU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RU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F47E6-0286-49C0-A511-C414DA20ECC9}" type="slidenum">
              <a:rPr lang="es-ES" altLang="ru-RU">
                <a:solidFill>
                  <a:srgbClr val="000000"/>
                </a:solidFill>
              </a:rPr>
              <a:pPr/>
              <a:t>‹#›</a:t>
            </a:fld>
            <a:endParaRPr lang="es-ES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9328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RU">
              <a:solidFill>
                <a:srgbClr val="000000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RU">
              <a:solidFill>
                <a:srgbClr val="000000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47F7A3-B2B3-4F5A-82A9-0B26CE47AF21}" type="slidenum">
              <a:rPr lang="es-ES" altLang="ru-RU">
                <a:solidFill>
                  <a:srgbClr val="000000"/>
                </a:solidFill>
              </a:rPr>
              <a:pPr/>
              <a:t>‹#›</a:t>
            </a:fld>
            <a:endParaRPr lang="es-ES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1632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RU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2C264F-5BE4-478A-BE95-65E26C25FCA3}" type="slidenum">
              <a:rPr lang="es-ES" altLang="ru-RU">
                <a:solidFill>
                  <a:srgbClr val="000000"/>
                </a:solidFill>
              </a:rPr>
              <a:pPr/>
              <a:t>‹#›</a:t>
            </a:fld>
            <a:endParaRPr lang="es-ES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0907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RU">
              <a:solidFill>
                <a:srgbClr val="00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RU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717504-FE35-4869-9959-233A3929E4DD}" type="slidenum">
              <a:rPr lang="es-ES" altLang="ru-RU">
                <a:solidFill>
                  <a:srgbClr val="000000"/>
                </a:solidFill>
              </a:rPr>
              <a:pPr/>
              <a:t>‹#›</a:t>
            </a:fld>
            <a:endParaRPr lang="es-ES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43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53BD-D4F5-48C9-8EE0-9376942F99FA}" type="datetimeFigureOut">
              <a:rPr lang="ru-RU" smtClean="0"/>
              <a:pPr/>
              <a:t>11.03.2016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C417F-9CA5-42FD-9249-B75B154602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RU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RU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6D8AFE-8A30-4BC0-83A0-56680731E667}" type="slidenum">
              <a:rPr lang="es-ES" altLang="ru-RU">
                <a:solidFill>
                  <a:srgbClr val="000000"/>
                </a:solidFill>
              </a:rPr>
              <a:pPr/>
              <a:t>‹#›</a:t>
            </a:fld>
            <a:endParaRPr lang="es-ES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5727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RU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RU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68AC90-66EC-4B1B-A6F2-900BBAABF623}" type="slidenum">
              <a:rPr lang="es-ES" altLang="ru-RU">
                <a:solidFill>
                  <a:srgbClr val="000000"/>
                </a:solidFill>
              </a:rPr>
              <a:pPr/>
              <a:t>‹#›</a:t>
            </a:fld>
            <a:endParaRPr lang="es-ES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1855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CFAF74-2F86-4CC2-866F-A8F3F66493F3}" type="slidenum">
              <a:rPr lang="es-ES" altLang="ru-RU">
                <a:solidFill>
                  <a:srgbClr val="000000"/>
                </a:solidFill>
              </a:rPr>
              <a:pPr/>
              <a:t>‹#›</a:t>
            </a:fld>
            <a:endParaRPr lang="es-ES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825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82B794-730C-45BB-A93D-C737A8A26943}" type="slidenum">
              <a:rPr lang="es-ES" altLang="ru-RU">
                <a:solidFill>
                  <a:srgbClr val="000000"/>
                </a:solidFill>
              </a:rPr>
              <a:pPr/>
              <a:t>‹#›</a:t>
            </a:fld>
            <a:endParaRPr lang="es-ES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7113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0DDFC-D306-43EC-91AA-EB1E84ACAC21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11/03/2016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C886E-DB49-4629-831A-9131023751F7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4086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3E1D7-5563-4549-9454-58281BD0E524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11/03/2016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DC5CC-3680-404F-8988-E5D0CE591DB6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4076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48B5D-2121-4351-B8E2-09A35811655C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11/03/2016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58585-835E-428B-AA6B-A93D32CFD2AF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067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F714D-92E7-42AB-B659-85B033C9A8FD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11/03/2016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9D0B6-8EAF-4AF1-B439-5005BC6C77F9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9402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A06C1-5921-4622-97A8-B7627DBE7131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11/03/2016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DC37C-D869-4EB8-AA98-8309A0D87C52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2049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CCE53-29DA-489D-899E-4E8602EDD312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11/03/2016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111174-393C-462A-BBB3-5BE2328031E7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36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53BD-D4F5-48C9-8EE0-9376942F99FA}" type="datetimeFigureOut">
              <a:rPr lang="ru-RU" smtClean="0"/>
              <a:pPr/>
              <a:t>11.03.2016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C417F-9CA5-42FD-9249-B75B154602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C53D4-852C-4629-95CE-3155A7B76817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11/03/2016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B2476-CA92-4C1A-81B9-9B620A14CAFD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6454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6666D-8578-4B23-8578-813F945122A8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11/03/2016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4F90C-4CEA-4A22-8207-E521A7D281F0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532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71376-A004-41E2-A150-402AED21CB99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11/03/2016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436A7-457D-4C23-91C3-51BB64CF4A56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3841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DA71C-C478-4930-87A4-ED95B9306E26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11/03/2016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3EA44-DA76-423B-BEDD-92D0BF75C9B9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3949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AD7CD-B792-4DFB-8553-E070C870DA2A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11/03/2016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7877A-528B-4B88-BAB7-EFC0175BE120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435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77204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8C866-EFAA-4CAB-B849-4FFC0A844E91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11.03.2016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70FB-7B66-4BF9-96AB-862102CB40A4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69079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>
              <a:defRPr sz="5400"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805030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22B55-6E5C-499E-AACD-BB01205E7058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11.03.2016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045C-8593-40DC-AF6A-83D68713AFD4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0133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A1429-6CEA-442F-B74A-FDE49F0101EA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11.03.2016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4C4EB-33A4-4D3F-8C2A-92458A2C4533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16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53BD-D4F5-48C9-8EE0-9376942F99FA}" type="datetimeFigureOut">
              <a:rPr lang="ru-RU" smtClean="0"/>
              <a:pPr/>
              <a:t>11.03.2016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C417F-9CA5-42FD-9249-B75B154602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F6E66-A003-48D1-B06E-46873067E969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11.03.2016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C45FD-7FA1-45EA-9E96-4DB037B509CB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9171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1493B-7D31-4BA0-BB5D-3388221FDB9B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11.03.2016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7D16A-7D70-47FC-8DE4-EF7C6A8CFFD1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2392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8C63A-3B0A-4618-A1A4-37AABF1A95C2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11.03.2016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DEC55-8F8A-4CE3-96BA-F3A77D98464D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09716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503CA-32F7-4ADD-8A75-2DC1359F3A8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11.03.2016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E4067-8D45-413D-B95F-3AEBA64A8EB5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97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8E4AB-898C-4333-86CD-AC78699DF3C0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11.03.2016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A2E8F-4878-4F6B-BC39-C6F14AA08B2E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1941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3B139-6F9C-4760-A8C5-3DBA3CE9FAA9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11.03.2016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32CB1-7B7A-441B-B9D9-0B177CA185BE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4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53BD-D4F5-48C9-8EE0-9376942F99FA}" type="datetimeFigureOut">
              <a:rPr lang="ru-RU" smtClean="0"/>
              <a:pPr/>
              <a:t>11.03.2016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C417F-9CA5-42FD-9249-B75B154602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53BD-D4F5-48C9-8EE0-9376942F99FA}" type="datetimeFigureOut">
              <a:rPr lang="ru-RU" smtClean="0"/>
              <a:pPr/>
              <a:t>11.03.2016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C417F-9CA5-42FD-9249-B75B154602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53BD-D4F5-48C9-8EE0-9376942F99FA}" type="datetimeFigureOut">
              <a:rPr lang="ru-RU" smtClean="0"/>
              <a:pPr/>
              <a:t>11.03.2016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C417F-9CA5-42FD-9249-B75B154602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53BD-D4F5-48C9-8EE0-9376942F99FA}" type="datetimeFigureOut">
              <a:rPr lang="ru-RU" smtClean="0"/>
              <a:pPr/>
              <a:t>11.03.2016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C417F-9CA5-42FD-9249-B75B154602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253BD-D4F5-48C9-8EE0-9376942F99FA}" type="datetimeFigureOut">
              <a:rPr lang="ru-RU" smtClean="0"/>
              <a:pPr/>
              <a:t>11.03.2016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C417F-9CA5-42FD-9249-B75B1546025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ru-RU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ru-RU" smtClean="0"/>
              <a:t>Cliquez pour modifier les styles du texte du masque</a:t>
            </a:r>
          </a:p>
          <a:p>
            <a:pPr lvl="1"/>
            <a:r>
              <a:rPr lang="fr-CA" altLang="ru-RU" smtClean="0"/>
              <a:t>Deuxième niveau</a:t>
            </a:r>
          </a:p>
          <a:p>
            <a:pPr lvl="2"/>
            <a:r>
              <a:rPr lang="fr-CA" altLang="ru-RU" smtClean="0"/>
              <a:t>Troisième niveau</a:t>
            </a:r>
          </a:p>
          <a:p>
            <a:pPr lvl="3"/>
            <a:r>
              <a:rPr lang="fr-CA" altLang="ru-RU" smtClean="0"/>
              <a:t>Quatrième niveau</a:t>
            </a:r>
          </a:p>
          <a:p>
            <a:pPr lvl="4"/>
            <a:r>
              <a:rPr lang="fr-CA" altLang="ru-RU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B8448CC-7A18-4568-8A2B-32C3C1A71AF9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11/03/2016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91FE57C-BB7E-4003-92DD-C1358747C39F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89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ru-RU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ru-RU" smtClean="0"/>
              <a:t>Haga clic para modificar el estilo de texto del patrón</a:t>
            </a:r>
          </a:p>
          <a:p>
            <a:pPr lvl="1"/>
            <a:r>
              <a:rPr lang="es-ES" altLang="ru-RU" smtClean="0"/>
              <a:t>Segundo nivel</a:t>
            </a:r>
          </a:p>
          <a:p>
            <a:pPr lvl="2"/>
            <a:r>
              <a:rPr lang="es-ES" altLang="ru-RU" smtClean="0"/>
              <a:t>Tercer nivel</a:t>
            </a:r>
          </a:p>
          <a:p>
            <a:pPr lvl="3"/>
            <a:r>
              <a:rPr lang="es-ES" altLang="ru-RU" smtClean="0"/>
              <a:t>Cuarto nivel</a:t>
            </a:r>
          </a:p>
          <a:p>
            <a:pPr lvl="4"/>
            <a:r>
              <a:rPr lang="es-ES" altLang="ru-RU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ru-RU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ru-RU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3AB7980-77D5-451B-9DE0-FA526C95A0FE}" type="slidenum">
              <a:rPr lang="es-ES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" altLang="ru-RU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93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ru-RU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ru-RU" smtClean="0"/>
              <a:t>Cliquez pour modifier les styles du texte du masque</a:t>
            </a:r>
          </a:p>
          <a:p>
            <a:pPr lvl="1"/>
            <a:r>
              <a:rPr lang="fr-CA" altLang="ru-RU" smtClean="0"/>
              <a:t>Deuxième niveau</a:t>
            </a:r>
          </a:p>
          <a:p>
            <a:pPr lvl="2"/>
            <a:r>
              <a:rPr lang="fr-CA" altLang="ru-RU" smtClean="0"/>
              <a:t>Troisième niveau</a:t>
            </a:r>
          </a:p>
          <a:p>
            <a:pPr lvl="3"/>
            <a:r>
              <a:rPr lang="fr-CA" altLang="ru-RU" smtClean="0"/>
              <a:t>Quatrième niveau</a:t>
            </a:r>
          </a:p>
          <a:p>
            <a:pPr lvl="4"/>
            <a:r>
              <a:rPr lang="fr-CA" altLang="ru-RU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095BC87-EDC4-4510-8073-3D15A472E85B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11/03/2016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365A290-4740-4651-A207-9A818F181EDD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97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bv100328.jpg"/>
          <p:cNvPicPr>
            <a:picLocks noChangeAspect="1"/>
          </p:cNvPicPr>
          <p:nvPr/>
        </p:nvPicPr>
        <p:blipFill>
          <a:blip r:embed="rId13" cstate="print">
            <a:lum brigh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0"/>
            <a:ext cx="714375" cy="6858000"/>
          </a:xfrm>
          <a:prstGeom prst="rect">
            <a:avLst/>
          </a:prstGeom>
          <a:noFill/>
          <a:ln>
            <a:noFill/>
          </a:ln>
          <a:effectLst>
            <a:outerShdw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Рисунок 6" descr="bv100328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71437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029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902F1CC-D2C3-41D2-8C46-E8F49C3884D7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11.03.2016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4E02CE-FF7D-4C8A-AD19-37E0AB7E274F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33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5400" b="1" kern="1200">
          <a:ln w="10541" cmpd="sng">
            <a:solidFill>
              <a:schemeClr val="accent1">
                <a:shade val="88000"/>
                <a:satMod val="110000"/>
              </a:schemeClr>
            </a:solidFill>
            <a:prstDash val="solid"/>
          </a:ln>
          <a:gradFill>
            <a:gsLst>
              <a:gs pos="0">
                <a:schemeClr val="accent1">
                  <a:tint val="40000"/>
                  <a:satMod val="250000"/>
                </a:schemeClr>
              </a:gs>
              <a:gs pos="9000">
                <a:schemeClr val="accent1">
                  <a:tint val="52000"/>
                  <a:satMod val="300000"/>
                </a:schemeClr>
              </a:gs>
              <a:gs pos="50000">
                <a:schemeClr val="accent1">
                  <a:shade val="20000"/>
                  <a:satMod val="300000"/>
                </a:schemeClr>
              </a:gs>
              <a:gs pos="79000">
                <a:schemeClr val="accent1">
                  <a:tint val="52000"/>
                  <a:satMod val="300000"/>
                </a:schemeClr>
              </a:gs>
              <a:gs pos="100000">
                <a:schemeClr val="accent1">
                  <a:tint val="40000"/>
                  <a:satMod val="250000"/>
                </a:schemeClr>
              </a:gs>
            </a:gsLst>
            <a:lin ang="5400000"/>
          </a:gradFill>
          <a:latin typeface="Constantia" pitchFamily="18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Constantia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Constantia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Constantia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Constant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Constant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Constant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Constant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Constant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b="1" kern="1200">
          <a:solidFill>
            <a:srgbClr val="0B5395"/>
          </a:solidFill>
          <a:latin typeface="Constantia" pitchFamily="18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b="1" kern="1200">
          <a:solidFill>
            <a:srgbClr val="0B5395"/>
          </a:solidFill>
          <a:latin typeface="Constantia" pitchFamily="18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b="1" kern="1200">
          <a:solidFill>
            <a:srgbClr val="0B5395"/>
          </a:solidFill>
          <a:latin typeface="Constantia" pitchFamily="18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b="1" kern="1200">
          <a:solidFill>
            <a:srgbClr val="0B5395"/>
          </a:solidFill>
          <a:latin typeface="Constantia" pitchFamily="18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b="1" kern="1200">
          <a:solidFill>
            <a:srgbClr val="0B5395"/>
          </a:solidFill>
          <a:latin typeface="Constant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//commons.wikimedia.org/wiki/File:Vladimir_Putin_12015.jpg?uselang=r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5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107950" y="5157788"/>
            <a:ext cx="9144570" cy="647700"/>
          </a:xfrm>
        </p:spPr>
        <p:txBody>
          <a:bodyPr/>
          <a:lstStyle/>
          <a:p>
            <a:pPr algn="l"/>
            <a:r>
              <a:rPr lang="ru-RU" altLang="ru-RU" sz="3200" b="1" dirty="0" smtClean="0">
                <a:solidFill>
                  <a:schemeClr val="bg1"/>
                </a:solidFill>
                <a:latin typeface="Calibri" pitchFamily="34" charset="0"/>
              </a:rPr>
              <a:t>Концепция системы аккредитации специалистов в сфере здравоохранения в Российской Федерации</a:t>
            </a:r>
            <a:endParaRPr lang="es-ES" altLang="ru-RU" sz="3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23928" y="476672"/>
            <a:ext cx="518817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Председатель Совета ректоров медицинских и фармацевтических вузов России,                                               </a:t>
            </a:r>
            <a:r>
              <a:rPr lang="ru-RU" alt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           ректор </a:t>
            </a:r>
            <a:r>
              <a:rPr lang="ru-RU" altLang="ru-R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Первого МГМУ им. </a:t>
            </a:r>
            <a:r>
              <a:rPr lang="ru-RU" alt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И.М</a:t>
            </a:r>
            <a:r>
              <a:rPr lang="ru-RU" altLang="ru-R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. Сеченова, </a:t>
            </a:r>
            <a:r>
              <a:rPr lang="ru-RU" alt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                                          чл</a:t>
            </a:r>
            <a:r>
              <a:rPr lang="ru-RU" altLang="ru-R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.-корр. </a:t>
            </a:r>
            <a:r>
              <a:rPr lang="ru-RU" alt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РАН  </a:t>
            </a:r>
            <a:r>
              <a:rPr lang="ru-RU" altLang="ru-RU" sz="2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П.В</a:t>
            </a:r>
            <a:r>
              <a:rPr lang="ru-RU" altLang="ru-RU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. </a:t>
            </a:r>
            <a:r>
              <a:rPr lang="ru-RU" altLang="ru-RU" sz="20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Глыбочко</a:t>
            </a:r>
            <a:r>
              <a:rPr lang="ru-RU" altLang="ru-RU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endParaRPr lang="en-US" altLang="ru-RU" sz="2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93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85775" y="428625"/>
            <a:ext cx="8229600" cy="642938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000" b="1" dirty="0">
                <a:solidFill>
                  <a:schemeClr val="bg1"/>
                </a:solidFill>
              </a:rPr>
              <a:t>Структура национальной системы аккредитации медицинских работников</a:t>
            </a:r>
            <a:endParaRPr lang="fr-CA" sz="2000" b="1" dirty="0" smtClean="0">
              <a:solidFill>
                <a:schemeClr val="bg1"/>
              </a:solidFill>
            </a:endParaRPr>
          </a:p>
        </p:txBody>
      </p:sp>
      <p:pic>
        <p:nvPicPr>
          <p:cNvPr id="5" name="Picture 8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54" y="1126569"/>
            <a:ext cx="7885091" cy="5602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166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Стрелка вниз 48"/>
          <p:cNvSpPr/>
          <p:nvPr/>
        </p:nvSpPr>
        <p:spPr>
          <a:xfrm>
            <a:off x="5975995" y="5775260"/>
            <a:ext cx="180181" cy="65654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8" name="Стрелка вниз 47"/>
          <p:cNvSpPr/>
          <p:nvPr/>
        </p:nvSpPr>
        <p:spPr>
          <a:xfrm>
            <a:off x="2854346" y="5765372"/>
            <a:ext cx="180181" cy="65654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7" name="Стрелка вниз 46"/>
          <p:cNvSpPr/>
          <p:nvPr/>
        </p:nvSpPr>
        <p:spPr>
          <a:xfrm>
            <a:off x="2773930" y="4356780"/>
            <a:ext cx="142307" cy="47636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6" name="Стрелка вниз 45"/>
          <p:cNvSpPr/>
          <p:nvPr/>
        </p:nvSpPr>
        <p:spPr>
          <a:xfrm>
            <a:off x="5921771" y="4298745"/>
            <a:ext cx="180181" cy="59243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" name="TextBox 10"/>
          <p:cNvSpPr txBox="1">
            <a:spLocks noChangeArrowheads="1"/>
          </p:cNvSpPr>
          <p:nvPr/>
        </p:nvSpPr>
        <p:spPr bwMode="auto">
          <a:xfrm>
            <a:off x="571098" y="3635399"/>
            <a:ext cx="6264275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400" b="1" dirty="0" smtClean="0">
                <a:solidFill>
                  <a:schemeClr val="bg1"/>
                </a:solidFill>
                <a:latin typeface="+mj-lt"/>
                <a:cs typeface="Arial" charset="0"/>
              </a:rPr>
              <a:t>ОКРУЖНЫЕ </a:t>
            </a:r>
            <a:r>
              <a:rPr lang="ru-RU" sz="1400" b="1" dirty="0">
                <a:solidFill>
                  <a:schemeClr val="bg1"/>
                </a:solidFill>
                <a:latin typeface="+mj-lt"/>
                <a:cs typeface="Arial" charset="0"/>
              </a:rPr>
              <a:t>ЦЕНТРЫ АККРЕДИТАЦИИ</a:t>
            </a:r>
          </a:p>
          <a:p>
            <a:pPr algn="ctr">
              <a:defRPr/>
            </a:pPr>
            <a:endParaRPr lang="ru-RU" sz="1400" b="1" dirty="0">
              <a:solidFill>
                <a:schemeClr val="bg1"/>
              </a:solidFill>
              <a:latin typeface="+mj-lt"/>
            </a:endParaRPr>
          </a:p>
          <a:p>
            <a:pPr algn="ctr">
              <a:defRPr/>
            </a:pPr>
            <a:r>
              <a:rPr lang="ru-RU" sz="1400" b="1" dirty="0" smtClean="0">
                <a:solidFill>
                  <a:schemeClr val="bg1"/>
                </a:solidFill>
                <a:latin typeface="+mj-lt"/>
              </a:rPr>
              <a:t>7 УРОВЕНЬ </a:t>
            </a:r>
            <a:r>
              <a:rPr lang="ru-RU" sz="1400" b="1" dirty="0">
                <a:solidFill>
                  <a:schemeClr val="bg1"/>
                </a:solidFill>
                <a:latin typeface="+mj-lt"/>
              </a:rPr>
              <a:t>ОРК (подуровни ОРК</a:t>
            </a:r>
            <a:r>
              <a:rPr lang="ru-RU" sz="1400" b="1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ru-RU" sz="1400" b="1" dirty="0" smtClean="0">
                <a:solidFill>
                  <a:schemeClr val="bg1"/>
                </a:solidFill>
                <a:latin typeface="+mj-lt"/>
                <a:cs typeface="Arial" charset="0"/>
              </a:rPr>
              <a:t> </a:t>
            </a:r>
            <a:endParaRPr lang="ru-RU" sz="1400" b="1" dirty="0">
              <a:solidFill>
                <a:schemeClr val="bg1"/>
              </a:solidFill>
              <a:latin typeface="+mj-lt"/>
              <a:cs typeface="Arial" charset="0"/>
            </a:endParaRPr>
          </a:p>
          <a:p>
            <a:pPr algn="ctr">
              <a:defRPr/>
            </a:pPr>
            <a:endParaRPr lang="ru-RU" sz="1200" dirty="0">
              <a:solidFill>
                <a:schemeClr val="bg1"/>
              </a:solidFill>
              <a:latin typeface="Arial Black" pitchFamily="34" charset="0"/>
              <a:cs typeface="Arial" charset="0"/>
            </a:endParaRPr>
          </a:p>
        </p:txBody>
      </p:sp>
      <p:sp>
        <p:nvSpPr>
          <p:cNvPr id="3" name="TextBox 18"/>
          <p:cNvSpPr txBox="1">
            <a:spLocks noChangeArrowheads="1"/>
          </p:cNvSpPr>
          <p:nvPr/>
        </p:nvSpPr>
        <p:spPr bwMode="auto">
          <a:xfrm>
            <a:off x="179388" y="620713"/>
            <a:ext cx="6481762" cy="738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ru-RU" sz="1400" b="1" dirty="0">
                <a:solidFill>
                  <a:schemeClr val="bg1"/>
                </a:solidFill>
                <a:latin typeface="+mj-lt"/>
                <a:cs typeface="Arial" charset="0"/>
              </a:rPr>
              <a:t>НАЦИОНАЛЬНЫЙ ЦЕНТР АККРЕДИТАЦИИ </a:t>
            </a:r>
          </a:p>
          <a:p>
            <a:pPr algn="r">
              <a:defRPr/>
            </a:pPr>
            <a:r>
              <a:rPr lang="ru-RU" sz="1400" b="1" dirty="0">
                <a:solidFill>
                  <a:schemeClr val="bg1"/>
                </a:solidFill>
                <a:latin typeface="+mj-lt"/>
                <a:cs typeface="Arial" charset="0"/>
              </a:rPr>
              <a:t>на базе Первого МГМУ им.</a:t>
            </a:r>
            <a:r>
              <a:rPr lang="en-US" sz="1400" b="1" dirty="0">
                <a:solidFill>
                  <a:schemeClr val="bg1"/>
                </a:solidFill>
                <a:latin typeface="+mj-lt"/>
                <a:cs typeface="Arial" charset="0"/>
              </a:rPr>
              <a:t> </a:t>
            </a:r>
            <a:r>
              <a:rPr lang="ru-RU" sz="1400" b="1" dirty="0">
                <a:solidFill>
                  <a:schemeClr val="bg1"/>
                </a:solidFill>
                <a:latin typeface="+mj-lt"/>
                <a:cs typeface="Arial" charset="0"/>
              </a:rPr>
              <a:t>И.М.Сеченова</a:t>
            </a:r>
          </a:p>
          <a:p>
            <a:pPr algn="r">
              <a:defRPr/>
            </a:pPr>
            <a:r>
              <a:rPr lang="ru-RU" sz="1400" b="1" dirty="0" smtClean="0">
                <a:solidFill>
                  <a:schemeClr val="bg1"/>
                </a:solidFill>
                <a:latin typeface="+mj-lt"/>
              </a:rPr>
              <a:t>7, 8 </a:t>
            </a:r>
            <a:r>
              <a:rPr lang="ru-RU" sz="1400" b="1" dirty="0">
                <a:solidFill>
                  <a:schemeClr val="bg1"/>
                </a:solidFill>
                <a:latin typeface="+mj-lt"/>
              </a:rPr>
              <a:t>и 9 УРОВНИ ОРК</a:t>
            </a:r>
            <a:endParaRPr lang="ru-RU" sz="1400" b="1" dirty="0">
              <a:solidFill>
                <a:schemeClr val="bg1"/>
              </a:solidFill>
              <a:latin typeface="+mj-lt"/>
              <a:cs typeface="Arial" charset="0"/>
            </a:endParaRPr>
          </a:p>
        </p:txBody>
      </p:sp>
      <p:sp>
        <p:nvSpPr>
          <p:cNvPr id="4" name="Заголовок 28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333375"/>
          </a:xfrm>
        </p:spPr>
        <p:txBody>
          <a:bodyPr>
            <a:noAutofit/>
          </a:bodyPr>
          <a:lstStyle/>
          <a:p>
            <a:r>
              <a:rPr lang="ru-RU" sz="2000" b="1" dirty="0" smtClean="0">
                <a:solidFill>
                  <a:srgbClr val="0070C0"/>
                </a:solidFill>
              </a:rPr>
              <a:t>СТРУКТУРА НАЦИОНАЛЬНОЙ СИСТЕМЫ  АККРЕДИТАЦИИ МЕДИЦИНСКИХ РАБОТНИКОВ</a:t>
            </a:r>
            <a:endParaRPr lang="ru-RU" sz="2000" b="1" u="sng" dirty="0" smtClean="0">
              <a:solidFill>
                <a:srgbClr val="0070C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308850" y="549275"/>
            <a:ext cx="1584325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000" b="1" dirty="0">
                <a:latin typeface="+mj-lt"/>
              </a:rPr>
              <a:t>ЦЕНТРАЛЬНАЯ  АПЕЛЛЯЦИОННАЯ КОМИССИЯ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380288" y="3524250"/>
            <a:ext cx="1584325" cy="433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000" dirty="0">
                <a:latin typeface="+mj-lt"/>
              </a:rPr>
              <a:t>ОКРУЖНАЯ  АПЕЛЛЯЦИОННАЯ КОМИССИЯ</a:t>
            </a:r>
          </a:p>
        </p:txBody>
      </p:sp>
      <p:sp>
        <p:nvSpPr>
          <p:cNvPr id="7" name="Выноска со стрелкой вниз 6"/>
          <p:cNvSpPr/>
          <p:nvPr/>
        </p:nvSpPr>
        <p:spPr>
          <a:xfrm>
            <a:off x="2954110" y="2133600"/>
            <a:ext cx="1257527" cy="1511300"/>
          </a:xfrm>
          <a:prstGeom prst="downArrow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900" b="1" dirty="0" smtClean="0">
                <a:solidFill>
                  <a:schemeClr val="bg1"/>
                </a:solidFill>
                <a:cs typeface="Arial" pitchFamily="34" charset="0"/>
              </a:rPr>
              <a:t>НОРМАТИВНЫЕ ДОКУМЕНТЫ, МЕТОДИЧЕСКИЕ И УЧЕБНО-МЕТОДИЧЕСКИЕ ПОСОБИЯ</a:t>
            </a:r>
            <a:endParaRPr lang="ru-RU" sz="9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Выноска со стрелкой вниз 7"/>
          <p:cNvSpPr/>
          <p:nvPr/>
        </p:nvSpPr>
        <p:spPr>
          <a:xfrm>
            <a:off x="4284663" y="2133600"/>
            <a:ext cx="1150937" cy="1511300"/>
          </a:xfrm>
          <a:prstGeom prst="downArrow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000" b="1" dirty="0">
                <a:latin typeface="+mj-lt"/>
              </a:rPr>
              <a:t>ОБУЧЕНИЕ И АККРЕДИТАЦИЯ ЭКСПЕРТОВ</a:t>
            </a:r>
          </a:p>
        </p:txBody>
      </p:sp>
      <p:sp>
        <p:nvSpPr>
          <p:cNvPr id="9" name="Выноска со стрелками влево/вправо 8"/>
          <p:cNvSpPr/>
          <p:nvPr/>
        </p:nvSpPr>
        <p:spPr>
          <a:xfrm rot="5400000">
            <a:off x="5059213" y="1971874"/>
            <a:ext cx="2193926" cy="1152128"/>
          </a:xfrm>
          <a:prstGeom prst="leftRightArrow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ru-RU" sz="1000" b="1" dirty="0">
                <a:latin typeface="+mj-lt"/>
              </a:rPr>
              <a:t>НАЦИОНАЛЬНЫЕ РЕЕСТРЫ</a:t>
            </a:r>
          </a:p>
        </p:txBody>
      </p:sp>
      <p:sp>
        <p:nvSpPr>
          <p:cNvPr id="10" name="Выноска 2 9"/>
          <p:cNvSpPr/>
          <p:nvPr/>
        </p:nvSpPr>
        <p:spPr>
          <a:xfrm>
            <a:off x="7370737" y="2206507"/>
            <a:ext cx="1512887" cy="288925"/>
          </a:xfrm>
          <a:prstGeom prst="borderCallout2">
            <a:avLst>
              <a:gd name="adj1" fmla="val 52659"/>
              <a:gd name="adj2" fmla="val 301"/>
              <a:gd name="adj3" fmla="val 18750"/>
              <a:gd name="adj4" fmla="val -16667"/>
              <a:gd name="adj5" fmla="val 108501"/>
              <a:gd name="adj6" fmla="val -43069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000" b="1" dirty="0">
                <a:latin typeface="+mj-lt"/>
              </a:rPr>
              <a:t>АККРЕДИТОВАННЫХ СПЕЦИАЛИСТОВ</a:t>
            </a:r>
          </a:p>
        </p:txBody>
      </p:sp>
      <p:sp>
        <p:nvSpPr>
          <p:cNvPr id="11" name="Выноска 2 10"/>
          <p:cNvSpPr/>
          <p:nvPr/>
        </p:nvSpPr>
        <p:spPr>
          <a:xfrm>
            <a:off x="7381988" y="2565400"/>
            <a:ext cx="1511187" cy="287337"/>
          </a:xfrm>
          <a:prstGeom prst="borderCallout2">
            <a:avLst>
              <a:gd name="adj1" fmla="val 49002"/>
              <a:gd name="adj2" fmla="val -1857"/>
              <a:gd name="adj3" fmla="val 32999"/>
              <a:gd name="adj4" fmla="val -16667"/>
              <a:gd name="adj5" fmla="val -32170"/>
              <a:gd name="adj6" fmla="val -43043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000" b="1" dirty="0">
                <a:latin typeface="+mj-lt"/>
              </a:rPr>
              <a:t>СВИДЕТЕЛЬСТВ  ОБ АККРЕДИТАЦИИ</a:t>
            </a:r>
          </a:p>
        </p:txBody>
      </p:sp>
      <p:sp>
        <p:nvSpPr>
          <p:cNvPr id="12" name="Выноска 2 11"/>
          <p:cNvSpPr/>
          <p:nvPr/>
        </p:nvSpPr>
        <p:spPr>
          <a:xfrm>
            <a:off x="7394947" y="3174552"/>
            <a:ext cx="1512887" cy="288925"/>
          </a:xfrm>
          <a:prstGeom prst="borderCallout2">
            <a:avLst>
              <a:gd name="adj1" fmla="val 60193"/>
              <a:gd name="adj2" fmla="val -418"/>
              <a:gd name="adj3" fmla="val 18750"/>
              <a:gd name="adj4" fmla="val -16667"/>
              <a:gd name="adj5" fmla="val -226501"/>
              <a:gd name="adj6" fmla="val -44056"/>
            </a:avLst>
          </a:prstGeom>
          <a:solidFill>
            <a:schemeClr val="accent1"/>
          </a:solidFill>
          <a:ln w="190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000" b="1" dirty="0">
                <a:solidFill>
                  <a:schemeClr val="bg1"/>
                </a:solidFill>
                <a:latin typeface="+mj-lt"/>
              </a:rPr>
              <a:t>ЭКСПЕРТОВ ПО АККРЕДИТАЦИИ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993010" y="4882124"/>
            <a:ext cx="4032250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900" b="1" dirty="0">
                <a:latin typeface="+mj-lt"/>
              </a:rPr>
              <a:t>ПОДГОТОВКА И ВЫДАЧА ДОКУМЕНТОВ, ПОДТВЕРЖДАЮЩИХ АККРЕДИТАЦИЮ СПЕЦИАЛИСТА 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619250" y="4833143"/>
            <a:ext cx="2952750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900" b="1" dirty="0">
                <a:latin typeface="+mj-lt"/>
              </a:rPr>
              <a:t>ФОРМИРОВАНИЕ И ОБЕСПЕЧЕНИЕ РАБОТЫ ОКРУЖНЫХ ЭКСПЕРТНЫХ И НАБЛЮДАТЕЛЬНЫХ КОМИССИЙ</a:t>
            </a:r>
          </a:p>
        </p:txBody>
      </p:sp>
      <p:sp>
        <p:nvSpPr>
          <p:cNvPr id="15" name="Выноска 2 14"/>
          <p:cNvSpPr/>
          <p:nvPr/>
        </p:nvSpPr>
        <p:spPr>
          <a:xfrm>
            <a:off x="7381989" y="2889250"/>
            <a:ext cx="1511186" cy="215900"/>
          </a:xfrm>
          <a:prstGeom prst="borderCallout2">
            <a:avLst>
              <a:gd name="adj1" fmla="val 38918"/>
              <a:gd name="adj2" fmla="val -1138"/>
              <a:gd name="adj3" fmla="val 18750"/>
              <a:gd name="adj4" fmla="val -16667"/>
              <a:gd name="adj5" fmla="val -152120"/>
              <a:gd name="adj6" fmla="val -43046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000" b="1" dirty="0">
                <a:latin typeface="+mj-lt"/>
              </a:rPr>
              <a:t>ПРОФСТАНДАРТОВ</a:t>
            </a:r>
          </a:p>
        </p:txBody>
      </p:sp>
      <p:sp>
        <p:nvSpPr>
          <p:cNvPr id="16" name="Блок-схема: процесс 15"/>
          <p:cNvSpPr/>
          <p:nvPr/>
        </p:nvSpPr>
        <p:spPr>
          <a:xfrm>
            <a:off x="7394947" y="3996417"/>
            <a:ext cx="1584325" cy="7207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000" dirty="0">
                <a:latin typeface="+mj-lt"/>
              </a:rPr>
              <a:t>ОКРУЖНОЙ РЕЕСТР</a:t>
            </a:r>
          </a:p>
          <a:p>
            <a:pPr algn="ctr">
              <a:defRPr/>
            </a:pPr>
            <a:r>
              <a:rPr lang="ru-RU" sz="1000" dirty="0">
                <a:latin typeface="+mj-lt"/>
              </a:rPr>
              <a:t>АККРЕДИТОВАННЫХ СПЕЦИАЛИСТОВ;</a:t>
            </a:r>
          </a:p>
          <a:p>
            <a:pPr algn="ctr">
              <a:defRPr/>
            </a:pPr>
            <a:r>
              <a:rPr lang="ru-RU" sz="1000" dirty="0">
                <a:latin typeface="+mj-lt"/>
              </a:rPr>
              <a:t>СВИДЕТЕЛЬСТВ ОБ АККРЕДИТАЦИИ</a:t>
            </a:r>
          </a:p>
        </p:txBody>
      </p:sp>
      <p:sp>
        <p:nvSpPr>
          <p:cNvPr id="17" name="Выноска 2 16"/>
          <p:cNvSpPr/>
          <p:nvPr/>
        </p:nvSpPr>
        <p:spPr>
          <a:xfrm>
            <a:off x="7378148" y="1859674"/>
            <a:ext cx="1512887" cy="287337"/>
          </a:xfrm>
          <a:prstGeom prst="borderCallout2">
            <a:avLst>
              <a:gd name="adj1" fmla="val 56635"/>
              <a:gd name="adj2" fmla="val 301"/>
              <a:gd name="adj3" fmla="val 18750"/>
              <a:gd name="adj4" fmla="val -16667"/>
              <a:gd name="adj5" fmla="val 235680"/>
              <a:gd name="adj6" fmla="val -44468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800" dirty="0">
                <a:latin typeface="Arial Black" pitchFamily="34" charset="0"/>
              </a:rPr>
              <a:t>ОКРУЖНЫХ ЦЕНТРОВ АККРЕДИТАЦИИ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476375" y="2133600"/>
            <a:ext cx="1295400" cy="863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800" b="1" dirty="0"/>
              <a:t>ФОРМИРОВАНИЕ И ОБЕСПЕЧЕНИЕ РАБОТЫ НАЦИОНАЛЬНЫХ ЭКСПЕРТНЫХ И НАБЛЮДАТЕЛЬНЫХ КОМИССИЙ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7308850" y="1052513"/>
            <a:ext cx="1584325" cy="717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000" dirty="0">
                <a:latin typeface="+mj-lt"/>
              </a:rPr>
              <a:t>ПОДГОТОВКА И ВЫДАЧА ДОКУМЕНТОВ, ПОДТВЕРЖДАЮЩИХ АККРЕДИТАЦИЮ СПЕЦИАЛИСТА 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107950" y="5589588"/>
            <a:ext cx="6624638" cy="647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 b="1" dirty="0">
                <a:latin typeface="+mj-lt"/>
              </a:rPr>
              <a:t>ОБРАЗОВАТЕЛЬНАЯ ОРГАНИЗАЦИЯ</a:t>
            </a:r>
          </a:p>
          <a:p>
            <a:pPr algn="ctr">
              <a:defRPr/>
            </a:pPr>
            <a:r>
              <a:rPr lang="ru-RU" sz="1200" b="1" dirty="0">
                <a:latin typeface="+mj-lt"/>
              </a:rPr>
              <a:t>7 УРОВЕНЬ ОРК  (АККРЕДИТАЦИЯ </a:t>
            </a:r>
            <a:r>
              <a:rPr lang="ru-RU" sz="1200" b="1" dirty="0" smtClean="0">
                <a:latin typeface="+mj-lt"/>
              </a:rPr>
              <a:t>ВЫПУСКНИКОВ- </a:t>
            </a:r>
            <a:r>
              <a:rPr lang="ru-RU" sz="1200" b="1" u="sng" dirty="0" smtClean="0">
                <a:latin typeface="+mj-lt"/>
              </a:rPr>
              <a:t>базовая аккредитация</a:t>
            </a:r>
            <a:r>
              <a:rPr lang="ru-RU" sz="1100" dirty="0" smtClean="0">
                <a:latin typeface="Arial Black" pitchFamily="34" charset="0"/>
              </a:rPr>
              <a:t>)</a:t>
            </a:r>
            <a:endParaRPr lang="ru-RU" sz="1100" dirty="0">
              <a:latin typeface="Arial Black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440655" y="6394451"/>
            <a:ext cx="2951163" cy="36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900" dirty="0">
                <a:latin typeface="+mj-lt"/>
              </a:rPr>
              <a:t>ФОРМИРОВАНИЕ И ОБЕСПЕЧЕНИЕ РАБОТЫ ЭКСПЕРТНЫХ И НАБЛЮДАТЕЛЬНЫХ КОМИССИЙ</a:t>
            </a:r>
          </a:p>
          <a:p>
            <a:pPr algn="ctr">
              <a:defRPr/>
            </a:pPr>
            <a:r>
              <a:rPr lang="ru-RU" sz="900" dirty="0">
                <a:latin typeface="+mj-lt"/>
              </a:rPr>
              <a:t>ОБРАЗОВАТЕЛЬНОГО УЧРЕЖДЕНИЯ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5018459" y="6434557"/>
            <a:ext cx="3960813" cy="36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000" dirty="0">
                <a:latin typeface="+mj-lt"/>
              </a:rPr>
              <a:t>ПОДГОТОВКА И ВЫДАЧА ДОКУМЕНТОВ, ПОДТВЕРЖДАЮЩИХ АККРЕДИТАЦИЮ СПЕЦИАЛИСТА 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7411500" y="5369214"/>
            <a:ext cx="1584325" cy="287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000" b="1" dirty="0">
                <a:latin typeface="+mj-lt"/>
              </a:rPr>
              <a:t>АПЕЛЛЯЦИОННАЯ КОМИССИЯ</a:t>
            </a:r>
          </a:p>
        </p:txBody>
      </p:sp>
      <p:sp>
        <p:nvSpPr>
          <p:cNvPr id="24" name="Блок-схема: процесс 23"/>
          <p:cNvSpPr/>
          <p:nvPr/>
        </p:nvSpPr>
        <p:spPr>
          <a:xfrm>
            <a:off x="7381989" y="5746751"/>
            <a:ext cx="1582624" cy="6477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800" b="1" dirty="0">
                <a:latin typeface="+mj-lt"/>
              </a:rPr>
              <a:t>РЕЕСТР ОБРАЗОВАТЕЛЬНОГО УЧРЕЖДЕНИЯ (АККРЕДИТОВАННЫХ СПЕЦИАЛИСТОВ И СВИДЕТЕЛЬСТВ</a:t>
            </a:r>
          </a:p>
        </p:txBody>
      </p:sp>
      <p:sp>
        <p:nvSpPr>
          <p:cNvPr id="26" name="Стрелка вниз 25"/>
          <p:cNvSpPr/>
          <p:nvPr/>
        </p:nvSpPr>
        <p:spPr>
          <a:xfrm>
            <a:off x="3509565" y="1450974"/>
            <a:ext cx="180181" cy="65654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8" name="Двойная стрелка влево/вправо 27"/>
          <p:cNvSpPr/>
          <p:nvPr/>
        </p:nvSpPr>
        <p:spPr>
          <a:xfrm>
            <a:off x="6680754" y="774758"/>
            <a:ext cx="640683" cy="126151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900113" y="1450975"/>
            <a:ext cx="0" cy="4137819"/>
          </a:xfrm>
          <a:prstGeom prst="straightConnector1">
            <a:avLst/>
          </a:prstGeom>
          <a:ln w="635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1331913" y="1450975"/>
            <a:ext cx="0" cy="2193925"/>
          </a:xfrm>
          <a:prstGeom prst="straightConnector1">
            <a:avLst/>
          </a:prstGeom>
          <a:ln w="635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 flipV="1">
            <a:off x="541641" y="1441448"/>
            <a:ext cx="26229" cy="2203452"/>
          </a:xfrm>
          <a:prstGeom prst="straightConnector1">
            <a:avLst/>
          </a:prstGeom>
          <a:ln w="635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V="1">
            <a:off x="179388" y="1450975"/>
            <a:ext cx="124" cy="4146550"/>
          </a:xfrm>
          <a:prstGeom prst="straightConnector1">
            <a:avLst/>
          </a:prstGeom>
          <a:ln w="635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79512" y="1700808"/>
            <a:ext cx="338554" cy="4248471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algn="ctr">
              <a:defRPr/>
            </a:pPr>
            <a:r>
              <a:rPr lang="ru-RU" sz="1000" b="1" dirty="0">
                <a:solidFill>
                  <a:srgbClr val="0070C0"/>
                </a:solidFill>
                <a:latin typeface="+mj-lt"/>
              </a:rPr>
              <a:t>РАЗРАБОТКА ПЕРВИЧНОГО КОНТЕНТА ОЦЕНОЧНЫХ СРЕДЧСТВ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99592" y="1556792"/>
            <a:ext cx="461665" cy="3816424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algn="ctr">
              <a:defRPr/>
            </a:pPr>
            <a:r>
              <a:rPr lang="ru-RU" sz="1000" b="1" dirty="0">
                <a:solidFill>
                  <a:srgbClr val="0070C0"/>
                </a:solidFill>
                <a:latin typeface="+mj-lt"/>
              </a:rPr>
              <a:t>УТВЕРЖДЕННЫЕ  ОЦЕНОЧНЫЕ СРЕДСТВА  </a:t>
            </a:r>
          </a:p>
          <a:p>
            <a:pPr algn="ctr">
              <a:defRPr/>
            </a:pPr>
            <a:r>
              <a:rPr lang="ru-RU" sz="800" b="1" dirty="0">
                <a:solidFill>
                  <a:srgbClr val="0070C0"/>
                </a:solidFill>
                <a:latin typeface="Arial Black" pitchFamily="34" charset="0"/>
              </a:rPr>
              <a:t>()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251619" y="665401"/>
            <a:ext cx="2160588" cy="64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 b="1" dirty="0" smtClean="0">
                <a:latin typeface="+mj-lt"/>
              </a:rPr>
              <a:t>Экспертно-методический центр</a:t>
            </a:r>
            <a:endParaRPr lang="ru-RU" sz="1200" b="1" dirty="0">
              <a:latin typeface="+mj-lt"/>
            </a:endParaRPr>
          </a:p>
          <a:p>
            <a:pPr algn="ctr">
              <a:defRPr/>
            </a:pPr>
            <a:r>
              <a:rPr lang="ru-RU" sz="1200" b="1" dirty="0" smtClean="0">
                <a:latin typeface="+mj-lt"/>
              </a:rPr>
              <a:t>на базе </a:t>
            </a:r>
            <a:r>
              <a:rPr lang="ru-RU" sz="1200" b="1" dirty="0">
                <a:latin typeface="+mj-lt"/>
              </a:rPr>
              <a:t>РМАПО</a:t>
            </a:r>
          </a:p>
        </p:txBody>
      </p:sp>
      <p:sp>
        <p:nvSpPr>
          <p:cNvPr id="42" name="Стрелка вниз 41"/>
          <p:cNvSpPr/>
          <p:nvPr/>
        </p:nvSpPr>
        <p:spPr>
          <a:xfrm>
            <a:off x="2124075" y="1450975"/>
            <a:ext cx="180181" cy="65654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3" name="Стрелка вниз 42"/>
          <p:cNvSpPr/>
          <p:nvPr/>
        </p:nvSpPr>
        <p:spPr>
          <a:xfrm>
            <a:off x="4823619" y="1446829"/>
            <a:ext cx="180181" cy="62218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4" name="Двойная стрелка влево/вправо 43"/>
          <p:cNvSpPr/>
          <p:nvPr/>
        </p:nvSpPr>
        <p:spPr>
          <a:xfrm flipV="1">
            <a:off x="6804025" y="3863460"/>
            <a:ext cx="576263" cy="45930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5" name="Двойная стрелка влево/вправо 44"/>
          <p:cNvSpPr/>
          <p:nvPr/>
        </p:nvSpPr>
        <p:spPr>
          <a:xfrm>
            <a:off x="6730054" y="5512883"/>
            <a:ext cx="664893" cy="147717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038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85775" y="428625"/>
            <a:ext cx="8229600" cy="642938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400" b="1" dirty="0">
                <a:solidFill>
                  <a:schemeClr val="bg1"/>
                </a:solidFill>
              </a:rPr>
              <a:t>Полномочия окружного центра аккредитации </a:t>
            </a:r>
            <a:endParaRPr lang="fr-CA" sz="2400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2701015921"/>
              </p:ext>
            </p:extLst>
          </p:nvPr>
        </p:nvGraphicFramePr>
        <p:xfrm>
          <a:off x="611560" y="1124744"/>
          <a:ext cx="8424936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973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85775" y="428625"/>
            <a:ext cx="8229600" cy="642938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400" b="1" dirty="0">
                <a:solidFill>
                  <a:schemeClr val="bg1"/>
                </a:solidFill>
              </a:rPr>
              <a:t>Уполномоченные организации системы аккредитации </a:t>
            </a:r>
            <a:br>
              <a:rPr lang="ru-RU" sz="2400" b="1" dirty="0">
                <a:solidFill>
                  <a:schemeClr val="bg1"/>
                </a:solidFill>
              </a:rPr>
            </a:br>
            <a:r>
              <a:rPr lang="ru-RU" sz="2400" b="1" dirty="0">
                <a:solidFill>
                  <a:schemeClr val="bg1"/>
                </a:solidFill>
              </a:rPr>
              <a:t>медицинских работников</a:t>
            </a:r>
            <a:endParaRPr lang="fr-CA" sz="2400" b="1" dirty="0" smtClean="0">
              <a:solidFill>
                <a:schemeClr val="bg1"/>
              </a:solidFill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66523" y="1477323"/>
            <a:ext cx="8927869" cy="5005220"/>
            <a:chOff x="143669" y="705785"/>
            <a:chExt cx="8820944" cy="5470875"/>
          </a:xfrm>
        </p:grpSpPr>
        <p:sp>
          <p:nvSpPr>
            <p:cNvPr id="5" name="TextBox 3"/>
            <p:cNvSpPr txBox="1">
              <a:spLocks noChangeArrowheads="1"/>
            </p:cNvSpPr>
            <p:nvPr/>
          </p:nvSpPr>
          <p:spPr bwMode="auto">
            <a:xfrm>
              <a:off x="3312320" y="5141300"/>
              <a:ext cx="2519362" cy="83026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ru-RU" sz="1200" b="1" dirty="0">
                  <a:cs typeface="Arial" charset="0"/>
                </a:rPr>
                <a:t>Образовательная организация, подведомственная Минздраву России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860190" y="5305609"/>
              <a:ext cx="2062993" cy="30276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ru-RU" sz="1200" b="1" dirty="0">
                  <a:cs typeface="Arial" charset="0"/>
                </a:rPr>
                <a:t>Диплом специалиста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15169" y="5066506"/>
              <a:ext cx="2749443" cy="11101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ru-RU" sz="1200" b="1" dirty="0">
                  <a:latin typeface="+mj-lt"/>
                  <a:cs typeface="Arial" pitchFamily="34" charset="0"/>
                </a:rPr>
                <a:t>Свидетельство об аккредитации 7 квалификационного уровня (</a:t>
              </a:r>
              <a:r>
                <a:rPr lang="ru-RU" sz="1200" b="1" dirty="0" smtClean="0">
                  <a:latin typeface="+mj-lt"/>
                  <a:cs typeface="Arial" pitchFamily="34" charset="0"/>
                </a:rPr>
                <a:t>первичная - базовая </a:t>
              </a:r>
              <a:r>
                <a:rPr lang="ru-RU" sz="1200" b="1" dirty="0">
                  <a:latin typeface="+mj-lt"/>
                  <a:cs typeface="Arial" pitchFamily="34" charset="0"/>
                </a:rPr>
                <a:t>аккредитация)</a:t>
              </a:r>
            </a:p>
            <a:p>
              <a:pPr algn="ctr">
                <a:defRPr/>
              </a:pPr>
              <a:r>
                <a:rPr lang="ru-RU" sz="1200" b="1" dirty="0">
                  <a:latin typeface="+mj-lt"/>
                  <a:cs typeface="Arial" pitchFamily="34" charset="0"/>
                </a:rPr>
                <a:t>Присвоение первого подуровня 7 квалификационного уровня ОРК</a:t>
              </a:r>
            </a:p>
          </p:txBody>
        </p:sp>
        <p:cxnSp>
          <p:nvCxnSpPr>
            <p:cNvPr id="8" name="Прямая со стрелкой 7"/>
            <p:cNvCxnSpPr>
              <a:stCxn id="5" idx="3"/>
              <a:endCxn id="7" idx="1"/>
            </p:cNvCxnSpPr>
            <p:nvPr/>
          </p:nvCxnSpPr>
          <p:spPr>
            <a:xfrm>
              <a:off x="5831682" y="5556432"/>
              <a:ext cx="383487" cy="65151"/>
            </a:xfrm>
            <a:prstGeom prst="straightConnector1">
              <a:avLst/>
            </a:prstGeom>
            <a:ln w="28575">
              <a:solidFill>
                <a:schemeClr val="accent5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Выноска со стрелкой вверх 9"/>
            <p:cNvSpPr/>
            <p:nvPr/>
          </p:nvSpPr>
          <p:spPr>
            <a:xfrm>
              <a:off x="860190" y="5659538"/>
              <a:ext cx="2056049" cy="486253"/>
            </a:xfrm>
            <a:prstGeom prst="upArrowCallout">
              <a:avLst>
                <a:gd name="adj1" fmla="val 25000"/>
                <a:gd name="adj2" fmla="val 18864"/>
                <a:gd name="adj3" fmla="val 25000"/>
                <a:gd name="adj4" fmla="val 6497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ru-RU" sz="11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>
                <a:defRPr/>
              </a:pPr>
              <a:r>
                <a:rPr lang="ru-RU" sz="1200" b="1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Выпускник </a:t>
              </a:r>
              <a:r>
                <a:rPr lang="ru-RU" sz="1200" b="1" dirty="0" err="1">
                  <a:solidFill>
                    <a:schemeClr val="tx1"/>
                  </a:solidFill>
                  <a:latin typeface="+mj-lt"/>
                  <a:cs typeface="Arial" pitchFamily="34" charset="0"/>
                </a:rPr>
                <a:t>специалитета</a:t>
              </a:r>
              <a:endParaRPr lang="ru-RU" sz="1200" b="1" dirty="0">
                <a:solidFill>
                  <a:schemeClr val="tx1"/>
                </a:solidFill>
                <a:latin typeface="+mj-lt"/>
                <a:cs typeface="Arial" pitchFamily="34" charset="0"/>
              </a:endParaRPr>
            </a:p>
            <a:p>
              <a:pPr>
                <a:defRPr/>
              </a:pPr>
              <a:endParaRPr lang="ru-RU" sz="11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Box 12"/>
            <p:cNvSpPr txBox="1">
              <a:spLocks noChangeArrowheads="1"/>
            </p:cNvSpPr>
            <p:nvPr/>
          </p:nvSpPr>
          <p:spPr bwMode="auto">
            <a:xfrm>
              <a:off x="3348038" y="2422525"/>
              <a:ext cx="2519362" cy="50461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ru-RU" sz="1200" b="1" dirty="0">
                  <a:latin typeface="+mj-lt"/>
                  <a:cs typeface="Arial" charset="0"/>
                </a:rPr>
                <a:t>Окружной центр аккредитации медицинских работников</a:t>
              </a:r>
            </a:p>
          </p:txBody>
        </p:sp>
        <p:sp>
          <p:nvSpPr>
            <p:cNvPr id="12" name="Выноска со стрелкой вверх 11"/>
            <p:cNvSpPr/>
            <p:nvPr/>
          </p:nvSpPr>
          <p:spPr>
            <a:xfrm>
              <a:off x="323849" y="4165818"/>
              <a:ext cx="3384550" cy="706472"/>
            </a:xfrm>
            <a:prstGeom prst="upArrowCallou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ru-RU" sz="1200" b="1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Врач 7 квалификационного уровня </a:t>
              </a:r>
            </a:p>
            <a:p>
              <a:pPr>
                <a:defRPr/>
              </a:pPr>
              <a:r>
                <a:rPr lang="ru-RU" sz="1200" b="1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Выпускник ординатуры  </a:t>
              </a:r>
            </a:p>
          </p:txBody>
        </p:sp>
        <p:sp>
          <p:nvSpPr>
            <p:cNvPr id="13" name="TextBox 14"/>
            <p:cNvSpPr txBox="1">
              <a:spLocks noChangeArrowheads="1"/>
            </p:cNvSpPr>
            <p:nvPr/>
          </p:nvSpPr>
          <p:spPr bwMode="auto">
            <a:xfrm>
              <a:off x="323850" y="3055664"/>
              <a:ext cx="3384550" cy="11101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2225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ru-RU" sz="1200" b="1" dirty="0">
                  <a:cs typeface="Arial" charset="0"/>
                </a:rPr>
                <a:t>Диплом специалиста</a:t>
              </a:r>
            </a:p>
            <a:p>
              <a:pPr algn="ctr"/>
              <a:r>
                <a:rPr lang="ru-RU" sz="1200" b="1" dirty="0">
                  <a:cs typeface="Arial" charset="0"/>
                </a:rPr>
                <a:t>Документ, подтверждающий стаж</a:t>
              </a:r>
            </a:p>
            <a:p>
              <a:pPr algn="ctr"/>
              <a:r>
                <a:rPr lang="ru-RU" sz="1200" b="1" dirty="0">
                  <a:cs typeface="Arial" charset="0"/>
                </a:rPr>
                <a:t>Документы, подтверждающие НМО (в </a:t>
              </a:r>
              <a:r>
                <a:rPr lang="ru-RU" sz="1200" b="1" dirty="0" err="1">
                  <a:cs typeface="Arial" charset="0"/>
                </a:rPr>
                <a:t>т.ч</a:t>
              </a:r>
              <a:r>
                <a:rPr lang="ru-RU" sz="1200" b="1" dirty="0">
                  <a:cs typeface="Arial" charset="0"/>
                </a:rPr>
                <a:t>. по кредитно-модульной системе)</a:t>
              </a:r>
            </a:p>
            <a:p>
              <a:pPr algn="ctr"/>
              <a:r>
                <a:rPr lang="ru-RU" sz="1200" b="1" dirty="0">
                  <a:cs typeface="Arial" charset="0"/>
                </a:rPr>
                <a:t>Профессиональное портфолио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84888" y="2133600"/>
              <a:ext cx="2879725" cy="9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ru-RU" sz="1050" b="1" dirty="0">
                <a:latin typeface="+mj-lt"/>
                <a:cs typeface="Arial" pitchFamily="34" charset="0"/>
              </a:endParaRPr>
            </a:p>
            <a:p>
              <a:pPr algn="ctr">
                <a:defRPr/>
              </a:pPr>
              <a:r>
                <a:rPr lang="ru-RU" sz="1050" b="1" dirty="0">
                  <a:latin typeface="+mj-lt"/>
                  <a:cs typeface="Arial" pitchFamily="34" charset="0"/>
                </a:rPr>
                <a:t>Свидетельство об аккредитации 7 квалификационного уровня, его подуровней ОРК или их подтверждение</a:t>
              </a:r>
            </a:p>
            <a:p>
              <a:pPr algn="ctr">
                <a:defRPr/>
              </a:pPr>
              <a:endParaRPr lang="ru-RU" sz="105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5" name="Прямая со стрелкой 14"/>
            <p:cNvCxnSpPr>
              <a:endCxn id="11" idx="2"/>
            </p:cNvCxnSpPr>
            <p:nvPr/>
          </p:nvCxnSpPr>
          <p:spPr>
            <a:xfrm flipV="1">
              <a:off x="3708400" y="2927140"/>
              <a:ext cx="899319" cy="128523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11" idx="3"/>
              <a:endCxn id="14" idx="1"/>
            </p:cNvCxnSpPr>
            <p:nvPr/>
          </p:nvCxnSpPr>
          <p:spPr>
            <a:xfrm flipV="1">
              <a:off x="5867400" y="2625600"/>
              <a:ext cx="217489" cy="49234"/>
            </a:xfrm>
            <a:prstGeom prst="straightConnector1">
              <a:avLst/>
            </a:prstGeom>
            <a:ln w="28575">
              <a:solidFill>
                <a:schemeClr val="accent5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4"/>
            <p:cNvSpPr txBox="1">
              <a:spLocks noChangeArrowheads="1"/>
            </p:cNvSpPr>
            <p:nvPr/>
          </p:nvSpPr>
          <p:spPr bwMode="auto">
            <a:xfrm>
              <a:off x="3419475" y="908050"/>
              <a:ext cx="2665413" cy="50461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ru-RU" sz="1200" b="1" dirty="0">
                  <a:latin typeface="+mj-lt"/>
                  <a:cs typeface="Arial" charset="0"/>
                </a:rPr>
                <a:t>Национальный центр аккредитации медицинских работников</a:t>
              </a:r>
            </a:p>
          </p:txBody>
        </p:sp>
        <p:sp>
          <p:nvSpPr>
            <p:cNvPr id="18" name="TextBox 25"/>
            <p:cNvSpPr txBox="1">
              <a:spLocks noChangeArrowheads="1"/>
            </p:cNvSpPr>
            <p:nvPr/>
          </p:nvSpPr>
          <p:spPr bwMode="auto">
            <a:xfrm>
              <a:off x="143669" y="705785"/>
              <a:ext cx="3168650" cy="11101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ru-RU" sz="1200" b="1" dirty="0">
                  <a:cs typeface="Arial" charset="0"/>
                </a:rPr>
                <a:t>Диплом специалиста</a:t>
              </a:r>
            </a:p>
            <a:p>
              <a:pPr algn="ctr"/>
              <a:r>
                <a:rPr lang="ru-RU" sz="1200" b="1" dirty="0">
                  <a:cs typeface="Arial" charset="0"/>
                </a:rPr>
                <a:t>Документ, подтверждающий стаж</a:t>
              </a:r>
            </a:p>
            <a:p>
              <a:pPr algn="ctr"/>
              <a:r>
                <a:rPr lang="ru-RU" sz="1200" b="1" dirty="0">
                  <a:cs typeface="Arial" charset="0"/>
                </a:rPr>
                <a:t>Документы, подтверждающие НМО (в </a:t>
              </a:r>
              <a:r>
                <a:rPr lang="ru-RU" sz="1200" b="1" dirty="0" err="1">
                  <a:cs typeface="Arial" charset="0"/>
                </a:rPr>
                <a:t>т.ч</a:t>
              </a:r>
              <a:r>
                <a:rPr lang="ru-RU" sz="1200" b="1" dirty="0">
                  <a:cs typeface="Arial" charset="0"/>
                </a:rPr>
                <a:t>. по кредитно-модульной системе)</a:t>
              </a:r>
            </a:p>
            <a:p>
              <a:pPr algn="ctr"/>
              <a:r>
                <a:rPr lang="ru-RU" sz="1200" b="1" dirty="0">
                  <a:cs typeface="Arial" charset="0"/>
                </a:rPr>
                <a:t>Профессиональное портфолио</a:t>
              </a:r>
            </a:p>
          </p:txBody>
        </p:sp>
        <p:sp>
          <p:nvSpPr>
            <p:cNvPr id="19" name="Выноска со стрелкой вверх 18"/>
            <p:cNvSpPr/>
            <p:nvPr/>
          </p:nvSpPr>
          <p:spPr>
            <a:xfrm>
              <a:off x="180182" y="1815939"/>
              <a:ext cx="3132137" cy="548375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5082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Врач 7,8 и 9 квалификационного уровня </a:t>
              </a:r>
              <a:r>
                <a:rPr lang="ru-RU" sz="1200" b="1" dirty="0" smtClean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 </a:t>
              </a:r>
              <a:endParaRPr lang="ru-RU" sz="1200" b="1" dirty="0">
                <a:solidFill>
                  <a:schemeClr val="tx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38399" y="836614"/>
              <a:ext cx="2626214" cy="6307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ru-RU" sz="1050" b="1" dirty="0">
                  <a:latin typeface="+mj-lt"/>
                  <a:cs typeface="Arial" pitchFamily="34" charset="0"/>
                </a:rPr>
                <a:t>Свидетельство об аккредитации 7, 8 и 9 квалификационного уровня , их подуровней ОРК или их подтверждение</a:t>
              </a:r>
            </a:p>
          </p:txBody>
        </p:sp>
        <p:cxnSp>
          <p:nvCxnSpPr>
            <p:cNvPr id="21" name="Прямая со стрелкой 20"/>
            <p:cNvCxnSpPr>
              <a:stCxn id="17" idx="3"/>
              <a:endCxn id="20" idx="1"/>
            </p:cNvCxnSpPr>
            <p:nvPr/>
          </p:nvCxnSpPr>
          <p:spPr>
            <a:xfrm flipV="1">
              <a:off x="6084887" y="1151999"/>
              <a:ext cx="253512" cy="8360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stCxn id="19" idx="3"/>
            </p:cNvCxnSpPr>
            <p:nvPr/>
          </p:nvCxnSpPr>
          <p:spPr>
            <a:xfrm flipV="1">
              <a:off x="3312320" y="1557340"/>
              <a:ext cx="1282866" cy="528257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Прямая со стрелкой 37"/>
          <p:cNvCxnSpPr>
            <a:stCxn id="6" idx="3"/>
          </p:cNvCxnSpPr>
          <p:nvPr/>
        </p:nvCxnSpPr>
        <p:spPr>
          <a:xfrm flipV="1">
            <a:off x="2879729" y="5816436"/>
            <a:ext cx="430004" cy="7696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19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85775" y="428625"/>
            <a:ext cx="8229600" cy="642938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400" b="1" dirty="0">
                <a:solidFill>
                  <a:schemeClr val="bg1"/>
                </a:solidFill>
              </a:rPr>
              <a:t>Национальный центр аккредитации</a:t>
            </a:r>
            <a:br>
              <a:rPr lang="ru-RU" sz="2400" b="1" dirty="0">
                <a:solidFill>
                  <a:schemeClr val="bg1"/>
                </a:solidFill>
              </a:rPr>
            </a:br>
            <a:r>
              <a:rPr lang="ru-RU" sz="2400" b="1" dirty="0">
                <a:solidFill>
                  <a:schemeClr val="bg1"/>
                </a:solidFill>
              </a:rPr>
              <a:t>(организационная структура)</a:t>
            </a:r>
            <a:endParaRPr lang="fr-CA" sz="2400" b="1" dirty="0" smtClean="0">
              <a:solidFill>
                <a:schemeClr val="bg1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ltGray">
          <a:xfrm>
            <a:off x="323528" y="1340768"/>
            <a:ext cx="8591872" cy="5040560"/>
          </a:xfrm>
          <a:prstGeom prst="rightArrow">
            <a:avLst>
              <a:gd name="adj1" fmla="val 79306"/>
              <a:gd name="adj2" fmla="val 31136"/>
            </a:avLst>
          </a:prstGeom>
          <a:gradFill rotWithShape="1">
            <a:gsLst>
              <a:gs pos="0">
                <a:srgbClr val="FEF9E2"/>
              </a:gs>
              <a:gs pos="100000">
                <a:srgbClr val="D3A55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blackWhite">
          <a:xfrm>
            <a:off x="914400" y="2060848"/>
            <a:ext cx="6537920" cy="1139552"/>
          </a:xfrm>
          <a:prstGeom prst="roundRect">
            <a:avLst>
              <a:gd name="adj" fmla="val 10484"/>
            </a:avLst>
          </a:prstGeom>
          <a:gradFill rotWithShape="1">
            <a:gsLst>
              <a:gs pos="0">
                <a:srgbClr val="7C4D36"/>
              </a:gs>
              <a:gs pos="100000">
                <a:srgbClr val="7C4D36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rgbClr val="FEF9E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kern="0" dirty="0">
                <a:solidFill>
                  <a:srgbClr val="FFFF00"/>
                </a:solidFill>
                <a:latin typeface="+mj-lt"/>
              </a:rPr>
              <a:t>Экспертно-методический центр (РМАПО):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kern="0" dirty="0" smtClean="0">
                <a:solidFill>
                  <a:srgbClr val="FEF9E2"/>
                </a:solidFill>
                <a:latin typeface="+mj-lt"/>
              </a:rPr>
              <a:t>национальные </a:t>
            </a:r>
            <a:r>
              <a:rPr lang="ru-RU" altLang="ru-RU" b="1" kern="0" dirty="0">
                <a:solidFill>
                  <a:srgbClr val="FEF9E2"/>
                </a:solidFill>
                <a:latin typeface="+mj-lt"/>
              </a:rPr>
              <a:t>экспертные советы по </a:t>
            </a:r>
            <a:r>
              <a:rPr lang="ru-RU" altLang="ru-RU" b="1" kern="0" dirty="0" smtClean="0">
                <a:solidFill>
                  <a:srgbClr val="FEF9E2"/>
                </a:solidFill>
                <a:latin typeface="+mj-lt"/>
              </a:rPr>
              <a:t>профилям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kern="0" dirty="0" smtClean="0">
                <a:solidFill>
                  <a:srgbClr val="FEF9E2"/>
                </a:solidFill>
                <a:latin typeface="+mj-lt"/>
              </a:rPr>
              <a:t>(</a:t>
            </a:r>
            <a:r>
              <a:rPr lang="ru-RU" altLang="ru-RU" b="1" kern="0" dirty="0">
                <a:solidFill>
                  <a:srgbClr val="FEF9E2"/>
                </a:solidFill>
                <a:latin typeface="+mj-lt"/>
              </a:rPr>
              <a:t>головные профильные ФГБУ), профессиональные </a:t>
            </a:r>
            <a:endParaRPr lang="ru-RU" altLang="ru-RU" b="1" kern="0" dirty="0" smtClean="0">
              <a:solidFill>
                <a:srgbClr val="FEF9E2"/>
              </a:solidFill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kern="0" dirty="0" smtClean="0">
                <a:solidFill>
                  <a:srgbClr val="FEF9E2"/>
                </a:solidFill>
                <a:latin typeface="+mj-lt"/>
              </a:rPr>
              <a:t>общественные </a:t>
            </a:r>
            <a:r>
              <a:rPr lang="ru-RU" altLang="ru-RU" b="1" kern="0" dirty="0">
                <a:solidFill>
                  <a:srgbClr val="FEF9E2"/>
                </a:solidFill>
                <a:latin typeface="+mj-lt"/>
              </a:rPr>
              <a:t>объединения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blackWhite">
          <a:xfrm>
            <a:off x="914400" y="3352800"/>
            <a:ext cx="653792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rgbClr val="FEF9E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kern="0" dirty="0">
                <a:solidFill>
                  <a:srgbClr val="FFFF00"/>
                </a:solidFill>
                <a:latin typeface="+mj-lt"/>
              </a:rPr>
              <a:t>Национальный </a:t>
            </a:r>
            <a:r>
              <a:rPr lang="ru-RU" altLang="ru-RU" b="1" kern="0" dirty="0" smtClean="0">
                <a:solidFill>
                  <a:srgbClr val="FFFF00"/>
                </a:solidFill>
                <a:latin typeface="+mj-lt"/>
              </a:rPr>
              <a:t>наблюдательный совет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kern="0" dirty="0" smtClean="0">
                <a:solidFill>
                  <a:srgbClr val="FEF9E2"/>
                </a:solidFill>
                <a:latin typeface="+mj-lt"/>
              </a:rPr>
              <a:t>Национальная медицинская палата,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kern="0" dirty="0" smtClean="0">
                <a:solidFill>
                  <a:srgbClr val="FEF9E2"/>
                </a:solidFill>
                <a:latin typeface="+mj-lt"/>
              </a:rPr>
              <a:t>профессиональные </a:t>
            </a:r>
            <a:r>
              <a:rPr lang="ru-RU" altLang="ru-RU" b="1" kern="0" dirty="0">
                <a:solidFill>
                  <a:srgbClr val="FEF9E2"/>
                </a:solidFill>
                <a:latin typeface="+mj-lt"/>
              </a:rPr>
              <a:t>общественные объединения</a:t>
            </a:r>
            <a:endParaRPr kumimoji="0" lang="en-US" altLang="ru-RU" sz="1800" b="1" i="0" u="none" strike="noStrike" kern="0" cap="none" spc="0" normalizeH="0" baseline="0" noProof="0" dirty="0" smtClean="0">
              <a:ln>
                <a:noFill/>
              </a:ln>
              <a:solidFill>
                <a:srgbClr val="FEF9E2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blackWhite">
          <a:xfrm>
            <a:off x="914400" y="4495800"/>
            <a:ext cx="6537920" cy="109344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9B9D53"/>
              </a:gs>
              <a:gs pos="100000">
                <a:srgbClr val="9B9D53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rgbClr val="FEF9E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kern="0" dirty="0">
                <a:solidFill>
                  <a:srgbClr val="FFFF00"/>
                </a:solidFill>
                <a:latin typeface="+mj-lt"/>
              </a:rPr>
              <a:t>Дирекция аккредитационных процедур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kern="0" dirty="0">
                <a:solidFill>
                  <a:srgbClr val="FEF9E2"/>
                </a:solidFill>
                <a:latin typeface="+mj-lt"/>
              </a:rPr>
              <a:t> </a:t>
            </a:r>
            <a:r>
              <a:rPr lang="ru-RU" altLang="ru-RU" b="1" kern="0" dirty="0" smtClean="0">
                <a:solidFill>
                  <a:srgbClr val="FEF9E2"/>
                </a:solidFill>
                <a:latin typeface="+mj-lt"/>
              </a:rPr>
              <a:t>административный </a:t>
            </a:r>
            <a:r>
              <a:rPr lang="ru-RU" altLang="ru-RU" b="1" kern="0" dirty="0">
                <a:solidFill>
                  <a:srgbClr val="FEF9E2"/>
                </a:solidFill>
                <a:latin typeface="+mj-lt"/>
              </a:rPr>
              <a:t>отдел, информационного и </a:t>
            </a:r>
            <a:endParaRPr lang="ru-RU" altLang="ru-RU" b="1" kern="0" dirty="0" smtClean="0">
              <a:solidFill>
                <a:srgbClr val="FEF9E2"/>
              </a:solidFill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kern="0" dirty="0" smtClean="0">
                <a:solidFill>
                  <a:srgbClr val="FEF9E2"/>
                </a:solidFill>
                <a:latin typeface="+mj-lt"/>
              </a:rPr>
              <a:t>организационно-технического </a:t>
            </a:r>
            <a:r>
              <a:rPr lang="ru-RU" altLang="ru-RU" b="1" kern="0" dirty="0">
                <a:solidFill>
                  <a:srgbClr val="FEF9E2"/>
                </a:solidFill>
                <a:latin typeface="+mj-lt"/>
              </a:rPr>
              <a:t>обеспечения, </a:t>
            </a:r>
            <a:endParaRPr lang="ru-RU" altLang="ru-RU" b="1" kern="0" dirty="0" smtClean="0">
              <a:solidFill>
                <a:srgbClr val="FEF9E2"/>
              </a:solidFill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kern="0" dirty="0" smtClean="0">
                <a:solidFill>
                  <a:srgbClr val="FEF9E2"/>
                </a:solidFill>
                <a:latin typeface="+mj-lt"/>
              </a:rPr>
              <a:t>аккредитационные  </a:t>
            </a:r>
            <a:r>
              <a:rPr lang="ru-RU" altLang="ru-RU" b="1" kern="0" dirty="0">
                <a:solidFill>
                  <a:srgbClr val="FEF9E2"/>
                </a:solidFill>
                <a:latin typeface="+mj-lt"/>
              </a:rPr>
              <a:t>и </a:t>
            </a:r>
            <a:r>
              <a:rPr lang="ru-RU" altLang="ru-RU" b="1" kern="0" dirty="0" smtClean="0">
                <a:solidFill>
                  <a:srgbClr val="FEF9E2"/>
                </a:solidFill>
                <a:latin typeface="+mj-lt"/>
              </a:rPr>
              <a:t>апелляционные </a:t>
            </a:r>
            <a:r>
              <a:rPr lang="ru-RU" altLang="ru-RU" b="1" kern="0" dirty="0">
                <a:solidFill>
                  <a:srgbClr val="FEF9E2"/>
                </a:solidFill>
                <a:latin typeface="+mj-lt"/>
              </a:rPr>
              <a:t>комиссии </a:t>
            </a:r>
          </a:p>
        </p:txBody>
      </p:sp>
    </p:spTree>
    <p:extLst>
      <p:ext uri="{BB962C8B-B14F-4D97-AF65-F5344CB8AC3E}">
        <p14:creationId xmlns:p14="http://schemas.microsoft.com/office/powerpoint/2010/main" val="105173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85775" y="428625"/>
            <a:ext cx="8229600" cy="642938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400" b="1" dirty="0">
                <a:solidFill>
                  <a:schemeClr val="bg1"/>
                </a:solidFill>
              </a:rPr>
              <a:t>Окружной центр аккредитации</a:t>
            </a:r>
            <a:br>
              <a:rPr lang="ru-RU" sz="2400" b="1" dirty="0">
                <a:solidFill>
                  <a:schemeClr val="bg1"/>
                </a:solidFill>
              </a:rPr>
            </a:br>
            <a:r>
              <a:rPr lang="ru-RU" sz="2400" b="1" dirty="0">
                <a:solidFill>
                  <a:schemeClr val="bg1"/>
                </a:solidFill>
              </a:rPr>
              <a:t>(организационная структура)</a:t>
            </a:r>
            <a:endParaRPr lang="fr-CA" sz="2400" b="1" dirty="0" smtClean="0">
              <a:solidFill>
                <a:schemeClr val="bg1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ltGray">
          <a:xfrm flipH="1">
            <a:off x="107504" y="1125590"/>
            <a:ext cx="8784976" cy="5183729"/>
          </a:xfrm>
          <a:prstGeom prst="rightArrow">
            <a:avLst>
              <a:gd name="adj1" fmla="val 79306"/>
              <a:gd name="adj2" fmla="val 31136"/>
            </a:avLst>
          </a:prstGeom>
          <a:gradFill rotWithShape="1">
            <a:gsLst>
              <a:gs pos="0">
                <a:srgbClr val="FEF9E2"/>
              </a:gs>
              <a:gs pos="100000">
                <a:srgbClr val="D3A55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blackWhite">
          <a:xfrm flipH="1">
            <a:off x="2018452" y="1844824"/>
            <a:ext cx="6608540" cy="1062608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7C4D36"/>
              </a:gs>
              <a:gs pos="100000">
                <a:srgbClr val="7C4D36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rgbClr val="FEF9E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kern="0" dirty="0">
                <a:solidFill>
                  <a:srgbClr val="FFFF00"/>
                </a:solidFill>
                <a:latin typeface="+mj-lt"/>
              </a:rPr>
              <a:t>Окружной экспертный </a:t>
            </a:r>
            <a:r>
              <a:rPr lang="ru-RU" altLang="ru-RU" b="1" kern="0" dirty="0" smtClean="0">
                <a:solidFill>
                  <a:srgbClr val="FFFF00"/>
                </a:solidFill>
                <a:latin typeface="+mj-lt"/>
              </a:rPr>
              <a:t>совет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kern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ru-RU" altLang="ru-RU" b="1" kern="0" dirty="0">
                <a:solidFill>
                  <a:schemeClr val="bg1"/>
                </a:solidFill>
                <a:latin typeface="+mj-lt"/>
              </a:rPr>
              <a:t>(формируется при согласовании с Национальным </a:t>
            </a:r>
            <a:endParaRPr lang="ru-RU" altLang="ru-RU" b="1" kern="0" dirty="0" smtClean="0">
              <a:solidFill>
                <a:schemeClr val="bg1"/>
              </a:solidFill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kern="0" dirty="0" smtClean="0">
                <a:solidFill>
                  <a:schemeClr val="bg1"/>
                </a:solidFill>
                <a:latin typeface="+mj-lt"/>
              </a:rPr>
              <a:t>экспертным </a:t>
            </a:r>
            <a:r>
              <a:rPr lang="ru-RU" altLang="ru-RU" b="1" kern="0" dirty="0">
                <a:solidFill>
                  <a:schemeClr val="bg1"/>
                </a:solidFill>
                <a:latin typeface="+mj-lt"/>
              </a:rPr>
              <a:t>советом –головные профильные ФГБУ)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blackWhite">
          <a:xfrm flipH="1">
            <a:off x="2018454" y="3150570"/>
            <a:ext cx="6575272" cy="1070517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rgbClr val="FEF9E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kern="0" dirty="0">
                <a:solidFill>
                  <a:srgbClr val="FFFF00"/>
                </a:solidFill>
                <a:latin typeface="+mj-lt"/>
              </a:rPr>
              <a:t>Окружной наблюдательный совет </a:t>
            </a:r>
            <a:endParaRPr lang="ru-RU" altLang="ru-RU" b="1" kern="0" dirty="0" smtClean="0">
              <a:solidFill>
                <a:srgbClr val="FFFF00"/>
              </a:solidFill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kern="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ru-RU" altLang="ru-RU" b="1" kern="0" dirty="0">
                <a:solidFill>
                  <a:schemeClr val="bg1"/>
                </a:solidFill>
                <a:latin typeface="+mj-lt"/>
              </a:rPr>
              <a:t>формируется при согласовании с </a:t>
            </a:r>
            <a:r>
              <a:rPr lang="ru-RU" altLang="ru-RU" b="1" kern="0" dirty="0" smtClean="0">
                <a:solidFill>
                  <a:schemeClr val="bg1"/>
                </a:solidFill>
                <a:latin typeface="+mj-lt"/>
              </a:rPr>
              <a:t>Национальной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kern="0" dirty="0" smtClean="0">
                <a:solidFill>
                  <a:schemeClr val="bg1"/>
                </a:solidFill>
                <a:latin typeface="+mj-lt"/>
              </a:rPr>
              <a:t>медицинской </a:t>
            </a:r>
            <a:r>
              <a:rPr lang="ru-RU" altLang="ru-RU" b="1" kern="0" dirty="0">
                <a:solidFill>
                  <a:schemeClr val="bg1"/>
                </a:solidFill>
                <a:latin typeface="+mj-lt"/>
              </a:rPr>
              <a:t>палатой (региональные отделения) и </a:t>
            </a:r>
            <a:endParaRPr lang="ru-RU" altLang="ru-RU" b="1" kern="0" dirty="0" smtClean="0">
              <a:solidFill>
                <a:schemeClr val="bg1"/>
              </a:solidFill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kern="0" dirty="0" smtClean="0">
                <a:solidFill>
                  <a:schemeClr val="bg1"/>
                </a:solidFill>
                <a:latin typeface="+mj-lt"/>
              </a:rPr>
              <a:t>профессиональными </a:t>
            </a:r>
            <a:r>
              <a:rPr lang="ru-RU" altLang="ru-RU" b="1" kern="0" dirty="0">
                <a:solidFill>
                  <a:schemeClr val="bg1"/>
                </a:solidFill>
                <a:latin typeface="+mj-lt"/>
              </a:rPr>
              <a:t>общественными организациями)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blackWhite">
          <a:xfrm flipH="1">
            <a:off x="2018452" y="4365104"/>
            <a:ext cx="6575273" cy="1152128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9B9D53"/>
              </a:gs>
              <a:gs pos="100000">
                <a:srgbClr val="9B9D53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rgbClr val="FEF9E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kern="0" dirty="0">
                <a:solidFill>
                  <a:srgbClr val="FFFF00"/>
                </a:solidFill>
                <a:latin typeface="+mj-lt"/>
              </a:rPr>
              <a:t>Дирекция аккредитационных процедур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kern="0" dirty="0">
                <a:solidFill>
                  <a:srgbClr val="FEF9E2"/>
                </a:solidFill>
                <a:latin typeface="+mj-lt"/>
              </a:rPr>
              <a:t> </a:t>
            </a:r>
            <a:r>
              <a:rPr lang="ru-RU" altLang="ru-RU" b="1" kern="0" dirty="0" smtClean="0">
                <a:solidFill>
                  <a:srgbClr val="FEF9E2"/>
                </a:solidFill>
                <a:latin typeface="+mj-lt"/>
              </a:rPr>
              <a:t>административный </a:t>
            </a:r>
            <a:r>
              <a:rPr lang="ru-RU" altLang="ru-RU" b="1" kern="0" dirty="0">
                <a:solidFill>
                  <a:srgbClr val="FEF9E2"/>
                </a:solidFill>
                <a:latin typeface="+mj-lt"/>
              </a:rPr>
              <a:t>отдел, информационного и </a:t>
            </a:r>
            <a:endParaRPr lang="ru-RU" altLang="ru-RU" b="1" kern="0" dirty="0" smtClean="0">
              <a:solidFill>
                <a:srgbClr val="FEF9E2"/>
              </a:solidFill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kern="0" dirty="0" smtClean="0">
                <a:solidFill>
                  <a:srgbClr val="FEF9E2"/>
                </a:solidFill>
                <a:latin typeface="+mj-lt"/>
              </a:rPr>
              <a:t>организационно-технического </a:t>
            </a:r>
            <a:r>
              <a:rPr lang="ru-RU" altLang="ru-RU" b="1" kern="0" dirty="0">
                <a:solidFill>
                  <a:srgbClr val="FEF9E2"/>
                </a:solidFill>
                <a:latin typeface="+mj-lt"/>
              </a:rPr>
              <a:t>обеспечения, </a:t>
            </a:r>
            <a:endParaRPr lang="ru-RU" altLang="ru-RU" b="1" kern="0" dirty="0" smtClean="0">
              <a:solidFill>
                <a:srgbClr val="FEF9E2"/>
              </a:solidFill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kern="0" dirty="0" smtClean="0">
                <a:solidFill>
                  <a:srgbClr val="FEF9E2"/>
                </a:solidFill>
                <a:latin typeface="+mj-lt"/>
              </a:rPr>
              <a:t>аккредитационные  </a:t>
            </a:r>
            <a:r>
              <a:rPr lang="ru-RU" altLang="ru-RU" b="1" kern="0" dirty="0">
                <a:solidFill>
                  <a:srgbClr val="FEF9E2"/>
                </a:solidFill>
                <a:latin typeface="+mj-lt"/>
              </a:rPr>
              <a:t>и </a:t>
            </a:r>
            <a:r>
              <a:rPr lang="ru-RU" altLang="ru-RU" b="1" kern="0" dirty="0" smtClean="0">
                <a:solidFill>
                  <a:srgbClr val="FEF9E2"/>
                </a:solidFill>
                <a:latin typeface="+mj-lt"/>
              </a:rPr>
              <a:t>апелляционные </a:t>
            </a:r>
            <a:r>
              <a:rPr lang="ru-RU" altLang="ru-RU" b="1" kern="0" dirty="0">
                <a:solidFill>
                  <a:srgbClr val="FEF9E2"/>
                </a:solidFill>
                <a:latin typeface="+mj-lt"/>
              </a:rPr>
              <a:t>комиссии </a:t>
            </a:r>
          </a:p>
        </p:txBody>
      </p:sp>
    </p:spTree>
    <p:extLst>
      <p:ext uri="{BB962C8B-B14F-4D97-AF65-F5344CB8AC3E}">
        <p14:creationId xmlns:p14="http://schemas.microsoft.com/office/powerpoint/2010/main" val="132444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85775" y="428625"/>
            <a:ext cx="8229600" cy="642938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400" b="1" dirty="0">
                <a:solidFill>
                  <a:schemeClr val="bg1"/>
                </a:solidFill>
              </a:rPr>
              <a:t>Требования, предъявляемые к окружным центрам аккредитации </a:t>
            </a:r>
            <a:endParaRPr lang="fr-CA" sz="2400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544318991"/>
              </p:ext>
            </p:extLst>
          </p:nvPr>
        </p:nvGraphicFramePr>
        <p:xfrm>
          <a:off x="107504" y="1268760"/>
          <a:ext cx="8856984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188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85775" y="428625"/>
            <a:ext cx="8229600" cy="642938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400" b="1" dirty="0" smtClean="0">
                <a:solidFill>
                  <a:schemeClr val="bg1"/>
                </a:solidFill>
              </a:rPr>
              <a:t>Траектория аккредитации медицинских работников</a:t>
            </a:r>
            <a:endParaRPr lang="fr-CA" sz="2400" b="1" dirty="0" smtClean="0">
              <a:solidFill>
                <a:schemeClr val="bg1"/>
              </a:solidFill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6118000" y="3882324"/>
            <a:ext cx="396193" cy="18913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>
            <a:off x="5721808" y="1306627"/>
            <a:ext cx="792385" cy="16986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3132138" y="5373688"/>
            <a:ext cx="3024187" cy="63094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200" b="1" dirty="0">
                <a:solidFill>
                  <a:schemeClr val="bg1"/>
                </a:solidFill>
                <a:latin typeface="+mj-lt"/>
                <a:cs typeface="Arial" charset="0"/>
              </a:rPr>
              <a:t>ОБРАЗОВАТЕЛЬНАЯ ОРГАНИЗАЦИЯ, ПОДВЕДОМСТВЕННАЯ МЗ РФ</a:t>
            </a:r>
          </a:p>
          <a:p>
            <a:pPr algn="ctr"/>
            <a:endParaRPr lang="ru-RU" sz="1100" b="1" dirty="0">
              <a:solidFill>
                <a:schemeClr val="bg1"/>
              </a:solidFill>
              <a:latin typeface="Arial Black" pitchFamily="34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88125" y="5373688"/>
            <a:ext cx="2376488" cy="83099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  <a:prstDash val="solid"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2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ПЕРВИЧНАЯ-базовая</a:t>
            </a:r>
            <a:r>
              <a:rPr lang="ru-RU" sz="12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 </a:t>
            </a:r>
            <a:r>
              <a:rPr lang="ru-RU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АККРЕДИТАЦИЯ (Свидетельство об аккредитации) </a:t>
            </a:r>
          </a:p>
          <a:p>
            <a:pPr algn="ctr">
              <a:defRPr/>
            </a:pPr>
            <a:r>
              <a:rPr lang="ru-RU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7 квалификационный уровень</a:t>
            </a: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2700338" y="2800391"/>
            <a:ext cx="3384550" cy="2762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200" b="1" dirty="0">
                <a:solidFill>
                  <a:schemeClr val="bg1"/>
                </a:solidFill>
                <a:latin typeface="+mj-lt"/>
                <a:cs typeface="Arial" charset="0"/>
              </a:rPr>
              <a:t>ОКРУЖНОЙ ЦЕНТР АККРЕДИТАЦИИ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4193" y="3869635"/>
            <a:ext cx="2395990" cy="992579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ru-RU" sz="1200" b="1" dirty="0">
              <a:latin typeface="+mj-lt"/>
              <a:cs typeface="Arial" pitchFamily="34" charset="0"/>
            </a:endParaRPr>
          </a:p>
          <a:p>
            <a:pPr algn="ctr">
              <a:defRPr/>
            </a:pPr>
            <a:r>
              <a:rPr lang="ru-RU" sz="1200" b="1" dirty="0">
                <a:latin typeface="+mj-lt"/>
                <a:cs typeface="Arial" pitchFamily="34" charset="0"/>
              </a:rPr>
              <a:t>Присвоение квалификационных категорий</a:t>
            </a:r>
          </a:p>
          <a:p>
            <a:pPr algn="ctr">
              <a:defRPr/>
            </a:pPr>
            <a:r>
              <a:rPr lang="ru-RU" sz="1200" b="1" dirty="0">
                <a:latin typeface="+mj-lt"/>
                <a:cs typeface="Arial" pitchFamily="34" charset="0"/>
              </a:rPr>
              <a:t>(первая, высшая) </a:t>
            </a:r>
          </a:p>
          <a:p>
            <a:pPr algn="ctr">
              <a:defRPr/>
            </a:pPr>
            <a:endParaRPr lang="ru-RU" sz="105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24"/>
          <p:cNvSpPr txBox="1">
            <a:spLocks noChangeArrowheads="1"/>
          </p:cNvSpPr>
          <p:nvPr/>
        </p:nvSpPr>
        <p:spPr bwMode="auto">
          <a:xfrm>
            <a:off x="2708729" y="1136765"/>
            <a:ext cx="3311525" cy="27699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200" b="1" dirty="0">
                <a:solidFill>
                  <a:schemeClr val="bg1"/>
                </a:solidFill>
                <a:latin typeface="+mj-lt"/>
                <a:cs typeface="Arial" charset="0"/>
              </a:rPr>
              <a:t>НАЦИОНАЛЬНЫЙ ЦЕНТР АККРЕДИТАЦИИ</a:t>
            </a:r>
          </a:p>
        </p:txBody>
      </p:sp>
      <p:sp>
        <p:nvSpPr>
          <p:cNvPr id="12" name="TextBox 25"/>
          <p:cNvSpPr txBox="1">
            <a:spLocks noChangeArrowheads="1"/>
          </p:cNvSpPr>
          <p:nvPr/>
        </p:nvSpPr>
        <p:spPr bwMode="auto">
          <a:xfrm>
            <a:off x="2736850" y="1818481"/>
            <a:ext cx="3311525" cy="830997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 dirty="0">
                <a:solidFill>
                  <a:schemeClr val="accent1"/>
                </a:solidFill>
                <a:latin typeface="+mj-lt"/>
                <a:cs typeface="Arial" charset="0"/>
              </a:rPr>
              <a:t>Диплом специалиста</a:t>
            </a:r>
          </a:p>
          <a:p>
            <a:r>
              <a:rPr lang="ru-RU" sz="1200" dirty="0">
                <a:solidFill>
                  <a:schemeClr val="accent1"/>
                </a:solidFill>
                <a:latin typeface="+mj-lt"/>
                <a:cs typeface="Arial" charset="0"/>
              </a:rPr>
              <a:t>Документ, подтверждающий стаж</a:t>
            </a:r>
          </a:p>
          <a:p>
            <a:r>
              <a:rPr lang="ru-RU" sz="1200" dirty="0">
                <a:solidFill>
                  <a:schemeClr val="accent1"/>
                </a:solidFill>
                <a:latin typeface="+mj-lt"/>
                <a:cs typeface="Arial" charset="0"/>
              </a:rPr>
              <a:t>Профессиональное портфолио</a:t>
            </a:r>
          </a:p>
          <a:p>
            <a:r>
              <a:rPr lang="ru-RU" sz="1200" dirty="0">
                <a:solidFill>
                  <a:schemeClr val="accent1"/>
                </a:solidFill>
                <a:latin typeface="+mj-lt"/>
                <a:cs typeface="Arial" charset="0"/>
              </a:rPr>
              <a:t>Свидетельство об аккредитации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23850" y="4221163"/>
            <a:ext cx="2232025" cy="358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НЕ РЕЖЕ 1 РАЗА В 5 ЛЕТ 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3181381" y="4633682"/>
            <a:ext cx="2952750" cy="50323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rgbClr val="0070C0"/>
                </a:solidFill>
                <a:latin typeface="+mj-lt"/>
              </a:rPr>
              <a:t>ОРДИНАТУРА</a:t>
            </a:r>
          </a:p>
        </p:txBody>
      </p:sp>
      <p:sp>
        <p:nvSpPr>
          <p:cNvPr id="15" name="Стрелка вверх 14"/>
          <p:cNvSpPr/>
          <p:nvPr/>
        </p:nvSpPr>
        <p:spPr>
          <a:xfrm rot="5400000">
            <a:off x="2565058" y="5435943"/>
            <a:ext cx="288925" cy="881969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132138" y="6165850"/>
            <a:ext cx="3024187" cy="64752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000" b="1" dirty="0">
                <a:solidFill>
                  <a:srgbClr val="0070C0"/>
                </a:solidFill>
                <a:latin typeface="+mj-lt"/>
                <a:cs typeface="Arial" charset="0"/>
              </a:rPr>
              <a:t>ДИПЛОМ СПЕЦИАЛИСТА</a:t>
            </a:r>
          </a:p>
          <a:p>
            <a:pPr algn="ctr">
              <a:defRPr/>
            </a:pPr>
            <a:r>
              <a:rPr lang="ru-RU" sz="1000" b="1" dirty="0">
                <a:solidFill>
                  <a:srgbClr val="0070C0"/>
                </a:solidFill>
                <a:latin typeface="+mj-lt"/>
                <a:cs typeface="Arial" charset="0"/>
              </a:rPr>
              <a:t>± УДОСТОВЕРЕНИЕ ОБ ОКОНЧАНИИ ОРДИНАТУРЫ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14193" y="2856366"/>
            <a:ext cx="2016125" cy="57708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  <a:prstDash val="solid"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СВИДЕТЕЛЬСТВО ОБ АККРЕДИТАЦИИ </a:t>
            </a:r>
          </a:p>
          <a:p>
            <a:pPr algn="ctr">
              <a:defRPr/>
            </a:pPr>
            <a:r>
              <a:rPr lang="ru-RU" sz="105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7 квалификационный уровень</a:t>
            </a:r>
          </a:p>
        </p:txBody>
      </p:sp>
      <p:sp>
        <p:nvSpPr>
          <p:cNvPr id="18" name="Стрелка углом вверх 17"/>
          <p:cNvSpPr/>
          <p:nvPr/>
        </p:nvSpPr>
        <p:spPr>
          <a:xfrm rot="16200000" flipV="1">
            <a:off x="1662114" y="3170235"/>
            <a:ext cx="1008063" cy="1093791"/>
          </a:xfrm>
          <a:custGeom>
            <a:avLst/>
            <a:gdLst>
              <a:gd name="connsiteX0" fmla="*/ 0 w 1008063"/>
              <a:gd name="connsiteY0" fmla="*/ 477441 h 636588"/>
              <a:gd name="connsiteX1" fmla="*/ 769343 w 1008063"/>
              <a:gd name="connsiteY1" fmla="*/ 477441 h 636588"/>
              <a:gd name="connsiteX2" fmla="*/ 769343 w 1008063"/>
              <a:gd name="connsiteY2" fmla="*/ 318294 h 636588"/>
              <a:gd name="connsiteX3" fmla="*/ 689769 w 1008063"/>
              <a:gd name="connsiteY3" fmla="*/ 318294 h 636588"/>
              <a:gd name="connsiteX4" fmla="*/ 848916 w 1008063"/>
              <a:gd name="connsiteY4" fmla="*/ 0 h 636588"/>
              <a:gd name="connsiteX5" fmla="*/ 1008063 w 1008063"/>
              <a:gd name="connsiteY5" fmla="*/ 318294 h 636588"/>
              <a:gd name="connsiteX6" fmla="*/ 928490 w 1008063"/>
              <a:gd name="connsiteY6" fmla="*/ 318294 h 636588"/>
              <a:gd name="connsiteX7" fmla="*/ 928490 w 1008063"/>
              <a:gd name="connsiteY7" fmla="*/ 636588 h 636588"/>
              <a:gd name="connsiteX8" fmla="*/ 0 w 1008063"/>
              <a:gd name="connsiteY8" fmla="*/ 636588 h 636588"/>
              <a:gd name="connsiteX9" fmla="*/ 0 w 1008063"/>
              <a:gd name="connsiteY9" fmla="*/ 477441 h 636588"/>
              <a:gd name="connsiteX0" fmla="*/ 0 w 1008063"/>
              <a:gd name="connsiteY0" fmla="*/ 934644 h 1093791"/>
              <a:gd name="connsiteX1" fmla="*/ 769343 w 1008063"/>
              <a:gd name="connsiteY1" fmla="*/ 934644 h 1093791"/>
              <a:gd name="connsiteX2" fmla="*/ 769343 w 1008063"/>
              <a:gd name="connsiteY2" fmla="*/ 775497 h 1093791"/>
              <a:gd name="connsiteX3" fmla="*/ 689769 w 1008063"/>
              <a:gd name="connsiteY3" fmla="*/ 775497 h 1093791"/>
              <a:gd name="connsiteX4" fmla="*/ 848913 w 1008063"/>
              <a:gd name="connsiteY4" fmla="*/ 0 h 1093791"/>
              <a:gd name="connsiteX5" fmla="*/ 1008063 w 1008063"/>
              <a:gd name="connsiteY5" fmla="*/ 775497 h 1093791"/>
              <a:gd name="connsiteX6" fmla="*/ 928490 w 1008063"/>
              <a:gd name="connsiteY6" fmla="*/ 775497 h 1093791"/>
              <a:gd name="connsiteX7" fmla="*/ 928490 w 1008063"/>
              <a:gd name="connsiteY7" fmla="*/ 1093791 h 1093791"/>
              <a:gd name="connsiteX8" fmla="*/ 0 w 1008063"/>
              <a:gd name="connsiteY8" fmla="*/ 1093791 h 1093791"/>
              <a:gd name="connsiteX9" fmla="*/ 0 w 1008063"/>
              <a:gd name="connsiteY9" fmla="*/ 934644 h 1093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8063" h="1093791">
                <a:moveTo>
                  <a:pt x="0" y="934644"/>
                </a:moveTo>
                <a:lnTo>
                  <a:pt x="769343" y="934644"/>
                </a:lnTo>
                <a:lnTo>
                  <a:pt x="769343" y="775497"/>
                </a:lnTo>
                <a:lnTo>
                  <a:pt x="689769" y="775497"/>
                </a:lnTo>
                <a:lnTo>
                  <a:pt x="848913" y="0"/>
                </a:lnTo>
                <a:lnTo>
                  <a:pt x="1008063" y="775497"/>
                </a:lnTo>
                <a:lnTo>
                  <a:pt x="928490" y="775497"/>
                </a:lnTo>
                <a:lnTo>
                  <a:pt x="928490" y="1093791"/>
                </a:lnTo>
                <a:lnTo>
                  <a:pt x="0" y="1093791"/>
                </a:lnTo>
                <a:lnTo>
                  <a:pt x="0" y="934644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6483489" y="1953674"/>
            <a:ext cx="2520950" cy="7921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 b="1" dirty="0">
                <a:solidFill>
                  <a:schemeClr val="tx1"/>
                </a:solidFill>
                <a:latin typeface="+mj-lt"/>
              </a:rPr>
              <a:t>Присвоение квалификационных категорий</a:t>
            </a:r>
          </a:p>
          <a:p>
            <a:pPr algn="ctr">
              <a:defRPr/>
            </a:pPr>
            <a:r>
              <a:rPr lang="ru-RU" sz="12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(первая, высшая) </a:t>
            </a:r>
          </a:p>
          <a:p>
            <a:pPr algn="ctr">
              <a:defRPr/>
            </a:pPr>
            <a:endParaRPr lang="ru-RU" sz="1000" dirty="0">
              <a:solidFill>
                <a:srgbClr val="0070C0"/>
              </a:solidFill>
              <a:latin typeface="Arial Black" pitchFamily="34" charset="0"/>
            </a:endParaRPr>
          </a:p>
        </p:txBody>
      </p:sp>
      <p:sp>
        <p:nvSpPr>
          <p:cNvPr id="21" name="Стрелка углом вверх 20"/>
          <p:cNvSpPr/>
          <p:nvPr/>
        </p:nvSpPr>
        <p:spPr>
          <a:xfrm rot="16200000" flipV="1">
            <a:off x="356052" y="1883908"/>
            <a:ext cx="2952751" cy="1721758"/>
          </a:xfrm>
          <a:custGeom>
            <a:avLst/>
            <a:gdLst>
              <a:gd name="connsiteX0" fmla="*/ 0 w 2952751"/>
              <a:gd name="connsiteY0" fmla="*/ 915838 h 1079501"/>
              <a:gd name="connsiteX1" fmla="*/ 2601044 w 2952751"/>
              <a:gd name="connsiteY1" fmla="*/ 915838 h 1079501"/>
              <a:gd name="connsiteX2" fmla="*/ 2601044 w 2952751"/>
              <a:gd name="connsiteY2" fmla="*/ 539751 h 1079501"/>
              <a:gd name="connsiteX3" fmla="*/ 2413001 w 2952751"/>
              <a:gd name="connsiteY3" fmla="*/ 539751 h 1079501"/>
              <a:gd name="connsiteX4" fmla="*/ 2682876 w 2952751"/>
              <a:gd name="connsiteY4" fmla="*/ 0 h 1079501"/>
              <a:gd name="connsiteX5" fmla="*/ 2952751 w 2952751"/>
              <a:gd name="connsiteY5" fmla="*/ 539751 h 1079501"/>
              <a:gd name="connsiteX6" fmla="*/ 2764707 w 2952751"/>
              <a:gd name="connsiteY6" fmla="*/ 539751 h 1079501"/>
              <a:gd name="connsiteX7" fmla="*/ 2764707 w 2952751"/>
              <a:gd name="connsiteY7" fmla="*/ 1079501 h 1079501"/>
              <a:gd name="connsiteX8" fmla="*/ 0 w 2952751"/>
              <a:gd name="connsiteY8" fmla="*/ 1079501 h 1079501"/>
              <a:gd name="connsiteX9" fmla="*/ 0 w 2952751"/>
              <a:gd name="connsiteY9" fmla="*/ 915838 h 1079501"/>
              <a:gd name="connsiteX0" fmla="*/ 0 w 2952751"/>
              <a:gd name="connsiteY0" fmla="*/ 1558095 h 1721758"/>
              <a:gd name="connsiteX1" fmla="*/ 2601044 w 2952751"/>
              <a:gd name="connsiteY1" fmla="*/ 1558095 h 1721758"/>
              <a:gd name="connsiteX2" fmla="*/ 2601044 w 2952751"/>
              <a:gd name="connsiteY2" fmla="*/ 1182008 h 1721758"/>
              <a:gd name="connsiteX3" fmla="*/ 2413001 w 2952751"/>
              <a:gd name="connsiteY3" fmla="*/ 1182008 h 1721758"/>
              <a:gd name="connsiteX4" fmla="*/ 2715533 w 2952751"/>
              <a:gd name="connsiteY4" fmla="*/ 0 h 1721758"/>
              <a:gd name="connsiteX5" fmla="*/ 2952751 w 2952751"/>
              <a:gd name="connsiteY5" fmla="*/ 1182008 h 1721758"/>
              <a:gd name="connsiteX6" fmla="*/ 2764707 w 2952751"/>
              <a:gd name="connsiteY6" fmla="*/ 1182008 h 1721758"/>
              <a:gd name="connsiteX7" fmla="*/ 2764707 w 2952751"/>
              <a:gd name="connsiteY7" fmla="*/ 1721758 h 1721758"/>
              <a:gd name="connsiteX8" fmla="*/ 0 w 2952751"/>
              <a:gd name="connsiteY8" fmla="*/ 1721758 h 1721758"/>
              <a:gd name="connsiteX9" fmla="*/ 0 w 2952751"/>
              <a:gd name="connsiteY9" fmla="*/ 1558095 h 1721758"/>
              <a:gd name="connsiteX0" fmla="*/ 0 w 2952751"/>
              <a:gd name="connsiteY0" fmla="*/ 1558095 h 1721758"/>
              <a:gd name="connsiteX1" fmla="*/ 2601044 w 2952751"/>
              <a:gd name="connsiteY1" fmla="*/ 1558095 h 1721758"/>
              <a:gd name="connsiteX2" fmla="*/ 2601044 w 2952751"/>
              <a:gd name="connsiteY2" fmla="*/ 1182008 h 1721758"/>
              <a:gd name="connsiteX3" fmla="*/ 2510973 w 2952751"/>
              <a:gd name="connsiteY3" fmla="*/ 1192893 h 1721758"/>
              <a:gd name="connsiteX4" fmla="*/ 2715533 w 2952751"/>
              <a:gd name="connsiteY4" fmla="*/ 0 h 1721758"/>
              <a:gd name="connsiteX5" fmla="*/ 2952751 w 2952751"/>
              <a:gd name="connsiteY5" fmla="*/ 1182008 h 1721758"/>
              <a:gd name="connsiteX6" fmla="*/ 2764707 w 2952751"/>
              <a:gd name="connsiteY6" fmla="*/ 1182008 h 1721758"/>
              <a:gd name="connsiteX7" fmla="*/ 2764707 w 2952751"/>
              <a:gd name="connsiteY7" fmla="*/ 1721758 h 1721758"/>
              <a:gd name="connsiteX8" fmla="*/ 0 w 2952751"/>
              <a:gd name="connsiteY8" fmla="*/ 1721758 h 1721758"/>
              <a:gd name="connsiteX9" fmla="*/ 0 w 2952751"/>
              <a:gd name="connsiteY9" fmla="*/ 1558095 h 172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2751" h="1721758">
                <a:moveTo>
                  <a:pt x="0" y="1558095"/>
                </a:moveTo>
                <a:lnTo>
                  <a:pt x="2601044" y="1558095"/>
                </a:lnTo>
                <a:lnTo>
                  <a:pt x="2601044" y="1182008"/>
                </a:lnTo>
                <a:lnTo>
                  <a:pt x="2510973" y="1192893"/>
                </a:lnTo>
                <a:lnTo>
                  <a:pt x="2715533" y="0"/>
                </a:lnTo>
                <a:lnTo>
                  <a:pt x="2952751" y="1182008"/>
                </a:lnTo>
                <a:lnTo>
                  <a:pt x="2764707" y="1182008"/>
                </a:lnTo>
                <a:lnTo>
                  <a:pt x="2764707" y="1721758"/>
                </a:lnTo>
                <a:lnTo>
                  <a:pt x="0" y="1721758"/>
                </a:lnTo>
                <a:lnTo>
                  <a:pt x="0" y="1558095"/>
                </a:lnTo>
                <a:close/>
              </a:path>
            </a:pathLst>
          </a:custGeom>
          <a:solidFill>
            <a:srgbClr val="00B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323850" y="1844675"/>
            <a:ext cx="2233613" cy="358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НЕ РЕЖЕ 1 РАЗА В 5 ЛЕТ 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323850" y="5661025"/>
            <a:ext cx="1944688" cy="79216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200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ВЫПУСКНИК СПЕЦИАЛИТЕТА</a:t>
            </a:r>
          </a:p>
        </p:txBody>
      </p:sp>
      <p:sp>
        <p:nvSpPr>
          <p:cNvPr id="24" name="Стрелка углом вверх 23"/>
          <p:cNvSpPr/>
          <p:nvPr/>
        </p:nvSpPr>
        <p:spPr>
          <a:xfrm rot="16200000" flipV="1">
            <a:off x="1977519" y="4474873"/>
            <a:ext cx="814718" cy="1531258"/>
          </a:xfrm>
          <a:custGeom>
            <a:avLst/>
            <a:gdLst>
              <a:gd name="connsiteX0" fmla="*/ 0 w 756320"/>
              <a:gd name="connsiteY0" fmla="*/ 513755 h 685007"/>
              <a:gd name="connsiteX1" fmla="*/ 521130 w 756320"/>
              <a:gd name="connsiteY1" fmla="*/ 513755 h 685007"/>
              <a:gd name="connsiteX2" fmla="*/ 521130 w 756320"/>
              <a:gd name="connsiteY2" fmla="*/ 342504 h 685007"/>
              <a:gd name="connsiteX3" fmla="*/ 457191 w 756320"/>
              <a:gd name="connsiteY3" fmla="*/ 342504 h 685007"/>
              <a:gd name="connsiteX4" fmla="*/ 606756 w 756320"/>
              <a:gd name="connsiteY4" fmla="*/ 0 h 685007"/>
              <a:gd name="connsiteX5" fmla="*/ 756320 w 756320"/>
              <a:gd name="connsiteY5" fmla="*/ 342504 h 685007"/>
              <a:gd name="connsiteX6" fmla="*/ 692381 w 756320"/>
              <a:gd name="connsiteY6" fmla="*/ 342504 h 685007"/>
              <a:gd name="connsiteX7" fmla="*/ 692381 w 756320"/>
              <a:gd name="connsiteY7" fmla="*/ 685007 h 685007"/>
              <a:gd name="connsiteX8" fmla="*/ 0 w 756320"/>
              <a:gd name="connsiteY8" fmla="*/ 685007 h 685007"/>
              <a:gd name="connsiteX9" fmla="*/ 0 w 756320"/>
              <a:gd name="connsiteY9" fmla="*/ 513755 h 685007"/>
              <a:gd name="connsiteX0" fmla="*/ 0 w 756320"/>
              <a:gd name="connsiteY0" fmla="*/ 927413 h 1098665"/>
              <a:gd name="connsiteX1" fmla="*/ 521130 w 756320"/>
              <a:gd name="connsiteY1" fmla="*/ 927413 h 1098665"/>
              <a:gd name="connsiteX2" fmla="*/ 521130 w 756320"/>
              <a:gd name="connsiteY2" fmla="*/ 756162 h 1098665"/>
              <a:gd name="connsiteX3" fmla="*/ 457191 w 756320"/>
              <a:gd name="connsiteY3" fmla="*/ 756162 h 1098665"/>
              <a:gd name="connsiteX4" fmla="*/ 606756 w 756320"/>
              <a:gd name="connsiteY4" fmla="*/ 0 h 1098665"/>
              <a:gd name="connsiteX5" fmla="*/ 756320 w 756320"/>
              <a:gd name="connsiteY5" fmla="*/ 756162 h 1098665"/>
              <a:gd name="connsiteX6" fmla="*/ 692381 w 756320"/>
              <a:gd name="connsiteY6" fmla="*/ 756162 h 1098665"/>
              <a:gd name="connsiteX7" fmla="*/ 692381 w 756320"/>
              <a:gd name="connsiteY7" fmla="*/ 1098665 h 1098665"/>
              <a:gd name="connsiteX8" fmla="*/ 0 w 756320"/>
              <a:gd name="connsiteY8" fmla="*/ 1098665 h 1098665"/>
              <a:gd name="connsiteX9" fmla="*/ 0 w 756320"/>
              <a:gd name="connsiteY9" fmla="*/ 927413 h 1098665"/>
              <a:gd name="connsiteX0" fmla="*/ 0 w 756320"/>
              <a:gd name="connsiteY0" fmla="*/ 927413 h 1098665"/>
              <a:gd name="connsiteX1" fmla="*/ 521130 w 756320"/>
              <a:gd name="connsiteY1" fmla="*/ 927413 h 1098665"/>
              <a:gd name="connsiteX2" fmla="*/ 521130 w 756320"/>
              <a:gd name="connsiteY2" fmla="*/ 756162 h 1098665"/>
              <a:gd name="connsiteX3" fmla="*/ 457191 w 756320"/>
              <a:gd name="connsiteY3" fmla="*/ 756162 h 1098665"/>
              <a:gd name="connsiteX4" fmla="*/ 606756 w 756320"/>
              <a:gd name="connsiteY4" fmla="*/ 0 h 1098665"/>
              <a:gd name="connsiteX5" fmla="*/ 756320 w 756320"/>
              <a:gd name="connsiteY5" fmla="*/ 756162 h 1098665"/>
              <a:gd name="connsiteX6" fmla="*/ 692381 w 756320"/>
              <a:gd name="connsiteY6" fmla="*/ 756162 h 1098665"/>
              <a:gd name="connsiteX7" fmla="*/ 692381 w 756320"/>
              <a:gd name="connsiteY7" fmla="*/ 1098665 h 1098665"/>
              <a:gd name="connsiteX8" fmla="*/ 0 w 756320"/>
              <a:gd name="connsiteY8" fmla="*/ 1098665 h 1098665"/>
              <a:gd name="connsiteX9" fmla="*/ 0 w 756320"/>
              <a:gd name="connsiteY9" fmla="*/ 927413 h 1098665"/>
              <a:gd name="connsiteX0" fmla="*/ 0 w 756320"/>
              <a:gd name="connsiteY0" fmla="*/ 927413 h 1098665"/>
              <a:gd name="connsiteX1" fmla="*/ 499359 w 756320"/>
              <a:gd name="connsiteY1" fmla="*/ 981841 h 1098665"/>
              <a:gd name="connsiteX2" fmla="*/ 521130 w 756320"/>
              <a:gd name="connsiteY2" fmla="*/ 756162 h 1098665"/>
              <a:gd name="connsiteX3" fmla="*/ 457191 w 756320"/>
              <a:gd name="connsiteY3" fmla="*/ 756162 h 1098665"/>
              <a:gd name="connsiteX4" fmla="*/ 606756 w 756320"/>
              <a:gd name="connsiteY4" fmla="*/ 0 h 1098665"/>
              <a:gd name="connsiteX5" fmla="*/ 756320 w 756320"/>
              <a:gd name="connsiteY5" fmla="*/ 756162 h 1098665"/>
              <a:gd name="connsiteX6" fmla="*/ 692381 w 756320"/>
              <a:gd name="connsiteY6" fmla="*/ 756162 h 1098665"/>
              <a:gd name="connsiteX7" fmla="*/ 692381 w 756320"/>
              <a:gd name="connsiteY7" fmla="*/ 1098665 h 1098665"/>
              <a:gd name="connsiteX8" fmla="*/ 0 w 756320"/>
              <a:gd name="connsiteY8" fmla="*/ 1098665 h 1098665"/>
              <a:gd name="connsiteX9" fmla="*/ 0 w 756320"/>
              <a:gd name="connsiteY9" fmla="*/ 927413 h 1098665"/>
              <a:gd name="connsiteX0" fmla="*/ 108857 w 865177"/>
              <a:gd name="connsiteY0" fmla="*/ 927413 h 1359922"/>
              <a:gd name="connsiteX1" fmla="*/ 608216 w 865177"/>
              <a:gd name="connsiteY1" fmla="*/ 981841 h 1359922"/>
              <a:gd name="connsiteX2" fmla="*/ 629987 w 865177"/>
              <a:gd name="connsiteY2" fmla="*/ 756162 h 1359922"/>
              <a:gd name="connsiteX3" fmla="*/ 566048 w 865177"/>
              <a:gd name="connsiteY3" fmla="*/ 756162 h 1359922"/>
              <a:gd name="connsiteX4" fmla="*/ 715613 w 865177"/>
              <a:gd name="connsiteY4" fmla="*/ 0 h 1359922"/>
              <a:gd name="connsiteX5" fmla="*/ 865177 w 865177"/>
              <a:gd name="connsiteY5" fmla="*/ 756162 h 1359922"/>
              <a:gd name="connsiteX6" fmla="*/ 801238 w 865177"/>
              <a:gd name="connsiteY6" fmla="*/ 756162 h 1359922"/>
              <a:gd name="connsiteX7" fmla="*/ 801238 w 865177"/>
              <a:gd name="connsiteY7" fmla="*/ 1098665 h 1359922"/>
              <a:gd name="connsiteX8" fmla="*/ 0 w 865177"/>
              <a:gd name="connsiteY8" fmla="*/ 1359922 h 1359922"/>
              <a:gd name="connsiteX9" fmla="*/ 108857 w 865177"/>
              <a:gd name="connsiteY9" fmla="*/ 927413 h 1359922"/>
              <a:gd name="connsiteX0" fmla="*/ 108857 w 865177"/>
              <a:gd name="connsiteY0" fmla="*/ 1036270 h 1359922"/>
              <a:gd name="connsiteX1" fmla="*/ 608216 w 865177"/>
              <a:gd name="connsiteY1" fmla="*/ 981841 h 1359922"/>
              <a:gd name="connsiteX2" fmla="*/ 629987 w 865177"/>
              <a:gd name="connsiteY2" fmla="*/ 756162 h 1359922"/>
              <a:gd name="connsiteX3" fmla="*/ 566048 w 865177"/>
              <a:gd name="connsiteY3" fmla="*/ 756162 h 1359922"/>
              <a:gd name="connsiteX4" fmla="*/ 715613 w 865177"/>
              <a:gd name="connsiteY4" fmla="*/ 0 h 1359922"/>
              <a:gd name="connsiteX5" fmla="*/ 865177 w 865177"/>
              <a:gd name="connsiteY5" fmla="*/ 756162 h 1359922"/>
              <a:gd name="connsiteX6" fmla="*/ 801238 w 865177"/>
              <a:gd name="connsiteY6" fmla="*/ 756162 h 1359922"/>
              <a:gd name="connsiteX7" fmla="*/ 801238 w 865177"/>
              <a:gd name="connsiteY7" fmla="*/ 1098665 h 1359922"/>
              <a:gd name="connsiteX8" fmla="*/ 0 w 865177"/>
              <a:gd name="connsiteY8" fmla="*/ 1359922 h 1359922"/>
              <a:gd name="connsiteX9" fmla="*/ 108857 w 865177"/>
              <a:gd name="connsiteY9" fmla="*/ 1036270 h 1359922"/>
              <a:gd name="connsiteX0" fmla="*/ 0 w 876063"/>
              <a:gd name="connsiteY0" fmla="*/ 1036270 h 1359922"/>
              <a:gd name="connsiteX1" fmla="*/ 619102 w 876063"/>
              <a:gd name="connsiteY1" fmla="*/ 981841 h 1359922"/>
              <a:gd name="connsiteX2" fmla="*/ 640873 w 876063"/>
              <a:gd name="connsiteY2" fmla="*/ 756162 h 1359922"/>
              <a:gd name="connsiteX3" fmla="*/ 576934 w 876063"/>
              <a:gd name="connsiteY3" fmla="*/ 756162 h 1359922"/>
              <a:gd name="connsiteX4" fmla="*/ 726499 w 876063"/>
              <a:gd name="connsiteY4" fmla="*/ 0 h 1359922"/>
              <a:gd name="connsiteX5" fmla="*/ 876063 w 876063"/>
              <a:gd name="connsiteY5" fmla="*/ 756162 h 1359922"/>
              <a:gd name="connsiteX6" fmla="*/ 812124 w 876063"/>
              <a:gd name="connsiteY6" fmla="*/ 756162 h 1359922"/>
              <a:gd name="connsiteX7" fmla="*/ 812124 w 876063"/>
              <a:gd name="connsiteY7" fmla="*/ 1098665 h 1359922"/>
              <a:gd name="connsiteX8" fmla="*/ 10886 w 876063"/>
              <a:gd name="connsiteY8" fmla="*/ 1359922 h 1359922"/>
              <a:gd name="connsiteX9" fmla="*/ 0 w 876063"/>
              <a:gd name="connsiteY9" fmla="*/ 1036270 h 1359922"/>
              <a:gd name="connsiteX0" fmla="*/ 0 w 876063"/>
              <a:gd name="connsiteY0" fmla="*/ 1036270 h 1359922"/>
              <a:gd name="connsiteX1" fmla="*/ 619102 w 876063"/>
              <a:gd name="connsiteY1" fmla="*/ 981841 h 1359922"/>
              <a:gd name="connsiteX2" fmla="*/ 640873 w 876063"/>
              <a:gd name="connsiteY2" fmla="*/ 756162 h 1359922"/>
              <a:gd name="connsiteX3" fmla="*/ 576934 w 876063"/>
              <a:gd name="connsiteY3" fmla="*/ 756162 h 1359922"/>
              <a:gd name="connsiteX4" fmla="*/ 726499 w 876063"/>
              <a:gd name="connsiteY4" fmla="*/ 0 h 1359922"/>
              <a:gd name="connsiteX5" fmla="*/ 876063 w 876063"/>
              <a:gd name="connsiteY5" fmla="*/ 756162 h 1359922"/>
              <a:gd name="connsiteX6" fmla="*/ 812124 w 876063"/>
              <a:gd name="connsiteY6" fmla="*/ 756162 h 1359922"/>
              <a:gd name="connsiteX7" fmla="*/ 835852 w 876063"/>
              <a:gd name="connsiteY7" fmla="*/ 1350025 h 1359922"/>
              <a:gd name="connsiteX8" fmla="*/ 10886 w 876063"/>
              <a:gd name="connsiteY8" fmla="*/ 1359922 h 1359922"/>
              <a:gd name="connsiteX9" fmla="*/ 0 w 876063"/>
              <a:gd name="connsiteY9" fmla="*/ 1036270 h 1359922"/>
              <a:gd name="connsiteX0" fmla="*/ 0 w 876063"/>
              <a:gd name="connsiteY0" fmla="*/ 1036270 h 1359922"/>
              <a:gd name="connsiteX1" fmla="*/ 725876 w 876063"/>
              <a:gd name="connsiteY1" fmla="*/ 1068850 h 1359922"/>
              <a:gd name="connsiteX2" fmla="*/ 640873 w 876063"/>
              <a:gd name="connsiteY2" fmla="*/ 756162 h 1359922"/>
              <a:gd name="connsiteX3" fmla="*/ 576934 w 876063"/>
              <a:gd name="connsiteY3" fmla="*/ 756162 h 1359922"/>
              <a:gd name="connsiteX4" fmla="*/ 726499 w 876063"/>
              <a:gd name="connsiteY4" fmla="*/ 0 h 1359922"/>
              <a:gd name="connsiteX5" fmla="*/ 876063 w 876063"/>
              <a:gd name="connsiteY5" fmla="*/ 756162 h 1359922"/>
              <a:gd name="connsiteX6" fmla="*/ 812124 w 876063"/>
              <a:gd name="connsiteY6" fmla="*/ 756162 h 1359922"/>
              <a:gd name="connsiteX7" fmla="*/ 835852 w 876063"/>
              <a:gd name="connsiteY7" fmla="*/ 1350025 h 1359922"/>
              <a:gd name="connsiteX8" fmla="*/ 10886 w 876063"/>
              <a:gd name="connsiteY8" fmla="*/ 1359922 h 1359922"/>
              <a:gd name="connsiteX9" fmla="*/ 0 w 876063"/>
              <a:gd name="connsiteY9" fmla="*/ 1036270 h 1359922"/>
              <a:gd name="connsiteX0" fmla="*/ 0 w 876063"/>
              <a:gd name="connsiteY0" fmla="*/ 1036270 h 1359922"/>
              <a:gd name="connsiteX1" fmla="*/ 619102 w 876063"/>
              <a:gd name="connsiteY1" fmla="*/ 1068850 h 1359922"/>
              <a:gd name="connsiteX2" fmla="*/ 640873 w 876063"/>
              <a:gd name="connsiteY2" fmla="*/ 756162 h 1359922"/>
              <a:gd name="connsiteX3" fmla="*/ 576934 w 876063"/>
              <a:gd name="connsiteY3" fmla="*/ 756162 h 1359922"/>
              <a:gd name="connsiteX4" fmla="*/ 726499 w 876063"/>
              <a:gd name="connsiteY4" fmla="*/ 0 h 1359922"/>
              <a:gd name="connsiteX5" fmla="*/ 876063 w 876063"/>
              <a:gd name="connsiteY5" fmla="*/ 756162 h 1359922"/>
              <a:gd name="connsiteX6" fmla="*/ 812124 w 876063"/>
              <a:gd name="connsiteY6" fmla="*/ 756162 h 1359922"/>
              <a:gd name="connsiteX7" fmla="*/ 835852 w 876063"/>
              <a:gd name="connsiteY7" fmla="*/ 1350025 h 1359922"/>
              <a:gd name="connsiteX8" fmla="*/ 10886 w 876063"/>
              <a:gd name="connsiteY8" fmla="*/ 1359922 h 1359922"/>
              <a:gd name="connsiteX9" fmla="*/ 0 w 876063"/>
              <a:gd name="connsiteY9" fmla="*/ 1036270 h 1359922"/>
              <a:gd name="connsiteX0" fmla="*/ 0 w 876063"/>
              <a:gd name="connsiteY0" fmla="*/ 1036270 h 1359922"/>
              <a:gd name="connsiteX1" fmla="*/ 619102 w 876063"/>
              <a:gd name="connsiteY1" fmla="*/ 1068850 h 1359922"/>
              <a:gd name="connsiteX2" fmla="*/ 640873 w 876063"/>
              <a:gd name="connsiteY2" fmla="*/ 756162 h 1359922"/>
              <a:gd name="connsiteX3" fmla="*/ 576934 w 876063"/>
              <a:gd name="connsiteY3" fmla="*/ 756162 h 1359922"/>
              <a:gd name="connsiteX4" fmla="*/ 726499 w 876063"/>
              <a:gd name="connsiteY4" fmla="*/ 0 h 1359922"/>
              <a:gd name="connsiteX5" fmla="*/ 876063 w 876063"/>
              <a:gd name="connsiteY5" fmla="*/ 756162 h 1359922"/>
              <a:gd name="connsiteX6" fmla="*/ 812124 w 876063"/>
              <a:gd name="connsiteY6" fmla="*/ 756162 h 1359922"/>
              <a:gd name="connsiteX7" fmla="*/ 835852 w 876063"/>
              <a:gd name="connsiteY7" fmla="*/ 1350025 h 1359922"/>
              <a:gd name="connsiteX8" fmla="*/ 10886 w 876063"/>
              <a:gd name="connsiteY8" fmla="*/ 1359922 h 1359922"/>
              <a:gd name="connsiteX9" fmla="*/ 0 w 876063"/>
              <a:gd name="connsiteY9" fmla="*/ 1036270 h 1359922"/>
              <a:gd name="connsiteX0" fmla="*/ 0 w 876063"/>
              <a:gd name="connsiteY0" fmla="*/ 1055606 h 1359922"/>
              <a:gd name="connsiteX1" fmla="*/ 619102 w 876063"/>
              <a:gd name="connsiteY1" fmla="*/ 1068850 h 1359922"/>
              <a:gd name="connsiteX2" fmla="*/ 640873 w 876063"/>
              <a:gd name="connsiteY2" fmla="*/ 756162 h 1359922"/>
              <a:gd name="connsiteX3" fmla="*/ 576934 w 876063"/>
              <a:gd name="connsiteY3" fmla="*/ 756162 h 1359922"/>
              <a:gd name="connsiteX4" fmla="*/ 726499 w 876063"/>
              <a:gd name="connsiteY4" fmla="*/ 0 h 1359922"/>
              <a:gd name="connsiteX5" fmla="*/ 876063 w 876063"/>
              <a:gd name="connsiteY5" fmla="*/ 756162 h 1359922"/>
              <a:gd name="connsiteX6" fmla="*/ 812124 w 876063"/>
              <a:gd name="connsiteY6" fmla="*/ 756162 h 1359922"/>
              <a:gd name="connsiteX7" fmla="*/ 835852 w 876063"/>
              <a:gd name="connsiteY7" fmla="*/ 1350025 h 1359922"/>
              <a:gd name="connsiteX8" fmla="*/ 10886 w 876063"/>
              <a:gd name="connsiteY8" fmla="*/ 1359922 h 1359922"/>
              <a:gd name="connsiteX9" fmla="*/ 0 w 876063"/>
              <a:gd name="connsiteY9" fmla="*/ 1055606 h 1359922"/>
              <a:gd name="connsiteX0" fmla="*/ 0 w 887927"/>
              <a:gd name="connsiteY0" fmla="*/ 1123279 h 1359922"/>
              <a:gd name="connsiteX1" fmla="*/ 630966 w 887927"/>
              <a:gd name="connsiteY1" fmla="*/ 1068850 h 1359922"/>
              <a:gd name="connsiteX2" fmla="*/ 652737 w 887927"/>
              <a:gd name="connsiteY2" fmla="*/ 756162 h 1359922"/>
              <a:gd name="connsiteX3" fmla="*/ 588798 w 887927"/>
              <a:gd name="connsiteY3" fmla="*/ 756162 h 1359922"/>
              <a:gd name="connsiteX4" fmla="*/ 738363 w 887927"/>
              <a:gd name="connsiteY4" fmla="*/ 0 h 1359922"/>
              <a:gd name="connsiteX5" fmla="*/ 887927 w 887927"/>
              <a:gd name="connsiteY5" fmla="*/ 756162 h 1359922"/>
              <a:gd name="connsiteX6" fmla="*/ 823988 w 887927"/>
              <a:gd name="connsiteY6" fmla="*/ 756162 h 1359922"/>
              <a:gd name="connsiteX7" fmla="*/ 847716 w 887927"/>
              <a:gd name="connsiteY7" fmla="*/ 1350025 h 1359922"/>
              <a:gd name="connsiteX8" fmla="*/ 22750 w 887927"/>
              <a:gd name="connsiteY8" fmla="*/ 1359922 h 1359922"/>
              <a:gd name="connsiteX9" fmla="*/ 0 w 887927"/>
              <a:gd name="connsiteY9" fmla="*/ 1123279 h 1359922"/>
              <a:gd name="connsiteX0" fmla="*/ 0 w 887927"/>
              <a:gd name="connsiteY0" fmla="*/ 1123279 h 1359922"/>
              <a:gd name="connsiteX1" fmla="*/ 714013 w 887927"/>
              <a:gd name="connsiteY1" fmla="*/ 1184863 h 1359922"/>
              <a:gd name="connsiteX2" fmla="*/ 652737 w 887927"/>
              <a:gd name="connsiteY2" fmla="*/ 756162 h 1359922"/>
              <a:gd name="connsiteX3" fmla="*/ 588798 w 887927"/>
              <a:gd name="connsiteY3" fmla="*/ 756162 h 1359922"/>
              <a:gd name="connsiteX4" fmla="*/ 738363 w 887927"/>
              <a:gd name="connsiteY4" fmla="*/ 0 h 1359922"/>
              <a:gd name="connsiteX5" fmla="*/ 887927 w 887927"/>
              <a:gd name="connsiteY5" fmla="*/ 756162 h 1359922"/>
              <a:gd name="connsiteX6" fmla="*/ 823988 w 887927"/>
              <a:gd name="connsiteY6" fmla="*/ 756162 h 1359922"/>
              <a:gd name="connsiteX7" fmla="*/ 847716 w 887927"/>
              <a:gd name="connsiteY7" fmla="*/ 1350025 h 1359922"/>
              <a:gd name="connsiteX8" fmla="*/ 22750 w 887927"/>
              <a:gd name="connsiteY8" fmla="*/ 1359922 h 1359922"/>
              <a:gd name="connsiteX9" fmla="*/ 0 w 887927"/>
              <a:gd name="connsiteY9" fmla="*/ 1123279 h 1359922"/>
              <a:gd name="connsiteX0" fmla="*/ 0 w 887927"/>
              <a:gd name="connsiteY0" fmla="*/ 1123279 h 1359922"/>
              <a:gd name="connsiteX1" fmla="*/ 666557 w 887927"/>
              <a:gd name="connsiteY1" fmla="*/ 1184863 h 1359922"/>
              <a:gd name="connsiteX2" fmla="*/ 652737 w 887927"/>
              <a:gd name="connsiteY2" fmla="*/ 756162 h 1359922"/>
              <a:gd name="connsiteX3" fmla="*/ 588798 w 887927"/>
              <a:gd name="connsiteY3" fmla="*/ 756162 h 1359922"/>
              <a:gd name="connsiteX4" fmla="*/ 738363 w 887927"/>
              <a:gd name="connsiteY4" fmla="*/ 0 h 1359922"/>
              <a:gd name="connsiteX5" fmla="*/ 887927 w 887927"/>
              <a:gd name="connsiteY5" fmla="*/ 756162 h 1359922"/>
              <a:gd name="connsiteX6" fmla="*/ 823988 w 887927"/>
              <a:gd name="connsiteY6" fmla="*/ 756162 h 1359922"/>
              <a:gd name="connsiteX7" fmla="*/ 847716 w 887927"/>
              <a:gd name="connsiteY7" fmla="*/ 1350025 h 1359922"/>
              <a:gd name="connsiteX8" fmla="*/ 22750 w 887927"/>
              <a:gd name="connsiteY8" fmla="*/ 1359922 h 1359922"/>
              <a:gd name="connsiteX9" fmla="*/ 0 w 887927"/>
              <a:gd name="connsiteY9" fmla="*/ 1123279 h 135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7927" h="1359922">
                <a:moveTo>
                  <a:pt x="0" y="1123279"/>
                </a:moveTo>
                <a:cubicBezTo>
                  <a:pt x="173710" y="1243022"/>
                  <a:pt x="492847" y="1146192"/>
                  <a:pt x="666557" y="1184863"/>
                </a:cubicBezTo>
                <a:lnTo>
                  <a:pt x="652737" y="756162"/>
                </a:lnTo>
                <a:lnTo>
                  <a:pt x="588798" y="756162"/>
                </a:lnTo>
                <a:lnTo>
                  <a:pt x="738363" y="0"/>
                </a:lnTo>
                <a:lnTo>
                  <a:pt x="887927" y="756162"/>
                </a:lnTo>
                <a:lnTo>
                  <a:pt x="823988" y="756162"/>
                </a:lnTo>
                <a:lnTo>
                  <a:pt x="847716" y="1350025"/>
                </a:lnTo>
                <a:lnTo>
                  <a:pt x="22750" y="1359922"/>
                </a:lnTo>
                <a:lnTo>
                  <a:pt x="0" y="1123279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5" name="Стрелка углом вверх 24"/>
          <p:cNvSpPr/>
          <p:nvPr/>
        </p:nvSpPr>
        <p:spPr>
          <a:xfrm rot="16200000">
            <a:off x="2817619" y="3959420"/>
            <a:ext cx="341084" cy="1007443"/>
          </a:xfrm>
          <a:prstGeom prst="bent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8439506" y="1412875"/>
            <a:ext cx="431800" cy="2159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8470973" y="1628775"/>
            <a:ext cx="431800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8449448" y="1079935"/>
            <a:ext cx="431800" cy="360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8532440" y="2780928"/>
            <a:ext cx="276999" cy="648072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>
              <a:defRPr/>
            </a:pPr>
            <a:r>
              <a:rPr lang="ru-RU" sz="600" dirty="0">
                <a:solidFill>
                  <a:schemeClr val="bg1"/>
                </a:solidFill>
                <a:latin typeface="Arial Black" pitchFamily="34" charset="0"/>
              </a:rPr>
              <a:t>ПОДУРОВНИ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8520737" y="2869146"/>
            <a:ext cx="433387" cy="288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8513209" y="3378654"/>
            <a:ext cx="433387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8513209" y="3162754"/>
            <a:ext cx="433387" cy="2159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8604249" y="2869146"/>
            <a:ext cx="276999" cy="673927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>
              <a:defRPr/>
            </a:pPr>
            <a:r>
              <a:rPr lang="ru-RU" sz="600" b="1" dirty="0">
                <a:solidFill>
                  <a:schemeClr val="bg1"/>
                </a:solidFill>
                <a:latin typeface="Arial Black" pitchFamily="34" charset="0"/>
              </a:rPr>
              <a:t>ПОДУРОВНИ</a:t>
            </a:r>
          </a:p>
        </p:txBody>
      </p:sp>
      <p:sp>
        <p:nvSpPr>
          <p:cNvPr id="35" name="TextBox 14"/>
          <p:cNvSpPr txBox="1">
            <a:spLocks noChangeArrowheads="1"/>
          </p:cNvSpPr>
          <p:nvPr/>
        </p:nvSpPr>
        <p:spPr bwMode="auto">
          <a:xfrm>
            <a:off x="2700338" y="3213100"/>
            <a:ext cx="3384550" cy="938213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100" dirty="0">
                <a:solidFill>
                  <a:srgbClr val="0070C0"/>
                </a:solidFill>
                <a:latin typeface="+mj-lt"/>
                <a:cs typeface="Arial" charset="0"/>
              </a:rPr>
              <a:t>Диплом специалиста (</a:t>
            </a:r>
            <a:r>
              <a:rPr lang="ru-RU" sz="1100" b="1" dirty="0">
                <a:solidFill>
                  <a:srgbClr val="0070C0"/>
                </a:solidFill>
                <a:latin typeface="+mj-lt"/>
                <a:cs typeface="Arial" charset="0"/>
              </a:rPr>
              <a:t>±</a:t>
            </a:r>
            <a:r>
              <a:rPr lang="ru-RU" sz="1100" dirty="0">
                <a:solidFill>
                  <a:srgbClr val="0070C0"/>
                </a:solidFill>
                <a:latin typeface="+mj-lt"/>
                <a:cs typeface="Arial" charset="0"/>
              </a:rPr>
              <a:t> удостоверение об окончании ординатуры)</a:t>
            </a:r>
          </a:p>
          <a:p>
            <a:r>
              <a:rPr lang="ru-RU" sz="1100" dirty="0">
                <a:solidFill>
                  <a:srgbClr val="0070C0"/>
                </a:solidFill>
                <a:latin typeface="+mj-lt"/>
                <a:cs typeface="Arial" charset="0"/>
              </a:rPr>
              <a:t>Документ, подтверждающий стаж</a:t>
            </a:r>
          </a:p>
          <a:p>
            <a:r>
              <a:rPr lang="ru-RU" sz="1100" dirty="0">
                <a:solidFill>
                  <a:srgbClr val="0070C0"/>
                </a:solidFill>
                <a:latin typeface="+mj-lt"/>
                <a:cs typeface="Arial" charset="0"/>
              </a:rPr>
              <a:t>Профессиональное портфолио</a:t>
            </a:r>
          </a:p>
          <a:p>
            <a:r>
              <a:rPr lang="ru-RU" sz="1100" dirty="0">
                <a:solidFill>
                  <a:srgbClr val="0070C0"/>
                </a:solidFill>
                <a:latin typeface="+mj-lt"/>
                <a:cs typeface="Arial" charset="0"/>
              </a:rPr>
              <a:t>Свидетельство об аккредитации</a:t>
            </a:r>
          </a:p>
        </p:txBody>
      </p:sp>
      <p:sp>
        <p:nvSpPr>
          <p:cNvPr id="36" name="Стрелка вправо 35"/>
          <p:cNvSpPr/>
          <p:nvPr/>
        </p:nvSpPr>
        <p:spPr>
          <a:xfrm rot="16200000">
            <a:off x="4489351" y="4309253"/>
            <a:ext cx="471152" cy="16144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6483489" y="1080172"/>
            <a:ext cx="2016125" cy="792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СВИДЕТЕЛЬСТВО ОБ АККРЕДИТАЦИИ </a:t>
            </a:r>
          </a:p>
          <a:p>
            <a:pPr algn="ctr">
              <a:defRPr/>
            </a:pPr>
            <a:r>
              <a:rPr lang="ru-RU" sz="12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7,8 </a:t>
            </a:r>
            <a:r>
              <a:rPr lang="ru-RU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и 9 квалификационные уровни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533020" y="1012528"/>
            <a:ext cx="276999" cy="648072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>
              <a:defRPr/>
            </a:pPr>
            <a:r>
              <a:rPr lang="ru-RU" sz="600" b="1" dirty="0">
                <a:solidFill>
                  <a:schemeClr val="bg1"/>
                </a:solidFill>
                <a:latin typeface="Arial Black" pitchFamily="34" charset="0"/>
              </a:rPr>
              <a:t>ПОДУРОВНИ</a:t>
            </a:r>
          </a:p>
        </p:txBody>
      </p:sp>
    </p:spTree>
    <p:extLst>
      <p:ext uri="{BB962C8B-B14F-4D97-AF65-F5344CB8AC3E}">
        <p14:creationId xmlns:p14="http://schemas.microsoft.com/office/powerpoint/2010/main" val="161551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85775" y="428625"/>
            <a:ext cx="8229600" cy="642938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400" b="1" dirty="0" smtClean="0">
                <a:solidFill>
                  <a:schemeClr val="bg1"/>
                </a:solidFill>
              </a:rPr>
              <a:t>Переходный период в формировании и наладке единой национальной системы аккредитации </a:t>
            </a:r>
            <a:endParaRPr lang="fr-CA" sz="2400" b="1" dirty="0" smtClean="0">
              <a:solidFill>
                <a:schemeClr val="bg1"/>
              </a:solidFill>
            </a:endParaRP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ltGray">
          <a:xfrm>
            <a:off x="66879" y="1830524"/>
            <a:ext cx="5873273" cy="1742492"/>
          </a:xfrm>
          <a:prstGeom prst="rightArrow">
            <a:avLst>
              <a:gd name="adj1" fmla="val 79306"/>
              <a:gd name="adj2" fmla="val 32395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  <a:alpha val="2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rgbClr val="002060"/>
                </a:solidFill>
              </a:rPr>
              <a:t>Подготовка основополагающих документов, </a:t>
            </a:r>
            <a:endParaRPr lang="ru-RU" b="1" dirty="0" smtClean="0">
              <a:solidFill>
                <a:srgbClr val="002060"/>
              </a:solidFill>
            </a:endParaRPr>
          </a:p>
          <a:p>
            <a:r>
              <a:rPr lang="ru-RU" b="1" dirty="0" smtClean="0">
                <a:solidFill>
                  <a:srgbClr val="002060"/>
                </a:solidFill>
              </a:rPr>
              <a:t>необходимых </a:t>
            </a:r>
            <a:r>
              <a:rPr lang="ru-RU" b="1" dirty="0">
                <a:solidFill>
                  <a:srgbClr val="002060"/>
                </a:solidFill>
              </a:rPr>
              <a:t>для создания единой национальной </a:t>
            </a:r>
            <a:endParaRPr lang="ru-RU" b="1" dirty="0" smtClean="0">
              <a:solidFill>
                <a:srgbClr val="002060"/>
              </a:solidFill>
            </a:endParaRPr>
          </a:p>
          <a:p>
            <a:r>
              <a:rPr lang="ru-RU" b="1" dirty="0" smtClean="0">
                <a:solidFill>
                  <a:srgbClr val="002060"/>
                </a:solidFill>
              </a:rPr>
              <a:t>системы </a:t>
            </a:r>
            <a:r>
              <a:rPr lang="ru-RU" b="1" dirty="0">
                <a:solidFill>
                  <a:srgbClr val="002060"/>
                </a:solidFill>
              </a:rPr>
              <a:t>аккредитации</a:t>
            </a:r>
            <a:r>
              <a:rPr lang="ru-RU" b="1" dirty="0" smtClean="0">
                <a:solidFill>
                  <a:srgbClr val="002060"/>
                </a:solidFill>
              </a:rPr>
              <a:t>, формирование </a:t>
            </a:r>
          </a:p>
          <a:p>
            <a:r>
              <a:rPr lang="ru-RU" b="1" dirty="0" smtClean="0">
                <a:solidFill>
                  <a:srgbClr val="002060"/>
                </a:solidFill>
              </a:rPr>
              <a:t>организационной </a:t>
            </a:r>
            <a:r>
              <a:rPr lang="ru-RU" b="1" dirty="0">
                <a:solidFill>
                  <a:srgbClr val="002060"/>
                </a:solidFill>
              </a:rPr>
              <a:t>структуры </a:t>
            </a:r>
            <a:r>
              <a:rPr lang="ru-RU" b="1" dirty="0" smtClean="0">
                <a:solidFill>
                  <a:srgbClr val="002060"/>
                </a:solidFill>
              </a:rPr>
              <a:t>единой</a:t>
            </a:r>
          </a:p>
          <a:p>
            <a:r>
              <a:rPr lang="ru-RU" b="1" dirty="0" smtClean="0">
                <a:solidFill>
                  <a:srgbClr val="002060"/>
                </a:solidFill>
              </a:rPr>
              <a:t>национальной </a:t>
            </a:r>
            <a:r>
              <a:rPr lang="ru-RU" b="1" dirty="0">
                <a:solidFill>
                  <a:srgbClr val="002060"/>
                </a:solidFill>
              </a:rPr>
              <a:t>системы </a:t>
            </a:r>
            <a:r>
              <a:rPr lang="ru-RU" b="1" dirty="0" smtClean="0">
                <a:solidFill>
                  <a:srgbClr val="002060"/>
                </a:solidFill>
              </a:rPr>
              <a:t>аккредитации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ltGray">
          <a:xfrm>
            <a:off x="89664" y="3858056"/>
            <a:ext cx="6714584" cy="1742492"/>
          </a:xfrm>
          <a:prstGeom prst="rightArrow">
            <a:avLst>
              <a:gd name="adj1" fmla="val 79306"/>
              <a:gd name="adj2" fmla="val 32395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  <a:alpha val="2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rgbClr val="002060"/>
                </a:solidFill>
              </a:rPr>
              <a:t>Ф</a:t>
            </a:r>
            <a:r>
              <a:rPr lang="ru-RU" b="1" dirty="0" smtClean="0">
                <a:solidFill>
                  <a:srgbClr val="002060"/>
                </a:solidFill>
              </a:rPr>
              <a:t>ормирование </a:t>
            </a:r>
            <a:r>
              <a:rPr lang="ru-RU" b="1" dirty="0">
                <a:solidFill>
                  <a:srgbClr val="002060"/>
                </a:solidFill>
              </a:rPr>
              <a:t>методической и </a:t>
            </a:r>
            <a:endParaRPr lang="ru-RU" b="1" dirty="0" smtClean="0">
              <a:solidFill>
                <a:srgbClr val="002060"/>
              </a:solidFill>
            </a:endParaRPr>
          </a:p>
          <a:p>
            <a:r>
              <a:rPr lang="ru-RU" b="1" dirty="0" smtClean="0">
                <a:solidFill>
                  <a:srgbClr val="002060"/>
                </a:solidFill>
              </a:rPr>
              <a:t>материально-технической </a:t>
            </a:r>
            <a:r>
              <a:rPr lang="ru-RU" b="1" dirty="0">
                <a:solidFill>
                  <a:srgbClr val="002060"/>
                </a:solidFill>
              </a:rPr>
              <a:t>базы единой национальной </a:t>
            </a:r>
            <a:endParaRPr lang="ru-RU" b="1" dirty="0" smtClean="0">
              <a:solidFill>
                <a:srgbClr val="002060"/>
              </a:solidFill>
            </a:endParaRPr>
          </a:p>
          <a:p>
            <a:r>
              <a:rPr lang="ru-RU" b="1" dirty="0" smtClean="0">
                <a:solidFill>
                  <a:srgbClr val="002060"/>
                </a:solidFill>
              </a:rPr>
              <a:t>системы </a:t>
            </a:r>
            <a:r>
              <a:rPr lang="ru-RU" b="1" dirty="0">
                <a:solidFill>
                  <a:srgbClr val="002060"/>
                </a:solidFill>
              </a:rPr>
              <a:t>аккредитации</a:t>
            </a:r>
          </a:p>
        </p:txBody>
      </p:sp>
      <p:sp>
        <p:nvSpPr>
          <p:cNvPr id="2" name="Блок-схема: документ 1"/>
          <p:cNvSpPr/>
          <p:nvPr/>
        </p:nvSpPr>
        <p:spPr>
          <a:xfrm>
            <a:off x="6085722" y="1916832"/>
            <a:ext cx="2014669" cy="1238436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rgbClr val="C00000"/>
                </a:solidFill>
              </a:rPr>
              <a:t>2014г. </a:t>
            </a:r>
            <a:r>
              <a:rPr lang="ru-RU" sz="2000" b="1" dirty="0" smtClean="0">
                <a:solidFill>
                  <a:srgbClr val="C00000"/>
                </a:solidFill>
              </a:rPr>
              <a:t>-                  </a:t>
            </a:r>
            <a:r>
              <a:rPr lang="en-US" sz="2000" b="1" dirty="0" smtClean="0">
                <a:solidFill>
                  <a:srgbClr val="C00000"/>
                </a:solidFill>
              </a:rPr>
              <a:t>I </a:t>
            </a:r>
            <a:r>
              <a:rPr lang="ru-RU" sz="2000" b="1" dirty="0">
                <a:solidFill>
                  <a:srgbClr val="C00000"/>
                </a:solidFill>
              </a:rPr>
              <a:t>квартал </a:t>
            </a:r>
            <a:r>
              <a:rPr lang="ru-RU" sz="2000" b="1" dirty="0" smtClean="0">
                <a:solidFill>
                  <a:srgbClr val="C00000"/>
                </a:solidFill>
              </a:rPr>
              <a:t>2015 г</a:t>
            </a:r>
            <a:r>
              <a:rPr lang="ru-RU" sz="2000" b="1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6" name="Блок-схема: документ 5"/>
          <p:cNvSpPr/>
          <p:nvPr/>
        </p:nvSpPr>
        <p:spPr>
          <a:xfrm>
            <a:off x="6876256" y="4005064"/>
            <a:ext cx="2088232" cy="1238436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II</a:t>
            </a:r>
            <a:r>
              <a:rPr lang="ru-RU" sz="2000" b="1" dirty="0">
                <a:solidFill>
                  <a:srgbClr val="C00000"/>
                </a:solidFill>
              </a:rPr>
              <a:t>-</a:t>
            </a:r>
            <a:r>
              <a:rPr lang="en-US" sz="2000" b="1" dirty="0">
                <a:solidFill>
                  <a:srgbClr val="C00000"/>
                </a:solidFill>
              </a:rPr>
              <a:t>IV </a:t>
            </a:r>
            <a:r>
              <a:rPr lang="ru-RU" sz="2000" b="1" dirty="0">
                <a:solidFill>
                  <a:srgbClr val="C00000"/>
                </a:solidFill>
              </a:rPr>
              <a:t> кварталы </a:t>
            </a:r>
            <a:r>
              <a:rPr lang="ru-RU" sz="2000" b="1" dirty="0" smtClean="0">
                <a:solidFill>
                  <a:srgbClr val="C00000"/>
                </a:solidFill>
              </a:rPr>
              <a:t>2015 г.</a:t>
            </a:r>
            <a:endParaRPr lang="ru-RU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63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85775" y="428625"/>
            <a:ext cx="8229600" cy="642938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400" b="1" dirty="0" smtClean="0">
                <a:solidFill>
                  <a:schemeClr val="bg1"/>
                </a:solidFill>
              </a:rPr>
              <a:t>Подготовительные мероприятия для создания системы аккредитации </a:t>
            </a:r>
            <a:endParaRPr lang="fr-CA" sz="2400" b="1" dirty="0" smtClean="0">
              <a:solidFill>
                <a:schemeClr val="bg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23528" y="1268760"/>
            <a:ext cx="849694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b="1" dirty="0">
                <a:solidFill>
                  <a:srgbClr val="002060"/>
                </a:solidFill>
              </a:rPr>
              <a:t>перечень документов, регламентирующих проведение всех этапов аккредитации специалистов</a:t>
            </a:r>
            <a:r>
              <a:rPr lang="ru-RU" sz="2000" b="1" dirty="0" smtClean="0">
                <a:solidFill>
                  <a:srgbClr val="002060"/>
                </a:solidFill>
              </a:rPr>
              <a:t>;</a:t>
            </a:r>
          </a:p>
          <a:p>
            <a:endParaRPr lang="ru-RU" sz="2000" b="1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b="1" dirty="0">
                <a:solidFill>
                  <a:srgbClr val="002060"/>
                </a:solidFill>
              </a:rPr>
              <a:t>большая часть регламентов уже описана</a:t>
            </a:r>
            <a:r>
              <a:rPr lang="ru-RU" sz="2000" b="1" dirty="0" smtClean="0">
                <a:solidFill>
                  <a:srgbClr val="002060"/>
                </a:solidFill>
              </a:rPr>
              <a:t>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000" b="1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b="1" dirty="0">
                <a:solidFill>
                  <a:srgbClr val="002060"/>
                </a:solidFill>
              </a:rPr>
              <a:t>пилотные разработки по созданию единой информационно-аналитической системы аккредитации</a:t>
            </a:r>
            <a:r>
              <a:rPr lang="ru-RU" sz="2000" b="1" dirty="0" smtClean="0">
                <a:solidFill>
                  <a:srgbClr val="002060"/>
                </a:solidFill>
              </a:rPr>
              <a:t>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000" b="1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b="1" dirty="0">
                <a:solidFill>
                  <a:srgbClr val="002060"/>
                </a:solidFill>
              </a:rPr>
              <a:t>технические регламенты национального тестирования; </a:t>
            </a:r>
            <a:endParaRPr lang="ru-RU" sz="2000" b="1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000" b="1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b="1" dirty="0">
                <a:solidFill>
                  <a:srgbClr val="002060"/>
                </a:solidFill>
              </a:rPr>
              <a:t>расчеты потребностей технических средств, оргтехники и базового </a:t>
            </a:r>
            <a:r>
              <a:rPr lang="ru-RU" sz="2000" b="1" dirty="0" err="1">
                <a:solidFill>
                  <a:srgbClr val="002060"/>
                </a:solidFill>
              </a:rPr>
              <a:t>симуляционного</a:t>
            </a:r>
            <a:r>
              <a:rPr lang="ru-RU" sz="2000" b="1" dirty="0">
                <a:solidFill>
                  <a:srgbClr val="002060"/>
                </a:solidFill>
              </a:rPr>
              <a:t> оборудования для Национального и окружного центра аккредитации</a:t>
            </a:r>
            <a:r>
              <a:rPr lang="ru-RU" sz="2000" b="1" dirty="0" smtClean="0">
                <a:solidFill>
                  <a:srgbClr val="002060"/>
                </a:solidFill>
              </a:rPr>
              <a:t>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000" b="1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b="1" dirty="0">
                <a:solidFill>
                  <a:srgbClr val="002060"/>
                </a:solidFill>
              </a:rPr>
              <a:t>проекты планов финансово-хозяйственной деятельности для уполномоченных организаций национальной системы аккредитации медицинских </a:t>
            </a:r>
            <a:r>
              <a:rPr lang="ru-RU" sz="2000" b="1" dirty="0" smtClean="0">
                <a:solidFill>
                  <a:srgbClr val="002060"/>
                </a:solidFill>
              </a:rPr>
              <a:t>работников;</a:t>
            </a:r>
            <a:endParaRPr lang="ru-RU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84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143125" y="274638"/>
            <a:ext cx="6543675" cy="1143000"/>
          </a:xfrm>
        </p:spPr>
        <p:txBody>
          <a:bodyPr/>
          <a:lstStyle/>
          <a:p>
            <a:pPr algn="l"/>
            <a:r>
              <a:rPr lang="fr-CA" altLang="ru-RU" smtClean="0">
                <a:solidFill>
                  <a:srgbClr val="438BC4"/>
                </a:solidFill>
              </a:rPr>
              <a:t>Title</a:t>
            </a:r>
          </a:p>
        </p:txBody>
      </p:sp>
      <p:pic>
        <p:nvPicPr>
          <p:cNvPr id="4" name="Picture 2" descr="Владимир Владимирович Путин">
            <a:hlinkClick r:id="rId2" tooltip="Владимир Владимирович Путин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90030"/>
            <a:ext cx="3602597" cy="51718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Содержимое 2"/>
          <p:cNvSpPr txBox="1">
            <a:spLocks/>
          </p:cNvSpPr>
          <p:nvPr/>
        </p:nvSpPr>
        <p:spPr>
          <a:xfrm>
            <a:off x="4716016" y="260648"/>
            <a:ext cx="3744416" cy="4598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Font typeface="Arial" charset="0"/>
              <a:buNone/>
            </a:pPr>
            <a:r>
              <a:rPr lang="ru-RU" sz="2800" dirty="0" smtClean="0">
                <a:latin typeface="Arial" charset="0"/>
                <a:cs typeface="Arial" charset="0"/>
              </a:rPr>
              <a:t>	</a:t>
            </a:r>
            <a:r>
              <a:rPr lang="ru-RU" sz="33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«Нужно максимально настроить профессиональное образование на потребности экономики, на решение задач развития как отдельных регионов, так и страны в целом».</a:t>
            </a:r>
          </a:p>
          <a:p>
            <a:pPr algn="r">
              <a:buFont typeface="Arial" charset="0"/>
              <a:buNone/>
            </a:pPr>
            <a:endParaRPr lang="ru-RU" sz="33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charset="0"/>
            </a:endParaRPr>
          </a:p>
          <a:p>
            <a:pPr algn="r">
              <a:buFont typeface="Arial" charset="0"/>
              <a:buNone/>
            </a:pPr>
            <a:r>
              <a:rPr lang="ru-RU" sz="38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rPr>
              <a:t>В.В. Путин</a:t>
            </a:r>
          </a:p>
        </p:txBody>
      </p:sp>
    </p:spTree>
    <p:extLst>
      <p:ext uri="{BB962C8B-B14F-4D97-AF65-F5344CB8AC3E}">
        <p14:creationId xmlns:p14="http://schemas.microsoft.com/office/powerpoint/2010/main" val="42215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old HQ Photo &quot; PixelBrush - Портал о дизайне. Скачать фото, картинки, обои, рисунки, иконки, клипарты, векторный клипарт беспл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42888"/>
            <a:ext cx="8964613" cy="672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TextBox 4"/>
          <p:cNvSpPr txBox="1">
            <a:spLocks noChangeArrowheads="1"/>
          </p:cNvSpPr>
          <p:nvPr/>
        </p:nvSpPr>
        <p:spPr bwMode="auto">
          <a:xfrm>
            <a:off x="5292725" y="2492375"/>
            <a:ext cx="3527425" cy="1200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/>
              <a:t>Прямые затраты на Национальную систему аккредитации медицинских работников</a:t>
            </a:r>
          </a:p>
        </p:txBody>
      </p:sp>
      <p:sp>
        <p:nvSpPr>
          <p:cNvPr id="15364" name="TextBox 5"/>
          <p:cNvSpPr txBox="1">
            <a:spLocks noChangeArrowheads="1"/>
          </p:cNvSpPr>
          <p:nvPr/>
        </p:nvSpPr>
        <p:spPr bwMode="auto">
          <a:xfrm>
            <a:off x="179388" y="2708275"/>
            <a:ext cx="3529012" cy="3698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/>
              <a:t>Врачебные ошибки</a:t>
            </a:r>
          </a:p>
        </p:txBody>
      </p:sp>
      <p:sp>
        <p:nvSpPr>
          <p:cNvPr id="15365" name="TextBox 6"/>
          <p:cNvSpPr txBox="1">
            <a:spLocks noChangeArrowheads="1"/>
          </p:cNvSpPr>
          <p:nvPr/>
        </p:nvSpPr>
        <p:spPr bwMode="auto">
          <a:xfrm>
            <a:off x="179388" y="3149600"/>
            <a:ext cx="3529012" cy="9239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/>
              <a:t>Осложнения (в </a:t>
            </a:r>
            <a:r>
              <a:rPr lang="ru-RU" dirty="0" err="1"/>
              <a:t>т.ч</a:t>
            </a:r>
            <a:r>
              <a:rPr lang="ru-RU" dirty="0"/>
              <a:t>. приводящие к стройкой утрате </a:t>
            </a:r>
            <a:r>
              <a:rPr lang="ru-RU" dirty="0" err="1"/>
              <a:t>трудоспобности</a:t>
            </a:r>
            <a:r>
              <a:rPr lang="ru-RU" dirty="0"/>
              <a:t> и смерти)</a:t>
            </a:r>
          </a:p>
        </p:txBody>
      </p:sp>
      <p:sp>
        <p:nvSpPr>
          <p:cNvPr id="15366" name="TextBox 7"/>
          <p:cNvSpPr txBox="1">
            <a:spLocks noChangeArrowheads="1"/>
          </p:cNvSpPr>
          <p:nvPr/>
        </p:nvSpPr>
        <p:spPr bwMode="auto">
          <a:xfrm>
            <a:off x="179388" y="4100513"/>
            <a:ext cx="3529012" cy="646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/>
              <a:t>Повторные обращения к врачу/госпитализации</a:t>
            </a:r>
          </a:p>
        </p:txBody>
      </p:sp>
      <p:sp>
        <p:nvSpPr>
          <p:cNvPr id="15367" name="TextBox 8"/>
          <p:cNvSpPr txBox="1">
            <a:spLocks noChangeArrowheads="1"/>
          </p:cNvSpPr>
          <p:nvPr/>
        </p:nvSpPr>
        <p:spPr bwMode="auto">
          <a:xfrm>
            <a:off x="179388" y="4819650"/>
            <a:ext cx="3529012" cy="922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/>
              <a:t>Простой/нерациональное использование медицинского оборудования)</a:t>
            </a:r>
          </a:p>
        </p:txBody>
      </p:sp>
      <p:sp>
        <p:nvSpPr>
          <p:cNvPr id="15368" name="TextBox 9"/>
          <p:cNvSpPr txBox="1">
            <a:spLocks noChangeArrowheads="1"/>
          </p:cNvSpPr>
          <p:nvPr/>
        </p:nvSpPr>
        <p:spPr bwMode="auto">
          <a:xfrm>
            <a:off x="359569" y="1052736"/>
            <a:ext cx="31686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Финансовые потери государства: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4800" dirty="0" smtClean="0">
                <a:latin typeface="+mj-lt"/>
              </a:rPr>
              <a:t>Благодарю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70751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5775" y="428625"/>
            <a:ext cx="8229600" cy="642938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400" b="1" dirty="0">
                <a:solidFill>
                  <a:schemeClr val="bg1"/>
                </a:solidFill>
              </a:rPr>
              <a:t>«Положение о формировании системы независимой оценки качества профессионального образования»</a:t>
            </a:r>
            <a:endParaRPr lang="fr-CA" sz="2400" b="1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97" y="1423795"/>
            <a:ext cx="4125838" cy="873523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 descr="&amp;Rcy;&amp;ocy;&amp;scy;&amp;scy;&amp;icy;&amp;jcy;&amp;scy;&amp;kcy;&amp;icy;&amp;jcy; &amp;scy;&amp;ocy;&amp;yucy;&amp;zcy; &amp;pcy;&amp;rcy;&amp;ocy;&amp;mcy;&amp;ycy;&amp;shcy;&amp;lcy;&amp;iecy;&amp;ncy;&amp;ncy;&amp;icy;&amp;kcy;&amp;ocy;&amp;vcy; &amp;icy; &amp;pcy;&amp;rcy;&amp;iecy;&amp;dcy;&amp;pcy;&amp;rcy;&amp;icy;&amp;ncy;&amp;icy;&amp;mcy;&amp;acy;&amp;tcy;&amp;iecy;&amp;lcy;&amp;iecy;&amp;jcy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690" y="1422961"/>
            <a:ext cx="4320480" cy="851706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87363" y="4342129"/>
            <a:ext cx="2401577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b="1" dirty="0"/>
              <a:t>Общественно-государственный </a:t>
            </a:r>
            <a:r>
              <a:rPr lang="ru-RU" b="1" dirty="0" smtClean="0"/>
              <a:t>совет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444208" y="4335487"/>
            <a:ext cx="216024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b="1" dirty="0"/>
              <a:t>Национальное агентство развития </a:t>
            </a:r>
            <a:r>
              <a:rPr lang="ru-RU" b="1" dirty="0" smtClean="0"/>
              <a:t>квалификаций 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406434" y="4335487"/>
            <a:ext cx="2331132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b="1" dirty="0"/>
              <a:t>Федеральный институт развития </a:t>
            </a:r>
            <a:r>
              <a:rPr lang="ru-RU" b="1" dirty="0" smtClean="0"/>
              <a:t>образования</a:t>
            </a:r>
            <a:endParaRPr lang="ru-RU" b="1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254197" y="4221088"/>
            <a:ext cx="84969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254197" y="4221088"/>
            <a:ext cx="0" cy="13681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744170" y="4221088"/>
            <a:ext cx="6971" cy="13681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175218" y="2420887"/>
            <a:ext cx="871726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Стрелка вниз 5"/>
          <p:cNvSpPr/>
          <p:nvPr/>
        </p:nvSpPr>
        <p:spPr>
          <a:xfrm>
            <a:off x="4305350" y="2420887"/>
            <a:ext cx="197319" cy="1921241"/>
          </a:xfrm>
          <a:prstGeom prst="downArrow">
            <a:avLst/>
          </a:prstGeom>
          <a:gradFill>
            <a:gsLst>
              <a:gs pos="88000">
                <a:srgbClr val="00B0F0"/>
              </a:gs>
              <a:gs pos="20000">
                <a:srgbClr val="00B0F0"/>
              </a:gs>
              <a:gs pos="5500">
                <a:srgbClr val="805878"/>
              </a:gs>
              <a:gs pos="4250">
                <a:srgbClr val="4084B4"/>
              </a:gs>
              <a:gs pos="3000">
                <a:srgbClr val="00B0F0"/>
              </a:gs>
              <a:gs pos="0">
                <a:srgbClr val="FF000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Freeform 19"/>
          <p:cNvSpPr>
            <a:spLocks/>
          </p:cNvSpPr>
          <p:nvPr/>
        </p:nvSpPr>
        <p:spPr bwMode="invGray">
          <a:xfrm rot="15668387" flipH="1">
            <a:off x="2154906" y="1819223"/>
            <a:ext cx="1522607" cy="3200763"/>
          </a:xfrm>
          <a:custGeom>
            <a:avLst/>
            <a:gdLst>
              <a:gd name="T0" fmla="*/ 2147483647 w 1824"/>
              <a:gd name="T1" fmla="*/ 2147483647 h 2648"/>
              <a:gd name="T2" fmla="*/ 2147483647 w 1824"/>
              <a:gd name="T3" fmla="*/ 2147483647 h 2648"/>
              <a:gd name="T4" fmla="*/ 2147483647 w 1824"/>
              <a:gd name="T5" fmla="*/ 2147483647 h 2648"/>
              <a:gd name="T6" fmla="*/ 2147483647 w 1824"/>
              <a:gd name="T7" fmla="*/ 2147483647 h 2648"/>
              <a:gd name="T8" fmla="*/ 2147483647 w 1824"/>
              <a:gd name="T9" fmla="*/ 2147483647 h 2648"/>
              <a:gd name="T10" fmla="*/ 2147483647 w 1824"/>
              <a:gd name="T11" fmla="*/ 2147483647 h 2648"/>
              <a:gd name="T12" fmla="*/ 2147483647 w 1824"/>
              <a:gd name="T13" fmla="*/ 2147483647 h 2648"/>
              <a:gd name="T14" fmla="*/ 2147483647 w 1824"/>
              <a:gd name="T15" fmla="*/ 2147483647 h 2648"/>
              <a:gd name="T16" fmla="*/ 2147483647 w 1824"/>
              <a:gd name="T17" fmla="*/ 2147483647 h 2648"/>
              <a:gd name="T18" fmla="*/ 2147483647 w 1824"/>
              <a:gd name="T19" fmla="*/ 2147483647 h 2648"/>
              <a:gd name="T20" fmla="*/ 2147483647 w 1824"/>
              <a:gd name="T21" fmla="*/ 2147483647 h 2648"/>
              <a:gd name="T22" fmla="*/ 2147483647 w 1824"/>
              <a:gd name="T23" fmla="*/ 2147483647 h 2648"/>
              <a:gd name="T24" fmla="*/ 2147483647 w 1824"/>
              <a:gd name="T25" fmla="*/ 2147483647 h 2648"/>
              <a:gd name="T26" fmla="*/ 2147483647 w 1824"/>
              <a:gd name="T27" fmla="*/ 2147483647 h 2648"/>
              <a:gd name="T28" fmla="*/ 2147483647 w 1824"/>
              <a:gd name="T29" fmla="*/ 2147483647 h 2648"/>
              <a:gd name="T30" fmla="*/ 2147483647 w 1824"/>
              <a:gd name="T31" fmla="*/ 2147483647 h 2648"/>
              <a:gd name="T32" fmla="*/ 2147483647 w 1824"/>
              <a:gd name="T33" fmla="*/ 2147483647 h 2648"/>
              <a:gd name="T34" fmla="*/ 2147483647 w 1824"/>
              <a:gd name="T35" fmla="*/ 2147483647 h 2648"/>
              <a:gd name="T36" fmla="*/ 2147483647 w 1824"/>
              <a:gd name="T37" fmla="*/ 2147483647 h 2648"/>
              <a:gd name="T38" fmla="*/ 2147483647 w 1824"/>
              <a:gd name="T39" fmla="*/ 2147483647 h 2648"/>
              <a:gd name="T40" fmla="*/ 2147483647 w 1824"/>
              <a:gd name="T41" fmla="*/ 2147483647 h 2648"/>
              <a:gd name="T42" fmla="*/ 2147483647 w 1824"/>
              <a:gd name="T43" fmla="*/ 2147483647 h 2648"/>
              <a:gd name="T44" fmla="*/ 2147483647 w 1824"/>
              <a:gd name="T45" fmla="*/ 2147483647 h 2648"/>
              <a:gd name="T46" fmla="*/ 2147483647 w 1824"/>
              <a:gd name="T47" fmla="*/ 2147483647 h 2648"/>
              <a:gd name="T48" fmla="*/ 2147483647 w 1824"/>
              <a:gd name="T49" fmla="*/ 2147483647 h 2648"/>
              <a:gd name="T50" fmla="*/ 2147483647 w 1824"/>
              <a:gd name="T51" fmla="*/ 2147483647 h 2648"/>
              <a:gd name="T52" fmla="*/ 2147483647 w 1824"/>
              <a:gd name="T53" fmla="*/ 2147483647 h 2648"/>
              <a:gd name="T54" fmla="*/ 2147483647 w 1824"/>
              <a:gd name="T55" fmla="*/ 2147483647 h 2648"/>
              <a:gd name="T56" fmla="*/ 2147483647 w 1824"/>
              <a:gd name="T57" fmla="*/ 2147483647 h 2648"/>
              <a:gd name="T58" fmla="*/ 2147483647 w 1824"/>
              <a:gd name="T59" fmla="*/ 2147483647 h 2648"/>
              <a:gd name="T60" fmla="*/ 2147483647 w 1824"/>
              <a:gd name="T61" fmla="*/ 2147483647 h 2648"/>
              <a:gd name="T62" fmla="*/ 2147483647 w 1824"/>
              <a:gd name="T63" fmla="*/ 2147483647 h 264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824" h="2648">
                <a:moveTo>
                  <a:pt x="0" y="2648"/>
                </a:moveTo>
                <a:lnTo>
                  <a:pt x="12" y="2464"/>
                </a:lnTo>
                <a:lnTo>
                  <a:pt x="32" y="2288"/>
                </a:lnTo>
                <a:lnTo>
                  <a:pt x="56" y="2120"/>
                </a:lnTo>
                <a:lnTo>
                  <a:pt x="88" y="1960"/>
                </a:lnTo>
                <a:lnTo>
                  <a:pt x="124" y="1808"/>
                </a:lnTo>
                <a:lnTo>
                  <a:pt x="166" y="1662"/>
                </a:lnTo>
                <a:lnTo>
                  <a:pt x="212" y="1524"/>
                </a:lnTo>
                <a:lnTo>
                  <a:pt x="262" y="1394"/>
                </a:lnTo>
                <a:lnTo>
                  <a:pt x="316" y="1270"/>
                </a:lnTo>
                <a:lnTo>
                  <a:pt x="372" y="1154"/>
                </a:lnTo>
                <a:lnTo>
                  <a:pt x="430" y="1044"/>
                </a:lnTo>
                <a:lnTo>
                  <a:pt x="490" y="942"/>
                </a:lnTo>
                <a:lnTo>
                  <a:pt x="550" y="846"/>
                </a:lnTo>
                <a:lnTo>
                  <a:pt x="612" y="758"/>
                </a:lnTo>
                <a:lnTo>
                  <a:pt x="672" y="674"/>
                </a:lnTo>
                <a:lnTo>
                  <a:pt x="734" y="598"/>
                </a:lnTo>
                <a:lnTo>
                  <a:pt x="792" y="528"/>
                </a:lnTo>
                <a:lnTo>
                  <a:pt x="850" y="464"/>
                </a:lnTo>
                <a:lnTo>
                  <a:pt x="906" y="408"/>
                </a:lnTo>
                <a:lnTo>
                  <a:pt x="960" y="356"/>
                </a:lnTo>
                <a:lnTo>
                  <a:pt x="1010" y="310"/>
                </a:lnTo>
                <a:lnTo>
                  <a:pt x="1056" y="270"/>
                </a:lnTo>
                <a:lnTo>
                  <a:pt x="1096" y="236"/>
                </a:lnTo>
                <a:lnTo>
                  <a:pt x="1134" y="208"/>
                </a:lnTo>
                <a:lnTo>
                  <a:pt x="1164" y="184"/>
                </a:lnTo>
                <a:lnTo>
                  <a:pt x="1190" y="166"/>
                </a:lnTo>
                <a:lnTo>
                  <a:pt x="1208" y="154"/>
                </a:lnTo>
                <a:lnTo>
                  <a:pt x="1220" y="146"/>
                </a:lnTo>
                <a:lnTo>
                  <a:pt x="1224" y="144"/>
                </a:lnTo>
                <a:lnTo>
                  <a:pt x="848" y="0"/>
                </a:lnTo>
                <a:lnTo>
                  <a:pt x="1728" y="56"/>
                </a:lnTo>
                <a:lnTo>
                  <a:pt x="1824" y="480"/>
                </a:lnTo>
                <a:lnTo>
                  <a:pt x="1568" y="328"/>
                </a:lnTo>
                <a:lnTo>
                  <a:pt x="1564" y="328"/>
                </a:lnTo>
                <a:lnTo>
                  <a:pt x="1554" y="332"/>
                </a:lnTo>
                <a:lnTo>
                  <a:pt x="1538" y="338"/>
                </a:lnTo>
                <a:lnTo>
                  <a:pt x="1514" y="346"/>
                </a:lnTo>
                <a:lnTo>
                  <a:pt x="1486" y="356"/>
                </a:lnTo>
                <a:lnTo>
                  <a:pt x="1452" y="370"/>
                </a:lnTo>
                <a:lnTo>
                  <a:pt x="1412" y="388"/>
                </a:lnTo>
                <a:lnTo>
                  <a:pt x="1370" y="410"/>
                </a:lnTo>
                <a:lnTo>
                  <a:pt x="1322" y="436"/>
                </a:lnTo>
                <a:lnTo>
                  <a:pt x="1270" y="466"/>
                </a:lnTo>
                <a:lnTo>
                  <a:pt x="1216" y="500"/>
                </a:lnTo>
                <a:lnTo>
                  <a:pt x="1158" y="540"/>
                </a:lnTo>
                <a:lnTo>
                  <a:pt x="1098" y="584"/>
                </a:lnTo>
                <a:lnTo>
                  <a:pt x="1034" y="636"/>
                </a:lnTo>
                <a:lnTo>
                  <a:pt x="970" y="692"/>
                </a:lnTo>
                <a:lnTo>
                  <a:pt x="904" y="756"/>
                </a:lnTo>
                <a:lnTo>
                  <a:pt x="836" y="824"/>
                </a:lnTo>
                <a:lnTo>
                  <a:pt x="770" y="900"/>
                </a:lnTo>
                <a:lnTo>
                  <a:pt x="700" y="984"/>
                </a:lnTo>
                <a:lnTo>
                  <a:pt x="632" y="1076"/>
                </a:lnTo>
                <a:lnTo>
                  <a:pt x="566" y="1174"/>
                </a:lnTo>
                <a:lnTo>
                  <a:pt x="498" y="1280"/>
                </a:lnTo>
                <a:lnTo>
                  <a:pt x="434" y="1394"/>
                </a:lnTo>
                <a:lnTo>
                  <a:pt x="370" y="1518"/>
                </a:lnTo>
                <a:lnTo>
                  <a:pt x="308" y="1650"/>
                </a:lnTo>
                <a:lnTo>
                  <a:pt x="248" y="1792"/>
                </a:lnTo>
                <a:lnTo>
                  <a:pt x="192" y="1944"/>
                </a:lnTo>
                <a:lnTo>
                  <a:pt x="138" y="2104"/>
                </a:lnTo>
                <a:lnTo>
                  <a:pt x="88" y="2274"/>
                </a:lnTo>
                <a:lnTo>
                  <a:pt x="42" y="2456"/>
                </a:lnTo>
                <a:lnTo>
                  <a:pt x="0" y="2648"/>
                </a:lnTo>
                <a:close/>
              </a:path>
            </a:pathLst>
          </a:custGeom>
          <a:gradFill rotWithShape="1">
            <a:gsLst>
              <a:gs pos="0">
                <a:srgbClr val="00B0F0"/>
              </a:gs>
              <a:gs pos="100000">
                <a:srgbClr val="61092E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17" name="Freeform 19"/>
          <p:cNvSpPr>
            <a:spLocks/>
          </p:cNvSpPr>
          <p:nvPr/>
        </p:nvSpPr>
        <p:spPr bwMode="invGray">
          <a:xfrm rot="6301072">
            <a:off x="5604332" y="1515242"/>
            <a:ext cx="972561" cy="3712661"/>
          </a:xfrm>
          <a:custGeom>
            <a:avLst/>
            <a:gdLst>
              <a:gd name="T0" fmla="*/ 2147483647 w 1824"/>
              <a:gd name="T1" fmla="*/ 2147483647 h 2648"/>
              <a:gd name="T2" fmla="*/ 2147483647 w 1824"/>
              <a:gd name="T3" fmla="*/ 2147483647 h 2648"/>
              <a:gd name="T4" fmla="*/ 2147483647 w 1824"/>
              <a:gd name="T5" fmla="*/ 2147483647 h 2648"/>
              <a:gd name="T6" fmla="*/ 2147483647 w 1824"/>
              <a:gd name="T7" fmla="*/ 2147483647 h 2648"/>
              <a:gd name="T8" fmla="*/ 2147483647 w 1824"/>
              <a:gd name="T9" fmla="*/ 2147483647 h 2648"/>
              <a:gd name="T10" fmla="*/ 2147483647 w 1824"/>
              <a:gd name="T11" fmla="*/ 2147483647 h 2648"/>
              <a:gd name="T12" fmla="*/ 2147483647 w 1824"/>
              <a:gd name="T13" fmla="*/ 2147483647 h 2648"/>
              <a:gd name="T14" fmla="*/ 2147483647 w 1824"/>
              <a:gd name="T15" fmla="*/ 2147483647 h 2648"/>
              <a:gd name="T16" fmla="*/ 2147483647 w 1824"/>
              <a:gd name="T17" fmla="*/ 2147483647 h 2648"/>
              <a:gd name="T18" fmla="*/ 2147483647 w 1824"/>
              <a:gd name="T19" fmla="*/ 2147483647 h 2648"/>
              <a:gd name="T20" fmla="*/ 2147483647 w 1824"/>
              <a:gd name="T21" fmla="*/ 2147483647 h 2648"/>
              <a:gd name="T22" fmla="*/ 2147483647 w 1824"/>
              <a:gd name="T23" fmla="*/ 2147483647 h 2648"/>
              <a:gd name="T24" fmla="*/ 2147483647 w 1824"/>
              <a:gd name="T25" fmla="*/ 2147483647 h 2648"/>
              <a:gd name="T26" fmla="*/ 2147483647 w 1824"/>
              <a:gd name="T27" fmla="*/ 2147483647 h 2648"/>
              <a:gd name="T28" fmla="*/ 2147483647 w 1824"/>
              <a:gd name="T29" fmla="*/ 2147483647 h 2648"/>
              <a:gd name="T30" fmla="*/ 2147483647 w 1824"/>
              <a:gd name="T31" fmla="*/ 2147483647 h 2648"/>
              <a:gd name="T32" fmla="*/ 2147483647 w 1824"/>
              <a:gd name="T33" fmla="*/ 2147483647 h 2648"/>
              <a:gd name="T34" fmla="*/ 2147483647 w 1824"/>
              <a:gd name="T35" fmla="*/ 2147483647 h 2648"/>
              <a:gd name="T36" fmla="*/ 2147483647 w 1824"/>
              <a:gd name="T37" fmla="*/ 2147483647 h 2648"/>
              <a:gd name="T38" fmla="*/ 2147483647 w 1824"/>
              <a:gd name="T39" fmla="*/ 2147483647 h 2648"/>
              <a:gd name="T40" fmla="*/ 2147483647 w 1824"/>
              <a:gd name="T41" fmla="*/ 2147483647 h 2648"/>
              <a:gd name="T42" fmla="*/ 2147483647 w 1824"/>
              <a:gd name="T43" fmla="*/ 2147483647 h 2648"/>
              <a:gd name="T44" fmla="*/ 2147483647 w 1824"/>
              <a:gd name="T45" fmla="*/ 2147483647 h 2648"/>
              <a:gd name="T46" fmla="*/ 2147483647 w 1824"/>
              <a:gd name="T47" fmla="*/ 2147483647 h 2648"/>
              <a:gd name="T48" fmla="*/ 2147483647 w 1824"/>
              <a:gd name="T49" fmla="*/ 2147483647 h 2648"/>
              <a:gd name="T50" fmla="*/ 2147483647 w 1824"/>
              <a:gd name="T51" fmla="*/ 2147483647 h 2648"/>
              <a:gd name="T52" fmla="*/ 2147483647 w 1824"/>
              <a:gd name="T53" fmla="*/ 2147483647 h 2648"/>
              <a:gd name="T54" fmla="*/ 2147483647 w 1824"/>
              <a:gd name="T55" fmla="*/ 2147483647 h 2648"/>
              <a:gd name="T56" fmla="*/ 2147483647 w 1824"/>
              <a:gd name="T57" fmla="*/ 2147483647 h 2648"/>
              <a:gd name="T58" fmla="*/ 2147483647 w 1824"/>
              <a:gd name="T59" fmla="*/ 2147483647 h 2648"/>
              <a:gd name="T60" fmla="*/ 2147483647 w 1824"/>
              <a:gd name="T61" fmla="*/ 2147483647 h 2648"/>
              <a:gd name="T62" fmla="*/ 2147483647 w 1824"/>
              <a:gd name="T63" fmla="*/ 2147483647 h 264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824" h="2648">
                <a:moveTo>
                  <a:pt x="0" y="2648"/>
                </a:moveTo>
                <a:lnTo>
                  <a:pt x="12" y="2464"/>
                </a:lnTo>
                <a:lnTo>
                  <a:pt x="32" y="2288"/>
                </a:lnTo>
                <a:lnTo>
                  <a:pt x="56" y="2120"/>
                </a:lnTo>
                <a:lnTo>
                  <a:pt x="88" y="1960"/>
                </a:lnTo>
                <a:lnTo>
                  <a:pt x="124" y="1808"/>
                </a:lnTo>
                <a:lnTo>
                  <a:pt x="166" y="1662"/>
                </a:lnTo>
                <a:lnTo>
                  <a:pt x="212" y="1524"/>
                </a:lnTo>
                <a:lnTo>
                  <a:pt x="262" y="1394"/>
                </a:lnTo>
                <a:lnTo>
                  <a:pt x="316" y="1270"/>
                </a:lnTo>
                <a:lnTo>
                  <a:pt x="372" y="1154"/>
                </a:lnTo>
                <a:lnTo>
                  <a:pt x="430" y="1044"/>
                </a:lnTo>
                <a:lnTo>
                  <a:pt x="490" y="942"/>
                </a:lnTo>
                <a:lnTo>
                  <a:pt x="550" y="846"/>
                </a:lnTo>
                <a:lnTo>
                  <a:pt x="612" y="758"/>
                </a:lnTo>
                <a:lnTo>
                  <a:pt x="672" y="674"/>
                </a:lnTo>
                <a:lnTo>
                  <a:pt x="734" y="598"/>
                </a:lnTo>
                <a:lnTo>
                  <a:pt x="792" y="528"/>
                </a:lnTo>
                <a:lnTo>
                  <a:pt x="850" y="464"/>
                </a:lnTo>
                <a:lnTo>
                  <a:pt x="906" y="408"/>
                </a:lnTo>
                <a:lnTo>
                  <a:pt x="960" y="356"/>
                </a:lnTo>
                <a:lnTo>
                  <a:pt x="1010" y="310"/>
                </a:lnTo>
                <a:lnTo>
                  <a:pt x="1056" y="270"/>
                </a:lnTo>
                <a:lnTo>
                  <a:pt x="1096" y="236"/>
                </a:lnTo>
                <a:lnTo>
                  <a:pt x="1134" y="208"/>
                </a:lnTo>
                <a:lnTo>
                  <a:pt x="1164" y="184"/>
                </a:lnTo>
                <a:lnTo>
                  <a:pt x="1190" y="166"/>
                </a:lnTo>
                <a:lnTo>
                  <a:pt x="1208" y="154"/>
                </a:lnTo>
                <a:lnTo>
                  <a:pt x="1220" y="146"/>
                </a:lnTo>
                <a:lnTo>
                  <a:pt x="1224" y="144"/>
                </a:lnTo>
                <a:lnTo>
                  <a:pt x="848" y="0"/>
                </a:lnTo>
                <a:lnTo>
                  <a:pt x="1728" y="56"/>
                </a:lnTo>
                <a:lnTo>
                  <a:pt x="1824" y="480"/>
                </a:lnTo>
                <a:lnTo>
                  <a:pt x="1568" y="328"/>
                </a:lnTo>
                <a:lnTo>
                  <a:pt x="1564" y="328"/>
                </a:lnTo>
                <a:lnTo>
                  <a:pt x="1554" y="332"/>
                </a:lnTo>
                <a:lnTo>
                  <a:pt x="1538" y="338"/>
                </a:lnTo>
                <a:lnTo>
                  <a:pt x="1514" y="346"/>
                </a:lnTo>
                <a:lnTo>
                  <a:pt x="1486" y="356"/>
                </a:lnTo>
                <a:lnTo>
                  <a:pt x="1452" y="370"/>
                </a:lnTo>
                <a:lnTo>
                  <a:pt x="1412" y="388"/>
                </a:lnTo>
                <a:lnTo>
                  <a:pt x="1370" y="410"/>
                </a:lnTo>
                <a:lnTo>
                  <a:pt x="1322" y="436"/>
                </a:lnTo>
                <a:lnTo>
                  <a:pt x="1270" y="466"/>
                </a:lnTo>
                <a:lnTo>
                  <a:pt x="1216" y="500"/>
                </a:lnTo>
                <a:lnTo>
                  <a:pt x="1158" y="540"/>
                </a:lnTo>
                <a:lnTo>
                  <a:pt x="1098" y="584"/>
                </a:lnTo>
                <a:lnTo>
                  <a:pt x="1034" y="636"/>
                </a:lnTo>
                <a:lnTo>
                  <a:pt x="970" y="692"/>
                </a:lnTo>
                <a:lnTo>
                  <a:pt x="904" y="756"/>
                </a:lnTo>
                <a:lnTo>
                  <a:pt x="836" y="824"/>
                </a:lnTo>
                <a:lnTo>
                  <a:pt x="770" y="900"/>
                </a:lnTo>
                <a:lnTo>
                  <a:pt x="700" y="984"/>
                </a:lnTo>
                <a:lnTo>
                  <a:pt x="632" y="1076"/>
                </a:lnTo>
                <a:lnTo>
                  <a:pt x="566" y="1174"/>
                </a:lnTo>
                <a:lnTo>
                  <a:pt x="498" y="1280"/>
                </a:lnTo>
                <a:lnTo>
                  <a:pt x="434" y="1394"/>
                </a:lnTo>
                <a:lnTo>
                  <a:pt x="370" y="1518"/>
                </a:lnTo>
                <a:lnTo>
                  <a:pt x="308" y="1650"/>
                </a:lnTo>
                <a:lnTo>
                  <a:pt x="248" y="1792"/>
                </a:lnTo>
                <a:lnTo>
                  <a:pt x="192" y="1944"/>
                </a:lnTo>
                <a:lnTo>
                  <a:pt x="138" y="2104"/>
                </a:lnTo>
                <a:lnTo>
                  <a:pt x="88" y="2274"/>
                </a:lnTo>
                <a:lnTo>
                  <a:pt x="42" y="2456"/>
                </a:lnTo>
                <a:lnTo>
                  <a:pt x="0" y="2648"/>
                </a:lnTo>
                <a:close/>
              </a:path>
            </a:pathLst>
          </a:custGeom>
          <a:gradFill rotWithShape="1">
            <a:gsLst>
              <a:gs pos="0">
                <a:srgbClr val="00B0F0"/>
              </a:gs>
              <a:gs pos="100000">
                <a:srgbClr val="61092E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V="1">
            <a:off x="175218" y="1268760"/>
            <a:ext cx="0" cy="11521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8892480" y="1268760"/>
            <a:ext cx="0" cy="11521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91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static.ozone.ru/multimedia/books_covers/c300/10092351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9" y="812640"/>
            <a:ext cx="3120282" cy="465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291253" y="812640"/>
            <a:ext cx="5673235" cy="5909310"/>
          </a:xfrm>
          <a:prstGeom prst="rect">
            <a:avLst/>
          </a:prstGeom>
          <a:noFill/>
          <a:ln w="57150">
            <a:solidFill>
              <a:srgbClr val="00206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  <a:cs typeface="Arial" charset="0"/>
              </a:rPr>
              <a:t> Статья 69 (п. 3)</a:t>
            </a:r>
            <a:endParaRPr lang="ru-RU" b="1" dirty="0">
              <a:solidFill>
                <a:srgbClr val="C00000"/>
              </a:solidFill>
            </a:endParaRPr>
          </a:p>
          <a:p>
            <a:r>
              <a:rPr lang="ru-RU" b="1" dirty="0">
                <a:solidFill>
                  <a:srgbClr val="002060"/>
                </a:solidFill>
              </a:rPr>
              <a:t>Аккредитация специалиста - процедура определения соответствия готовности лица, получившего высшее или среднее медицинское или фармацевтическое образование, к осуществлению медицинской деятельности по определенной медицинской специальности либо фармацевтической деятельности… осуществляется по окончании им освоения профессиональных образовательных программ медицинского образования и фармацевтического образования не реже одного раза в пять лет...</a:t>
            </a:r>
          </a:p>
          <a:p>
            <a:r>
              <a:rPr lang="ru-RU" b="1" dirty="0">
                <a:solidFill>
                  <a:srgbClr val="C00000"/>
                </a:solidFill>
                <a:cs typeface="Arial" charset="0"/>
              </a:rPr>
              <a:t>Статья 69 (п. 4)</a:t>
            </a:r>
            <a:endParaRPr lang="ru-RU" b="1" dirty="0">
              <a:solidFill>
                <a:srgbClr val="C00000"/>
              </a:solidFill>
            </a:endParaRPr>
          </a:p>
          <a:p>
            <a:r>
              <a:rPr lang="ru-RU" b="1" dirty="0">
                <a:solidFill>
                  <a:srgbClr val="002060"/>
                </a:solidFill>
              </a:rPr>
              <a:t>Лица, имеющие медицинское или фармацевтическое образование, не работавшие по своей специальности более пяти лет, могут быть допущены к осуществлению медицинской деятельности или фармацевтической деятельности в соответствии с полученной специальностью после прохождения обучения по дополнительным профессиональным программам… и прохождения аккредитации.</a:t>
            </a:r>
          </a:p>
        </p:txBody>
      </p:sp>
    </p:spTree>
    <p:extLst>
      <p:ext uri="{BB962C8B-B14F-4D97-AF65-F5344CB8AC3E}">
        <p14:creationId xmlns:p14="http://schemas.microsoft.com/office/powerpoint/2010/main" val="42215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85404"/>
            <a:ext cx="8229600" cy="6429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700" b="1" dirty="0" smtClean="0">
                <a:solidFill>
                  <a:schemeClr val="bg1"/>
                </a:solidFill>
              </a:rPr>
              <a:t>Объективный </a:t>
            </a:r>
            <a:r>
              <a:rPr lang="ru-RU" sz="2700" b="1" dirty="0">
                <a:solidFill>
                  <a:schemeClr val="bg1"/>
                </a:solidFill>
              </a:rPr>
              <a:t>Структурированный Клинический Экзамен (ОСКЭ)</a:t>
            </a:r>
            <a:r>
              <a:rPr lang="ru-RU" sz="3100" b="1" dirty="0">
                <a:solidFill>
                  <a:schemeClr val="bg1"/>
                </a:solidFill>
              </a:rPr>
              <a:t/>
            </a:r>
            <a:br>
              <a:rPr lang="ru-RU" sz="3100" b="1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профессионального </a:t>
            </a:r>
            <a:r>
              <a:rPr lang="ru-RU" dirty="0">
                <a:solidFill>
                  <a:schemeClr val="bg1"/>
                </a:solidFill>
              </a:rPr>
              <a:t>образования»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3117093" cy="4490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2365120342"/>
              </p:ext>
            </p:extLst>
          </p:nvPr>
        </p:nvGraphicFramePr>
        <p:xfrm>
          <a:off x="3259504" y="1502220"/>
          <a:ext cx="6084676" cy="4167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2564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static.zn.ua/system/illustrations/000/026/057/online.jpeg?12950136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65" y="0"/>
            <a:ext cx="1610518" cy="107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79512" y="430741"/>
            <a:ext cx="8229600" cy="642938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400" b="1" dirty="0" smtClean="0">
                <a:solidFill>
                  <a:schemeClr val="bg1"/>
                </a:solidFill>
              </a:rPr>
              <a:t>Система </a:t>
            </a:r>
            <a:r>
              <a:rPr lang="ru-RU" sz="2400" b="1" dirty="0">
                <a:solidFill>
                  <a:schemeClr val="bg1"/>
                </a:solidFill>
              </a:rPr>
              <a:t>сертификации и </a:t>
            </a:r>
            <a:r>
              <a:rPr lang="ru-RU" sz="2400" b="1" dirty="0" smtClean="0">
                <a:solidFill>
                  <a:schemeClr val="bg1"/>
                </a:solidFill>
              </a:rPr>
              <a:t>                                                 аккредитации </a:t>
            </a:r>
            <a:r>
              <a:rPr lang="ru-RU" sz="2400" b="1" dirty="0">
                <a:solidFill>
                  <a:schemeClr val="bg1"/>
                </a:solidFill>
              </a:rPr>
              <a:t>специалистов </a:t>
            </a:r>
            <a:endParaRPr lang="fr-CA" sz="2400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1071182348"/>
              </p:ext>
            </p:extLst>
          </p:nvPr>
        </p:nvGraphicFramePr>
        <p:xfrm>
          <a:off x="251520" y="1073679"/>
          <a:ext cx="8496944" cy="559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1505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85775" y="428625"/>
            <a:ext cx="8229600" cy="642938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400" b="1" dirty="0" smtClean="0">
                <a:solidFill>
                  <a:schemeClr val="bg1"/>
                </a:solidFill>
              </a:rPr>
              <a:t>Основные </a:t>
            </a:r>
            <a:r>
              <a:rPr lang="ru-RU" sz="2400" b="1" dirty="0">
                <a:solidFill>
                  <a:schemeClr val="bg1"/>
                </a:solidFill>
              </a:rPr>
              <a:t>задачи аккредитации </a:t>
            </a:r>
            <a:endParaRPr lang="fr-CA" sz="2400" b="1" dirty="0" smtClean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5805264"/>
            <a:ext cx="885698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ru-RU" b="1" u="sng" dirty="0">
                <a:solidFill>
                  <a:srgbClr val="002060"/>
                </a:solidFill>
              </a:rPr>
              <a:t>аккредитация специалиста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/>
              <a:t>— это процедура определения соответствия готовности конкретного человека к осуществлению медицинской деятельности по определённой медицинской специальности в соответствии с профессиональным стандартом.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61764" y="5661925"/>
            <a:ext cx="88204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3511530910"/>
              </p:ext>
            </p:extLst>
          </p:nvPr>
        </p:nvGraphicFramePr>
        <p:xfrm>
          <a:off x="1403648" y="1332880"/>
          <a:ext cx="7416824" cy="4040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&amp;Fcy;&amp;ocy;&amp;tcy;&amp;ocy;&amp;rcy;&amp;iecy;&amp;pcy;&amp;ocy;&amp;rcy;&amp;tcy;&amp;acy;&amp;zhcy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8" y="2063350"/>
            <a:ext cx="3024336" cy="201622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65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85775" y="428625"/>
            <a:ext cx="8229600" cy="642938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400" b="1" dirty="0" smtClean="0">
                <a:solidFill>
                  <a:schemeClr val="bg1"/>
                </a:solidFill>
              </a:rPr>
              <a:t>Основные принципы </a:t>
            </a:r>
            <a:r>
              <a:rPr lang="ru-RU" sz="2400" b="1" dirty="0">
                <a:solidFill>
                  <a:schemeClr val="bg1"/>
                </a:solidFill>
              </a:rPr>
              <a:t>организации процедуры аккредитации</a:t>
            </a:r>
            <a:endParaRPr lang="fr-CA" sz="2400" b="1" dirty="0" smtClean="0">
              <a:solidFill>
                <a:schemeClr val="bg1"/>
              </a:solidFill>
            </a:endParaRPr>
          </a:p>
        </p:txBody>
      </p:sp>
      <p:grpSp>
        <p:nvGrpSpPr>
          <p:cNvPr id="12" name="Group 5"/>
          <p:cNvGrpSpPr>
            <a:grpSpLocks/>
          </p:cNvGrpSpPr>
          <p:nvPr/>
        </p:nvGrpSpPr>
        <p:grpSpPr bwMode="auto">
          <a:xfrm>
            <a:off x="215419" y="1268833"/>
            <a:ext cx="5328592" cy="5122255"/>
            <a:chOff x="528" y="1084"/>
            <a:chExt cx="2590" cy="2508"/>
          </a:xfrm>
        </p:grpSpPr>
        <p:sp>
          <p:nvSpPr>
            <p:cNvPr id="13" name="AutoShape 6"/>
            <p:cNvSpPr>
              <a:spLocks noChangeArrowheads="1"/>
            </p:cNvSpPr>
            <p:nvPr/>
          </p:nvSpPr>
          <p:spPr bwMode="gray">
            <a:xfrm rot="5432887">
              <a:off x="2183" y="1830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rgbClr val="2F85F7">
                    <a:gamma/>
                    <a:shade val="46275"/>
                    <a:invGamma/>
                  </a:srgbClr>
                </a:gs>
                <a:gs pos="50000">
                  <a:srgbClr val="2F85F7"/>
                </a:gs>
                <a:gs pos="100000">
                  <a:srgbClr val="2F85F7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miter lim="800000"/>
              <a:headEnd/>
              <a:tailEnd/>
            </a:ln>
            <a:effectLst/>
            <a:scene3d>
              <a:camera prst="legacyObliqueTopLeft">
                <a:rot lat="21299999" lon="20999999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2F85F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>
              <a:flatTx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независимость</a:t>
              </a:r>
              <a:endParaRPr kumimoji="0" lang="en-US" altLang="ru-RU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gray">
            <a:xfrm rot="5432887">
              <a:off x="1735" y="1111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rgbClr val="5AD9F2">
                    <a:gamma/>
                    <a:shade val="46275"/>
                    <a:invGamma/>
                  </a:srgbClr>
                </a:gs>
                <a:gs pos="50000">
                  <a:srgbClr val="5AD9F2"/>
                </a:gs>
                <a:gs pos="100000">
                  <a:srgbClr val="5AD9F2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miter lim="800000"/>
              <a:headEnd/>
              <a:tailEnd/>
            </a:ln>
            <a:effectLst/>
            <a:scene3d>
              <a:camera prst="legacyObliqueTopLeft">
                <a:rot lat="21299999" lon="20999999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5AD9F2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>
              <a:flatTx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доступность</a:t>
              </a:r>
              <a:endParaRPr kumimoji="0" lang="en-US" altLang="ru-RU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gray">
            <a:xfrm rot="5432887">
              <a:off x="1783" y="2581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rgbClr val="5AD9F2">
                    <a:gamma/>
                    <a:shade val="46275"/>
                    <a:invGamma/>
                  </a:srgbClr>
                </a:gs>
                <a:gs pos="50000">
                  <a:srgbClr val="5AD9F2"/>
                </a:gs>
                <a:gs pos="100000">
                  <a:srgbClr val="5AD9F2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miter lim="800000"/>
              <a:headEnd/>
              <a:tailEnd/>
            </a:ln>
            <a:effectLst/>
            <a:scene3d>
              <a:camera prst="legacyObliqueTopLeft">
                <a:rot lat="21299999" lon="20999999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5AD9F2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>
              <a:flatTx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открытость</a:t>
              </a:r>
              <a:endParaRPr kumimoji="0" lang="en-US" altLang="ru-RU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" name="AutoShape 9"/>
            <p:cNvSpPr>
              <a:spLocks noChangeArrowheads="1"/>
            </p:cNvSpPr>
            <p:nvPr/>
          </p:nvSpPr>
          <p:spPr bwMode="gray">
            <a:xfrm rot="5400000">
              <a:off x="1337" y="1858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solidFill>
              <a:srgbClr val="FF9900"/>
            </a:solidFill>
            <a:ln w="9525">
              <a:miter lim="800000"/>
              <a:headEnd/>
              <a:tailEnd/>
            </a:ln>
            <a:effectLst/>
            <a:scene3d>
              <a:camera prst="legacyObliqueTopLeft">
                <a:rot lat="21299997" lon="20999997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>
              <a:flatTx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altLang="ru-RU" sz="1600" kern="0" dirty="0" smtClean="0"/>
                <a:t>законность</a:t>
              </a:r>
              <a:endParaRPr kumimoji="0" lang="en-US" altLang="ru-RU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7" name="AutoShape 10"/>
            <p:cNvSpPr>
              <a:spLocks noChangeArrowheads="1"/>
            </p:cNvSpPr>
            <p:nvPr/>
          </p:nvSpPr>
          <p:spPr bwMode="gray">
            <a:xfrm rot="5432887">
              <a:off x="907" y="1150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rgbClr val="2F85F7">
                    <a:gamma/>
                    <a:shade val="46275"/>
                    <a:invGamma/>
                  </a:srgbClr>
                </a:gs>
                <a:gs pos="50000">
                  <a:srgbClr val="2F85F7"/>
                </a:gs>
                <a:gs pos="100000">
                  <a:srgbClr val="2F85F7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miter lim="800000"/>
              <a:headEnd/>
              <a:tailEnd/>
            </a:ln>
            <a:effectLst/>
            <a:scene3d>
              <a:camera prst="legacyObliqueTopLeft">
                <a:rot lat="21299999" lon="20999999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2F85F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>
              <a:flatTx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обязательность</a:t>
              </a:r>
              <a:endParaRPr kumimoji="0" lang="en-US" altLang="ru-RU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8" name="AutoShape 11"/>
            <p:cNvSpPr>
              <a:spLocks noChangeArrowheads="1"/>
            </p:cNvSpPr>
            <p:nvPr/>
          </p:nvSpPr>
          <p:spPr bwMode="gray">
            <a:xfrm rot="5432887">
              <a:off x="886" y="2604"/>
              <a:ext cx="1002" cy="974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rgbClr val="2F85F7">
                    <a:gamma/>
                    <a:shade val="46275"/>
                    <a:invGamma/>
                  </a:srgbClr>
                </a:gs>
                <a:gs pos="50000">
                  <a:srgbClr val="2F85F7"/>
                </a:gs>
                <a:gs pos="100000">
                  <a:srgbClr val="2F85F7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miter lim="800000"/>
              <a:headEnd/>
              <a:tailEnd/>
            </a:ln>
            <a:effectLst/>
            <a:scene3d>
              <a:camera prst="legacyObliqueTopLeft">
                <a:rot lat="21299999" lon="20999999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2F85F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>
              <a:flatTx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1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конфиденциальность</a:t>
              </a:r>
              <a:endParaRPr kumimoji="0" lang="en-US" altLang="ru-RU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9" name="AutoShape 12"/>
            <p:cNvSpPr>
              <a:spLocks noChangeArrowheads="1"/>
            </p:cNvSpPr>
            <p:nvPr/>
          </p:nvSpPr>
          <p:spPr bwMode="gray">
            <a:xfrm rot="5432887">
              <a:off x="501" y="1899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rgbClr val="5AD9F2">
                    <a:gamma/>
                    <a:shade val="46275"/>
                    <a:invGamma/>
                  </a:srgbClr>
                </a:gs>
                <a:gs pos="50000">
                  <a:srgbClr val="5AD9F2"/>
                </a:gs>
                <a:gs pos="100000">
                  <a:srgbClr val="5AD9F2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miter lim="800000"/>
              <a:headEnd/>
              <a:tailEnd/>
            </a:ln>
            <a:effectLst/>
            <a:scene3d>
              <a:camera prst="legacyObliqueTopLeft">
                <a:rot lat="21299999" lon="20999999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5AD9F2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>
              <a:flatTx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достоверность</a:t>
              </a:r>
              <a:endParaRPr kumimoji="0" lang="en-US" altLang="ru-RU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20" name="Freeform 4"/>
          <p:cNvSpPr>
            <a:spLocks noEditPoints="1"/>
          </p:cNvSpPr>
          <p:nvPr/>
        </p:nvSpPr>
        <p:spPr bwMode="gray">
          <a:xfrm flipH="1">
            <a:off x="4832350" y="2727325"/>
            <a:ext cx="3168650" cy="2895600"/>
          </a:xfrm>
          <a:custGeom>
            <a:avLst/>
            <a:gdLst>
              <a:gd name="T0" fmla="*/ 1092 w 2820"/>
              <a:gd name="T1" fmla="*/ 50 h 2912"/>
              <a:gd name="T2" fmla="*/ 822 w 2820"/>
              <a:gd name="T3" fmla="*/ 168 h 2912"/>
              <a:gd name="T4" fmla="*/ 594 w 2820"/>
              <a:gd name="T5" fmla="*/ 300 h 2912"/>
              <a:gd name="T6" fmla="*/ 406 w 2820"/>
              <a:gd name="T7" fmla="*/ 446 h 2912"/>
              <a:gd name="T8" fmla="*/ 254 w 2820"/>
              <a:gd name="T9" fmla="*/ 604 h 2912"/>
              <a:gd name="T10" fmla="*/ 140 w 2820"/>
              <a:gd name="T11" fmla="*/ 772 h 2912"/>
              <a:gd name="T12" fmla="*/ 60 w 2820"/>
              <a:gd name="T13" fmla="*/ 944 h 2912"/>
              <a:gd name="T14" fmla="*/ 14 w 2820"/>
              <a:gd name="T15" fmla="*/ 1122 h 2912"/>
              <a:gd name="T16" fmla="*/ 0 w 2820"/>
              <a:gd name="T17" fmla="*/ 1300 h 2912"/>
              <a:gd name="T18" fmla="*/ 18 w 2820"/>
              <a:gd name="T19" fmla="*/ 1476 h 2912"/>
              <a:gd name="T20" fmla="*/ 64 w 2820"/>
              <a:gd name="T21" fmla="*/ 1650 h 2912"/>
              <a:gd name="T22" fmla="*/ 138 w 2820"/>
              <a:gd name="T23" fmla="*/ 1818 h 2912"/>
              <a:gd name="T24" fmla="*/ 238 w 2820"/>
              <a:gd name="T25" fmla="*/ 1978 h 2912"/>
              <a:gd name="T26" fmla="*/ 364 w 2820"/>
              <a:gd name="T27" fmla="*/ 2126 h 2912"/>
              <a:gd name="T28" fmla="*/ 512 w 2820"/>
              <a:gd name="T29" fmla="*/ 2262 h 2912"/>
              <a:gd name="T30" fmla="*/ 684 w 2820"/>
              <a:gd name="T31" fmla="*/ 2382 h 2912"/>
              <a:gd name="T32" fmla="*/ 874 w 2820"/>
              <a:gd name="T33" fmla="*/ 2484 h 2912"/>
              <a:gd name="T34" fmla="*/ 1086 w 2820"/>
              <a:gd name="T35" fmla="*/ 2564 h 2912"/>
              <a:gd name="T36" fmla="*/ 1314 w 2820"/>
              <a:gd name="T37" fmla="*/ 2622 h 2912"/>
              <a:gd name="T38" fmla="*/ 1558 w 2820"/>
              <a:gd name="T39" fmla="*/ 2654 h 2912"/>
              <a:gd name="T40" fmla="*/ 1818 w 2820"/>
              <a:gd name="T41" fmla="*/ 2658 h 2912"/>
              <a:gd name="T42" fmla="*/ 2090 w 2820"/>
              <a:gd name="T43" fmla="*/ 2632 h 2912"/>
              <a:gd name="T44" fmla="*/ 2374 w 2820"/>
              <a:gd name="T45" fmla="*/ 2574 h 2912"/>
              <a:gd name="T46" fmla="*/ 2544 w 2820"/>
              <a:gd name="T47" fmla="*/ 2912 h 2912"/>
              <a:gd name="T48" fmla="*/ 1868 w 2820"/>
              <a:gd name="T49" fmla="*/ 1552 h 2912"/>
              <a:gd name="T50" fmla="*/ 1956 w 2820"/>
              <a:gd name="T51" fmla="*/ 1914 h 2912"/>
              <a:gd name="T52" fmla="*/ 1788 w 2820"/>
              <a:gd name="T53" fmla="*/ 1936 h 2912"/>
              <a:gd name="T54" fmla="*/ 1616 w 2820"/>
              <a:gd name="T55" fmla="*/ 1934 h 2912"/>
              <a:gd name="T56" fmla="*/ 1442 w 2820"/>
              <a:gd name="T57" fmla="*/ 1912 h 2912"/>
              <a:gd name="T58" fmla="*/ 1272 w 2820"/>
              <a:gd name="T59" fmla="*/ 1872 h 2912"/>
              <a:gd name="T60" fmla="*/ 1108 w 2820"/>
              <a:gd name="T61" fmla="*/ 1812 h 2912"/>
              <a:gd name="T62" fmla="*/ 952 w 2820"/>
              <a:gd name="T63" fmla="*/ 1736 h 2912"/>
              <a:gd name="T64" fmla="*/ 810 w 2820"/>
              <a:gd name="T65" fmla="*/ 1646 h 2912"/>
              <a:gd name="T66" fmla="*/ 684 w 2820"/>
              <a:gd name="T67" fmla="*/ 1542 h 2912"/>
              <a:gd name="T68" fmla="*/ 578 w 2820"/>
              <a:gd name="T69" fmla="*/ 1428 h 2912"/>
              <a:gd name="T70" fmla="*/ 494 w 2820"/>
              <a:gd name="T71" fmla="*/ 1304 h 2912"/>
              <a:gd name="T72" fmla="*/ 438 w 2820"/>
              <a:gd name="T73" fmla="*/ 1170 h 2912"/>
              <a:gd name="T74" fmla="*/ 410 w 2820"/>
              <a:gd name="T75" fmla="*/ 1032 h 2912"/>
              <a:gd name="T76" fmla="*/ 416 w 2820"/>
              <a:gd name="T77" fmla="*/ 888 h 2912"/>
              <a:gd name="T78" fmla="*/ 460 w 2820"/>
              <a:gd name="T79" fmla="*/ 742 h 2912"/>
              <a:gd name="T80" fmla="*/ 544 w 2820"/>
              <a:gd name="T81" fmla="*/ 592 h 2912"/>
              <a:gd name="T82" fmla="*/ 670 w 2820"/>
              <a:gd name="T83" fmla="*/ 444 h 2912"/>
              <a:gd name="T84" fmla="*/ 844 w 2820"/>
              <a:gd name="T85" fmla="*/ 298 h 2912"/>
              <a:gd name="T86" fmla="*/ 1070 w 2820"/>
              <a:gd name="T87" fmla="*/ 154 h 2912"/>
              <a:gd name="T88" fmla="*/ 1348 w 2820"/>
              <a:gd name="T89" fmla="*/ 16 h 2912"/>
              <a:gd name="T90" fmla="*/ 1244 w 2820"/>
              <a:gd name="T91" fmla="*/ 0 h 2912"/>
              <a:gd name="T92" fmla="*/ 2820 w 2820"/>
              <a:gd name="T93" fmla="*/ 1934 h 2912"/>
              <a:gd name="T94" fmla="*/ 2820 w 2820"/>
              <a:gd name="T95" fmla="*/ 1934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06741" dir="824937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2050" name="Picture 2" descr="&amp;Pcy;&amp;ocy;&amp;lcy;&amp;ucy;&amp;chcy;&amp;iecy;&amp;ncy;&amp;icy;&amp;iecy; &amp;acy;&amp;kcy;&amp;kcy;&amp;rcy;&amp;iecy;&amp;dcy;&amp;icy;&amp;tcy;&amp;acy;&amp;tscy;&amp;icy;&amp;icy; &amp;scy;&amp;ucy;&amp;bcy;&amp;hardcy;&amp;iecy;&amp;kcy;&amp;tcy;&amp;acy;&amp;mcy;&amp;icy; &amp;khcy;&amp;ocy;&amp;zcy;&amp;yacy;&amp;jcy;&amp;scy;&amp;tcy;&amp;vcy;&amp;iecy;&amp;ncy;&amp;ncy;&amp;ocy;&amp;jcy; &amp;dcy;&amp;iecy;&amp;yacy;&amp;tcy;&amp;iecy;&amp;lcy;&amp;softcy;&amp;ncy;&amp;ocy;&amp;scy;&amp;tcy;&amp;icy; &amp;vcy; &amp;tcy;&amp;acy;&amp;mcy;&amp;ocy;&amp;zhcy;&amp;iecy;&amp;ncy;&amp;ncy;&amp;ycy;&amp;khcy; &amp;ocy;&amp;rcy;&amp;gcy;&amp;acy;&amp;ncy;&amp;acy;&amp;khcy; &amp;Ucy;&amp;kcy;&amp;rcy;&amp;acy;&amp;icy;&amp;ncy;&amp;ycy; &amp;Tcy;&amp;acy;&amp;mcy;&amp;ocy;&amp;zhcy;&amp;iecy;&amp;ncy;&amp;ncy;&amp;ocy; - &amp;bcy;&amp;rcy;&amp;ocy;&amp;kcy;&amp;iecy;&amp;rcy;&amp;scy;&amp;kcy;&amp;acy;&amp;yacy; &amp;kcy;&amp;ocy;&amp;mcy;&amp;pcy;&amp;acy;&amp;ncy;&amp;icy;&amp;yacy; &quot;&amp;Kcy;&amp;ocy;&amp;lcy;&amp;acy;&amp;rcy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439080"/>
            <a:ext cx="3299038" cy="162426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71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11560" y="428625"/>
            <a:ext cx="8103814" cy="642938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400" b="1" dirty="0" smtClean="0">
                <a:solidFill>
                  <a:schemeClr val="bg1"/>
                </a:solidFill>
              </a:rPr>
              <a:t>Аккредитационные инструменты </a:t>
            </a:r>
            <a:r>
              <a:rPr lang="ru-RU" sz="2400" b="1" dirty="0">
                <a:solidFill>
                  <a:schemeClr val="bg1"/>
                </a:solidFill>
              </a:rPr>
              <a:t>для оценки квалификаций</a:t>
            </a:r>
            <a:endParaRPr lang="fr-CA" sz="2400" b="1" dirty="0" smtClean="0">
              <a:solidFill>
                <a:schemeClr val="bg1"/>
              </a:solidFill>
            </a:endParaRP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899592" y="1831975"/>
            <a:ext cx="2489721" cy="4035425"/>
            <a:chOff x="720" y="1296"/>
            <a:chExt cx="1367" cy="2542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800" b="1" i="0" u="none" strike="noStrike" kern="0" cap="none" spc="0" normalizeH="0" baseline="0" noProof="0" smtClean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800" b="1" i="0" u="none" strike="noStrike" kern="0" cap="none" spc="0" normalizeH="0" baseline="0" noProof="0" smtClean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800" b="1" i="0" u="none" strike="noStrike" kern="0" cap="none" spc="0" normalizeH="0" baseline="0" noProof="0" smtClean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800" b="1" i="0" u="none" strike="noStrike" kern="0" cap="none" spc="0" normalizeH="0" baseline="0" noProof="0" smtClean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800" b="1" i="0" u="none" strike="noStrike" kern="0" cap="none" spc="0" normalizeH="0" baseline="0" noProof="0" smtClean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800" b="1" i="0" u="none" strike="noStrike" kern="0" cap="none" spc="0" normalizeH="0" baseline="0" noProof="0" smtClean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Arial" charset="0"/>
              </a:endParaRPr>
            </a:p>
          </p:txBody>
        </p: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altLang="ru-RU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1D528D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altLang="ru-RU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1D528D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altLang="ru-RU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1D528D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altLang="ru-RU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1D528D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altLang="ru-RU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1D528D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12" name="Text Box 16"/>
            <p:cNvSpPr txBox="1">
              <a:spLocks noChangeArrowheads="1"/>
            </p:cNvSpPr>
            <p:nvPr/>
          </p:nvSpPr>
          <p:spPr bwMode="gray">
            <a:xfrm>
              <a:off x="1276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1</a:t>
              </a:r>
              <a:endParaRPr kumimoji="0" lang="en-US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1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lvl="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ru-RU" altLang="ru-RU" sz="1600" kern="0" dirty="0">
                  <a:solidFill>
                    <a:srgbClr val="000000"/>
                  </a:solidFill>
                  <a:latin typeface="Calibri" pitchFamily="34" charset="0"/>
                </a:rPr>
                <a:t>оценка профессионального портфолио </a:t>
              </a:r>
              <a:r>
                <a:rPr lang="ru-RU" altLang="ru-RU" sz="1600" kern="0" dirty="0" smtClean="0">
                  <a:solidFill>
                    <a:srgbClr val="000000"/>
                  </a:solidFill>
                  <a:latin typeface="Calibri" pitchFamily="34" charset="0"/>
                </a:rPr>
                <a:t>              </a:t>
              </a:r>
              <a:endParaRPr lang="en-US" altLang="ru-RU" sz="1600" kern="0" dirty="0" smtClean="0">
                <a:solidFill>
                  <a:srgbClr val="000000"/>
                </a:solidFill>
                <a:latin typeface="Calibri" pitchFamily="34" charset="0"/>
              </a:endParaRPr>
            </a:p>
            <a:p>
              <a:pPr lvl="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ru-RU" altLang="ru-RU" sz="1600" b="0" kern="0" dirty="0" smtClean="0">
                  <a:solidFill>
                    <a:srgbClr val="000000"/>
                  </a:solidFill>
                  <a:latin typeface="Calibri" pitchFamily="34" charset="0"/>
                </a:rPr>
                <a:t>(</a:t>
              </a:r>
              <a:r>
                <a:rPr lang="ru-RU" altLang="ru-RU" sz="1600" b="0" kern="0" dirty="0">
                  <a:solidFill>
                    <a:srgbClr val="000000"/>
                  </a:solidFill>
                  <a:latin typeface="Calibri" pitchFamily="34" charset="0"/>
                </a:rPr>
                <a:t>на основе накопительной системы непрерывного медицинского образования)</a:t>
              </a:r>
              <a:endPara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3262260" y="1831975"/>
            <a:ext cx="2486078" cy="4035425"/>
            <a:chOff x="2208" y="1296"/>
            <a:chExt cx="1365" cy="2542"/>
          </a:xfrm>
        </p:grpSpPr>
        <p:sp>
          <p:nvSpPr>
            <p:cNvPr id="20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800" b="1" i="0" u="none" strike="noStrike" kern="0" cap="none" spc="0" normalizeH="0" baseline="0" noProof="0" smtClean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1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800" b="1" i="0" u="none" strike="noStrike" kern="0" cap="none" spc="0" normalizeH="0" baseline="0" noProof="0" smtClean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2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800" b="1" i="0" u="none" strike="noStrike" kern="0" cap="none" spc="0" normalizeH="0" baseline="0" noProof="0" smtClean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3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800" b="1" i="0" u="none" strike="noStrike" kern="0" cap="none" spc="0" normalizeH="0" baseline="0" noProof="0" smtClean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800" b="1" i="0" u="none" strike="noStrike" kern="0" cap="none" spc="0" normalizeH="0" baseline="0" noProof="0" smtClean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800" b="1" i="0" u="none" strike="noStrike" kern="0" cap="none" spc="0" normalizeH="0" baseline="0" noProof="0" smtClean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800" b="1" i="0" u="none" strike="noStrike" kern="0" cap="none" spc="0" normalizeH="0" baseline="0" noProof="0" smtClean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800" b="1" i="0" u="none" strike="noStrike" kern="0" cap="none" spc="0" normalizeH="0" baseline="0" noProof="0" smtClean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800" b="1" i="0" u="none" strike="noStrike" kern="0" cap="none" spc="0" normalizeH="0" baseline="0" noProof="0" smtClean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gray">
            <a:xfrm>
              <a:off x="2764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2</a:t>
              </a:r>
              <a:endParaRPr kumimoji="0" lang="en-US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1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lvl="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ru-RU" altLang="ru-RU" sz="1600" kern="0" dirty="0">
                  <a:solidFill>
                    <a:srgbClr val="000000"/>
                  </a:solidFill>
                  <a:latin typeface="+mn-lt"/>
                </a:rPr>
                <a:t>оценка профессиональных знаний </a:t>
              </a:r>
              <a:r>
                <a:rPr lang="ru-RU" altLang="ru-RU" sz="1600" kern="0" dirty="0" smtClean="0">
                  <a:solidFill>
                    <a:srgbClr val="000000"/>
                  </a:solidFill>
                  <a:latin typeface="+mn-lt"/>
                </a:rPr>
                <a:t>                  </a:t>
              </a:r>
              <a:endParaRPr lang="en-US" altLang="ru-RU" sz="1600" kern="0" dirty="0" smtClean="0">
                <a:solidFill>
                  <a:srgbClr val="000000"/>
                </a:solidFill>
                <a:latin typeface="+mn-lt"/>
              </a:endParaRPr>
            </a:p>
            <a:p>
              <a:pPr lvl="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ru-RU" altLang="ru-RU" sz="1600" b="0" kern="0" dirty="0" smtClean="0">
                  <a:solidFill>
                    <a:srgbClr val="000000"/>
                  </a:solidFill>
                  <a:latin typeface="+mn-lt"/>
                </a:rPr>
                <a:t>(по </a:t>
              </a:r>
              <a:r>
                <a:rPr lang="ru-RU" altLang="ru-RU" sz="1600" b="0" kern="0" dirty="0">
                  <a:solidFill>
                    <a:srgbClr val="000000"/>
                  </a:solidFill>
                  <a:latin typeface="+mn-lt"/>
                </a:rPr>
                <a:t>результатам национального профессионального тестирования)</a:t>
              </a:r>
              <a:endPara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31" name="AutoShape 30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800" b="1" i="0" u="none" strike="noStrike" kern="0" cap="none" spc="0" normalizeH="0" baseline="0" noProof="0" smtClean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2" name="AutoShape 31"/>
            <p:cNvSpPr>
              <a:spLocks noChangeArrowheads="1"/>
            </p:cNvSpPr>
            <p:nvPr/>
          </p:nvSpPr>
          <p:spPr bwMode="gray">
            <a:xfrm>
              <a:off x="2238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800" b="1" i="0" u="none" strike="noStrike" kern="0" cap="none" spc="0" normalizeH="0" baseline="0" noProof="0" smtClean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5617642" y="1831975"/>
            <a:ext cx="2489721" cy="4035425"/>
            <a:chOff x="3692" y="1296"/>
            <a:chExt cx="1367" cy="2542"/>
          </a:xfrm>
        </p:grpSpPr>
        <p:sp>
          <p:nvSpPr>
            <p:cNvPr id="34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800" b="1" i="0" u="none" strike="noStrike" kern="0" cap="none" spc="0" normalizeH="0" baseline="0" noProof="0" smtClean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800" b="1" i="0" u="none" strike="noStrike" kern="0" cap="none" spc="0" normalizeH="0" baseline="0" noProof="0" smtClean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6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800" b="1" i="0" u="none" strike="noStrike" kern="0" cap="none" spc="0" normalizeH="0" baseline="0" noProof="0" smtClean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7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800" b="1" i="0" u="none" strike="noStrike" kern="0" cap="none" spc="0" normalizeH="0" baseline="0" noProof="0" smtClean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Arial" charset="0"/>
              </a:endParaRPr>
            </a:p>
          </p:txBody>
        </p:sp>
        <p:grpSp>
          <p:nvGrpSpPr>
            <p:cNvPr id="38" name="Group 37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43" name="Oval 38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altLang="ru-RU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1D528D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44" name="Oval 3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altLang="ru-RU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1D528D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45" name="Oval 4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altLang="ru-RU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1D528D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46" name="Oval 4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altLang="ru-RU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1D528D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47" name="Oval 4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altLang="ru-RU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1D528D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39" name="Text Box 43"/>
            <p:cNvSpPr txBox="1">
              <a:spLocks noChangeArrowheads="1"/>
            </p:cNvSpPr>
            <p:nvPr/>
          </p:nvSpPr>
          <p:spPr bwMode="gray">
            <a:xfrm>
              <a:off x="4252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3</a:t>
              </a:r>
              <a:endParaRPr kumimoji="0" lang="en-US" alt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0" name="Text Box 44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1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lvl="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ru-RU" altLang="ru-RU" sz="1600" kern="0" dirty="0">
                  <a:solidFill>
                    <a:srgbClr val="000000"/>
                  </a:solidFill>
                  <a:latin typeface="+mj-lt"/>
                </a:rPr>
                <a:t>оценка профессиональных компетенций </a:t>
              </a:r>
              <a:r>
                <a:rPr lang="ru-RU" altLang="ru-RU" sz="1600" kern="0" dirty="0" smtClean="0">
                  <a:solidFill>
                    <a:srgbClr val="000000"/>
                  </a:solidFill>
                  <a:latin typeface="+mj-lt"/>
                </a:rPr>
                <a:t>              </a:t>
              </a:r>
              <a:r>
                <a:rPr lang="ru-RU" altLang="ru-RU" sz="1600" b="0" kern="0" dirty="0" smtClean="0">
                  <a:solidFill>
                    <a:srgbClr val="000000"/>
                  </a:solidFill>
                  <a:latin typeface="+mj-lt"/>
                </a:rPr>
                <a:t>(профессиональный </a:t>
              </a:r>
              <a:r>
                <a:rPr lang="ru-RU" altLang="ru-RU" sz="1600" b="0" kern="0" dirty="0">
                  <a:solidFill>
                    <a:srgbClr val="000000"/>
                  </a:solidFill>
                  <a:latin typeface="+mj-lt"/>
                </a:rPr>
                <a:t>экзамен в условиях </a:t>
              </a:r>
              <a:r>
                <a:rPr lang="ru-RU" altLang="ru-RU" sz="1600" b="0" kern="0" dirty="0" err="1" smtClean="0">
                  <a:solidFill>
                    <a:srgbClr val="000000"/>
                  </a:solidFill>
                  <a:latin typeface="+mj-lt"/>
                </a:rPr>
                <a:t>симуляционно-аттестационого</a:t>
              </a:r>
              <a:r>
                <a:rPr lang="ru-RU" altLang="ru-RU" sz="1600" b="0" kern="0" dirty="0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ru-RU" altLang="ru-RU" sz="1600" b="0" kern="0" dirty="0">
                  <a:solidFill>
                    <a:srgbClr val="000000"/>
                  </a:solidFill>
                  <a:latin typeface="+mj-lt"/>
                </a:rPr>
                <a:t>центра)</a:t>
              </a:r>
              <a:endParaRPr kumimoji="0" lang="en-US" alt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41" name="AutoShape 45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99BACC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800" b="1" i="0" u="none" strike="noStrike" kern="0" cap="none" spc="0" normalizeH="0" baseline="0" noProof="0" smtClean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2" name="AutoShape 46"/>
            <p:cNvSpPr>
              <a:spLocks noChangeArrowheads="1"/>
            </p:cNvSpPr>
            <p:nvPr/>
          </p:nvSpPr>
          <p:spPr bwMode="gray">
            <a:xfrm>
              <a:off x="3720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8DAD4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800" b="1" i="0" u="none" strike="noStrike" kern="0" cap="none" spc="0" normalizeH="0" baseline="0" noProof="0" smtClean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09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1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Тема Office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1161</Words>
  <Application>Microsoft Office PowerPoint</Application>
  <PresentationFormat>Экран (4:3)</PresentationFormat>
  <Paragraphs>208</Paragraphs>
  <Slides>21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5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Тема Office</vt:lpstr>
      <vt:lpstr>112</vt:lpstr>
      <vt:lpstr>Diseño predeterminado</vt:lpstr>
      <vt:lpstr>1_112</vt:lpstr>
      <vt:lpstr>1_Тема Office</vt:lpstr>
      <vt:lpstr>Концепция системы аккредитации специалистов в сфере здравоохранения в Российской Федерации</vt:lpstr>
      <vt:lpstr>Title</vt:lpstr>
      <vt:lpstr>«Положение о формировании системы независимой оценки качества профессионального образования»</vt:lpstr>
      <vt:lpstr>Презентация PowerPoint</vt:lpstr>
      <vt:lpstr>Объективный Структурированный Клинический Экзамен (ОСКЭ) профессионального образования»</vt:lpstr>
      <vt:lpstr>Система сертификации и                                                  аккредитации специалистов </vt:lpstr>
      <vt:lpstr>Основные задачи аккредитации </vt:lpstr>
      <vt:lpstr>Основные принципы организации процедуры аккредитации</vt:lpstr>
      <vt:lpstr>Аккредитационные инструменты для оценки квалификаций</vt:lpstr>
      <vt:lpstr>Структура национальной системы аккредитации медицинских работников</vt:lpstr>
      <vt:lpstr>СТРУКТУРА НАЦИОНАЛЬНОЙ СИСТЕМЫ  АККРЕДИТАЦИИ МЕДИЦИНСКИХ РАБОТНИКОВ</vt:lpstr>
      <vt:lpstr>Полномочия окружного центра аккредитации </vt:lpstr>
      <vt:lpstr>Уполномоченные организации системы аккредитации  медицинских работников</vt:lpstr>
      <vt:lpstr>Национальный центр аккредитации (организационная структура)</vt:lpstr>
      <vt:lpstr>Окружной центр аккредитации (организационная структура)</vt:lpstr>
      <vt:lpstr>Требования, предъявляемые к окружным центрам аккредитации </vt:lpstr>
      <vt:lpstr>Траектория аккредитации медицинских работников</vt:lpstr>
      <vt:lpstr>Переходный период в формировании и наладке единой национальной системы аккредитации </vt:lpstr>
      <vt:lpstr>Подготовительные мероприятия для создания системы аккредитации </vt:lpstr>
      <vt:lpstr>Презентация PowerPoint</vt:lpstr>
      <vt:lpstr>Благодарю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svistunov_a_a</dc:creator>
  <cp:lastModifiedBy>Евгений Георгиевич Соколович</cp:lastModifiedBy>
  <cp:revision>119</cp:revision>
  <cp:lastPrinted>2014-11-20T12:53:50Z</cp:lastPrinted>
  <dcterms:created xsi:type="dcterms:W3CDTF">2014-11-11T12:29:07Z</dcterms:created>
  <dcterms:modified xsi:type="dcterms:W3CDTF">2016-03-11T12:42:44Z</dcterms:modified>
</cp:coreProperties>
</file>