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PT Sans Narrow"/>
      <p:regular r:id="rId21"/>
      <p:bold r:id="rId22"/>
    </p:embeddedFont>
    <p:embeddedFont>
      <p:font typeface="Open Sans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PTSansNarrow-bold.fntdata"/><Relationship Id="rId21" Type="http://schemas.openxmlformats.org/officeDocument/2006/relationships/font" Target="fonts/PTSansNarrow-regular.fntdata"/><Relationship Id="rId24" Type="http://schemas.openxmlformats.org/officeDocument/2006/relationships/font" Target="fonts/OpenSans-bold.fntdata"/><Relationship Id="rId23" Type="http://schemas.openxmlformats.org/officeDocument/2006/relationships/font" Target="fonts/OpenSans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-boldItalic.fntdata"/><Relationship Id="rId25" Type="http://schemas.openxmlformats.org/officeDocument/2006/relationships/font" Target="fonts/Open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5efda90c29_2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5efda90c29_2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5efda90c29_2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5efda90c29_2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5efda90c29_2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5efda90c29_2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5f05ab07a0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5f05ab07a0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5f05ab07a0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5f05ab07a0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5f05ab07a0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5f05ab07a0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5f05ab07a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5f05ab07a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05ab07a0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05ab07a0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5f05ab07a0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5f05ab07a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5f05ab07a0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5f05ab07a0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5f05ab07a0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5f05ab07a0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5f05ab07a0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5f05ab07a0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5efda90c29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5efda90c29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5efda90c29_2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5efda90c29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Relationship Id="rId4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github.com/spbu-coding-2024/graphs-graphs-team-1.git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Графы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Свирюков Михаил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Нечаева Дарья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/>
          <p:nvPr>
            <p:ph type="title"/>
          </p:nvPr>
        </p:nvSpPr>
        <p:spPr>
          <a:xfrm>
            <a:off x="311700" y="119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Добавляем новую вершину и рёбра</a:t>
            </a:r>
            <a:endParaRPr/>
          </a:p>
        </p:txBody>
      </p:sp>
      <p:pic>
        <p:nvPicPr>
          <p:cNvPr id="128" name="Google Shape;12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1300" y="820877"/>
            <a:ext cx="3129899" cy="4006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7903" y="2929475"/>
            <a:ext cx="4181251" cy="18979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2" title="Снимок экрана от 2025-05-29 22-51-59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7900" y="854875"/>
            <a:ext cx="4181251" cy="202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 txBox="1"/>
          <p:nvPr>
            <p:ph type="title"/>
          </p:nvPr>
        </p:nvSpPr>
        <p:spPr>
          <a:xfrm>
            <a:off x="356625" y="96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Новый кратчайший путь</a:t>
            </a:r>
            <a:endParaRPr/>
          </a:p>
        </p:txBody>
      </p:sp>
      <p:pic>
        <p:nvPicPr>
          <p:cNvPr id="136" name="Google Shape;13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0950" y="765350"/>
            <a:ext cx="4297080" cy="4149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6725" y="855200"/>
            <a:ext cx="3519100" cy="3976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type="title"/>
          </p:nvPr>
        </p:nvSpPr>
        <p:spPr>
          <a:xfrm>
            <a:off x="311700" y="164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Загружаем граф в файл и проверяем наличие новой вершины и новых рёбер</a:t>
            </a:r>
            <a:endParaRPr/>
          </a:p>
        </p:txBody>
      </p:sp>
      <p:sp>
        <p:nvSpPr>
          <p:cNvPr id="143" name="Google Shape;143;p24"/>
          <p:cNvSpPr txBox="1"/>
          <p:nvPr>
            <p:ph idx="1" type="body"/>
          </p:nvPr>
        </p:nvSpPr>
        <p:spPr>
          <a:xfrm>
            <a:off x="311700" y="1152475"/>
            <a:ext cx="338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7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7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7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ru" sz="17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"id"</a:t>
            </a:r>
            <a:r>
              <a:rPr lang="ru" sz="17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ru" sz="1750">
                <a:solidFill>
                  <a:srgbClr val="098658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63397890</a:t>
            </a:r>
            <a:r>
              <a:rPr lang="ru" sz="17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7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7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ru" sz="17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"key"</a:t>
            </a:r>
            <a:r>
              <a:rPr lang="ru" sz="17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ru" sz="1750">
                <a:solidFill>
                  <a:srgbClr val="098658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ru" sz="17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7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7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ru" sz="17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"value"</a:t>
            </a:r>
            <a:r>
              <a:rPr lang="ru" sz="17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ru" sz="1750">
                <a:solidFill>
                  <a:srgbClr val="098658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50</a:t>
            </a:r>
            <a:endParaRPr sz="1750">
              <a:solidFill>
                <a:srgbClr val="098658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7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7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4" name="Google Shape;144;p24"/>
          <p:cNvSpPr txBox="1"/>
          <p:nvPr/>
        </p:nvSpPr>
        <p:spPr>
          <a:xfrm>
            <a:off x="4619800" y="1106525"/>
            <a:ext cx="36387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7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7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7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ru" sz="17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"from"</a:t>
            </a:r>
            <a:r>
              <a:rPr lang="ru" sz="17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ru" sz="1750">
                <a:solidFill>
                  <a:srgbClr val="098658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1824885678</a:t>
            </a:r>
            <a:r>
              <a:rPr lang="ru" sz="17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7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7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ru" sz="17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"to"</a:t>
            </a:r>
            <a:r>
              <a:rPr lang="ru" sz="17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ru" sz="1750">
                <a:solidFill>
                  <a:srgbClr val="098658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63397890</a:t>
            </a:r>
            <a:r>
              <a:rPr lang="ru" sz="17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7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7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ru" sz="17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"weight"</a:t>
            </a:r>
            <a:r>
              <a:rPr lang="ru" sz="17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ru" sz="1750">
                <a:solidFill>
                  <a:srgbClr val="098658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sz="1750">
              <a:solidFill>
                <a:srgbClr val="098658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7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7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7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ru" sz="17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"from"</a:t>
            </a:r>
            <a:r>
              <a:rPr lang="ru" sz="17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ru" sz="1750">
                <a:solidFill>
                  <a:srgbClr val="098658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63397890</a:t>
            </a:r>
            <a:r>
              <a:rPr lang="ru" sz="17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7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7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ru" sz="17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"to"</a:t>
            </a:r>
            <a:r>
              <a:rPr lang="ru" sz="17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ru" sz="1750">
                <a:solidFill>
                  <a:srgbClr val="098658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2053138964</a:t>
            </a:r>
            <a:r>
              <a:rPr lang="ru" sz="17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7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7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ru" sz="17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"weight"</a:t>
            </a:r>
            <a:r>
              <a:rPr lang="ru" sz="17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ru" sz="1750">
                <a:solidFill>
                  <a:srgbClr val="098658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sz="1750">
              <a:solidFill>
                <a:srgbClr val="098658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7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},</a:t>
            </a:r>
            <a:endParaRPr sz="17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Описание 2</a:t>
            </a:r>
            <a:endParaRPr/>
          </a:p>
        </p:txBody>
      </p:sp>
      <p:sp>
        <p:nvSpPr>
          <p:cNvPr id="150" name="Google Shape;150;p2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Сценарий: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пользователь загружает ориентированный граф из базы данных neo4j, после чего применяет к нему алгоритм для поиска компонент сильной </a:t>
            </a:r>
            <a:r>
              <a:rPr lang="ru"/>
              <a:t>связности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тест проверяет, что вершины, </a:t>
            </a:r>
            <a:r>
              <a:rPr lang="ru"/>
              <a:t>принадлежащие</a:t>
            </a:r>
            <a:r>
              <a:rPr lang="ru"/>
              <a:t> одной компоненте, имеют одинаковый цвет, отличный от других, причем таких компонент и их численность правильные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Реализация 2</a:t>
            </a:r>
            <a:endParaRPr/>
          </a:p>
        </p:txBody>
      </p:sp>
      <p:sp>
        <p:nvSpPr>
          <p:cNvPr id="156" name="Google Shape;156;p2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создается граф с 3 циклами по 10 вершин в каждой и загружается в базу данных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граф загружается из базы данных, применяется алгоритм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проверяем, что вершины </a:t>
            </a:r>
            <a:r>
              <a:rPr lang="ru"/>
              <a:t>окрасились</a:t>
            </a:r>
            <a:r>
              <a:rPr lang="ru"/>
              <a:t> в один из 3(первый assert) цветов, каждому цвету соответствует 10 вершин (второй assert) и вершины, соединенные ребрами имеют один цвет (достаточное условие в рамках предложенных данных, третий assert)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7"/>
          <p:cNvSpPr txBox="1"/>
          <p:nvPr>
            <p:ph type="title"/>
          </p:nvPr>
        </p:nvSpPr>
        <p:spPr>
          <a:xfrm>
            <a:off x="311700" y="221805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740"/>
              <a:t>Еще? Ждем вас по </a:t>
            </a:r>
            <a:r>
              <a:rPr lang="ru" sz="2740" u="sng">
                <a:solidFill>
                  <a:schemeClr val="hlink"/>
                </a:solidFill>
                <a:hlinkClick r:id="rId3"/>
              </a:rPr>
              <a:t>ссылке</a:t>
            </a:r>
            <a:r>
              <a:rPr lang="ru" sz="2740"/>
              <a:t>!</a:t>
            </a:r>
            <a:endParaRPr sz="274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Немного об архитектуре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4" title="Screenshot from 2025-05-30 00-47-44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062" y="1244313"/>
            <a:ext cx="8584225" cy="244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p15" title="Screenshot from 2025-05-30 00-54-5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3350" y="91950"/>
            <a:ext cx="6530701" cy="500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6" title="Screenshot from 2025-05-30 00-52-4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2389" y="0"/>
            <a:ext cx="5239222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5" name="Google Shape;95;p17" title="Screenshot from 2025-05-30 01-12-49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2000" y="58050"/>
            <a:ext cx="7300000" cy="483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2" name="Google Shape;102;p18" title="Screenshot from 2025-05-30 00-40-44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4053"/>
            <a:ext cx="9144000" cy="50953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311700" y="207845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Интеграционные тесты и демонстрация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311700" y="-96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Структура входного файла</a:t>
            </a:r>
            <a:endParaRPr/>
          </a:p>
        </p:txBody>
      </p:sp>
      <p:sp>
        <p:nvSpPr>
          <p:cNvPr id="113" name="Google Shape;113;p20"/>
          <p:cNvSpPr txBox="1"/>
          <p:nvPr>
            <p:ph idx="1" type="body"/>
          </p:nvPr>
        </p:nvSpPr>
        <p:spPr>
          <a:xfrm>
            <a:off x="0" y="238050"/>
            <a:ext cx="4664700" cy="466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50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"vertices"</a:t>
            </a:r>
            <a:r>
              <a:rPr lang="ru" sz="15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: [</a:t>
            </a:r>
            <a:endParaRPr sz="150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{</a:t>
            </a:r>
            <a:r>
              <a:rPr lang="ru" sz="150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"id"</a:t>
            </a:r>
            <a:r>
              <a:rPr lang="ru" sz="15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ru" sz="1500">
                <a:solidFill>
                  <a:srgbClr val="098658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ru" sz="15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50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"key"</a:t>
            </a:r>
            <a:r>
              <a:rPr lang="ru" sz="15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ru" sz="1500">
                <a:solidFill>
                  <a:srgbClr val="098658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ru" sz="15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50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"value"</a:t>
            </a:r>
            <a:r>
              <a:rPr lang="ru" sz="15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ru" sz="1500">
                <a:solidFill>
                  <a:srgbClr val="098658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ru" sz="15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sz="150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{</a:t>
            </a:r>
            <a:r>
              <a:rPr lang="ru" sz="150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"id"</a:t>
            </a:r>
            <a:r>
              <a:rPr lang="ru" sz="15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ru" sz="1500">
                <a:solidFill>
                  <a:srgbClr val="098658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ru" sz="15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50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"key"</a:t>
            </a:r>
            <a:r>
              <a:rPr lang="ru" sz="15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ru" sz="1500">
                <a:solidFill>
                  <a:srgbClr val="098658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ru" sz="15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50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"value"</a:t>
            </a:r>
            <a:r>
              <a:rPr lang="ru" sz="15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ru" sz="1500">
                <a:solidFill>
                  <a:srgbClr val="098658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ru" sz="15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sz="150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{</a:t>
            </a:r>
            <a:r>
              <a:rPr lang="ru" sz="150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"id"</a:t>
            </a:r>
            <a:r>
              <a:rPr lang="ru" sz="15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ru" sz="1500">
                <a:solidFill>
                  <a:srgbClr val="098658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ru" sz="15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50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"key"</a:t>
            </a:r>
            <a:r>
              <a:rPr lang="ru" sz="15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ru" sz="1500">
                <a:solidFill>
                  <a:srgbClr val="098658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ru" sz="15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50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"value"</a:t>
            </a:r>
            <a:r>
              <a:rPr lang="ru" sz="15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ru" sz="1500">
                <a:solidFill>
                  <a:srgbClr val="098658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lang="ru" sz="15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sz="150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{</a:t>
            </a:r>
            <a:r>
              <a:rPr lang="ru" sz="150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"id"</a:t>
            </a:r>
            <a:r>
              <a:rPr lang="ru" sz="15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ru" sz="1500">
                <a:solidFill>
                  <a:srgbClr val="098658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ru" sz="15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50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"key"</a:t>
            </a:r>
            <a:r>
              <a:rPr lang="ru" sz="15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ru" sz="1500">
                <a:solidFill>
                  <a:srgbClr val="098658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ru" sz="15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50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"value"</a:t>
            </a:r>
            <a:r>
              <a:rPr lang="ru" sz="15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ru" sz="1500">
                <a:solidFill>
                  <a:srgbClr val="098658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30</a:t>
            </a:r>
            <a:r>
              <a:rPr lang="ru" sz="15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sz="150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{</a:t>
            </a:r>
            <a:r>
              <a:rPr lang="ru" sz="150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"id"</a:t>
            </a:r>
            <a:r>
              <a:rPr lang="ru" sz="15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ru" sz="1500">
                <a:solidFill>
                  <a:srgbClr val="098658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ru" sz="15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50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"key"</a:t>
            </a:r>
            <a:r>
              <a:rPr lang="ru" sz="15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ru" sz="1500">
                <a:solidFill>
                  <a:srgbClr val="098658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ru" sz="15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50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"value"</a:t>
            </a:r>
            <a:r>
              <a:rPr lang="ru" sz="15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ru" sz="1500">
                <a:solidFill>
                  <a:srgbClr val="098658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40</a:t>
            </a:r>
            <a:r>
              <a:rPr lang="ru" sz="15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50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],</a:t>
            </a:r>
            <a:endParaRPr sz="150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"edges"</a:t>
            </a:r>
            <a:r>
              <a:rPr lang="ru" sz="15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: [</a:t>
            </a:r>
            <a:endParaRPr sz="150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{</a:t>
            </a:r>
            <a:r>
              <a:rPr lang="ru" sz="150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"from"</a:t>
            </a:r>
            <a:r>
              <a:rPr lang="ru" sz="15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ru" sz="1500">
                <a:solidFill>
                  <a:srgbClr val="098658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ru" sz="15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50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"to"</a:t>
            </a:r>
            <a:r>
              <a:rPr lang="ru" sz="15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ru" sz="1500">
                <a:solidFill>
                  <a:srgbClr val="098658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ru" sz="15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50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"weight"</a:t>
            </a:r>
            <a:r>
              <a:rPr lang="ru" sz="15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ru" sz="1500">
                <a:solidFill>
                  <a:srgbClr val="098658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lang="ru" sz="15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sz="150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{</a:t>
            </a:r>
            <a:r>
              <a:rPr lang="ru" sz="150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"from"</a:t>
            </a:r>
            <a:r>
              <a:rPr lang="ru" sz="15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ru" sz="1500">
                <a:solidFill>
                  <a:srgbClr val="098658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ru" sz="15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50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"to"</a:t>
            </a:r>
            <a:r>
              <a:rPr lang="ru" sz="15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ru" sz="1500">
                <a:solidFill>
                  <a:srgbClr val="098658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ru" sz="15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50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"weight"</a:t>
            </a:r>
            <a:r>
              <a:rPr lang="ru" sz="15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ru" sz="1500">
                <a:solidFill>
                  <a:srgbClr val="098658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ru" sz="15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sz="150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{</a:t>
            </a:r>
            <a:r>
              <a:rPr lang="ru" sz="150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"from"</a:t>
            </a:r>
            <a:r>
              <a:rPr lang="ru" sz="15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ru" sz="1500">
                <a:solidFill>
                  <a:srgbClr val="098658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ru" sz="15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50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"to"</a:t>
            </a:r>
            <a:r>
              <a:rPr lang="ru" sz="15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ru" sz="1500">
                <a:solidFill>
                  <a:srgbClr val="098658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ru" sz="15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50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"weight"</a:t>
            </a:r>
            <a:r>
              <a:rPr lang="ru" sz="15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ru" sz="1500">
                <a:solidFill>
                  <a:srgbClr val="098658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ru" sz="15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sz="150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{</a:t>
            </a:r>
            <a:r>
              <a:rPr lang="ru" sz="150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"from"</a:t>
            </a:r>
            <a:r>
              <a:rPr lang="ru" sz="15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ru" sz="1500">
                <a:solidFill>
                  <a:srgbClr val="098658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ru" sz="15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50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"to"</a:t>
            </a:r>
            <a:r>
              <a:rPr lang="ru" sz="15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ru" sz="1500">
                <a:solidFill>
                  <a:srgbClr val="098658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ru" sz="15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50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"weight"</a:t>
            </a:r>
            <a:r>
              <a:rPr lang="ru" sz="15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ru" sz="1500">
                <a:solidFill>
                  <a:srgbClr val="098658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ru" sz="15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sz="150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{</a:t>
            </a:r>
            <a:r>
              <a:rPr lang="ru" sz="150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"from"</a:t>
            </a:r>
            <a:r>
              <a:rPr lang="ru" sz="15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ru" sz="1500">
                <a:solidFill>
                  <a:srgbClr val="098658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ru" sz="15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50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"to"</a:t>
            </a:r>
            <a:r>
              <a:rPr lang="ru" sz="15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ru" sz="1500">
                <a:solidFill>
                  <a:srgbClr val="098658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ru" sz="15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50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"weight"</a:t>
            </a:r>
            <a:r>
              <a:rPr lang="ru" sz="15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ru" sz="1500">
                <a:solidFill>
                  <a:srgbClr val="098658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ru" sz="15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50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]</a:t>
            </a:r>
            <a:endParaRPr sz="150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50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2857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140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4" name="Google Shape;114;p20"/>
          <p:cNvSpPr txBox="1"/>
          <p:nvPr/>
        </p:nvSpPr>
        <p:spPr>
          <a:xfrm>
            <a:off x="4889325" y="985275"/>
            <a:ext cx="3762300" cy="37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15" name="Google Shape;1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7800" y="529799"/>
            <a:ext cx="4323825" cy="4512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311700" y="130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Исходный кратчайший путь</a:t>
            </a:r>
            <a:endParaRPr/>
          </a:p>
        </p:txBody>
      </p:sp>
      <p:pic>
        <p:nvPicPr>
          <p:cNvPr id="121" name="Google Shape;12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775" y="703275"/>
            <a:ext cx="3350573" cy="418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1" title="Снимок экрана от 2025-05-29 22-46-18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37400" y="1089350"/>
            <a:ext cx="4634426" cy="339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