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1C3A0F-F557-468A-9615-540366AF9F7E}">
  <a:tblStyle styleId="{911C3A0F-F557-468A-9615-540366AF9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71a51cf5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71a51cf5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71a51cf5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71a51cf5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71a51cf5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71a51cf5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83ff047d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83ff047d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8550047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8550047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8550047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8550047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8550047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8550047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8550047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8550047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8550047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8550047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8550047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8550047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1a51cf5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1a51cf5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8550047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8550047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83ff047d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83ff047d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83ff047d9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83ff047d9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83ff047d9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83ff047d9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83ff047d9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83ff047d9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83ff047d9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83ff047d9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83ff047d9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83ff047d9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83ff047d9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83ff047d9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83ff047d9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83ff047d9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83ff047d9_6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83ff047d9_6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1a51cf5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1a51cf5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83ff047d9_6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83ff047d9_6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83ff047d9_6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883ff047d9_6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83ff047d9_6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83ff047d9_6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83ff047d9_6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83ff047d9_6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840ecdd8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840ecdd8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840ecdd8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840ecdd8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840ecdd8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840ecdd8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840ecdd87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8840ecdd87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840ecdd87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840ecdd87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840ecdd8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840ecdd8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1a51cf5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1a51cf5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71a51cf5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71a51cf5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71a51cf5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71a51cf5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71a51cf5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71a51cf5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71a51cf5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71a51cf5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71a51cf5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71a51cf5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statmt.org/wmt22/pdf/2022.wmt-1.2.pdf" TargetMode="External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tatsu-lab/alpaca_eval" TargetMode="External"/><Relationship Id="rId4" Type="http://schemas.openxmlformats.org/officeDocument/2006/relationships/hyperlink" Target="https://github.com/kuk/rulm-sbs2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Новацкая Ольга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Гензе Георгий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Носивской Владислав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Лаэтин Андрей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ontserrat"/>
                <a:ea typeface="Montserrat"/>
                <a:cs typeface="Montserrat"/>
                <a:sym typeface="Montserrat"/>
              </a:rPr>
              <a:t>Михайлов Станислав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 Графические методы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AUC: площадь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под кривой ROC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775" y="1102862"/>
            <a:ext cx="4932950" cy="38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 Энтропия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638" y="1495675"/>
            <a:ext cx="34385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5207738" y="3598200"/>
            <a:ext cx="3515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информации, содержащейся в конкретной букве, имеющей номер</a:t>
            </a:r>
            <a:endParaRPr b="1"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в русском алфавите</a:t>
            </a:r>
            <a:endParaRPr b="1"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6897700" y="2273025"/>
            <a:ext cx="426600" cy="1381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51450" y="1557588"/>
            <a:ext cx="2740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информации в среднем на одну букву</a:t>
            </a:r>
            <a:endParaRPr b="1"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 русском алфавите</a:t>
            </a:r>
            <a:endParaRPr b="1" i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3079350" y="1790100"/>
            <a:ext cx="1381500" cy="3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 Перплексия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7330"/>
          <a:stretch/>
        </p:blipFill>
        <p:spPr>
          <a:xfrm>
            <a:off x="1143025" y="1935150"/>
            <a:ext cx="6429375" cy="7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2492825" y="3171125"/>
            <a:ext cx="23241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энтропия (в битах) распределения</a:t>
            </a:r>
            <a:endParaRPr b="1" i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2693900" y="2300825"/>
            <a:ext cx="324600" cy="870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121150" y="1788450"/>
            <a:ext cx="4901700" cy="156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Оценки без привлечения людей</a:t>
            </a:r>
            <a:endParaRPr sz="3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Классические модели</a:t>
            </a:r>
            <a:endParaRPr sz="48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ru" sz="2800">
                <a:latin typeface="Montserrat"/>
                <a:ea typeface="Montserrat"/>
                <a:cs typeface="Montserrat"/>
                <a:sym typeface="Montserrat"/>
              </a:rPr>
              <a:t>BLEU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ru" sz="2800">
                <a:latin typeface="Montserrat"/>
                <a:ea typeface="Montserrat"/>
                <a:cs typeface="Montserrat"/>
                <a:sym typeface="Montserrat"/>
              </a:rPr>
              <a:t>NIST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ru" sz="2800">
                <a:latin typeface="Montserrat"/>
                <a:ea typeface="Montserrat"/>
                <a:cs typeface="Montserrat"/>
                <a:sym typeface="Montserrat"/>
              </a:rPr>
              <a:t>ROUGE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ru" sz="2800">
                <a:latin typeface="Montserrat"/>
                <a:ea typeface="Montserrat"/>
                <a:cs typeface="Montserrat"/>
                <a:sym typeface="Montserrat"/>
              </a:rPr>
              <a:t>METEOR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BLEU</a:t>
            </a:r>
            <a:endParaRPr sz="38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precision от совпадающих n-словосочетаний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Штраф за малую длину exp(1 - S / CS)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NIST</a:t>
            </a:r>
            <a:endParaRPr sz="3800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Основа - тот же  BLEU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Вес обратно пропорционален частоте n-gram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ROUGE</a:t>
            </a:r>
            <a:endParaRPr sz="38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В BLEU считаем еще и recall с f1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Избавляемся от штрафа за краткость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METEOR</a:t>
            </a:r>
            <a:endParaRPr sz="3800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учет семантической близости слов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совпадение </a:t>
            </a: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униграмм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подсчет precision, recall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Обобщенное  гармоническое среднее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-"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Штраф за малое количество совпадающих последовательностей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M=10PR/(9P+R)*(1-0.5(chunks/unigram)^3)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Результаты</a:t>
            </a:r>
            <a:endParaRPr sz="3800"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Предсказания:</a:t>
            </a: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 “the cat is on the mat” [1],  “The mat on which the cat sat” [2]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Сравниваем с: </a:t>
            </a: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 “the cat sat on the mat”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8" name="Google Shape;178;p31"/>
          <p:cNvGraphicFramePr/>
          <p:nvPr/>
        </p:nvGraphicFramePr>
        <p:xfrm>
          <a:off x="952500" y="308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{911C3A0F-F557-468A-9615-540366AF9F7E}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1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BLEU (1/2)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ROUGE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METEOR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[1]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0.833 / 0.6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0.799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 0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.599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0.807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[2]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0.714 / 0.333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0.727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0.333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0.41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Оценки без привлечения людей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Оценки с привлечением людей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Результаты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Предсказания:  “Я преклоняюсь перед творением Петра и люблю его строгую грациозную форму” [1]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     “</a:t>
            </a: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Творенье Петра, люблю тебя я, вид строгий твой, стройный люблю” [2]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latin typeface="Montserrat"/>
                <a:ea typeface="Montserrat"/>
                <a:cs typeface="Montserrat"/>
                <a:sym typeface="Montserrat"/>
              </a:rPr>
              <a:t>Сравниваем с: “Люблю тебя Петра творенье, люблю твой строгий стройный вид”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5" name="Google Shape;185;p32"/>
          <p:cNvGraphicFramePr/>
          <p:nvPr/>
        </p:nvGraphicFramePr>
        <p:xfrm>
          <a:off x="952500" y="310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{911C3A0F-F557-468A-9615-540366AF9F7E}</a:tableStyleId>
              </a:tblPr>
              <a:tblGrid>
                <a:gridCol w="1821025"/>
                <a:gridCol w="1821025"/>
                <a:gridCol w="1821025"/>
                <a:gridCol w="1821025"/>
              </a:tblGrid>
              <a:tr h="42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BLEU (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/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ROUGE </a:t>
                      </a: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(1/2)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METEOR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2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[1]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0.177/ 0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0.210/0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0.109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2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[2]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0.695 / 0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0.706 / 0.117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0.621</a:t>
                      </a:r>
                      <a:endParaRPr sz="2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Нейросетевые методы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76" y="1532099"/>
            <a:ext cx="8554225" cy="2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Референсные оценки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Эмбеддинг (embedding) – это векторное представление слова, то есть кодировка слова через набор чисел, получаемая на выходе из специальных моделей, анализирующих словоупотребление в больших наборах текстов.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Данный подход был представлен Mikolov et al. в 2013 в работе “Distributed Representations of Words and Phrases and their Compositionality”. Алгоритм получения эмбеддингов, представленный Mikolov et al., известен как  Word2Vec.</a:t>
            </a:r>
            <a:endParaRPr sz="1400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672" y="2982150"/>
            <a:ext cx="4448649" cy="186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ReVal</a:t>
            </a:r>
            <a:endParaRPr sz="3800"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ReVal (Gupta et al., 2015) считается первой нейросетевой метрикой, предложенной непосредственно для оценки качества машинного перевода.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Вычисление данной метрики выполняется с использованием рекуррентной  (отсюда и название метрики) нейросетевой модели LSTM, а также вектора слов GloVe.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ReVal существенно лучше коррелирует с человеческими оценками качества перевода, чем традиционные метрики, но хуже, чем более поздние нейросетевые метрики.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25" y="2650525"/>
            <a:ext cx="6870552" cy="21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BERTScore – метрика, предложенная Zhang et al. в 2019 для оценки качества генерируемого текста. Основана на оценке близости контекстных эмбеддингов, полученных из предобученной нейросетевой модели BERT.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Для расчета BERTScore близость двух предложений – сгенерированного моделью и эталонного – оценивается как сумма косинусных подобий между эмбеддингами слов, составляющих эти предложения.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50" y="2666125"/>
            <a:ext cx="6626801" cy="235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BERTScore</a:t>
            </a:r>
            <a:endParaRPr sz="3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BLEURT (Bilingual Evaluation Understudy with Representations from Transformers) – еще одна метрика на базе embeddings из BERT, предложенная Sellam et al. в 2020 для оценки качества генерации текста.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Для целей расчета BLEURT модель BERT была дообучена на: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cинтетическом датасете в виде пар предложений из Wikipedia;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открытом наборе переводов и присвоенных им человеком рейтингов из WMT Metrics Shared Task. 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BLEURT</a:t>
            </a:r>
            <a:endParaRPr sz="3800"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50" y="2823850"/>
            <a:ext cx="38100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050" y="3094538"/>
            <a:ext cx="4698625" cy="15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Prism (Probability is the metric) – метрика качества машинного перевода, предложенная Thompson, Post в 2020 на базе их собственной мультиязычной модели-трансформера Prism.</a:t>
            </a:r>
            <a:endParaRPr sz="1400"/>
          </a:p>
        </p:txBody>
      </p:sp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Prism</a:t>
            </a:r>
            <a:endParaRPr sz="3800"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325" y="1725700"/>
            <a:ext cx="3759349" cy="31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COMET (Crosslingual Optimized Metric for Evaluation of Translation) – метрика, предложенная Rei et al. в 2020. COMET использует в качестве энкодера мультиязычную модель XLM-RoBERTa, поверх которой добавлены дополнительные слои, на выходе которых – оценка качества перевода. Модель принимает на вход не только машинный перевод (hypothesis) и эталон (reference), но и переводимый текст-первоисточник (source).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COMET</a:t>
            </a:r>
            <a:endParaRPr sz="3800"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238" y="2326175"/>
            <a:ext cx="2911526" cy="26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Безреференсные системы оценки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NLP cуществует отдельная задача Quality Estimation (QE) – предсказание качества машинного перевода в отсутствие референса, то есть без ориентира в виде эталонного перевода, выполненного человеком.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Оценки, получаемые на выходе моделей QE, по сути представляют собой безреференсные метрики качества машинного перевода. Их можно рассматривать как альтернативу значительно более распространенным традиционным и референсным нейросетевым метрикам.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Обучение моделей QE выполняется на датасетах, содержащих человеческие оценки качества перевода. Также выполненные человеком оценки используются и при определении степени адекватности метрик качества машинного перевода.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Модель COMET-Kiwi (Rei et al., 2022) агрегирует две QE модели.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Первая из них имеет классическую для QE моделей архитектуру «предсказатель-оценщик». Вторая модель – та же модель разметки последовательностей, обученная на данных MQM, что и в COMET версии 2022 года (COMET-22, Rei et al., 2022), но не использующая референс.</a:t>
            </a:r>
            <a:endParaRPr sz="1400"/>
          </a:p>
        </p:txBody>
      </p:sp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COMET-Kiwi</a:t>
            </a:r>
            <a:endParaRPr sz="3800"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462" y="2538075"/>
            <a:ext cx="2617076" cy="22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(план)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Точечные оценки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Графические методы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Энтропия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Перплексия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Метрика REUSE (REference-free UnSupervised quality Estimation Metric, Mukherjee and Shrivastava, 2022). Для расчета этой метрики переведенное и исходное предложения дополнительно разбиваются на словосочетания. Оценка качества перевода выполняется как на уровне предложений, так и на уровне словосочетаний.</a:t>
            </a:r>
            <a:endParaRPr sz="1400"/>
          </a:p>
        </p:txBody>
      </p:sp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REUSE</a:t>
            </a:r>
            <a:endParaRPr sz="3800"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88" y="2373925"/>
            <a:ext cx="4132026" cy="25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Метрика REUSE (REference-free UnSupervised quality Estimation Metric, Mukherjee and Shrivastava, 2022). Для расчета этой метрики переведенное и исходное предложения дополнительно разбиваются на словосочетания. Оценка качества перевода выполняется как на уровне предложений, так и на уровне словосочетаний.</a:t>
            </a:r>
            <a:endParaRPr sz="1400"/>
          </a:p>
        </p:txBody>
      </p:sp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HWTSC-Teacher-Sim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750" y="2410950"/>
            <a:ext cx="5244501" cy="23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152475"/>
            <a:ext cx="5437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По итогам WMT Metrics Shared Task 2022 </a:t>
            </a:r>
            <a:r>
              <a:rPr lang="ru" sz="1200">
                <a:solidFill>
                  <a:srgbClr val="548EAA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опубликован рейтинг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ряда традиционных, нейросетевых, а также безреференсных метрик (их названия помечены звезочкой – *) по степени их корреляции с человеческой оценкой качества перевода: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Сравнение метрик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498" y="968100"/>
            <a:ext cx="2658450" cy="393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Подзадачи, включенные в SuperGLUE, следующие: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Логические вопросы: BoolQ — это задача, требующая ответов на вопросы.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CommitmentBank: CB состоит из коротких текстов, содержащих хотя бы одно встроенное предложение.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Выбор вероятных альтернатив: COPA — это задача причинного рассуждения.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Понимание чтения нескольких предложений: MultiRC — это задача контроля качества, включающая контекстный абзац, связанный вопрос и несколько потенциальных ответов.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Понимание прочитанного с набором данных для рассуждений на основе здравого смысла: ReCoRD — это задача контроля качества с множественным выбором, включающая новостную статью и вопрос с замаскированным объектом.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Распознавание текстового следствия: наборы данных RTE взяты из ежегодных соревнований по текстовому следствию.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Слово в контексте: WiC — это задача бинарной классификации, включающая пары предложений и многозначное слово.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WSC — это задача по разрешению кореференции, которая требует определения правильного референта местоимения из списка именных фраз в предложении.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latin typeface="Lato"/>
                <a:ea typeface="Lato"/>
                <a:cs typeface="Lato"/>
                <a:sym typeface="Lato"/>
              </a:rPr>
              <a:t>SuperGLUE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LLM как эксперт для оценки</a:t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Вместо людей для сравнения моделей можно использовать LLM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GPT-3 при ограниченном бюджете размечает тексты не хуже людей (Ding, 2022)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OpenSource модели могут размечать тексты со сравнимым с GPT-3.5 качеством (Alizadeh, 2023)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Разметка с помощью людей не всегда выполняется людьми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151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На платформе Amazon MTurk до 33-46% ответов людей на самом деле ответы LLM моделей (Veselovsky, 2023)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Нужно улучшать методы автоматической оценки, так как оценка людьми может измениться под действием LLM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LLM vs. Crowd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Бенчмарк rulm-sbs2 использует GPT-4 как эксперта для оценки примеров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75" y="1909000"/>
            <a:ext cx="8017326" cy="27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автоматической оценки с помощью LLM</a:t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Поддается атакам, значительно искажающим ранжирование</a:t>
            </a:r>
            <a:br>
              <a:rPr lang="ru"/>
            </a:br>
            <a:r>
              <a:rPr lang="ru"/>
              <a:t>(Wang,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Отдают большее предпочтение стилю, а не достоверности фактов (Gudibande,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Фреймворки не отражают картину в production использовании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Отдают предпочтение моделям, с которым делят тренировочный датасет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проверяется тактичность модели, метрика не отражает готовность к внедрению в production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Бенчмарки для автоматической оценки качества</a:t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AlpacaEval</a:t>
            </a:r>
            <a:r>
              <a:rPr lang="ru"/>
              <a:t> — фреймворк для автоматической оценки моделей с помощью LLM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Большой выбор моделей-оценщиков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Leaderboard из 12+ LLM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rulm-sbs2</a:t>
            </a:r>
            <a:r>
              <a:rPr lang="ru"/>
              <a:t> — бенчмарк для ранжирования LLM по качеству по качеству работы на русском языке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GPT-4 как эксперт для оценки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500 заданий из 15+ категорий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Задания — переведенные на русский Alpaca + Vicuna + часть Arena</a:t>
            </a:r>
            <a:endParaRPr sz="2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airwise comparison</a:t>
            </a:r>
            <a:endParaRPr/>
          </a:p>
        </p:txBody>
      </p:sp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225" y="265725"/>
            <a:ext cx="3557126" cy="43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 Точечные оценки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Бинарная классификация: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1248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{911C3A0F-F557-468A-9615-540366AF9F7E}</a:tableStyleId>
              </a:tblPr>
              <a:tblGrid>
                <a:gridCol w="3471275"/>
                <a:gridCol w="3471275"/>
              </a:tblGrid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TP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Positive)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FP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Positive)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FN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Negative)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TN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Negative)</a:t>
                      </a:r>
                      <a:endParaRPr b="1" sz="16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 Точечные оценки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Accuracy = (TP + TN) / (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TP + FP + FN + TN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1248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{911C3A0F-F557-468A-9615-540366AF9F7E}</a:tableStyleId>
              </a:tblPr>
              <a:tblGrid>
                <a:gridCol w="3471275"/>
                <a:gridCol w="3471275"/>
              </a:tblGrid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TP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Positive)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FP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Positive)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Negative)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Negative)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 Точечные оценки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Precision = TP / (TP + FP)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1248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{911C3A0F-F557-468A-9615-540366AF9F7E}</a:tableStyleId>
              </a:tblPr>
              <a:tblGrid>
                <a:gridCol w="3471275"/>
                <a:gridCol w="3471275"/>
              </a:tblGrid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TP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Positive)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FP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Positive)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FN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Negative)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TN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Negative)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 Точечные оценки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Recall = TP / (TP + FN)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1248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{911C3A0F-F557-468A-9615-540366AF9F7E}</a:tableStyleId>
              </a:tblPr>
              <a:tblGrid>
                <a:gridCol w="3471275"/>
                <a:gridCol w="3471275"/>
              </a:tblGrid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TP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Positive)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FP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Positive)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Negative)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TN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Negative)</a:t>
                      </a:r>
                      <a:endParaRPr b="1" sz="16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 Точечные оценки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F1-score = (2 * Precision * Recall)/(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Precision + Recall</a:t>
            </a: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124895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{911C3A0F-F557-468A-9615-540366AF9F7E}</a:tableStyleId>
              </a:tblPr>
              <a:tblGrid>
                <a:gridCol w="3471275"/>
                <a:gridCol w="3471275"/>
              </a:tblGrid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TP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Positive)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FP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Positive)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106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(False Negative)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TN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(True Negative)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Введение. Графические методы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ROC: зависимость TP от FP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775" y="1102862"/>
            <a:ext cx="4932950" cy="386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