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8" r:id="rId10"/>
  </p:sldIdLst>
  <p:sldSz cx="461010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94660"/>
  </p:normalViewPr>
  <p:slideViewPr>
    <p:cSldViewPr>
      <p:cViewPr varScale="1">
        <p:scale>
          <a:sx n="126" d="100"/>
          <a:sy n="126" d="100"/>
        </p:scale>
        <p:origin x="165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61884"/>
            <a:ext cx="4419498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F2F2F2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Василий</a:t>
            </a:r>
            <a:r>
              <a:rPr spc="35" dirty="0"/>
              <a:t> </a:t>
            </a:r>
            <a:r>
              <a:rPr spc="-30" dirty="0"/>
              <a:t>Пупкин</a:t>
            </a:r>
            <a:r>
              <a:rPr spc="254" dirty="0"/>
              <a:t> </a:t>
            </a:r>
            <a:r>
              <a:rPr spc="5" dirty="0"/>
              <a:t>(СПбГУ)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7A000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40" dirty="0"/>
              <a:t>‹#›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40" dirty="0"/>
              <a:t>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F2F2F2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Василий</a:t>
            </a:r>
            <a:r>
              <a:rPr spc="35" dirty="0"/>
              <a:t> </a:t>
            </a:r>
            <a:r>
              <a:rPr spc="-30" dirty="0"/>
              <a:t>Пупкин</a:t>
            </a:r>
            <a:r>
              <a:rPr spc="254" dirty="0"/>
              <a:t> </a:t>
            </a:r>
            <a:r>
              <a:rPr spc="5" dirty="0"/>
              <a:t>(СПбГУ)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7A000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40" dirty="0"/>
              <a:t>‹#›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40" dirty="0"/>
              <a:t>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F2F2F2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Василий</a:t>
            </a:r>
            <a:r>
              <a:rPr spc="35" dirty="0"/>
              <a:t> </a:t>
            </a:r>
            <a:r>
              <a:rPr spc="-30" dirty="0"/>
              <a:t>Пупкин</a:t>
            </a:r>
            <a:r>
              <a:rPr spc="254" dirty="0"/>
              <a:t> </a:t>
            </a:r>
            <a:r>
              <a:rPr spc="5" dirty="0"/>
              <a:t>(СПбГУ)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7A000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40" dirty="0"/>
              <a:t>‹#›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40" dirty="0"/>
              <a:t>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F2F2F2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Василий</a:t>
            </a:r>
            <a:r>
              <a:rPr spc="35" dirty="0"/>
              <a:t> </a:t>
            </a:r>
            <a:r>
              <a:rPr spc="-30" dirty="0"/>
              <a:t>Пупкин</a:t>
            </a:r>
            <a:r>
              <a:rPr spc="254" dirty="0"/>
              <a:t> </a:t>
            </a:r>
            <a:r>
              <a:rPr spc="5" dirty="0"/>
              <a:t>(СПбГУ)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7A000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40" dirty="0"/>
              <a:t>‹#›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40" dirty="0"/>
              <a:t>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F2F2F2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Василий</a:t>
            </a:r>
            <a:r>
              <a:rPr spc="35" dirty="0"/>
              <a:t> </a:t>
            </a:r>
            <a:r>
              <a:rPr spc="-30" dirty="0"/>
              <a:t>Пупкин</a:t>
            </a:r>
            <a:r>
              <a:rPr spc="254" dirty="0"/>
              <a:t> </a:t>
            </a:r>
            <a:r>
              <a:rPr spc="5" dirty="0"/>
              <a:t>(СПбГУ)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7A000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40" dirty="0"/>
              <a:t>‹#›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40" dirty="0"/>
              <a:t>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4608004" y="0"/>
                </a:moveTo>
                <a:lnTo>
                  <a:pt x="0" y="0"/>
                </a:lnTo>
                <a:lnTo>
                  <a:pt x="0" y="354152"/>
                </a:lnTo>
                <a:lnTo>
                  <a:pt x="4608004" y="354152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1145" y="730755"/>
            <a:ext cx="4067809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282" y="788097"/>
            <a:ext cx="4261535" cy="1968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3865" y="3336761"/>
            <a:ext cx="1048385" cy="123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rgbClr val="F2F2F2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Василий</a:t>
            </a:r>
            <a:r>
              <a:rPr spc="35" dirty="0"/>
              <a:t> </a:t>
            </a:r>
            <a:r>
              <a:rPr spc="-30" dirty="0"/>
              <a:t>Пупкин</a:t>
            </a:r>
            <a:r>
              <a:rPr spc="254" dirty="0"/>
              <a:t> </a:t>
            </a:r>
            <a:r>
              <a:rPr spc="5" dirty="0"/>
              <a:t>(СПбГУ)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40085" y="3336761"/>
            <a:ext cx="248920" cy="123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rgbClr val="7A000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40" dirty="0"/>
              <a:t>‹#›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40" dirty="0"/>
              <a:t>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43" y="12642"/>
            <a:ext cx="4483735" cy="1372870"/>
            <a:chOff x="87743" y="12642"/>
            <a:chExt cx="4483735" cy="13728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642"/>
              <a:ext cx="504006" cy="62223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283665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270965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0" y="675360"/>
              <a:ext cx="50749" cy="60830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669218"/>
              <a:ext cx="4432935" cy="665480"/>
            </a:xfrm>
            <a:custGeom>
              <a:avLst/>
              <a:gdLst/>
              <a:ahLst/>
              <a:cxnLst/>
              <a:rect l="l" t="t" r="r" b="b"/>
              <a:pathLst>
                <a:path w="4432935" h="665480">
                  <a:moveTo>
                    <a:pt x="4432566" y="0"/>
                  </a:moveTo>
                  <a:lnTo>
                    <a:pt x="0" y="0"/>
                  </a:lnTo>
                  <a:lnTo>
                    <a:pt x="0" y="614446"/>
                  </a:lnTo>
                  <a:lnTo>
                    <a:pt x="4008" y="634171"/>
                  </a:lnTo>
                  <a:lnTo>
                    <a:pt x="14922" y="650324"/>
                  </a:lnTo>
                  <a:lnTo>
                    <a:pt x="31075" y="661238"/>
                  </a:lnTo>
                  <a:lnTo>
                    <a:pt x="50800" y="665246"/>
                  </a:lnTo>
                  <a:lnTo>
                    <a:pt x="4381765" y="665246"/>
                  </a:lnTo>
                  <a:lnTo>
                    <a:pt x="4401490" y="661238"/>
                  </a:lnTo>
                  <a:lnTo>
                    <a:pt x="4417643" y="650324"/>
                  </a:lnTo>
                  <a:lnTo>
                    <a:pt x="4428558" y="634171"/>
                  </a:lnTo>
                  <a:lnTo>
                    <a:pt x="4432566" y="61444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10" y="713455"/>
              <a:ext cx="0" cy="589280"/>
            </a:xfrm>
            <a:custGeom>
              <a:avLst/>
              <a:gdLst/>
              <a:ahLst/>
              <a:cxnLst/>
              <a:rect l="l" t="t" r="r" b="b"/>
              <a:pathLst>
                <a:path h="589280">
                  <a:moveTo>
                    <a:pt x="0" y="58925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0" y="70075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0" y="68805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67535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47508" y="211226"/>
            <a:ext cx="2466340" cy="369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0" marR="5080" indent="-260985">
              <a:lnSpc>
                <a:spcPct val="141100"/>
              </a:lnSpc>
              <a:spcBef>
                <a:spcPts val="100"/>
              </a:spcBef>
            </a:pPr>
            <a:r>
              <a:rPr sz="800" spc="-15" dirty="0">
                <a:latin typeface="Microsoft Sans Serif"/>
                <a:cs typeface="Microsoft Sans Serif"/>
              </a:rPr>
              <a:t>Санкт-Петербургский</a:t>
            </a:r>
            <a:r>
              <a:rPr sz="800" spc="5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государственный</a:t>
            </a:r>
            <a:r>
              <a:rPr sz="800" spc="5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университет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Кафедра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системного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программирования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25844" y="730755"/>
            <a:ext cx="4394099" cy="92461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760220" marR="5080" indent="-1748155">
              <a:lnSpc>
                <a:spcPct val="106700"/>
              </a:lnSpc>
              <a:spcBef>
                <a:spcPts val="20"/>
              </a:spcBef>
            </a:pPr>
            <a:r>
              <a:rPr lang="ru-RU" dirty="0"/>
              <a:t>Система поиска </a:t>
            </a:r>
            <a:r>
              <a:rPr lang="ru-RU" dirty="0" smtClean="0"/>
              <a:t>учебно-методической документации </a:t>
            </a:r>
            <a:r>
              <a:rPr lang="ru-RU" dirty="0"/>
              <a:t>с поддержкой метаданных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spc="-70" dirty="0"/>
          </a:p>
        </p:txBody>
      </p:sp>
      <p:sp>
        <p:nvSpPr>
          <p:cNvPr id="14" name="object 14"/>
          <p:cNvSpPr txBox="1"/>
          <p:nvPr/>
        </p:nvSpPr>
        <p:spPr>
          <a:xfrm>
            <a:off x="1113268" y="1543658"/>
            <a:ext cx="2791981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100" spc="-40" dirty="0" smtClean="0">
                <a:latin typeface="Tahoma"/>
                <a:cs typeface="Tahoma"/>
              </a:rPr>
              <a:t>Ахмедов Гаджи Омар </a:t>
            </a:r>
            <a:r>
              <a:rPr lang="ru-RU" sz="1100" spc="-40" dirty="0" err="1" smtClean="0">
                <a:latin typeface="Tahoma"/>
                <a:cs typeface="Tahoma"/>
              </a:rPr>
              <a:t>оглы</a:t>
            </a:r>
            <a:r>
              <a:rPr sz="1100" spc="-40" dirty="0" smtClean="0">
                <a:latin typeface="Tahoma"/>
                <a:cs typeface="Tahoma"/>
              </a:rPr>
              <a:t>,</a:t>
            </a:r>
            <a:r>
              <a:rPr sz="1100" spc="10" dirty="0" smtClean="0">
                <a:latin typeface="Tahoma"/>
                <a:cs typeface="Tahoma"/>
              </a:rPr>
              <a:t> </a:t>
            </a:r>
            <a:r>
              <a:rPr lang="ru-RU" sz="1100" spc="-65" dirty="0" smtClean="0">
                <a:latin typeface="Tahoma"/>
                <a:cs typeface="Tahoma"/>
              </a:rPr>
              <a:t>21.М07-мм</a:t>
            </a:r>
            <a:r>
              <a:rPr sz="1100" spc="10" dirty="0" smtClean="0">
                <a:latin typeface="Tahoma"/>
                <a:cs typeface="Tahoma"/>
              </a:rPr>
              <a:t> </a:t>
            </a:r>
            <a:r>
              <a:rPr sz="1100" spc="-55" dirty="0" err="1" smtClean="0">
                <a:latin typeface="Tahoma"/>
                <a:cs typeface="Tahoma"/>
              </a:rPr>
              <a:t>группа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5844" y="2378962"/>
            <a:ext cx="4541406" cy="101758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616585">
              <a:lnSpc>
                <a:spcPts val="950"/>
              </a:lnSpc>
              <a:spcBef>
                <a:spcPts val="135"/>
              </a:spcBef>
            </a:pPr>
            <a:r>
              <a:rPr sz="1000" b="1" spc="-305" dirty="0">
                <a:latin typeface="Yu Gothic"/>
                <a:cs typeface="Yu Gothic"/>
              </a:rPr>
              <a:t>Научный</a:t>
            </a:r>
            <a:r>
              <a:rPr sz="1000" b="1" spc="75" dirty="0">
                <a:latin typeface="Yu Gothic"/>
                <a:cs typeface="Yu Gothic"/>
              </a:rPr>
              <a:t> </a:t>
            </a:r>
            <a:r>
              <a:rPr sz="1000" b="1" spc="-335" dirty="0">
                <a:latin typeface="Yu Gothic"/>
                <a:cs typeface="Yu Gothic"/>
              </a:rPr>
              <a:t>руководитель:</a:t>
            </a:r>
            <a:r>
              <a:rPr sz="1000" b="1" spc="60" dirty="0">
                <a:latin typeface="Yu Gothic"/>
                <a:cs typeface="Yu Gothic"/>
              </a:rPr>
              <a:t> </a:t>
            </a:r>
            <a:r>
              <a:rPr lang="ru-RU" sz="1000" dirty="0" smtClean="0"/>
              <a:t>к.ф.-м.н., доцент кафедры СП </a:t>
            </a:r>
            <a:r>
              <a:rPr lang="ru-RU" sz="1000" dirty="0" err="1" smtClean="0"/>
              <a:t>Д.В.Луцив</a:t>
            </a:r>
            <a:r>
              <a:rPr lang="ru-RU" sz="1000" dirty="0" smtClean="0"/>
              <a:t> 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ru-RU" sz="800" dirty="0" smtClean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ru-RU" sz="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ru-RU" sz="800" dirty="0" smtClean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ru-RU" sz="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 dirty="0">
              <a:latin typeface="Microsoft Sans Serif"/>
              <a:cs typeface="Microsoft Sans Serif"/>
            </a:endParaRPr>
          </a:p>
          <a:p>
            <a:pPr marL="1781810" marR="1774825" algn="ctr">
              <a:lnSpc>
                <a:spcPts val="950"/>
              </a:lnSpc>
              <a:spcBef>
                <a:spcPts val="5"/>
              </a:spcBef>
            </a:pPr>
            <a:r>
              <a:rPr sz="800" spc="-20" dirty="0" err="1">
                <a:latin typeface="Microsoft Sans Serif"/>
                <a:cs typeface="Microsoft Sans Serif"/>
              </a:rPr>
              <a:t>Санкт-Петербург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25" dirty="0" smtClean="0">
                <a:latin typeface="Microsoft Sans Serif"/>
                <a:cs typeface="Microsoft Sans Serif"/>
              </a:rPr>
              <a:t>20</a:t>
            </a:r>
            <a:r>
              <a:rPr lang="ru-RU" sz="800" spc="-25" dirty="0" smtClean="0">
                <a:latin typeface="Microsoft Sans Serif"/>
                <a:cs typeface="Microsoft Sans Serif"/>
              </a:rPr>
              <a:t>22</a:t>
            </a:r>
            <a:endParaRPr sz="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884"/>
            <a:ext cx="7302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Введение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120508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037068"/>
            <a:ext cx="3903345" cy="91723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10185">
              <a:lnSpc>
                <a:spcPct val="102600"/>
              </a:lnSpc>
              <a:spcBef>
                <a:spcPts val="55"/>
              </a:spcBef>
            </a:pPr>
            <a:r>
              <a:rPr lang="ru-RU" sz="1100" spc="-25" dirty="0" smtClean="0">
                <a:latin typeface="Tahoma"/>
                <a:cs typeface="Tahoma"/>
              </a:rPr>
              <a:t>Современные компании, фирмы</a:t>
            </a:r>
            <a:r>
              <a:rPr lang="en-US" sz="1100" spc="-25" dirty="0" smtClean="0">
                <a:latin typeface="Tahoma"/>
                <a:cs typeface="Tahoma"/>
              </a:rPr>
              <a:t> </a:t>
            </a:r>
            <a:r>
              <a:rPr lang="ru-RU" sz="1100" spc="-25" dirty="0" smtClean="0">
                <a:latin typeface="Tahoma"/>
                <a:cs typeface="Tahoma"/>
              </a:rPr>
              <a:t>нуждаются в удобном и быстром поисковике для поиска информации в своей документации.</a:t>
            </a:r>
            <a:endParaRPr sz="1100" dirty="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lang="ru-RU" sz="1100" spc="-35" dirty="0" smtClean="0">
                <a:latin typeface="Tahoma"/>
                <a:cs typeface="Tahoma"/>
              </a:rPr>
              <a:t>Есть большой выбор поисковиков но у каждого есть свои плюсы так и минусы.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7820" y="1633631"/>
            <a:ext cx="65265" cy="6526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2385"/>
            <a:ext cx="4608195" cy="113664"/>
            <a:chOff x="0" y="3342385"/>
            <a:chExt cx="4608195" cy="113664"/>
          </a:xfrm>
        </p:grpSpPr>
        <p:sp>
          <p:nvSpPr>
            <p:cNvPr id="9" name="object 9"/>
            <p:cNvSpPr/>
            <p:nvPr/>
          </p:nvSpPr>
          <p:spPr>
            <a:xfrm>
              <a:off x="0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43865" y="3336761"/>
            <a:ext cx="1048385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-15" dirty="0" smtClean="0"/>
              <a:t>Ахмедов Гаджи </a:t>
            </a:r>
            <a:r>
              <a:rPr spc="5" dirty="0" smtClean="0"/>
              <a:t>(</a:t>
            </a:r>
            <a:r>
              <a:rPr spc="5" dirty="0" err="1" smtClean="0"/>
              <a:t>СПбГУ</a:t>
            </a:r>
            <a:r>
              <a:rPr spc="5" dirty="0"/>
              <a:t>)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4340085" y="3336761"/>
            <a:ext cx="24892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40"/>
              <a:t>2</a:t>
            </a:fld>
            <a:r>
              <a:rPr spc="-65" dirty="0"/>
              <a:t> </a:t>
            </a:r>
            <a:r>
              <a:rPr spc="-5" dirty="0" smtClean="0"/>
              <a:t>/</a:t>
            </a:r>
            <a:r>
              <a:rPr lang="en-US" spc="-5" dirty="0"/>
              <a:t>9</a:t>
            </a:r>
            <a:endParaRPr spc="-40" dirty="0"/>
          </a:p>
        </p:txBody>
      </p:sp>
      <p:sp>
        <p:nvSpPr>
          <p:cNvPr id="15" name="object 12"/>
          <p:cNvSpPr txBox="1"/>
          <p:nvPr/>
        </p:nvSpPr>
        <p:spPr>
          <a:xfrm>
            <a:off x="1686140" y="3348341"/>
            <a:ext cx="1385812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b="1" spc="-25" dirty="0" smtClean="0">
                <a:solidFill>
                  <a:srgbClr val="8E0000"/>
                </a:solidFill>
                <a:latin typeface="Tahoma"/>
                <a:cs typeface="Tahoma"/>
              </a:rPr>
              <a:t>Поиск с поддержкой метаданных</a:t>
            </a:r>
            <a:endParaRPr sz="6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559435"/>
          </a:xfrm>
          <a:custGeom>
            <a:avLst/>
            <a:gdLst/>
            <a:ahLst/>
            <a:cxnLst/>
            <a:rect l="l" t="t" r="r" b="b"/>
            <a:pathLst>
              <a:path w="4608195" h="559435">
                <a:moveTo>
                  <a:pt x="4608004" y="0"/>
                </a:moveTo>
                <a:lnTo>
                  <a:pt x="0" y="0"/>
                </a:lnTo>
                <a:lnTo>
                  <a:pt x="0" y="558990"/>
                </a:lnTo>
                <a:lnTo>
                  <a:pt x="4608004" y="558990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spc="-70" dirty="0"/>
              <a:t>Существующие</a:t>
            </a:r>
            <a:r>
              <a:rPr spc="10" dirty="0"/>
              <a:t> </a:t>
            </a:r>
            <a:r>
              <a:rPr spc="-85" dirty="0"/>
              <a:t>решения</a:t>
            </a:r>
            <a:r>
              <a:rPr spc="15" dirty="0"/>
              <a:t> </a:t>
            </a:r>
            <a:r>
              <a:rPr spc="-55" dirty="0"/>
              <a:t>(инструменты,</a:t>
            </a:r>
            <a:r>
              <a:rPr spc="15" dirty="0"/>
              <a:t> </a:t>
            </a:r>
            <a:r>
              <a:rPr spc="-80" dirty="0"/>
              <a:t>подходы, </a:t>
            </a:r>
            <a:r>
              <a:rPr spc="-425" dirty="0"/>
              <a:t> </a:t>
            </a:r>
            <a:r>
              <a:rPr spc="-50" dirty="0"/>
              <a:t>алгоритмы)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549107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13721" y="2120142"/>
            <a:ext cx="3931285" cy="65575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lang="ru-RU" sz="1100" spc="-25" dirty="0" smtClean="0">
                <a:latin typeface="Tahoma"/>
                <a:cs typeface="Tahoma"/>
              </a:rPr>
              <a:t>Скорость индексации</a:t>
            </a: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lang="ru-RU" sz="1100" spc="-25" dirty="0" smtClean="0">
                <a:latin typeface="Tahoma"/>
                <a:cs typeface="Tahoma"/>
              </a:rPr>
              <a:t>Стабильность для всех типов запросов</a:t>
            </a: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lang="ru-RU" sz="1100" spc="-25" dirty="0" smtClean="0">
                <a:latin typeface="Tahoma"/>
                <a:cs typeface="Tahoma"/>
              </a:rPr>
              <a:t>Доступность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600" y="2215462"/>
            <a:ext cx="65265" cy="6526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2385"/>
            <a:ext cx="4608195" cy="113664"/>
            <a:chOff x="0" y="3342385"/>
            <a:chExt cx="4608195" cy="113664"/>
          </a:xfrm>
        </p:grpSpPr>
        <p:sp>
          <p:nvSpPr>
            <p:cNvPr id="8" name="object 8"/>
            <p:cNvSpPr/>
            <p:nvPr/>
          </p:nvSpPr>
          <p:spPr>
            <a:xfrm>
              <a:off x="0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243865" y="3336761"/>
            <a:ext cx="1048385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-15" dirty="0"/>
              <a:t>Ахмедов Гаджи </a:t>
            </a:r>
            <a:r>
              <a:rPr lang="ru-RU" spc="5" dirty="0"/>
              <a:t>(СПбГУ)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86140" y="3348341"/>
            <a:ext cx="1385812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b="1" spc="-25" dirty="0" smtClean="0">
                <a:solidFill>
                  <a:srgbClr val="8E0000"/>
                </a:solidFill>
                <a:latin typeface="Tahoma"/>
                <a:cs typeface="Tahoma"/>
              </a:rPr>
              <a:t>Поиск с поддержкой метаданных</a:t>
            </a:r>
            <a:endParaRPr sz="60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4340085" y="3336761"/>
            <a:ext cx="24892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40"/>
              <a:t>3</a:t>
            </a:fld>
            <a:r>
              <a:rPr spc="-65" dirty="0"/>
              <a:t> </a:t>
            </a:r>
            <a:r>
              <a:rPr spc="-5" dirty="0" smtClean="0"/>
              <a:t>/</a:t>
            </a:r>
            <a:r>
              <a:rPr lang="en-US" spc="-5" dirty="0"/>
              <a:t>9</a:t>
            </a:r>
            <a:endParaRPr spc="-40" dirty="0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437" y="1354272"/>
            <a:ext cx="612000" cy="52020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100" y="708163"/>
            <a:ext cx="612000" cy="52020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732" y="1354272"/>
            <a:ext cx="720000" cy="61200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74" y="1363343"/>
            <a:ext cx="612000" cy="520200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32" y="1363343"/>
            <a:ext cx="612000" cy="520200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48" y="1363726"/>
            <a:ext cx="612000" cy="52020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984" y="689656"/>
            <a:ext cx="612000" cy="520200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437" y="699189"/>
            <a:ext cx="612000" cy="52020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74" y="708163"/>
            <a:ext cx="612000" cy="520200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0" y="688544"/>
            <a:ext cx="612000" cy="520200"/>
          </a:xfrm>
          <a:prstGeom prst="rect">
            <a:avLst/>
          </a:prstGeom>
        </p:spPr>
      </p:pic>
      <p:pic>
        <p:nvPicPr>
          <p:cNvPr id="35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600" y="2432423"/>
            <a:ext cx="65265" cy="65265"/>
          </a:xfrm>
          <a:prstGeom prst="rect">
            <a:avLst/>
          </a:prstGeom>
        </p:spPr>
      </p:pic>
      <p:pic>
        <p:nvPicPr>
          <p:cNvPr id="3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472" y="2649384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884"/>
            <a:ext cx="18846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Существующие</a:t>
            </a:r>
            <a:r>
              <a:rPr spc="-10" dirty="0"/>
              <a:t> </a:t>
            </a:r>
            <a:r>
              <a:rPr spc="-85" dirty="0"/>
              <a:t>решения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566862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0444" y="949476"/>
            <a:ext cx="4292600" cy="13457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lang="ru-RU" sz="1100" spc="-3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данной работе будет использоваться </a:t>
            </a:r>
            <a:r>
              <a:rPr lang="en-US" sz="1100" spc="-3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elasticsearh</a:t>
            </a:r>
            <a:r>
              <a:rPr lang="ru-RU" sz="11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100" spc="-3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поиска метаданных на рабочем столе.</a:t>
            </a:r>
            <a:endParaRPr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14960">
              <a:lnSpc>
                <a:spcPct val="100000"/>
              </a:lnSpc>
              <a:spcBef>
                <a:spcPts val="175"/>
              </a:spcBef>
            </a:pPr>
            <a:r>
              <a:rPr sz="11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Выводы</a:t>
            </a:r>
            <a:endParaRPr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4659">
              <a:lnSpc>
                <a:spcPts val="1200"/>
              </a:lnSpc>
              <a:spcBef>
                <a:spcPts val="175"/>
              </a:spcBef>
            </a:pPr>
            <a:r>
              <a:rPr sz="900" spc="502" baseline="13888" dirty="0">
                <a:solidFill>
                  <a:srgbClr val="3333B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sz="900" spc="465" baseline="13888" dirty="0">
                <a:solidFill>
                  <a:srgbClr val="3333B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Подвести</a:t>
            </a:r>
            <a:r>
              <a:rPr sz="1000" spc="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итог</a:t>
            </a:r>
            <a:endParaRPr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91820" marR="473709" indent="-137160">
              <a:lnSpc>
                <a:spcPts val="1200"/>
              </a:lnSpc>
              <a:spcBef>
                <a:spcPts val="35"/>
              </a:spcBef>
            </a:pPr>
            <a:r>
              <a:rPr sz="900" spc="502" baseline="13888" dirty="0">
                <a:solidFill>
                  <a:srgbClr val="3333B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sz="10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Указать </a:t>
            </a:r>
            <a:r>
              <a:rPr sz="10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недостатки</a:t>
            </a:r>
            <a:r>
              <a:rPr sz="10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существующих </a:t>
            </a:r>
            <a:r>
              <a:rPr sz="100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подходов,</a:t>
            </a:r>
            <a:r>
              <a:rPr sz="10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</a:t>
            </a:r>
            <a:r>
              <a:rPr sz="100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борьбу</a:t>
            </a:r>
            <a:r>
              <a:rPr sz="10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</a:t>
            </a:r>
            <a:r>
              <a:rPr sz="1000" spc="-25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которыми</a:t>
            </a:r>
            <a:r>
              <a:rPr sz="10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направленна</a:t>
            </a:r>
            <a:r>
              <a:rPr sz="10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данная</a:t>
            </a:r>
            <a:r>
              <a:rPr sz="10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</a:t>
            </a:r>
            <a:endParaRPr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4659">
              <a:lnSpc>
                <a:spcPts val="1150"/>
              </a:lnSpc>
            </a:pPr>
            <a:r>
              <a:rPr sz="900" spc="502" baseline="13888" dirty="0">
                <a:solidFill>
                  <a:srgbClr val="3333B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sz="900" spc="525" baseline="13888" dirty="0">
                <a:solidFill>
                  <a:srgbClr val="3333B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Чётко</a:t>
            </a:r>
            <a:r>
              <a:rPr sz="10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сформулировать</a:t>
            </a:r>
            <a:r>
              <a:rPr sz="10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существующую</a:t>
            </a:r>
            <a:r>
              <a:rPr sz="10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проблему,</a:t>
            </a:r>
            <a:r>
              <a:rPr sz="10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которая</a:t>
            </a:r>
            <a:r>
              <a:rPr sz="10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будет</a:t>
            </a:r>
            <a:endParaRPr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91820">
              <a:lnSpc>
                <a:spcPts val="1200"/>
              </a:lnSpc>
            </a:pPr>
            <a:r>
              <a:rPr sz="100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решаться</a:t>
            </a:r>
            <a:r>
              <a:rPr sz="1000" spc="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sz="1000" spc="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данной</a:t>
            </a:r>
            <a:r>
              <a:rPr sz="1000" spc="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работе</a:t>
            </a:r>
            <a:endParaRPr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2385"/>
            <a:ext cx="4608195" cy="113664"/>
            <a:chOff x="0" y="3342385"/>
            <a:chExt cx="4608195" cy="113664"/>
          </a:xfrm>
        </p:grpSpPr>
        <p:sp>
          <p:nvSpPr>
            <p:cNvPr id="6" name="object 6"/>
            <p:cNvSpPr/>
            <p:nvPr/>
          </p:nvSpPr>
          <p:spPr>
            <a:xfrm>
              <a:off x="0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243865" y="3336761"/>
            <a:ext cx="1048385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-15" dirty="0"/>
              <a:t>Ахмедов Гаджи </a:t>
            </a:r>
            <a:r>
              <a:rPr lang="ru-RU" spc="5" dirty="0"/>
              <a:t>(СПбГУ)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4340085" y="3336761"/>
            <a:ext cx="24892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40"/>
              <a:t>4</a:t>
            </a:fld>
            <a:r>
              <a:rPr spc="-65" dirty="0"/>
              <a:t> </a:t>
            </a:r>
            <a:r>
              <a:rPr spc="-5" dirty="0" smtClean="0"/>
              <a:t>/</a:t>
            </a:r>
            <a:r>
              <a:rPr lang="en-US" spc="-5" dirty="0"/>
              <a:t>9</a:t>
            </a:r>
            <a:endParaRPr spc="-40" dirty="0"/>
          </a:p>
        </p:txBody>
      </p:sp>
      <p:sp>
        <p:nvSpPr>
          <p:cNvPr id="12" name="object 12"/>
          <p:cNvSpPr txBox="1"/>
          <p:nvPr/>
        </p:nvSpPr>
        <p:spPr>
          <a:xfrm>
            <a:off x="1686140" y="3348341"/>
            <a:ext cx="1385812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b="1" spc="-25" dirty="0" smtClean="0">
                <a:solidFill>
                  <a:srgbClr val="8E0000"/>
                </a:solidFill>
                <a:latin typeface="Tahoma"/>
                <a:cs typeface="Tahoma"/>
              </a:rPr>
              <a:t>Поиск с поддержкой метаданных</a:t>
            </a:r>
            <a:endParaRPr sz="6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884"/>
            <a:ext cx="14712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Постановка</a:t>
            </a:r>
            <a:r>
              <a:rPr spc="-15" dirty="0"/>
              <a:t> </a:t>
            </a:r>
            <a:r>
              <a:rPr spc="-65" dirty="0"/>
              <a:t>задачи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3865" y="739775"/>
            <a:ext cx="4096220" cy="204286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r>
              <a:rPr lang="ru-RU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Целью работы является создание </a:t>
            </a:r>
            <a:r>
              <a:rPr lang="ru-RU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десктопного</a:t>
            </a:r>
            <a:r>
              <a:rPr lang="ru-RU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поисковика, ориентированный на конкретный вид документации (например: Учебно-методическую документацию). Для достижения обозначенной цели были поставлены следующие задачи: </a:t>
            </a:r>
          </a:p>
          <a:p>
            <a:r>
              <a:rPr lang="ru-RU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Выполнить анализ предметной области — существующих решений и подходов.</a:t>
            </a:r>
          </a:p>
          <a:p>
            <a:r>
              <a:rPr lang="ru-RU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Сформулировать требования к поисковой системе.</a:t>
            </a:r>
          </a:p>
          <a:p>
            <a:r>
              <a:rPr lang="ru-RU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Спроектировать архитектуру поисковой системы.</a:t>
            </a:r>
          </a:p>
          <a:p>
            <a:r>
              <a:rPr lang="ru-RU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Реализовать поддержку специфических метаданных при поиске.</a:t>
            </a:r>
            <a:br>
              <a:rPr lang="ru-RU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ru-RU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2385"/>
            <a:ext cx="4608195" cy="113664"/>
            <a:chOff x="0" y="3342385"/>
            <a:chExt cx="4608195" cy="113664"/>
          </a:xfrm>
        </p:grpSpPr>
        <p:sp>
          <p:nvSpPr>
            <p:cNvPr id="10" name="object 10"/>
            <p:cNvSpPr/>
            <p:nvPr/>
          </p:nvSpPr>
          <p:spPr>
            <a:xfrm>
              <a:off x="0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243865" y="3336761"/>
            <a:ext cx="1048385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-15" dirty="0"/>
              <a:t>Ахмедов Гаджи </a:t>
            </a:r>
            <a:r>
              <a:rPr lang="ru-RU" spc="5" dirty="0"/>
              <a:t>(СПбГУ)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340085" y="3336761"/>
            <a:ext cx="24892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40"/>
              <a:t>5</a:t>
            </a:fld>
            <a:r>
              <a:rPr spc="-65" dirty="0"/>
              <a:t> </a:t>
            </a:r>
            <a:r>
              <a:rPr spc="-5" dirty="0" smtClean="0"/>
              <a:t>/</a:t>
            </a:r>
            <a:r>
              <a:rPr lang="en-US" spc="-5" dirty="0" smtClean="0"/>
              <a:t>9</a:t>
            </a:r>
            <a:endParaRPr spc="-40" dirty="0"/>
          </a:p>
        </p:txBody>
      </p:sp>
      <p:sp>
        <p:nvSpPr>
          <p:cNvPr id="19" name="object 12"/>
          <p:cNvSpPr txBox="1"/>
          <p:nvPr/>
        </p:nvSpPr>
        <p:spPr>
          <a:xfrm>
            <a:off x="1686140" y="3348341"/>
            <a:ext cx="1385812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b="1" spc="-25" dirty="0" smtClean="0">
                <a:solidFill>
                  <a:srgbClr val="8E0000"/>
                </a:solidFill>
                <a:latin typeface="Tahoma"/>
                <a:cs typeface="Tahoma"/>
              </a:rPr>
              <a:t>Поиск с поддержкой метаданных</a:t>
            </a:r>
            <a:endParaRPr sz="6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884"/>
            <a:ext cx="16795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Архитектура</a:t>
            </a:r>
            <a:r>
              <a:rPr spc="-20" dirty="0"/>
              <a:t> </a:t>
            </a:r>
            <a:r>
              <a:rPr spc="-85" dirty="0"/>
              <a:t>решения</a:t>
            </a:r>
          </a:p>
        </p:txBody>
      </p:sp>
      <p:grpSp>
        <p:nvGrpSpPr>
          <p:cNvPr id="34" name="object 34"/>
          <p:cNvGrpSpPr/>
          <p:nvPr/>
        </p:nvGrpSpPr>
        <p:grpSpPr>
          <a:xfrm>
            <a:off x="0" y="3342385"/>
            <a:ext cx="4608195" cy="113664"/>
            <a:chOff x="0" y="3342385"/>
            <a:chExt cx="4608195" cy="113664"/>
          </a:xfrm>
        </p:grpSpPr>
        <p:sp>
          <p:nvSpPr>
            <p:cNvPr id="35" name="object 35"/>
            <p:cNvSpPr/>
            <p:nvPr/>
          </p:nvSpPr>
          <p:spPr>
            <a:xfrm>
              <a:off x="0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35976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71952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xfrm>
            <a:off x="243865" y="3336761"/>
            <a:ext cx="1048385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-15" dirty="0"/>
              <a:t>Ахмедов Гаджи </a:t>
            </a:r>
            <a:r>
              <a:rPr lang="ru-RU" spc="5" dirty="0"/>
              <a:t>(СПбГУ)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4296486" y="3336761"/>
            <a:ext cx="292735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z="600" b="1" spc="-40">
                <a:solidFill>
                  <a:srgbClr val="7A0000"/>
                </a:solidFill>
                <a:latin typeface="Tahoma"/>
                <a:cs typeface="Tahoma"/>
              </a:rPr>
              <a:t>6</a:t>
            </a:fld>
            <a:r>
              <a:rPr sz="600" b="1" spc="-65" dirty="0">
                <a:solidFill>
                  <a:srgbClr val="7A0000"/>
                </a:solidFill>
                <a:latin typeface="Tahoma"/>
                <a:cs typeface="Tahoma"/>
              </a:rPr>
              <a:t> </a:t>
            </a:r>
            <a:r>
              <a:rPr sz="600" b="1" spc="-5" dirty="0" smtClean="0">
                <a:solidFill>
                  <a:srgbClr val="7A0000"/>
                </a:solidFill>
                <a:latin typeface="Tahoma"/>
                <a:cs typeface="Tahoma"/>
              </a:rPr>
              <a:t>/</a:t>
            </a:r>
            <a:r>
              <a:rPr lang="en-US" sz="600" b="1" spc="-5" dirty="0">
                <a:solidFill>
                  <a:srgbClr val="7A0000"/>
                </a:solidFill>
                <a:latin typeface="Tahoma"/>
                <a:cs typeface="Tahoma"/>
              </a:rPr>
              <a:t>9</a:t>
            </a:r>
            <a:endParaRPr sz="600" dirty="0">
              <a:latin typeface="Tahoma"/>
              <a:cs typeface="Tahoma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59474" y="1145648"/>
            <a:ext cx="83112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/>
              <a:t>База данных</a:t>
            </a:r>
            <a:endParaRPr lang="ru-RU" sz="800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59474" y="1463675"/>
            <a:ext cx="831126" cy="483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Local Dir</a:t>
            </a:r>
            <a:br>
              <a:rPr lang="en-US" sz="800" dirty="0" smtClean="0"/>
            </a:br>
            <a:r>
              <a:rPr lang="en-US" sz="800" dirty="0" smtClean="0"/>
              <a:t>Mount point</a:t>
            </a:r>
            <a:br>
              <a:rPr lang="en-US" sz="800" dirty="0" smtClean="0"/>
            </a:br>
            <a:r>
              <a:rPr lang="en-US" sz="800" dirty="0" smtClean="0"/>
              <a:t>SSH/SCP</a:t>
            </a:r>
            <a:br>
              <a:rPr lang="en-US" sz="800" dirty="0" smtClean="0"/>
            </a:br>
            <a:r>
              <a:rPr lang="en-US" sz="800" dirty="0" smtClean="0"/>
              <a:t>HTTP Rest</a:t>
            </a:r>
            <a:endParaRPr lang="ru-RU" sz="800" dirty="0"/>
          </a:p>
        </p:txBody>
      </p:sp>
      <p:cxnSp>
        <p:nvCxnSpPr>
          <p:cNvPr id="44" name="Прямая со стрелкой 43"/>
          <p:cNvCxnSpPr>
            <a:stCxn id="41" idx="3"/>
            <a:endCxn id="45" idx="1"/>
          </p:cNvCxnSpPr>
          <p:nvPr/>
        </p:nvCxnSpPr>
        <p:spPr>
          <a:xfrm>
            <a:off x="990600" y="1298048"/>
            <a:ext cx="446589" cy="16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1437189" y="1216456"/>
            <a:ext cx="769074" cy="494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/>
              <a:t>Фильтрация</a:t>
            </a:r>
            <a:endParaRPr lang="ru-RU" sz="800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1437189" y="1966425"/>
            <a:ext cx="769074" cy="34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JSON</a:t>
            </a:r>
          </a:p>
          <a:p>
            <a:pPr algn="ctr"/>
            <a:r>
              <a:rPr lang="en-US" sz="800" dirty="0" smtClean="0"/>
              <a:t>XML</a:t>
            </a:r>
            <a:endParaRPr lang="ru-RU" sz="800" dirty="0"/>
          </a:p>
        </p:txBody>
      </p:sp>
      <p:cxnSp>
        <p:nvCxnSpPr>
          <p:cNvPr id="49" name="Прямая со стрелкой 48"/>
          <p:cNvCxnSpPr>
            <a:stCxn id="45" idx="3"/>
            <a:endCxn id="50" idx="1"/>
          </p:cNvCxnSpPr>
          <p:nvPr/>
        </p:nvCxnSpPr>
        <p:spPr>
          <a:xfrm>
            <a:off x="2206263" y="1463675"/>
            <a:ext cx="446589" cy="10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2652852" y="1425575"/>
            <a:ext cx="838200" cy="285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Elasticsearch</a:t>
            </a:r>
            <a:endParaRPr lang="ru-RU" sz="800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2652852" y="1732853"/>
            <a:ext cx="842010" cy="385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Cluster</a:t>
            </a:r>
          </a:p>
          <a:p>
            <a:pPr algn="ctr"/>
            <a:r>
              <a:rPr lang="en-US" sz="800" dirty="0" smtClean="0"/>
              <a:t>Nodes</a:t>
            </a:r>
            <a:br>
              <a:rPr lang="en-US" sz="800" dirty="0" smtClean="0"/>
            </a:br>
            <a:r>
              <a:rPr lang="en-US" sz="800" dirty="0" smtClean="0"/>
              <a:t>Shards</a:t>
            </a:r>
            <a:endParaRPr lang="ru-RU" sz="800" dirty="0"/>
          </a:p>
        </p:txBody>
      </p:sp>
      <p:cxnSp>
        <p:nvCxnSpPr>
          <p:cNvPr id="57" name="Прямая со стрелкой 56"/>
          <p:cNvCxnSpPr>
            <a:stCxn id="50" idx="3"/>
            <a:endCxn id="58" idx="1"/>
          </p:cNvCxnSpPr>
          <p:nvPr/>
        </p:nvCxnSpPr>
        <p:spPr>
          <a:xfrm>
            <a:off x="3491052" y="1568235"/>
            <a:ext cx="337998" cy="21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/>
          <p:cNvSpPr/>
          <p:nvPr/>
        </p:nvSpPr>
        <p:spPr>
          <a:xfrm>
            <a:off x="3829050" y="1629302"/>
            <a:ext cx="634309" cy="317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Kibana</a:t>
            </a:r>
            <a:endParaRPr lang="ru-RU" sz="800" dirty="0"/>
          </a:p>
        </p:txBody>
      </p:sp>
      <p:sp>
        <p:nvSpPr>
          <p:cNvPr id="63" name="object 12"/>
          <p:cNvSpPr txBox="1"/>
          <p:nvPr/>
        </p:nvSpPr>
        <p:spPr>
          <a:xfrm>
            <a:off x="1686140" y="3348341"/>
            <a:ext cx="1385812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b="1" spc="-25" dirty="0" smtClean="0">
                <a:solidFill>
                  <a:srgbClr val="8E0000"/>
                </a:solidFill>
                <a:latin typeface="Tahoma"/>
                <a:cs typeface="Tahoma"/>
              </a:rPr>
              <a:t>Поиск с поддержкой метаданных</a:t>
            </a:r>
            <a:endParaRPr sz="600" dirty="0">
              <a:latin typeface="Tahoma"/>
              <a:cs typeface="Tahoma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1437189" y="2529839"/>
            <a:ext cx="769074" cy="374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/>
              <a:t> извлечения данных и метаданных</a:t>
            </a:r>
            <a:endParaRPr lang="ru-RU" sz="800" dirty="0"/>
          </a:p>
        </p:txBody>
      </p:sp>
      <p:cxnSp>
        <p:nvCxnSpPr>
          <p:cNvPr id="66" name="Прямая со стрелкой 65"/>
          <p:cNvCxnSpPr>
            <a:stCxn id="45" idx="2"/>
            <a:endCxn id="47" idx="0"/>
          </p:cNvCxnSpPr>
          <p:nvPr/>
        </p:nvCxnSpPr>
        <p:spPr>
          <a:xfrm>
            <a:off x="1821726" y="1710894"/>
            <a:ext cx="0" cy="255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47" idx="2"/>
            <a:endCxn id="64" idx="0"/>
          </p:cNvCxnSpPr>
          <p:nvPr/>
        </p:nvCxnSpPr>
        <p:spPr>
          <a:xfrm>
            <a:off x="1821726" y="2310067"/>
            <a:ext cx="0" cy="21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47" idx="0"/>
            <a:endCxn id="45" idx="2"/>
          </p:cNvCxnSpPr>
          <p:nvPr/>
        </p:nvCxnSpPr>
        <p:spPr>
          <a:xfrm flipV="1">
            <a:off x="1821726" y="1710894"/>
            <a:ext cx="0" cy="255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64" idx="0"/>
            <a:endCxn id="47" idx="2"/>
          </p:cNvCxnSpPr>
          <p:nvPr/>
        </p:nvCxnSpPr>
        <p:spPr>
          <a:xfrm flipV="1">
            <a:off x="1821726" y="2310067"/>
            <a:ext cx="0" cy="21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884"/>
            <a:ext cx="25958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Экспериментальное</a:t>
            </a:r>
            <a:r>
              <a:rPr spc="5" dirty="0"/>
              <a:t> </a:t>
            </a:r>
            <a:r>
              <a:rPr spc="-75" dirty="0"/>
              <a:t>исследование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774877"/>
            <a:ext cx="65265" cy="652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156982"/>
            <a:ext cx="65265" cy="652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5844" y="437614"/>
            <a:ext cx="3800475" cy="117371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45" dirty="0">
                <a:latin typeface="Tahoma"/>
                <a:cs typeface="Tahoma"/>
              </a:rPr>
              <a:t>Постановка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эксперимента</a:t>
            </a:r>
            <a:endParaRPr sz="1100" dirty="0">
              <a:latin typeface="Tahoma"/>
              <a:cs typeface="Tahoma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lang="ru-RU" sz="1100" spc="-30" dirty="0" smtClean="0">
                <a:latin typeface="Tahoma"/>
                <a:cs typeface="Tahoma"/>
              </a:rPr>
              <a:t>Был использован файл с учебно-методической документацией на моем локальном диске</a:t>
            </a: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lang="ru-RU" sz="1100" spc="-30" dirty="0" smtClean="0">
                <a:latin typeface="Tahoma"/>
                <a:cs typeface="Tahoma"/>
              </a:rPr>
              <a:t>В сравнении с </a:t>
            </a:r>
            <a:r>
              <a:rPr lang="en-US" sz="1100" spc="-30" dirty="0" smtClean="0">
                <a:latin typeface="Tahoma"/>
                <a:cs typeface="Tahoma"/>
              </a:rPr>
              <a:t>elastic </a:t>
            </a:r>
            <a:r>
              <a:rPr lang="ru-RU" sz="1100" spc="-30" dirty="0" smtClean="0">
                <a:latin typeface="Tahoma"/>
                <a:cs typeface="Tahoma"/>
              </a:rPr>
              <a:t>не требуется писать все вручную то есть добавление, удаление, поиск данных стал удобен и автономен.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2385"/>
            <a:ext cx="4608195" cy="113664"/>
            <a:chOff x="0" y="3342385"/>
            <a:chExt cx="4608195" cy="113664"/>
          </a:xfrm>
        </p:grpSpPr>
        <p:sp>
          <p:nvSpPr>
            <p:cNvPr id="8" name="object 8"/>
            <p:cNvSpPr/>
            <p:nvPr/>
          </p:nvSpPr>
          <p:spPr>
            <a:xfrm>
              <a:off x="0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243865" y="3336761"/>
            <a:ext cx="1048385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-15" dirty="0"/>
              <a:t>Ахмедов Гаджи </a:t>
            </a:r>
            <a:r>
              <a:rPr lang="ru-RU" spc="5" dirty="0"/>
              <a:t>(СПбГУ)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296486" y="3336761"/>
            <a:ext cx="292735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z="600" b="1" spc="-40" dirty="0">
                <a:solidFill>
                  <a:srgbClr val="7A0000"/>
                </a:solidFill>
                <a:latin typeface="Tahoma"/>
                <a:cs typeface="Tahoma"/>
              </a:rPr>
              <a:t>7</a:t>
            </a:fld>
            <a:r>
              <a:rPr sz="600" b="1" spc="-65" dirty="0">
                <a:solidFill>
                  <a:srgbClr val="7A0000"/>
                </a:solidFill>
                <a:latin typeface="Tahoma"/>
                <a:cs typeface="Tahoma"/>
              </a:rPr>
              <a:t> </a:t>
            </a:r>
            <a:r>
              <a:rPr sz="600" b="1" spc="-5" dirty="0">
                <a:solidFill>
                  <a:srgbClr val="7A0000"/>
                </a:solidFill>
                <a:latin typeface="Tahoma"/>
                <a:cs typeface="Tahoma"/>
              </a:rPr>
              <a:t>/</a:t>
            </a:r>
            <a:r>
              <a:rPr sz="600" b="1" spc="-65" dirty="0">
                <a:solidFill>
                  <a:srgbClr val="7A0000"/>
                </a:solidFill>
                <a:latin typeface="Tahoma"/>
                <a:cs typeface="Tahoma"/>
              </a:rPr>
              <a:t> </a:t>
            </a:r>
            <a:r>
              <a:rPr lang="en-US" sz="600" b="1" spc="-40" dirty="0">
                <a:solidFill>
                  <a:srgbClr val="7A0000"/>
                </a:solidFill>
                <a:latin typeface="Tahoma"/>
                <a:cs typeface="Tahoma"/>
              </a:rPr>
              <a:t>9</a:t>
            </a:r>
            <a:endParaRPr sz="600" dirty="0">
              <a:latin typeface="Tahoma"/>
              <a:cs typeface="Tahoma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89" y="1702888"/>
            <a:ext cx="3718272" cy="1536693"/>
          </a:xfrm>
          <a:prstGeom prst="rect">
            <a:avLst/>
          </a:prstGeom>
        </p:spPr>
      </p:pic>
      <p:sp>
        <p:nvSpPr>
          <p:cNvPr id="16" name="object 12"/>
          <p:cNvSpPr txBox="1"/>
          <p:nvPr/>
        </p:nvSpPr>
        <p:spPr>
          <a:xfrm>
            <a:off x="1686140" y="3348341"/>
            <a:ext cx="1385812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b="1" spc="-25" dirty="0" smtClean="0">
                <a:solidFill>
                  <a:srgbClr val="8E0000"/>
                </a:solidFill>
                <a:latin typeface="Tahoma"/>
                <a:cs typeface="Tahoma"/>
              </a:rPr>
              <a:t>Поиск с поддержкой метаданных</a:t>
            </a:r>
            <a:endParaRPr sz="6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884"/>
            <a:ext cx="35731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dirty="0" smtClean="0"/>
              <a:t>Результаты</a:t>
            </a:r>
            <a:endParaRPr spc="-70" dirty="0"/>
          </a:p>
        </p:txBody>
      </p:sp>
      <p:sp>
        <p:nvSpPr>
          <p:cNvPr id="4" name="object 4"/>
          <p:cNvSpPr txBox="1"/>
          <p:nvPr/>
        </p:nvSpPr>
        <p:spPr>
          <a:xfrm>
            <a:off x="377532" y="495818"/>
            <a:ext cx="3874135" cy="189731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r>
              <a:rPr 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ru-RU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ru-RU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данный момент изучена предметная область и стек технологий, сделан обзор, сформулирована цель и поставлены задачи. </a:t>
            </a:r>
            <a:endParaRPr lang="en-US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ru-RU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Возможность </a:t>
            </a:r>
            <a:r>
              <a:rPr lang="ru-RU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поиска на локальном диске. </a:t>
            </a:r>
            <a:endParaRPr lang="en-US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ru-RU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Реализовал </a:t>
            </a:r>
            <a:r>
              <a:rPr lang="ru-RU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задачу поиска по разным форматам файлов</a:t>
            </a:r>
            <a:r>
              <a:rPr lang="ru-RU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ru-RU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Раскрытие сведений о признаках и свойствах, характеризующих какие-либо сущности, позволяющие автоматически искать и управлять ими в больших информационных потоках. </a:t>
            </a:r>
            <a:endParaRPr lang="en-US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ru-RU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</a:t>
            </a:r>
            <a:r>
              <a:rPr lang="ru-RU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извлечение и обработка данных. </a:t>
            </a:r>
            <a:endParaRPr lang="ru-RU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2385"/>
            <a:ext cx="4608195" cy="113664"/>
            <a:chOff x="0" y="3342385"/>
            <a:chExt cx="4608195" cy="113664"/>
          </a:xfrm>
        </p:grpSpPr>
        <p:sp>
          <p:nvSpPr>
            <p:cNvPr id="8" name="object 8"/>
            <p:cNvSpPr/>
            <p:nvPr/>
          </p:nvSpPr>
          <p:spPr>
            <a:xfrm>
              <a:off x="0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243865" y="3336761"/>
            <a:ext cx="1048385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-15" dirty="0"/>
              <a:t>Ахмедов Гаджи </a:t>
            </a:r>
            <a:r>
              <a:rPr lang="ru-RU" spc="5" dirty="0"/>
              <a:t>(СПбГУ)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296486" y="3336761"/>
            <a:ext cx="292735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z="600" b="1" spc="-40" dirty="0">
                <a:solidFill>
                  <a:srgbClr val="7A0000"/>
                </a:solidFill>
                <a:latin typeface="Tahoma"/>
                <a:cs typeface="Tahoma"/>
              </a:rPr>
              <a:t>8</a:t>
            </a:fld>
            <a:r>
              <a:rPr sz="600" b="1" spc="-65" dirty="0">
                <a:solidFill>
                  <a:srgbClr val="7A0000"/>
                </a:solidFill>
                <a:latin typeface="Tahoma"/>
                <a:cs typeface="Tahoma"/>
              </a:rPr>
              <a:t> </a:t>
            </a:r>
            <a:r>
              <a:rPr sz="600" b="1" spc="-5" dirty="0">
                <a:solidFill>
                  <a:srgbClr val="7A0000"/>
                </a:solidFill>
                <a:latin typeface="Tahoma"/>
                <a:cs typeface="Tahoma"/>
              </a:rPr>
              <a:t>/</a:t>
            </a:r>
            <a:r>
              <a:rPr sz="600" b="1" spc="-65" dirty="0">
                <a:solidFill>
                  <a:srgbClr val="7A0000"/>
                </a:solidFill>
                <a:latin typeface="Tahoma"/>
                <a:cs typeface="Tahoma"/>
              </a:rPr>
              <a:t> </a:t>
            </a:r>
            <a:r>
              <a:rPr lang="en-US" sz="600" b="1" spc="-40" dirty="0">
                <a:solidFill>
                  <a:srgbClr val="7A0000"/>
                </a:solidFill>
                <a:latin typeface="Tahoma"/>
                <a:cs typeface="Tahoma"/>
              </a:rPr>
              <a:t>9</a:t>
            </a:r>
            <a:endParaRPr sz="600" dirty="0">
              <a:latin typeface="Tahoma"/>
              <a:cs typeface="Tahoma"/>
            </a:endParaRPr>
          </a:p>
        </p:txBody>
      </p:sp>
      <p:sp>
        <p:nvSpPr>
          <p:cNvPr id="15" name="object 12"/>
          <p:cNvSpPr txBox="1"/>
          <p:nvPr/>
        </p:nvSpPr>
        <p:spPr>
          <a:xfrm>
            <a:off x="1686140" y="3348341"/>
            <a:ext cx="1385812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b="1" spc="-25" dirty="0" smtClean="0">
                <a:solidFill>
                  <a:srgbClr val="8E0000"/>
                </a:solidFill>
                <a:latin typeface="Tahoma"/>
                <a:cs typeface="Tahoma"/>
              </a:rPr>
              <a:t>Поиск с поддержкой метаданных</a:t>
            </a:r>
            <a:endParaRPr sz="600" dirty="0">
              <a:latin typeface="Tahoma"/>
              <a:cs typeface="Tahoma"/>
            </a:endParaRPr>
          </a:p>
        </p:txBody>
      </p:sp>
      <p:pic>
        <p:nvPicPr>
          <p:cNvPr id="12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585" y="587375"/>
            <a:ext cx="65265" cy="65265"/>
          </a:xfrm>
          <a:prstGeom prst="rect">
            <a:avLst/>
          </a:prstGeom>
        </p:spPr>
      </p:pic>
      <p:pic>
        <p:nvPicPr>
          <p:cNvPr id="14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584" y="1120775"/>
            <a:ext cx="65265" cy="65265"/>
          </a:xfrm>
          <a:prstGeom prst="rect">
            <a:avLst/>
          </a:prstGeom>
        </p:spPr>
      </p:pic>
      <p:pic>
        <p:nvPicPr>
          <p:cNvPr id="1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304" y="1277765"/>
            <a:ext cx="65265" cy="65265"/>
          </a:xfrm>
          <a:prstGeom prst="rect">
            <a:avLst/>
          </a:prstGeom>
        </p:spPr>
      </p:pic>
      <p:pic>
        <p:nvPicPr>
          <p:cNvPr id="17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405" y="1630103"/>
            <a:ext cx="65265" cy="65265"/>
          </a:xfrm>
          <a:prstGeom prst="rect">
            <a:avLst/>
          </a:prstGeom>
        </p:spPr>
      </p:pic>
      <p:pic>
        <p:nvPicPr>
          <p:cNvPr id="18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205" y="2267810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884"/>
            <a:ext cx="181292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dirty="0"/>
              <a:t>Дальнейшие планы</a:t>
            </a:r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125844" y="783830"/>
            <a:ext cx="425831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r>
              <a:rPr lang="ru-RU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Реализовать интеграцию пользовательских метаданных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0" y="3342385"/>
            <a:ext cx="4608195" cy="113664"/>
            <a:chOff x="0" y="3342385"/>
            <a:chExt cx="4608195" cy="113664"/>
          </a:xfrm>
        </p:grpSpPr>
        <p:sp>
          <p:nvSpPr>
            <p:cNvPr id="28" name="object 28"/>
            <p:cNvSpPr/>
            <p:nvPr/>
          </p:nvSpPr>
          <p:spPr>
            <a:xfrm>
              <a:off x="0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35976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71952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xfrm>
            <a:off x="243865" y="3336761"/>
            <a:ext cx="1048385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-15" dirty="0"/>
              <a:t>Ахмедов Гаджи </a:t>
            </a:r>
            <a:r>
              <a:rPr lang="ru-RU" spc="5" dirty="0"/>
              <a:t>(СПбГУ)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xfrm>
            <a:off x="4210050" y="3336761"/>
            <a:ext cx="378955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lang="en-US" spc="-40" dirty="0"/>
              <a:t>9</a:t>
            </a:r>
            <a:r>
              <a:rPr spc="-5" dirty="0" smtClean="0"/>
              <a:t>/</a:t>
            </a:r>
            <a:r>
              <a:rPr spc="-65" dirty="0" smtClean="0"/>
              <a:t> </a:t>
            </a:r>
            <a:r>
              <a:rPr lang="en-US" spc="-65" dirty="0" smtClean="0"/>
              <a:t>9</a:t>
            </a:r>
            <a:endParaRPr spc="-40" dirty="0"/>
          </a:p>
        </p:txBody>
      </p:sp>
      <p:sp>
        <p:nvSpPr>
          <p:cNvPr id="34" name="object 12"/>
          <p:cNvSpPr txBox="1"/>
          <p:nvPr/>
        </p:nvSpPr>
        <p:spPr>
          <a:xfrm>
            <a:off x="1686140" y="3348341"/>
            <a:ext cx="1385812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b="1" spc="-25" dirty="0" smtClean="0">
                <a:solidFill>
                  <a:srgbClr val="8E0000"/>
                </a:solidFill>
                <a:latin typeface="Tahoma"/>
                <a:cs typeface="Tahoma"/>
              </a:rPr>
              <a:t>Поиск с поддержкой метаданных</a:t>
            </a:r>
            <a:endParaRPr sz="6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E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380</Words>
  <Application>Microsoft Office PowerPoint</Application>
  <PresentationFormat>Произвольный</PresentationFormat>
  <Paragraphs>77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Yu Gothic</vt:lpstr>
      <vt:lpstr>Calibri</vt:lpstr>
      <vt:lpstr>Microsoft Sans Serif</vt:lpstr>
      <vt:lpstr>Tahoma</vt:lpstr>
      <vt:lpstr>Office Theme</vt:lpstr>
      <vt:lpstr>Система поиска учебно-методической документации с поддержкой метаданных  </vt:lpstr>
      <vt:lpstr>Введение</vt:lpstr>
      <vt:lpstr>Существующие решения (инструменты, подходы,  алгоритмы)</vt:lpstr>
      <vt:lpstr>Существующие решения</vt:lpstr>
      <vt:lpstr>Постановка задачи</vt:lpstr>
      <vt:lpstr>Архитектура решения</vt:lpstr>
      <vt:lpstr>Экспериментальное исследование</vt:lpstr>
      <vt:lpstr>Результаты</vt:lpstr>
      <vt:lpstr>Дальнейшие планы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поиска учебно-методической документации с поддержкой метаданных  </dc:title>
  <dc:creator>  , 444 </dc:creator>
  <cp:lastModifiedBy>sdas kis</cp:lastModifiedBy>
  <cp:revision>21</cp:revision>
  <dcterms:created xsi:type="dcterms:W3CDTF">2022-11-11T08:04:27Z</dcterms:created>
  <dcterms:modified xsi:type="dcterms:W3CDTF">2022-11-11T12:29:16Z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2022-11-11T00:00:00Z</vt:filetime>
  </property>
</Properties>
</file>