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5"/>
  </p:notesMasterIdLst>
  <p:sldIdLst>
    <p:sldId id="282" r:id="rId2"/>
    <p:sldId id="281" r:id="rId3"/>
    <p:sldId id="296" r:id="rId4"/>
    <p:sldId id="288" r:id="rId5"/>
    <p:sldId id="299" r:id="rId6"/>
    <p:sldId id="300" r:id="rId7"/>
    <p:sldId id="290" r:id="rId8"/>
    <p:sldId id="301" r:id="rId9"/>
    <p:sldId id="277" r:id="rId10"/>
    <p:sldId id="295" r:id="rId11"/>
    <p:sldId id="305" r:id="rId12"/>
    <p:sldId id="258" r:id="rId13"/>
    <p:sldId id="292" r:id="rId14"/>
    <p:sldId id="262" r:id="rId15"/>
    <p:sldId id="263" r:id="rId16"/>
    <p:sldId id="306" r:id="rId17"/>
    <p:sldId id="264" r:id="rId18"/>
    <p:sldId id="279" r:id="rId19"/>
    <p:sldId id="278" r:id="rId20"/>
    <p:sldId id="302" r:id="rId21"/>
    <p:sldId id="303" r:id="rId22"/>
    <p:sldId id="268" r:id="rId23"/>
    <p:sldId id="266" r:id="rId24"/>
    <p:sldId id="267" r:id="rId25"/>
    <p:sldId id="308" r:id="rId26"/>
    <p:sldId id="273" r:id="rId27"/>
    <p:sldId id="272" r:id="rId28"/>
    <p:sldId id="271" r:id="rId29"/>
    <p:sldId id="274" r:id="rId30"/>
    <p:sldId id="276" r:id="rId31"/>
    <p:sldId id="280" r:id="rId32"/>
    <p:sldId id="283" r:id="rId33"/>
    <p:sldId id="304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11111"/>
    <a:srgbClr val="4D4D4D"/>
    <a:srgbClr val="FFFFE7"/>
    <a:srgbClr val="FFFFD5"/>
    <a:srgbClr val="99FF99"/>
    <a:srgbClr val="66FF33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1" autoAdjust="0"/>
    <p:restoredTop sz="94045" autoAdjust="0"/>
  </p:normalViewPr>
  <p:slideViewPr>
    <p:cSldViewPr>
      <p:cViewPr varScale="1">
        <p:scale>
          <a:sx n="81" d="100"/>
          <a:sy n="81" d="100"/>
        </p:scale>
        <p:origin x="-1339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</a:defRPr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</a:defRPr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</a:defRPr>
            </a:lvl1pPr>
          </a:lstStyle>
          <a:p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</a:defRPr>
            </a:lvl1pPr>
          </a:lstStyle>
          <a:p>
            <a:fld id="{E537363A-35BE-46AF-8AC7-A711763DA52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B46F02-0AE5-4E91-90C9-822E5F1605C3}" type="slidenum">
              <a:rPr lang="en-US"/>
              <a:pPr/>
              <a:t>30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66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164867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68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69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70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71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72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73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74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75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76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77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78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79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80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81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2" y="3504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82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83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84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85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86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87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88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89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90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91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92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93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94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95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96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97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98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/>
              </a:endParaRPr>
            </a:p>
          </p:txBody>
        </p:sp>
        <p:sp>
          <p:nvSpPr>
            <p:cNvPr id="164899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00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01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02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03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04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05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06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07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08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09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10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11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12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13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14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15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16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17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18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19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20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21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22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23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24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25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26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27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28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29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30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31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32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33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34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35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36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37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38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39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40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41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42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43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44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45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46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47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48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49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50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51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52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53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54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55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56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57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58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59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60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61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62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63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64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65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66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67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68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69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70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71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72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73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74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75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76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77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78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79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80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81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82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83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84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85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86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87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88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89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90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91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92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93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94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95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96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97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98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999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00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01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02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03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04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05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06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07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08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09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10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11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12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13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14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15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16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17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18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19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20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21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22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23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24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25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26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27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28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29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30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31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32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33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34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35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36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37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38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39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40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41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42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43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44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45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46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47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48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49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50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51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52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53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54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55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56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57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58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59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60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61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62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63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64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65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66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67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68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69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70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71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72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73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74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75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76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77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78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79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80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081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5082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5083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5084" name="Rectangle 22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5085" name="Rectangle 22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5086" name="Rectangle 2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32F43C0-CF35-460E-A759-FEEA975396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6CCBFC-E2F6-4BDD-AC90-1966D2FC260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FD1892-9E68-4446-BD48-892D630F37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335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0AA7754-97D9-48A5-9F86-63E00FE51F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39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982917-262D-4522-B771-2F5A55D4236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9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E605BD9-2486-4DA0-A980-B013EB7F490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BA3D52-B566-488A-8B30-A60DAD8A30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D3EAE4-5A7F-4EB0-BF7A-EC32CCB41A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707A0A-1C01-411E-A839-1B4101BA14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88114E-94B4-4CE6-89BB-8D3C8BFB851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B5861D-EDAB-451E-BD97-35017114E7C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705699-CD69-4742-8831-08EC8C3FCCC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2FFEAF-DA6B-44AE-B894-6C7A65B8B3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1F7B5B-5005-484D-9637-2CABFAF910F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4F4F77"/>
            </a:gs>
            <a:gs pos="100000">
              <a:srgbClr val="4F4F77">
                <a:gamma/>
                <a:shade val="46275"/>
                <a:invGamma/>
              </a:srgb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42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163843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44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45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46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47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48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49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50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51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52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53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54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55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56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57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2" y="3504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58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59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60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61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62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63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64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65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66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67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68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69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70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71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72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73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74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/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875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76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77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78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79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80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81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82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83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84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85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86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87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88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89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90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91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92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93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94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95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96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97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98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99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00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01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02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03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04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05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06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07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08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09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10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11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12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13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14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15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16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17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18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19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20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21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22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23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24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25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26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27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28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29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30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31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32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33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34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35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36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37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38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39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40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41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42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43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44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45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46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47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48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49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50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51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52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53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54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55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56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57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58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59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60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61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62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63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64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65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66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67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68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69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70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71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72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73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74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75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76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77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78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79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80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81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82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83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84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85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86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87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88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89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90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91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92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93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94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95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96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97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98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99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00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01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02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03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04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05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06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07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08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09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10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11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12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13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14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15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16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17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18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19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20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21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22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23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24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25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26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27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28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29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30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31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32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33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34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35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36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37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38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39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40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41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42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43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44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45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46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47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48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49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50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51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52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53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54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55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56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57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058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D2E81D9-91F3-4C8D-8F8C-45A2E59D5CD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4059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64060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64061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4062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33" r:id="rId12"/>
    <p:sldLayoutId id="2147483734" r:id="rId13"/>
    <p:sldLayoutId id="2147483735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6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095500"/>
            <a:ext cx="7772400" cy="3390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Stack Overflow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(Electronic </a:t>
            </a:r>
            <a:r>
              <a:rPr lang="en-US" sz="2400" dirty="0" smtClean="0">
                <a:solidFill>
                  <a:schemeClr val="tx1"/>
                </a:solidFill>
              </a:rPr>
              <a:t>Crime </a:t>
            </a:r>
            <a:r>
              <a:rPr lang="en-US" sz="2400" dirty="0">
                <a:solidFill>
                  <a:schemeClr val="tx1"/>
                </a:solidFill>
              </a:rPr>
              <a:t>&amp; Security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err="1" smtClean="0"/>
              <a:t>Susam</a:t>
            </a:r>
            <a:r>
              <a:rPr lang="en-US" sz="2400" dirty="0" smtClean="0"/>
              <a:t> Pal</a:t>
            </a:r>
            <a:br>
              <a:rPr lang="en-US" sz="2400" dirty="0" smtClean="0"/>
            </a:br>
            <a:r>
              <a:rPr lang="en-US" sz="2400" dirty="0" smtClean="0"/>
              <a:t>8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Semester (2005)</a:t>
            </a:r>
            <a:br>
              <a:rPr lang="en-US" sz="2400" dirty="0" smtClean="0"/>
            </a:br>
            <a:r>
              <a:rPr lang="en-US" sz="2400" dirty="0" smtClean="0"/>
              <a:t>Electronics and Telecommunication Engineering</a:t>
            </a:r>
            <a:br>
              <a:rPr lang="en-US" sz="2400" dirty="0" smtClean="0"/>
            </a:br>
            <a:r>
              <a:rPr lang="en-US" sz="2400" dirty="0" err="1" smtClean="0"/>
              <a:t>Kalinga</a:t>
            </a:r>
            <a:r>
              <a:rPr lang="en-US" sz="2400" dirty="0" smtClean="0"/>
              <a:t> Institute of Industrial Technology University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Memory Regions</a:t>
            </a:r>
          </a:p>
        </p:txBody>
      </p:sp>
      <p:graphicFrame>
        <p:nvGraphicFramePr>
          <p:cNvPr id="180227" name="Group 3"/>
          <p:cNvGraphicFramePr>
            <a:graphicFrameLocks noGrp="1"/>
          </p:cNvGraphicFramePr>
          <p:nvPr>
            <p:ph sz="half" idx="1"/>
          </p:nvPr>
        </p:nvGraphicFramePr>
        <p:xfrm>
          <a:off x="2590800" y="1828800"/>
          <a:ext cx="3200400" cy="1371600"/>
        </p:xfrm>
        <a:graphic>
          <a:graphicData uri="http://schemas.openxmlformats.org/drawingml/2006/table">
            <a:tbl>
              <a:tblPr/>
              <a:tblGrid>
                <a:gridCol w="3200400"/>
              </a:tblGrid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Stack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233" name="Group 9"/>
          <p:cNvGraphicFramePr>
            <a:graphicFrameLocks noGrp="1"/>
          </p:cNvGraphicFramePr>
          <p:nvPr>
            <p:ph sz="quarter" idx="2"/>
          </p:nvPr>
        </p:nvGraphicFramePr>
        <p:xfrm>
          <a:off x="2590800" y="4572000"/>
          <a:ext cx="3200400" cy="1298448"/>
        </p:xfrm>
        <a:graphic>
          <a:graphicData uri="http://schemas.openxmlformats.org/drawingml/2006/table">
            <a:tbl>
              <a:tblPr/>
              <a:tblGrid>
                <a:gridCol w="3200400"/>
              </a:tblGrid>
              <a:tr h="1219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Executable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Code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239" name="Group 15"/>
          <p:cNvGraphicFramePr>
            <a:graphicFrameLocks noGrp="1"/>
          </p:cNvGraphicFramePr>
          <p:nvPr>
            <p:ph sz="quarter" idx="3"/>
          </p:nvPr>
        </p:nvGraphicFramePr>
        <p:xfrm>
          <a:off x="2590800" y="3200400"/>
          <a:ext cx="3200400" cy="1371600"/>
        </p:xfrm>
        <a:graphic>
          <a:graphicData uri="http://schemas.openxmlformats.org/drawingml/2006/table">
            <a:tbl>
              <a:tblPr/>
              <a:tblGrid>
                <a:gridCol w="3200400"/>
              </a:tblGrid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Data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245" name="Text Box 21"/>
          <p:cNvSpPr txBox="1">
            <a:spLocks noChangeArrowheads="1"/>
          </p:cNvSpPr>
          <p:nvPr/>
        </p:nvSpPr>
        <p:spPr bwMode="auto">
          <a:xfrm>
            <a:off x="5943600" y="1828800"/>
            <a:ext cx="264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Higher Memory Address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6019800" y="5410200"/>
            <a:ext cx="259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Lower Memory Address</a:t>
            </a:r>
          </a:p>
        </p:txBody>
      </p:sp>
      <p:sp>
        <p:nvSpPr>
          <p:cNvPr id="180248" name="Text Box 24"/>
          <p:cNvSpPr txBox="1">
            <a:spLocks noChangeArrowheads="1"/>
          </p:cNvSpPr>
          <p:nvPr/>
        </p:nvSpPr>
        <p:spPr bwMode="auto">
          <a:xfrm>
            <a:off x="6689725" y="3465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Memory Regions</a:t>
            </a:r>
          </a:p>
        </p:txBody>
      </p:sp>
      <p:graphicFrame>
        <p:nvGraphicFramePr>
          <p:cNvPr id="180227" name="Group 3"/>
          <p:cNvGraphicFramePr>
            <a:graphicFrameLocks noGrp="1"/>
          </p:cNvGraphicFramePr>
          <p:nvPr>
            <p:ph sz="half" idx="1"/>
          </p:nvPr>
        </p:nvGraphicFramePr>
        <p:xfrm>
          <a:off x="381000" y="1828800"/>
          <a:ext cx="3200400" cy="1371600"/>
        </p:xfrm>
        <a:graphic>
          <a:graphicData uri="http://schemas.openxmlformats.org/drawingml/2006/table">
            <a:tbl>
              <a:tblPr/>
              <a:tblGrid>
                <a:gridCol w="3200400"/>
              </a:tblGrid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Stack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233" name="Group 9"/>
          <p:cNvGraphicFramePr>
            <a:graphicFrameLocks noGrp="1"/>
          </p:cNvGraphicFramePr>
          <p:nvPr>
            <p:ph sz="quarter" idx="2"/>
          </p:nvPr>
        </p:nvGraphicFramePr>
        <p:xfrm>
          <a:off x="381000" y="4572000"/>
          <a:ext cx="3200400" cy="1298448"/>
        </p:xfrm>
        <a:graphic>
          <a:graphicData uri="http://schemas.openxmlformats.org/drawingml/2006/table">
            <a:tbl>
              <a:tblPr/>
              <a:tblGrid>
                <a:gridCol w="3200400"/>
              </a:tblGrid>
              <a:tr h="1219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Executable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Code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239" name="Group 15"/>
          <p:cNvGraphicFramePr>
            <a:graphicFrameLocks noGrp="1"/>
          </p:cNvGraphicFramePr>
          <p:nvPr>
            <p:ph sz="quarter" idx="3"/>
          </p:nvPr>
        </p:nvGraphicFramePr>
        <p:xfrm>
          <a:off x="381000" y="3200400"/>
          <a:ext cx="3200400" cy="1371600"/>
        </p:xfrm>
        <a:graphic>
          <a:graphicData uri="http://schemas.openxmlformats.org/drawingml/2006/table">
            <a:tbl>
              <a:tblPr/>
              <a:tblGrid>
                <a:gridCol w="3200400"/>
              </a:tblGrid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Data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248" name="Text Box 24"/>
          <p:cNvSpPr txBox="1">
            <a:spLocks noChangeArrowheads="1"/>
          </p:cNvSpPr>
          <p:nvPr/>
        </p:nvSpPr>
        <p:spPr bwMode="auto">
          <a:xfrm>
            <a:off x="6689725" y="3465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3714750" y="1879600"/>
            <a:ext cx="52879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Subroutines use the stack to save necessary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Data,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e.g. register values which are altered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by the subroutine.</a:t>
            </a: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3733800" y="3352800"/>
            <a:ext cx="541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Data area contains initialized and uninitialized data. Static variables are loaded into this region.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3657600" y="4572000"/>
            <a:ext cx="5486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Code area contains the instructions of the executable file. This area is normally marked read-only and any attempt to write to it results in a segmentation violation.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Stack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en-US" sz="2400" dirty="0"/>
              <a:t>The microprocessor uses this area to save the return address during a subroutine call.</a:t>
            </a:r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en-US" sz="2400" dirty="0"/>
              <a:t>Subroutines use this area to save necessary </a:t>
            </a:r>
            <a:r>
              <a:rPr lang="en-US" sz="2400" dirty="0" smtClean="0"/>
              <a:t>data, e.g</a:t>
            </a:r>
            <a:r>
              <a:rPr lang="en-US" sz="2400" dirty="0"/>
              <a:t>. register values which are altered by the subroutine.</a:t>
            </a:r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en-US" sz="2400" dirty="0"/>
              <a:t>Calling routines usually push into the stack the arguments they want to pass to the subroutine.</a:t>
            </a:r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en-US" sz="2400" dirty="0"/>
              <a:t>Dynamic variables are created on the stack by decrementing the stack pointer by the size of the variable.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in Action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5867400" y="48006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52400" y="1447800"/>
            <a:ext cx="47244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void function(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a,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b)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char buffer1[4];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char buffer2[4];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main()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function(1,2);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graphicFrame>
        <p:nvGraphicFramePr>
          <p:cNvPr id="130053" name="Group 5"/>
          <p:cNvGraphicFramePr>
            <a:graphicFrameLocks noGrp="1"/>
          </p:cNvGraphicFramePr>
          <p:nvPr>
            <p:ph sz="half" idx="2"/>
          </p:nvPr>
        </p:nvGraphicFramePr>
        <p:xfrm>
          <a:off x="7086600" y="1600200"/>
          <a:ext cx="1752600" cy="36576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(shell)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0077" name="AutoShape 29"/>
          <p:cNvSpPr>
            <a:spLocks noChangeArrowheads="1"/>
          </p:cNvSpPr>
          <p:nvPr/>
        </p:nvSpPr>
        <p:spPr bwMode="auto">
          <a:xfrm>
            <a:off x="5715000" y="19050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78" name="AutoShape 30"/>
          <p:cNvSpPr>
            <a:spLocks noChangeArrowheads="1"/>
          </p:cNvSpPr>
          <p:nvPr/>
        </p:nvSpPr>
        <p:spPr bwMode="auto">
          <a:xfrm>
            <a:off x="3657600" y="58674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79" name="AutoShape 31"/>
          <p:cNvSpPr>
            <a:spLocks noChangeArrowheads="1"/>
          </p:cNvSpPr>
          <p:nvPr/>
        </p:nvSpPr>
        <p:spPr bwMode="auto">
          <a:xfrm>
            <a:off x="3657600" y="63246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80" name="Text Box 32"/>
          <p:cNvSpPr txBox="1">
            <a:spLocks noChangeArrowheads="1"/>
          </p:cNvSpPr>
          <p:nvPr/>
        </p:nvSpPr>
        <p:spPr bwMode="auto">
          <a:xfrm>
            <a:off x="5105400" y="5791200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indicates what ESP is pointing to</a:t>
            </a:r>
          </a:p>
        </p:txBody>
      </p:sp>
      <p:sp>
        <p:nvSpPr>
          <p:cNvPr id="130081" name="Text Box 33"/>
          <p:cNvSpPr txBox="1">
            <a:spLocks noChangeArrowheads="1"/>
          </p:cNvSpPr>
          <p:nvPr/>
        </p:nvSpPr>
        <p:spPr bwMode="auto">
          <a:xfrm>
            <a:off x="5105400" y="6248400"/>
            <a:ext cx="349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indicates what EBP is pointing to</a:t>
            </a:r>
          </a:p>
        </p:txBody>
      </p:sp>
      <p:sp>
        <p:nvSpPr>
          <p:cNvPr id="130082" name="Text Box 34"/>
          <p:cNvSpPr txBox="1">
            <a:spLocks noChangeArrowheads="1"/>
          </p:cNvSpPr>
          <p:nvPr/>
        </p:nvSpPr>
        <p:spPr bwMode="auto">
          <a:xfrm>
            <a:off x="7162800" y="16002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0083" name="AutoShape 35"/>
          <p:cNvSpPr>
            <a:spLocks noChangeArrowheads="1"/>
          </p:cNvSpPr>
          <p:nvPr/>
        </p:nvSpPr>
        <p:spPr bwMode="auto">
          <a:xfrm>
            <a:off x="5715000" y="18288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in Action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5867400" y="48006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52400" y="1447800"/>
            <a:ext cx="47244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void function(int a, int b)</a:t>
            </a:r>
          </a:p>
          <a:p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char buffer1[4];</a:t>
            </a:r>
          </a:p>
          <a:p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char buffer2[4];</a:t>
            </a:r>
          </a:p>
          <a:p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main()</a:t>
            </a:r>
          </a:p>
          <a:p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function(1,2);</a:t>
            </a:r>
          </a:p>
          <a:p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graphicFrame>
        <p:nvGraphicFramePr>
          <p:cNvPr id="38951" name="Group 39"/>
          <p:cNvGraphicFramePr>
            <a:graphicFrameLocks noGrp="1"/>
          </p:cNvGraphicFramePr>
          <p:nvPr>
            <p:ph sz="half" idx="2"/>
          </p:nvPr>
        </p:nvGraphicFramePr>
        <p:xfrm>
          <a:off x="7086600" y="1600200"/>
          <a:ext cx="1752600" cy="36576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(shell)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00000002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00000001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(main)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41" name="AutoShape 29"/>
          <p:cNvSpPr>
            <a:spLocks noChangeArrowheads="1"/>
          </p:cNvSpPr>
          <p:nvPr/>
        </p:nvSpPr>
        <p:spPr bwMode="auto">
          <a:xfrm>
            <a:off x="5791200" y="36576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AutoShape 30"/>
          <p:cNvSpPr>
            <a:spLocks noChangeArrowheads="1"/>
          </p:cNvSpPr>
          <p:nvPr/>
        </p:nvSpPr>
        <p:spPr bwMode="auto">
          <a:xfrm>
            <a:off x="3657600" y="58674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AutoShape 31"/>
          <p:cNvSpPr>
            <a:spLocks noChangeArrowheads="1"/>
          </p:cNvSpPr>
          <p:nvPr/>
        </p:nvSpPr>
        <p:spPr bwMode="auto">
          <a:xfrm>
            <a:off x="3657600" y="63246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5105400" y="5791200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indicates what ESP is pointing to</a:t>
            </a:r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5105400" y="6248400"/>
            <a:ext cx="349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indicates what EBP is pointing to</a:t>
            </a:r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7162800" y="16002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947" name="AutoShape 35"/>
          <p:cNvSpPr>
            <a:spLocks noChangeArrowheads="1"/>
          </p:cNvSpPr>
          <p:nvPr/>
        </p:nvSpPr>
        <p:spPr bwMode="auto">
          <a:xfrm>
            <a:off x="5715000" y="18288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8" name="AutoShape 36"/>
          <p:cNvSpPr>
            <a:spLocks/>
          </p:cNvSpPr>
          <p:nvPr/>
        </p:nvSpPr>
        <p:spPr bwMode="auto">
          <a:xfrm>
            <a:off x="5334000" y="2057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9" name="Text Box 37"/>
          <p:cNvSpPr txBox="1">
            <a:spLocks noChangeArrowheads="1"/>
          </p:cNvSpPr>
          <p:nvPr/>
        </p:nvSpPr>
        <p:spPr bwMode="auto">
          <a:xfrm>
            <a:off x="4324350" y="2590800"/>
            <a:ext cx="1035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Frame 1</a:t>
            </a:r>
          </a:p>
          <a:p>
            <a:pPr algn="ctr"/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(main)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in Action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867400" y="48006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52400" y="1447800"/>
            <a:ext cx="47244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void function(int a, int b)</a:t>
            </a:r>
          </a:p>
          <a:p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char buffer1[4];</a:t>
            </a:r>
          </a:p>
          <a:p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char buffer2[4];</a:t>
            </a:r>
          </a:p>
          <a:p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main()</a:t>
            </a:r>
          </a:p>
          <a:p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function(1,2);</a:t>
            </a:r>
          </a:p>
          <a:p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graphicFrame>
        <p:nvGraphicFramePr>
          <p:cNvPr id="41002" name="Group 42"/>
          <p:cNvGraphicFramePr>
            <a:graphicFrameLocks noGrp="1"/>
          </p:cNvGraphicFramePr>
          <p:nvPr>
            <p:ph sz="half" idx="2"/>
          </p:nvPr>
        </p:nvGraphicFramePr>
        <p:xfrm>
          <a:off x="7086600" y="1600200"/>
          <a:ext cx="1752600" cy="36576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(shell)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00000002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00000001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(main)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buffer1[4]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buffer2[4]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89" name="AutoShape 29"/>
          <p:cNvSpPr>
            <a:spLocks noChangeArrowheads="1"/>
          </p:cNvSpPr>
          <p:nvPr/>
        </p:nvSpPr>
        <p:spPr bwMode="auto">
          <a:xfrm>
            <a:off x="5715000" y="45720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0" name="AutoShape 30"/>
          <p:cNvSpPr>
            <a:spLocks noChangeArrowheads="1"/>
          </p:cNvSpPr>
          <p:nvPr/>
        </p:nvSpPr>
        <p:spPr bwMode="auto">
          <a:xfrm>
            <a:off x="3657600" y="58674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1" name="AutoShape 31"/>
          <p:cNvSpPr>
            <a:spLocks noChangeArrowheads="1"/>
          </p:cNvSpPr>
          <p:nvPr/>
        </p:nvSpPr>
        <p:spPr bwMode="auto">
          <a:xfrm>
            <a:off x="3657600" y="63246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5105400" y="5791200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indicates what ESP is pointing to</a:t>
            </a: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5105400" y="6248400"/>
            <a:ext cx="349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indicates what EBP is pointing to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7162800" y="16002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95" name="AutoShape 35"/>
          <p:cNvSpPr>
            <a:spLocks noChangeArrowheads="1"/>
          </p:cNvSpPr>
          <p:nvPr/>
        </p:nvSpPr>
        <p:spPr bwMode="auto">
          <a:xfrm>
            <a:off x="5715000" y="36576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6" name="AutoShape 36"/>
          <p:cNvSpPr>
            <a:spLocks/>
          </p:cNvSpPr>
          <p:nvPr/>
        </p:nvSpPr>
        <p:spPr bwMode="auto">
          <a:xfrm>
            <a:off x="5334000" y="2057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4248150" y="2590800"/>
            <a:ext cx="1035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Frame 1</a:t>
            </a:r>
          </a:p>
          <a:p>
            <a:pPr algn="ctr"/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(main)</a:t>
            </a:r>
          </a:p>
        </p:txBody>
      </p:sp>
      <p:sp>
        <p:nvSpPr>
          <p:cNvPr id="40998" name="AutoShape 38"/>
          <p:cNvSpPr>
            <a:spLocks/>
          </p:cNvSpPr>
          <p:nvPr/>
        </p:nvSpPr>
        <p:spPr bwMode="auto">
          <a:xfrm>
            <a:off x="5334000" y="3962400"/>
            <a:ext cx="304800" cy="838200"/>
          </a:xfrm>
          <a:prstGeom prst="leftBrace">
            <a:avLst>
              <a:gd name="adj1" fmla="val 2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9" name="Text Box 39"/>
          <p:cNvSpPr txBox="1">
            <a:spLocks noChangeArrowheads="1"/>
          </p:cNvSpPr>
          <p:nvPr/>
        </p:nvSpPr>
        <p:spPr bwMode="auto">
          <a:xfrm>
            <a:off x="4191000" y="4038600"/>
            <a:ext cx="1136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Frame 2</a:t>
            </a:r>
          </a:p>
          <a:p>
            <a:pPr algn="ctr"/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(function)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in Action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867400" y="48006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41002" name="Group 42"/>
          <p:cNvGraphicFramePr>
            <a:graphicFrameLocks noGrp="1"/>
          </p:cNvGraphicFramePr>
          <p:nvPr>
            <p:ph sz="half" idx="2"/>
          </p:nvPr>
        </p:nvGraphicFramePr>
        <p:xfrm>
          <a:off x="7086600" y="1600200"/>
          <a:ext cx="1752600" cy="365760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(shell)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00000002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00000001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(main)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buffer1[4]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buffer2[4]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89" name="AutoShape 29"/>
          <p:cNvSpPr>
            <a:spLocks noChangeArrowheads="1"/>
          </p:cNvSpPr>
          <p:nvPr/>
        </p:nvSpPr>
        <p:spPr bwMode="auto">
          <a:xfrm>
            <a:off x="5715000" y="45720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0" name="AutoShape 30"/>
          <p:cNvSpPr>
            <a:spLocks noChangeArrowheads="1"/>
          </p:cNvSpPr>
          <p:nvPr/>
        </p:nvSpPr>
        <p:spPr bwMode="auto">
          <a:xfrm>
            <a:off x="3657600" y="58674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1" name="AutoShape 31"/>
          <p:cNvSpPr>
            <a:spLocks noChangeArrowheads="1"/>
          </p:cNvSpPr>
          <p:nvPr/>
        </p:nvSpPr>
        <p:spPr bwMode="auto">
          <a:xfrm>
            <a:off x="3657600" y="63246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5105400" y="5791200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indicates what ESP is pointing to</a:t>
            </a: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5105400" y="6248400"/>
            <a:ext cx="349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indicates what EBP is pointing to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7162800" y="16002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95" name="AutoShape 35"/>
          <p:cNvSpPr>
            <a:spLocks noChangeArrowheads="1"/>
          </p:cNvSpPr>
          <p:nvPr/>
        </p:nvSpPr>
        <p:spPr bwMode="auto">
          <a:xfrm>
            <a:off x="5715000" y="36576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6" name="AutoShape 36"/>
          <p:cNvSpPr>
            <a:spLocks/>
          </p:cNvSpPr>
          <p:nvPr/>
        </p:nvSpPr>
        <p:spPr bwMode="auto">
          <a:xfrm>
            <a:off x="5334000" y="2057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4248150" y="2590800"/>
            <a:ext cx="1035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Frame 1</a:t>
            </a:r>
          </a:p>
          <a:p>
            <a:pPr algn="ctr"/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(main)</a:t>
            </a:r>
          </a:p>
        </p:txBody>
      </p:sp>
      <p:sp>
        <p:nvSpPr>
          <p:cNvPr id="40998" name="AutoShape 38"/>
          <p:cNvSpPr>
            <a:spLocks/>
          </p:cNvSpPr>
          <p:nvPr/>
        </p:nvSpPr>
        <p:spPr bwMode="auto">
          <a:xfrm>
            <a:off x="5334000" y="3962400"/>
            <a:ext cx="304800" cy="838200"/>
          </a:xfrm>
          <a:prstGeom prst="leftBrace">
            <a:avLst>
              <a:gd name="adj1" fmla="val 2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9" name="Text Box 39"/>
          <p:cNvSpPr txBox="1">
            <a:spLocks noChangeArrowheads="1"/>
          </p:cNvSpPr>
          <p:nvPr/>
        </p:nvSpPr>
        <p:spPr bwMode="auto">
          <a:xfrm>
            <a:off x="4191000" y="4038600"/>
            <a:ext cx="1136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Frame 2</a:t>
            </a:r>
          </a:p>
          <a:p>
            <a:pPr algn="ctr"/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(function)</a:t>
            </a:r>
          </a:p>
        </p:txBody>
      </p:sp>
      <p:sp>
        <p:nvSpPr>
          <p:cNvPr id="18" name="Text Box 40"/>
          <p:cNvSpPr txBox="1">
            <a:spLocks noChangeArrowheads="1"/>
          </p:cNvSpPr>
          <p:nvPr/>
        </p:nvSpPr>
        <p:spPr bwMode="auto">
          <a:xfrm>
            <a:off x="228600" y="1447800"/>
            <a:ext cx="34290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PUSH	EBP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MOV	EBP, ESP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PUSHD 00000002H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PUSHD 00000001H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CALL	FUNCTION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MOV	ESP, EBP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POP	EBP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RET</a:t>
            </a:r>
          </a:p>
          <a:p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PUSH 	EBP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MOV 	EBP, ESP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SUB	ESP, 00000008H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MOV	ESP, EBP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POP	EBP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7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in Action</a:t>
            </a:r>
          </a:p>
        </p:txBody>
      </p:sp>
      <p:graphicFrame>
        <p:nvGraphicFramePr>
          <p:cNvPr id="42163" name="Group 179"/>
          <p:cNvGraphicFramePr>
            <a:graphicFrameLocks noGrp="1"/>
          </p:cNvGraphicFramePr>
          <p:nvPr>
            <p:ph type="tbl" idx="1"/>
          </p:nvPr>
        </p:nvGraphicFramePr>
        <p:xfrm>
          <a:off x="7010400" y="1219200"/>
          <a:ext cx="1905000" cy="544195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*str – 4th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*str – 3rd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*str – 2nd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*str – 1st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 – 4th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 – 3rd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 – 2nd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 – 1st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– 4th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– 3rd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– 2nd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– 1st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139" name="Text Box 155"/>
          <p:cNvSpPr txBox="1">
            <a:spLocks noChangeArrowheads="1"/>
          </p:cNvSpPr>
          <p:nvPr/>
        </p:nvSpPr>
        <p:spPr bwMode="auto">
          <a:xfrm>
            <a:off x="7680325" y="1560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140" name="Text Box 156"/>
          <p:cNvSpPr txBox="1">
            <a:spLocks noChangeArrowheads="1"/>
          </p:cNvSpPr>
          <p:nvPr/>
        </p:nvSpPr>
        <p:spPr bwMode="auto">
          <a:xfrm rot="-2009399">
            <a:off x="7632700" y="166052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164" name="AutoShape 180"/>
          <p:cNvSpPr>
            <a:spLocks noChangeArrowheads="1"/>
          </p:cNvSpPr>
          <p:nvPr/>
        </p:nvSpPr>
        <p:spPr bwMode="auto">
          <a:xfrm>
            <a:off x="5715000" y="51054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65" name="AutoShape 181"/>
          <p:cNvSpPr>
            <a:spLocks noChangeArrowheads="1"/>
          </p:cNvSpPr>
          <p:nvPr/>
        </p:nvSpPr>
        <p:spPr bwMode="auto">
          <a:xfrm>
            <a:off x="5715000" y="50292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66" name="AutoShape 182"/>
          <p:cNvSpPr>
            <a:spLocks/>
          </p:cNvSpPr>
          <p:nvPr/>
        </p:nvSpPr>
        <p:spPr bwMode="auto">
          <a:xfrm>
            <a:off x="6248400" y="2514600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67" name="Text Box 183"/>
          <p:cNvSpPr txBox="1">
            <a:spLocks noChangeArrowheads="1"/>
          </p:cNvSpPr>
          <p:nvPr/>
        </p:nvSpPr>
        <p:spPr bwMode="auto">
          <a:xfrm>
            <a:off x="4419600" y="3048000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Return Address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28600" y="1654175"/>
            <a:ext cx="56388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#include &lt;string.h&gt;</a:t>
            </a:r>
          </a:p>
          <a:p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void function(char *str)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char buffer[4];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strcpy(buffer, str);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main()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char string[]=“Hi!”;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function(string);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in Action</a:t>
            </a:r>
          </a:p>
        </p:txBody>
      </p:sp>
      <p:graphicFrame>
        <p:nvGraphicFramePr>
          <p:cNvPr id="66566" name="Group 6"/>
          <p:cNvGraphicFramePr>
            <a:graphicFrameLocks noGrp="1"/>
          </p:cNvGraphicFramePr>
          <p:nvPr>
            <p:ph type="tbl" idx="1"/>
          </p:nvPr>
        </p:nvGraphicFramePr>
        <p:xfrm>
          <a:off x="7010400" y="1219200"/>
          <a:ext cx="1905000" cy="544195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*str – 4th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*str – 3rd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*str – 2nd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*str – 1st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 – 4th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 – 3rd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 – 2nd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 – 1st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– 4th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– 3rd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– 2nd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– 1st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buffer[3]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buffer[2]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buffer[1]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buffer[0]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602" name="Text Box 42"/>
          <p:cNvSpPr txBox="1">
            <a:spLocks noChangeArrowheads="1"/>
          </p:cNvSpPr>
          <p:nvPr/>
        </p:nvSpPr>
        <p:spPr bwMode="auto">
          <a:xfrm>
            <a:off x="7680325" y="1560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03" name="Text Box 43"/>
          <p:cNvSpPr txBox="1">
            <a:spLocks noChangeArrowheads="1"/>
          </p:cNvSpPr>
          <p:nvPr/>
        </p:nvSpPr>
        <p:spPr bwMode="auto">
          <a:xfrm rot="-2009399">
            <a:off x="7632700" y="166052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04" name="AutoShape 44"/>
          <p:cNvSpPr>
            <a:spLocks noChangeArrowheads="1"/>
          </p:cNvSpPr>
          <p:nvPr/>
        </p:nvSpPr>
        <p:spPr bwMode="auto">
          <a:xfrm>
            <a:off x="5715000" y="63246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05" name="AutoShape 45"/>
          <p:cNvSpPr>
            <a:spLocks noChangeArrowheads="1"/>
          </p:cNvSpPr>
          <p:nvPr/>
        </p:nvSpPr>
        <p:spPr bwMode="auto">
          <a:xfrm>
            <a:off x="5715000" y="50292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06" name="AutoShape 46"/>
          <p:cNvSpPr>
            <a:spLocks/>
          </p:cNvSpPr>
          <p:nvPr/>
        </p:nvSpPr>
        <p:spPr bwMode="auto">
          <a:xfrm>
            <a:off x="6248400" y="2514600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07" name="Text Box 47"/>
          <p:cNvSpPr txBox="1">
            <a:spLocks noChangeArrowheads="1"/>
          </p:cNvSpPr>
          <p:nvPr/>
        </p:nvSpPr>
        <p:spPr bwMode="auto">
          <a:xfrm>
            <a:off x="4419600" y="3048000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Return Address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8600" y="1654175"/>
            <a:ext cx="56388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#include &lt;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string.h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</a:p>
          <a:p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void function(char *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char buffer[4];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strcpy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(buffer,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main()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char string[]=“Hi!”;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function(string);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in Action</a:t>
            </a:r>
          </a:p>
        </p:txBody>
      </p:sp>
      <p:graphicFrame>
        <p:nvGraphicFramePr>
          <p:cNvPr id="65542" name="Group 6"/>
          <p:cNvGraphicFramePr>
            <a:graphicFrameLocks noGrp="1"/>
          </p:cNvGraphicFramePr>
          <p:nvPr>
            <p:ph type="tbl" idx="1"/>
          </p:nvPr>
        </p:nvGraphicFramePr>
        <p:xfrm>
          <a:off x="7010400" y="1219200"/>
          <a:ext cx="1905000" cy="544195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*str – 4th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*str – 3rd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*str – 2nd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*str – 1st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 – 4th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 – 3rd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 – 2nd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 – 1st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– 4th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– 3rd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– 2nd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– 1st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‘\0’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‘!’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‘i’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‘H’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78" name="Text Box 42"/>
          <p:cNvSpPr txBox="1">
            <a:spLocks noChangeArrowheads="1"/>
          </p:cNvSpPr>
          <p:nvPr/>
        </p:nvSpPr>
        <p:spPr bwMode="auto">
          <a:xfrm>
            <a:off x="7680325" y="1560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5579" name="Text Box 43"/>
          <p:cNvSpPr txBox="1">
            <a:spLocks noChangeArrowheads="1"/>
          </p:cNvSpPr>
          <p:nvPr/>
        </p:nvSpPr>
        <p:spPr bwMode="auto">
          <a:xfrm rot="-2009399">
            <a:off x="7632700" y="166052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5580" name="AutoShape 44"/>
          <p:cNvSpPr>
            <a:spLocks noChangeArrowheads="1"/>
          </p:cNvSpPr>
          <p:nvPr/>
        </p:nvSpPr>
        <p:spPr bwMode="auto">
          <a:xfrm>
            <a:off x="5715000" y="63246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81" name="AutoShape 45"/>
          <p:cNvSpPr>
            <a:spLocks noChangeArrowheads="1"/>
          </p:cNvSpPr>
          <p:nvPr/>
        </p:nvSpPr>
        <p:spPr bwMode="auto">
          <a:xfrm>
            <a:off x="5715000" y="50292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82" name="AutoShape 46"/>
          <p:cNvSpPr>
            <a:spLocks/>
          </p:cNvSpPr>
          <p:nvPr/>
        </p:nvSpPr>
        <p:spPr bwMode="auto">
          <a:xfrm>
            <a:off x="6248400" y="2514600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83" name="Text Box 47"/>
          <p:cNvSpPr txBox="1">
            <a:spLocks noChangeArrowheads="1"/>
          </p:cNvSpPr>
          <p:nvPr/>
        </p:nvSpPr>
        <p:spPr bwMode="auto">
          <a:xfrm>
            <a:off x="4419600" y="3048000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Return Address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8600" y="1654175"/>
            <a:ext cx="56388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#include &lt;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string.h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</a:p>
          <a:p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void function(char *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char buffer[4];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strcpy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(buffer,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main()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char string[]=“Hi!”;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function(string);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>
              <a:buClr>
                <a:srgbClr val="FF6600"/>
              </a:buClr>
              <a:buNone/>
            </a:pPr>
            <a:r>
              <a:rPr lang="en-US" sz="2800" dirty="0" smtClean="0"/>
              <a:t> </a:t>
            </a:r>
          </a:p>
          <a:p>
            <a:pPr>
              <a:buClr>
                <a:srgbClr val="FF6600"/>
              </a:buClr>
              <a:buFont typeface="Wingdings" pitchFamily="2" charset="2"/>
              <a:buChar char="v"/>
            </a:pPr>
            <a:r>
              <a:rPr lang="en-US" sz="2800" dirty="0" smtClean="0"/>
              <a:t>Introduction </a:t>
            </a:r>
            <a:r>
              <a:rPr lang="en-US" sz="2800" dirty="0"/>
              <a:t>to Stack </a:t>
            </a:r>
            <a:r>
              <a:rPr lang="en-US" sz="2800" dirty="0" smtClean="0"/>
              <a:t>Overflow</a:t>
            </a:r>
          </a:p>
          <a:p>
            <a:pPr>
              <a:buClr>
                <a:srgbClr val="FF6600"/>
              </a:buClr>
              <a:buNone/>
            </a:pPr>
            <a:endParaRPr lang="en-US" sz="2800" dirty="0"/>
          </a:p>
          <a:p>
            <a:pPr>
              <a:buClr>
                <a:srgbClr val="FF6600"/>
              </a:buClr>
              <a:buFont typeface="Wingdings" pitchFamily="2" charset="2"/>
              <a:buChar char="v"/>
            </a:pPr>
            <a:r>
              <a:rPr lang="en-US" sz="2800" dirty="0"/>
              <a:t> Operation of </a:t>
            </a:r>
            <a:r>
              <a:rPr lang="en-US" sz="2800" dirty="0" smtClean="0"/>
              <a:t>Stack</a:t>
            </a:r>
          </a:p>
          <a:p>
            <a:pPr>
              <a:buClr>
                <a:srgbClr val="FF6600"/>
              </a:buClr>
              <a:buNone/>
            </a:pPr>
            <a:endParaRPr lang="en-US" sz="2800" dirty="0"/>
          </a:p>
          <a:p>
            <a:pPr>
              <a:buClr>
                <a:srgbClr val="FF6600"/>
              </a:buClr>
              <a:buFont typeface="Wingdings" pitchFamily="2" charset="2"/>
              <a:buChar char="v"/>
            </a:pPr>
            <a:r>
              <a:rPr lang="en-US" sz="2800" dirty="0"/>
              <a:t> Attacking the Stack and </a:t>
            </a:r>
            <a:r>
              <a:rPr lang="en-US" sz="2800" dirty="0" smtClean="0"/>
              <a:t>Protection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Attacking the Stack and Protection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95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			</a:t>
            </a:r>
          </a:p>
          <a:p>
            <a:pPr>
              <a:buClr>
                <a:srgbClr val="FF6600"/>
              </a:buClr>
              <a:buFont typeface="Wingdings" pitchFamily="2" charset="2"/>
              <a:buChar char="Ø"/>
            </a:pPr>
            <a:r>
              <a:rPr lang="en-US"/>
              <a:t> Stack Under Attack</a:t>
            </a:r>
          </a:p>
          <a:p>
            <a:pPr>
              <a:buClr>
                <a:srgbClr val="FF6600"/>
              </a:buClr>
              <a:buFont typeface="Wingdings" pitchFamily="2" charset="2"/>
              <a:buNone/>
            </a:pPr>
            <a:endParaRPr lang="en-US"/>
          </a:p>
          <a:p>
            <a:pPr>
              <a:buClr>
                <a:srgbClr val="FF6600"/>
              </a:buClr>
              <a:buFont typeface="Wingdings" pitchFamily="2" charset="2"/>
              <a:buChar char="Ø"/>
            </a:pPr>
            <a:r>
              <a:rPr lang="en-US"/>
              <a:t> FTP Server Under Attack</a:t>
            </a:r>
          </a:p>
          <a:p>
            <a:pPr>
              <a:buClr>
                <a:srgbClr val="FF6600"/>
              </a:buClr>
              <a:buFont typeface="Wingdings" pitchFamily="2" charset="2"/>
              <a:buNone/>
            </a:pPr>
            <a:endParaRPr lang="en-US"/>
          </a:p>
          <a:p>
            <a:pPr>
              <a:buClr>
                <a:srgbClr val="FF6600"/>
              </a:buClr>
              <a:buFont typeface="Wingdings" pitchFamily="2" charset="2"/>
              <a:buChar char="Ø"/>
            </a:pPr>
            <a:r>
              <a:rPr lang="en-US"/>
              <a:t> Plugging the Loophole</a:t>
            </a:r>
          </a:p>
          <a:p>
            <a:pPr>
              <a:buClr>
                <a:srgbClr val="FF6600"/>
              </a:buClr>
              <a:buFont typeface="Wingdings" pitchFamily="2" charset="2"/>
              <a:buNone/>
            </a:pPr>
            <a:endParaRPr lang="en-US"/>
          </a:p>
          <a:p>
            <a:pPr>
              <a:buClr>
                <a:srgbClr val="FF6600"/>
              </a:buClr>
              <a:buFont typeface="Wingdings" pitchFamily="2" charset="2"/>
              <a:buChar char="Ø"/>
            </a:pPr>
            <a:r>
              <a:rPr lang="en-US"/>
              <a:t> Fighting Stack Overflow</a:t>
            </a:r>
          </a:p>
          <a:p>
            <a:pPr>
              <a:buFont typeface="Wingdings" pitchFamily="2" charset="2"/>
              <a:buChar char="Ø"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Under Attack</a:t>
            </a:r>
          </a:p>
        </p:txBody>
      </p:sp>
      <p:graphicFrame>
        <p:nvGraphicFramePr>
          <p:cNvPr id="189446" name="Group 6"/>
          <p:cNvGraphicFramePr>
            <a:graphicFrameLocks noGrp="1"/>
          </p:cNvGraphicFramePr>
          <p:nvPr>
            <p:ph type="tbl" idx="1"/>
          </p:nvPr>
        </p:nvGraphicFramePr>
        <p:xfrm>
          <a:off x="7010400" y="1219200"/>
          <a:ext cx="1905000" cy="544195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*str – 4th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*str – 3rd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*str – 2nd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*str – 1st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 – 4th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 – 3rd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 – 2nd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 – 1st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– 4th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– 3rd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– 2nd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– 1st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‘\0’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‘!’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‘i’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‘H’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9482" name="Text Box 42"/>
          <p:cNvSpPr txBox="1">
            <a:spLocks noChangeArrowheads="1"/>
          </p:cNvSpPr>
          <p:nvPr/>
        </p:nvSpPr>
        <p:spPr bwMode="auto">
          <a:xfrm>
            <a:off x="7680325" y="1560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483" name="Text Box 43"/>
          <p:cNvSpPr txBox="1">
            <a:spLocks noChangeArrowheads="1"/>
          </p:cNvSpPr>
          <p:nvPr/>
        </p:nvSpPr>
        <p:spPr bwMode="auto">
          <a:xfrm rot="-2009399">
            <a:off x="7632700" y="166052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484" name="AutoShape 44"/>
          <p:cNvSpPr>
            <a:spLocks noChangeArrowheads="1"/>
          </p:cNvSpPr>
          <p:nvPr/>
        </p:nvSpPr>
        <p:spPr bwMode="auto">
          <a:xfrm>
            <a:off x="5715000" y="63246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85" name="AutoShape 45"/>
          <p:cNvSpPr>
            <a:spLocks noChangeArrowheads="1"/>
          </p:cNvSpPr>
          <p:nvPr/>
        </p:nvSpPr>
        <p:spPr bwMode="auto">
          <a:xfrm>
            <a:off x="5715000" y="50292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86" name="AutoShape 46"/>
          <p:cNvSpPr>
            <a:spLocks/>
          </p:cNvSpPr>
          <p:nvPr/>
        </p:nvSpPr>
        <p:spPr bwMode="auto">
          <a:xfrm>
            <a:off x="6248400" y="2514600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87" name="Text Box 47"/>
          <p:cNvSpPr txBox="1">
            <a:spLocks noChangeArrowheads="1"/>
          </p:cNvSpPr>
          <p:nvPr/>
        </p:nvSpPr>
        <p:spPr bwMode="auto">
          <a:xfrm>
            <a:off x="4419600" y="3048000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Return Address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8600" y="1654175"/>
            <a:ext cx="56388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#include &lt;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string.h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</a:p>
          <a:p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void function(char *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char buffer[4];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strcpy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(buffer,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main()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char string[]=“Hi!”;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function(string);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Under Attack</a:t>
            </a:r>
          </a:p>
        </p:txBody>
      </p:sp>
      <p:graphicFrame>
        <p:nvGraphicFramePr>
          <p:cNvPr id="49205" name="Group 53"/>
          <p:cNvGraphicFramePr>
            <a:graphicFrameLocks noGrp="1"/>
          </p:cNvGraphicFramePr>
          <p:nvPr>
            <p:ph type="tbl" idx="1"/>
          </p:nvPr>
        </p:nvGraphicFramePr>
        <p:xfrm>
          <a:off x="7010400" y="1219200"/>
          <a:ext cx="1905000" cy="544195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str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– 4th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*str – 3rd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*str – 2nd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*str – 1st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 – 4th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 – 3rd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 – 2nd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 – 1st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– 4th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– 3rd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– 2nd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 – 1st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buffer[3]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buffer[2]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buffer[1]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buffer[0]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94" name="Text Box 42"/>
          <p:cNvSpPr txBox="1">
            <a:spLocks noChangeArrowheads="1"/>
          </p:cNvSpPr>
          <p:nvPr/>
        </p:nvSpPr>
        <p:spPr bwMode="auto">
          <a:xfrm>
            <a:off x="7680325" y="1560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195" name="Text Box 43"/>
          <p:cNvSpPr txBox="1">
            <a:spLocks noChangeArrowheads="1"/>
          </p:cNvSpPr>
          <p:nvPr/>
        </p:nvSpPr>
        <p:spPr bwMode="auto">
          <a:xfrm rot="-2009399">
            <a:off x="7632700" y="166052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196" name="AutoShape 44"/>
          <p:cNvSpPr>
            <a:spLocks noChangeArrowheads="1"/>
          </p:cNvSpPr>
          <p:nvPr/>
        </p:nvSpPr>
        <p:spPr bwMode="auto">
          <a:xfrm>
            <a:off x="5715000" y="63246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97" name="AutoShape 45"/>
          <p:cNvSpPr>
            <a:spLocks noChangeArrowheads="1"/>
          </p:cNvSpPr>
          <p:nvPr/>
        </p:nvSpPr>
        <p:spPr bwMode="auto">
          <a:xfrm>
            <a:off x="5715000" y="50292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98" name="AutoShape 46"/>
          <p:cNvSpPr>
            <a:spLocks/>
          </p:cNvSpPr>
          <p:nvPr/>
        </p:nvSpPr>
        <p:spPr bwMode="auto">
          <a:xfrm>
            <a:off x="6248400" y="2514600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99" name="Text Box 47"/>
          <p:cNvSpPr txBox="1">
            <a:spLocks noChangeArrowheads="1"/>
          </p:cNvSpPr>
          <p:nvPr/>
        </p:nvSpPr>
        <p:spPr bwMode="auto">
          <a:xfrm>
            <a:off x="4419600" y="3048000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Return Address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8600" y="1654175"/>
            <a:ext cx="56388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#include &lt;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string.h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</a:p>
          <a:p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void function(char *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char buffer[4];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strcpy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(buffer,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main()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char string[]=“Good Morning!”;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function(string);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Under Attack</a:t>
            </a:r>
          </a:p>
        </p:txBody>
      </p:sp>
      <p:graphicFrame>
        <p:nvGraphicFramePr>
          <p:cNvPr id="46133" name="Group 53"/>
          <p:cNvGraphicFramePr>
            <a:graphicFrameLocks noGrp="1"/>
          </p:cNvGraphicFramePr>
          <p:nvPr>
            <p:ph type="tbl" idx="1"/>
          </p:nvPr>
        </p:nvGraphicFramePr>
        <p:xfrm>
          <a:off x="7010400" y="1219200"/>
          <a:ext cx="1905000" cy="5457508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*str – 4th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*str – 3rd byte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!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9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7680325" y="1560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 rot="-2009399">
            <a:off x="7632700" y="166052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124" name="AutoShape 44"/>
          <p:cNvSpPr>
            <a:spLocks noChangeArrowheads="1"/>
          </p:cNvSpPr>
          <p:nvPr/>
        </p:nvSpPr>
        <p:spPr bwMode="auto">
          <a:xfrm>
            <a:off x="5715000" y="63246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5" name="AutoShape 45"/>
          <p:cNvSpPr>
            <a:spLocks noChangeArrowheads="1"/>
          </p:cNvSpPr>
          <p:nvPr/>
        </p:nvSpPr>
        <p:spPr bwMode="auto">
          <a:xfrm>
            <a:off x="5715000" y="50292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6" name="AutoShape 46"/>
          <p:cNvSpPr>
            <a:spLocks/>
          </p:cNvSpPr>
          <p:nvPr/>
        </p:nvSpPr>
        <p:spPr bwMode="auto">
          <a:xfrm>
            <a:off x="6248400" y="2514600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Text Box 47"/>
          <p:cNvSpPr txBox="1">
            <a:spLocks noChangeArrowheads="1"/>
          </p:cNvSpPr>
          <p:nvPr/>
        </p:nvSpPr>
        <p:spPr bwMode="auto">
          <a:xfrm>
            <a:off x="4419600" y="3048000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Return Address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8600" y="1654175"/>
            <a:ext cx="56388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#include &lt;string.h&gt;</a:t>
            </a:r>
          </a:p>
          <a:p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void function(char *str)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char buffer[4];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strcpy(buffer, str);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main()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char string[]=“Good Morning!”;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function(string);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Under Attack</a:t>
            </a:r>
          </a:p>
        </p:txBody>
      </p:sp>
      <p:graphicFrame>
        <p:nvGraphicFramePr>
          <p:cNvPr id="48365" name="Group 237"/>
          <p:cNvGraphicFramePr>
            <a:graphicFrameLocks noGrp="1"/>
          </p:cNvGraphicFramePr>
          <p:nvPr>
            <p:ph type="tbl" idx="1"/>
          </p:nvPr>
        </p:nvGraphicFramePr>
        <p:xfrm>
          <a:off x="7010400" y="1219200"/>
          <a:ext cx="1905000" cy="5441950"/>
        </p:xfrm>
        <a:graphic>
          <a:graphicData uri="http://schemas.openxmlformats.org/drawingml/2006/table">
            <a:tbl>
              <a:tblPr/>
              <a:tblGrid>
                <a:gridCol w="838200"/>
                <a:gridCol w="1066800"/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*str -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4th byte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*str -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3rd byte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!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21H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67H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6EH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69H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6EH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72H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6FH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4DH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9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20H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64H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6FH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6FH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47H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8170" name="Text Box 42"/>
          <p:cNvSpPr txBox="1">
            <a:spLocks noChangeArrowheads="1"/>
          </p:cNvSpPr>
          <p:nvPr/>
        </p:nvSpPr>
        <p:spPr bwMode="auto">
          <a:xfrm>
            <a:off x="7680325" y="1560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71" name="Text Box 43"/>
          <p:cNvSpPr txBox="1">
            <a:spLocks noChangeArrowheads="1"/>
          </p:cNvSpPr>
          <p:nvPr/>
        </p:nvSpPr>
        <p:spPr bwMode="auto">
          <a:xfrm rot="-2009399">
            <a:off x="7632700" y="166052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72" name="AutoShape 44"/>
          <p:cNvSpPr>
            <a:spLocks noChangeArrowheads="1"/>
          </p:cNvSpPr>
          <p:nvPr/>
        </p:nvSpPr>
        <p:spPr bwMode="auto">
          <a:xfrm>
            <a:off x="5715000" y="63246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73" name="AutoShape 45"/>
          <p:cNvSpPr>
            <a:spLocks noChangeArrowheads="1"/>
          </p:cNvSpPr>
          <p:nvPr/>
        </p:nvSpPr>
        <p:spPr bwMode="auto">
          <a:xfrm>
            <a:off x="5715000" y="50292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74" name="AutoShape 46"/>
          <p:cNvSpPr>
            <a:spLocks/>
          </p:cNvSpPr>
          <p:nvPr/>
        </p:nvSpPr>
        <p:spPr bwMode="auto">
          <a:xfrm>
            <a:off x="6248400" y="2514600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75" name="Text Box 47"/>
          <p:cNvSpPr txBox="1">
            <a:spLocks noChangeArrowheads="1"/>
          </p:cNvSpPr>
          <p:nvPr/>
        </p:nvSpPr>
        <p:spPr bwMode="auto">
          <a:xfrm>
            <a:off x="4419600" y="3048000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Return Address</a:t>
            </a:r>
          </a:p>
        </p:txBody>
      </p:sp>
      <p:sp>
        <p:nvSpPr>
          <p:cNvPr id="48176" name="Text Box 48"/>
          <p:cNvSpPr txBox="1">
            <a:spLocks noChangeArrowheads="1"/>
          </p:cNvSpPr>
          <p:nvPr/>
        </p:nvSpPr>
        <p:spPr bwMode="auto">
          <a:xfrm>
            <a:off x="4343400" y="3657600"/>
            <a:ext cx="1860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Returns to offset</a:t>
            </a:r>
          </a:p>
          <a:p>
            <a:pPr algn="ctr"/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676E696EH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28600" y="1654175"/>
            <a:ext cx="56388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#include &lt;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string.h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</a:p>
          <a:p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void function(char *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char buffer[4];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strcpy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(buffer,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main()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char string[]="Good Morning!”;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function(string);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28600" y="1295400"/>
            <a:ext cx="39608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verify(*password)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char buffer[8]; 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f1, f2;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strcpy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(buffer[8],password);</a:t>
            </a:r>
            <a:endParaRPr lang="en-US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52400" y="1219200"/>
            <a:ext cx="4038600" cy="2057400"/>
          </a:xfrm>
          <a:prstGeom prst="rect">
            <a:avLst/>
          </a:prstGeom>
          <a:noFill/>
          <a:ln w="9525">
            <a:solidFill>
              <a:srgbClr val="FFFF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6328" name="Picture 8" descr="ftplogi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" y="3581400"/>
            <a:ext cx="6362700" cy="3152775"/>
          </a:xfrm>
          <a:noFill/>
          <a:ln/>
        </p:spPr>
      </p:pic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0" y="5867400"/>
            <a:ext cx="1295400" cy="304800"/>
          </a:xfrm>
          <a:prstGeom prst="ellips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30" name="Group 10"/>
          <p:cNvGraphicFramePr>
            <a:graphicFrameLocks noGrp="1"/>
          </p:cNvGraphicFramePr>
          <p:nvPr/>
        </p:nvGraphicFramePr>
        <p:xfrm>
          <a:off x="6248400" y="-5030788"/>
          <a:ext cx="2667000" cy="12969558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00FF1FFFH: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*password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00FF1FFEH: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*password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00FF1FFDH: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*password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00FF1FFCH: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*password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00FF1FFBH: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00FF1FFAH: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00FF1FF9H: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00FF1FF8H: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00FF1FF7H: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00FF1FF6H: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00FF1FF5H: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00FF1FF4H: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00FF1FF3H: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buffer[7]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00FF1FF2H: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buffer[6]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00FF1FF1H: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buffer[5]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00FF1FF0H: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buffer[4]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00FF1FEFH: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buffer[3]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00FF1FEEH: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buffer[2]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00FF1FEDH: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buffer[1]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00FF1FECH: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buffer[0]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00FF1FEBH: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00FF1FEAH: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00FF1FE9H: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00FF1FE8H: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00FF1FE7H: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00FF1FE6H: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00FF1FE5H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00FF1FE4H: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6504" name="Rectangle 184"/>
          <p:cNvSpPr>
            <a:spLocks noChangeArrowheads="1"/>
          </p:cNvSpPr>
          <p:nvPr/>
        </p:nvSpPr>
        <p:spPr bwMode="auto">
          <a:xfrm>
            <a:off x="-9144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FTP Server Under Attack</a:t>
            </a:r>
          </a:p>
        </p:txBody>
      </p:sp>
      <p:sp>
        <p:nvSpPr>
          <p:cNvPr id="56505" name="AutoShape 185"/>
          <p:cNvSpPr>
            <a:spLocks/>
          </p:cNvSpPr>
          <p:nvPr/>
        </p:nvSpPr>
        <p:spPr bwMode="auto">
          <a:xfrm>
            <a:off x="6248400" y="1295400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506" name="Text Box 186"/>
          <p:cNvSpPr txBox="1">
            <a:spLocks noChangeArrowheads="1"/>
          </p:cNvSpPr>
          <p:nvPr/>
        </p:nvSpPr>
        <p:spPr bwMode="auto">
          <a:xfrm>
            <a:off x="4495800" y="1676400"/>
            <a:ext cx="180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Return address </a:t>
            </a:r>
          </a:p>
        </p:txBody>
      </p:sp>
      <p:cxnSp>
        <p:nvCxnSpPr>
          <p:cNvPr id="10" name="AutoShape 197"/>
          <p:cNvCxnSpPr>
            <a:cxnSpLocks noChangeShapeType="1"/>
          </p:cNvCxnSpPr>
          <p:nvPr/>
        </p:nvCxnSpPr>
        <p:spPr bwMode="auto">
          <a:xfrm flipV="1">
            <a:off x="1314450" y="4610100"/>
            <a:ext cx="6445250" cy="1409700"/>
          </a:xfrm>
          <a:prstGeom prst="curvedConnector3">
            <a:avLst>
              <a:gd name="adj1" fmla="val 49949"/>
            </a:avLst>
          </a:prstGeom>
          <a:noFill/>
          <a:ln w="25400">
            <a:solidFill>
              <a:srgbClr val="FFFF66"/>
            </a:solidFill>
            <a:round/>
            <a:headEnd/>
            <a:tailEnd type="triangle" w="lg" len="lg"/>
          </a:ln>
          <a:effectLst/>
        </p:spPr>
      </p:cxnSp>
      <p:sp>
        <p:nvSpPr>
          <p:cNvPr id="11" name="AutoShape 195"/>
          <p:cNvSpPr>
            <a:spLocks/>
          </p:cNvSpPr>
          <p:nvPr/>
        </p:nvSpPr>
        <p:spPr bwMode="auto">
          <a:xfrm>
            <a:off x="7772400" y="3581400"/>
            <a:ext cx="152400" cy="2057400"/>
          </a:xfrm>
          <a:prstGeom prst="leftBrace">
            <a:avLst>
              <a:gd name="adj1" fmla="val 112500"/>
              <a:gd name="adj2" fmla="val 50000"/>
            </a:avLst>
          </a:prstGeom>
          <a:noFill/>
          <a:ln w="25400">
            <a:solidFill>
              <a:srgbClr val="FFFF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28600" y="1295400"/>
            <a:ext cx="39608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verify(*password)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char buffer[8]; 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int f1, f2;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strcpy(buffer[8],password);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52400" y="1219200"/>
            <a:ext cx="4038600" cy="2057400"/>
          </a:xfrm>
          <a:prstGeom prst="rect">
            <a:avLst/>
          </a:prstGeom>
          <a:noFill/>
          <a:ln w="9525">
            <a:solidFill>
              <a:srgbClr val="FFFF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6328" name="Picture 8" descr="ftplogi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" y="3581400"/>
            <a:ext cx="6362700" cy="3152775"/>
          </a:xfrm>
          <a:noFill/>
          <a:ln/>
        </p:spPr>
      </p:pic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0" y="5867400"/>
            <a:ext cx="1295400" cy="304800"/>
          </a:xfrm>
          <a:prstGeom prst="ellips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30" name="Group 10"/>
          <p:cNvGraphicFramePr>
            <a:graphicFrameLocks noGrp="1"/>
          </p:cNvGraphicFramePr>
          <p:nvPr/>
        </p:nvGraphicFramePr>
        <p:xfrm>
          <a:off x="6248400" y="-5030788"/>
          <a:ext cx="2667000" cy="12969558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00FF1FFFH: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*password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00FF1FFEH: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*password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00FF1FFDH: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*password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00FF1FFCH: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*password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00FF1FFBH: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00FF1FFAH: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00FF1FF9H: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00FF1FF8H: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00FF1FF7H: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00FF1FF6H: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00FF1FF5H: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00FF1FF4H: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00FF1FF3H: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‘\0’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00FF1FF2H: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‘r’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00FF1FF1H: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‘o’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00FF1FF0H: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‘t’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00FF1FEFH: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‘i’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00FF1FEEH: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‘s’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00FF1FEDH: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‘i’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00FF1FECH: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‘v’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00FF1FEBH: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00FF1FEAH: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00FF1FE9H: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00FF1FE8H: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00FF1FE7H: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00FF1FE6H: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00FF1FE5H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00FF1FE4H: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6504" name="Rectangle 184"/>
          <p:cNvSpPr>
            <a:spLocks noChangeArrowheads="1"/>
          </p:cNvSpPr>
          <p:nvPr/>
        </p:nvSpPr>
        <p:spPr bwMode="auto">
          <a:xfrm>
            <a:off x="-9144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FTP Server Under Attack</a:t>
            </a:r>
          </a:p>
        </p:txBody>
      </p:sp>
      <p:sp>
        <p:nvSpPr>
          <p:cNvPr id="56505" name="AutoShape 185"/>
          <p:cNvSpPr>
            <a:spLocks/>
          </p:cNvSpPr>
          <p:nvPr/>
        </p:nvSpPr>
        <p:spPr bwMode="auto">
          <a:xfrm>
            <a:off x="6248400" y="1295400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506" name="Text Box 186"/>
          <p:cNvSpPr txBox="1">
            <a:spLocks noChangeArrowheads="1"/>
          </p:cNvSpPr>
          <p:nvPr/>
        </p:nvSpPr>
        <p:spPr bwMode="auto">
          <a:xfrm>
            <a:off x="4495800" y="1676400"/>
            <a:ext cx="180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Return address </a:t>
            </a:r>
          </a:p>
        </p:txBody>
      </p:sp>
      <p:cxnSp>
        <p:nvCxnSpPr>
          <p:cNvPr id="10" name="AutoShape 197"/>
          <p:cNvCxnSpPr>
            <a:cxnSpLocks noChangeShapeType="1"/>
          </p:cNvCxnSpPr>
          <p:nvPr/>
        </p:nvCxnSpPr>
        <p:spPr bwMode="auto">
          <a:xfrm flipV="1">
            <a:off x="1314450" y="4610100"/>
            <a:ext cx="6445250" cy="1409700"/>
          </a:xfrm>
          <a:prstGeom prst="curvedConnector3">
            <a:avLst>
              <a:gd name="adj1" fmla="val 49949"/>
            </a:avLst>
          </a:prstGeom>
          <a:noFill/>
          <a:ln w="25400">
            <a:solidFill>
              <a:srgbClr val="FFFF66"/>
            </a:solidFill>
            <a:round/>
            <a:headEnd/>
            <a:tailEnd type="triangle" w="lg" len="lg"/>
          </a:ln>
          <a:effectLst/>
        </p:spPr>
      </p:cxnSp>
      <p:sp>
        <p:nvSpPr>
          <p:cNvPr id="11" name="AutoShape 195"/>
          <p:cNvSpPr>
            <a:spLocks/>
          </p:cNvSpPr>
          <p:nvPr/>
        </p:nvSpPr>
        <p:spPr bwMode="auto">
          <a:xfrm>
            <a:off x="7772400" y="3581400"/>
            <a:ext cx="152400" cy="2057400"/>
          </a:xfrm>
          <a:prstGeom prst="leftBrace">
            <a:avLst>
              <a:gd name="adj1" fmla="val 112500"/>
              <a:gd name="adj2" fmla="val 50000"/>
            </a:avLst>
          </a:prstGeom>
          <a:noFill/>
          <a:ln w="25400">
            <a:solidFill>
              <a:srgbClr val="FFFF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/>
              <a:t>Shell Code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533400" y="1143000"/>
            <a:ext cx="6813550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Assembly Codes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Hex Codes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JMP	1FH			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EB, 1F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POP	ESI			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5E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MOV	08H[ESI], ESI		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89, 76, 08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XOR	EAX, EAX		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31, C0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MOV	07H[ESI], EAX		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88, 46, 07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MOV	0CH[ESI], EAX		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89, 46, 0C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MOV	AL, 0BH		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B0, 0B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MOV	EBX, ESI		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89, F3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LEA	ECX, 08H[ESI]		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8D, 4E, 08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LEA	EDX, 0CH[ESI]		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8D, 56, 0C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INT	80H			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CD, 80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XOR	EBX, EBX		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31, DB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MOV	EAX, EBX		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89, D8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INC 	EAX			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40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INT	80H			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CD, 80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CALL	-24H			</a:t>
            </a:r>
            <a:r>
              <a:rPr lang="it-IT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E8, DC, FF, FF, FF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.STRING “/bin/sh”		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2F, 62, 69, 6E, 2F, 73, 68, 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28600" y="1435100"/>
            <a:ext cx="39608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verify(*password)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char buffer[8]; 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int f1, f2;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strcpy(buffer[8],password);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52400" y="1295400"/>
            <a:ext cx="4038600" cy="2057400"/>
          </a:xfrm>
          <a:prstGeom prst="rect">
            <a:avLst/>
          </a:prstGeom>
          <a:noFill/>
          <a:ln w="9525">
            <a:solidFill>
              <a:srgbClr val="FFFF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475" name="Group 203"/>
          <p:cNvGraphicFramePr>
            <a:graphicFrameLocks noGrp="1"/>
          </p:cNvGraphicFramePr>
          <p:nvPr/>
        </p:nvGraphicFramePr>
        <p:xfrm>
          <a:off x="6248400" y="-5030788"/>
          <a:ext cx="2667000" cy="12969558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00FF2013H: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56H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00FF2012H: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8DH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00FF2011H: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08H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00FF2010H: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4EH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00FF200FH: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8DH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00FF200EH: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F3H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00FF200DH: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89H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00FF200CH: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0BH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00FF200BH: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B0H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00FF200AH: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00FF2009H: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46H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00FF2008H: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89H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00FF2007H: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07H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00FF2006H: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46H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00FF2005H: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88H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00FF2004H: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C0H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00FF2003H: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31H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00FF2002H: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08H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00FF2001H: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76H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00FF1FFFH: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89H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00FF1FFEH: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5EH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00FF1FFDH: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1FH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00FF1FFCH: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00FF1FFBH: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00FF1FFAH: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FFH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00FF1FF9H: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1FH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00FF1FF8H: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00FF1FF7H: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00FF1FF6H: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00FF1FF5H: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00FF1FF4H: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00FF1FF3H: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00FF1FF2H: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00FF1FF1H: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00FF1FF0H: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00FF1FEFH: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00FF1FEEH: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00FF1FEDH: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00FF1FECH: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00FF1FEBH: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00FF1FEAH: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00FF1FE9H: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00FF1FE8H: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00FF1FE7H: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00FF1FE6H: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00FF1FE5H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00FF1FE4H: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4456" name="Rectangle 184"/>
          <p:cNvSpPr>
            <a:spLocks noChangeArrowheads="1"/>
          </p:cNvSpPr>
          <p:nvPr/>
        </p:nvSpPr>
        <p:spPr bwMode="auto">
          <a:xfrm>
            <a:off x="-9144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FTP Server Under Attack</a:t>
            </a:r>
          </a:p>
        </p:txBody>
      </p:sp>
      <p:sp>
        <p:nvSpPr>
          <p:cNvPr id="54459" name="Text Box 187"/>
          <p:cNvSpPr txBox="1">
            <a:spLocks noChangeArrowheads="1"/>
          </p:cNvSpPr>
          <p:nvPr/>
        </p:nvSpPr>
        <p:spPr bwMode="auto">
          <a:xfrm>
            <a:off x="76200" y="3759200"/>
            <a:ext cx="455295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Shell Code ( In Hex )</a:t>
            </a:r>
          </a:p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EB, 1F, 5E, 89, 76, 08, 31, C0,</a:t>
            </a:r>
          </a:p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88, 46, 07, 89, 46, 0C, B0, 0B,</a:t>
            </a:r>
          </a:p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89, F3, 8D, 4E, 08, 8D, 56, 0C,</a:t>
            </a:r>
          </a:p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CD, 80, 31, DB, 89, D8, 40, CD,</a:t>
            </a:r>
          </a:p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80, </a:t>
            </a:r>
            <a:r>
              <a:rPr lang="it-IT" sz="180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E8, DC, FF, FF, FF, 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2F, 62, </a:t>
            </a:r>
          </a:p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69, 6E, 2F, 73, 68, 00</a:t>
            </a:r>
          </a:p>
        </p:txBody>
      </p:sp>
      <p:sp>
        <p:nvSpPr>
          <p:cNvPr id="54460" name="AutoShape 188"/>
          <p:cNvSpPr>
            <a:spLocks/>
          </p:cNvSpPr>
          <p:nvPr/>
        </p:nvSpPr>
        <p:spPr bwMode="auto">
          <a:xfrm>
            <a:off x="6248400" y="1295400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61" name="Text Box 189"/>
          <p:cNvSpPr txBox="1">
            <a:spLocks noChangeArrowheads="1"/>
          </p:cNvSpPr>
          <p:nvPr/>
        </p:nvSpPr>
        <p:spPr bwMode="auto">
          <a:xfrm>
            <a:off x="4495800" y="1676400"/>
            <a:ext cx="183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Return Address 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( 00FF1FFCH )</a:t>
            </a:r>
          </a:p>
        </p:txBody>
      </p:sp>
      <p:cxnSp>
        <p:nvCxnSpPr>
          <p:cNvPr id="54463" name="AutoShape 191"/>
          <p:cNvCxnSpPr>
            <a:cxnSpLocks noChangeShapeType="1"/>
            <a:stCxn id="54460" idx="1"/>
            <a:endCxn id="54464" idx="1"/>
          </p:cNvCxnSpPr>
          <p:nvPr/>
        </p:nvCxnSpPr>
        <p:spPr bwMode="auto">
          <a:xfrm rot="10800000" flipH="1">
            <a:off x="6235700" y="1098550"/>
            <a:ext cx="1765300" cy="730250"/>
          </a:xfrm>
          <a:prstGeom prst="curvedConnector3">
            <a:avLst>
              <a:gd name="adj1" fmla="val -23745"/>
            </a:avLst>
          </a:prstGeom>
          <a:noFill/>
          <a:ln w="25400">
            <a:solidFill>
              <a:srgbClr val="FFFF66"/>
            </a:solidFill>
            <a:round/>
            <a:headEnd type="oval" w="sm" len="sm"/>
            <a:tailEnd type="triangle" w="lg" len="lg"/>
          </a:ln>
          <a:effectLst/>
        </p:spPr>
      </p:cxnSp>
      <p:sp>
        <p:nvSpPr>
          <p:cNvPr id="54464" name="Text Box 192"/>
          <p:cNvSpPr txBox="1">
            <a:spLocks noChangeArrowheads="1"/>
          </p:cNvSpPr>
          <p:nvPr/>
        </p:nvSpPr>
        <p:spPr bwMode="auto">
          <a:xfrm>
            <a:off x="8001000" y="9144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8" name="Group 4"/>
          <p:cNvGraphicFramePr>
            <a:graphicFrameLocks noGrp="1"/>
          </p:cNvGraphicFramePr>
          <p:nvPr/>
        </p:nvGraphicFramePr>
        <p:xfrm>
          <a:off x="6248400" y="-2743200"/>
          <a:ext cx="2667000" cy="12969558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00FF2013H: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56H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00FF2012H: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8DH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00FF2011H: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08H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00FF2010H: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4EH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00FF200FH: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8DH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00FF200EH: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F3H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00FF200DH: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89H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00FF200CH: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0BH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00FF200BH: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B0H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00FF200AH: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00FF2009H: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46H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00FF2008H: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89H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00FF2007H: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07H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00FF2006H: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46H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00FF2005H: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88H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00FF2004H: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C0H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00FF2003H: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31H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00FF2002H: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08H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00FF2001H: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76H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00FF1FFFH: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89H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00FF1FFEH: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5EH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00FF1FFDH: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1FH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00FF1FFCH: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00FF1FFBH: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00FF1FFAH: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FFH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00FF1FF9H: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1FH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00FF1FF8H: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00FF1FF7H: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00FF1FF6H: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00FF1FF5H: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00FF1FF4H: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00FF1FF3H: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00FF1FF2H: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00FF1FF1H: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00FF1FF0H: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00FF1FEFH: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00FF1FEEH: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00FF1FEDH: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00FF1FECH: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00FF1FEBH: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00FF1FEAH: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00FF1FE9H: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00FF1FE8H: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00FF1FE7H: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00FF1FE6H: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00FF1FE5H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00FF1FE4H: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7522" name="Rectangle 178"/>
          <p:cNvSpPr>
            <a:spLocks noChangeArrowheads="1"/>
          </p:cNvSpPr>
          <p:nvPr/>
        </p:nvSpPr>
        <p:spPr bwMode="auto">
          <a:xfrm>
            <a:off x="-9144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FTP Server Under Attack</a:t>
            </a:r>
          </a:p>
        </p:txBody>
      </p:sp>
      <p:sp>
        <p:nvSpPr>
          <p:cNvPr id="57523" name="Text Box 179"/>
          <p:cNvSpPr txBox="1">
            <a:spLocks noChangeArrowheads="1"/>
          </p:cNvSpPr>
          <p:nvPr/>
        </p:nvSpPr>
        <p:spPr bwMode="auto">
          <a:xfrm>
            <a:off x="152400" y="1243013"/>
            <a:ext cx="413446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Password to be entered (Codes in Hex)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41, 41, 41, 41, 41, 41, 41, 41,</a:t>
            </a:r>
            <a:b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</a:b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41, 41, 41, 41, FC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, 1F, FF, </a:t>
            </a: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00,</a:t>
            </a:r>
            <a:endParaRPr lang="en-US" sz="1600" dirty="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EB, 1F, 5E, 89, 76, 08, 31, C0,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88, 46, 07, 89, 46, 0C, B0, 0B,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89, F3, 8D, 4E, 08, 8D, 56, 0C,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CD, 80, 31, DB, 89, D8, 40, CD,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80, </a:t>
            </a:r>
            <a:r>
              <a:rPr lang="it-IT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E8, DC, FF, FF, FF, 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2F, 62, 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69, 6E, 2F, 73, 68, 00</a:t>
            </a:r>
          </a:p>
        </p:txBody>
      </p:sp>
      <p:sp>
        <p:nvSpPr>
          <p:cNvPr id="57527" name="Text Box 183"/>
          <p:cNvSpPr txBox="1">
            <a:spLocks noChangeArrowheads="1"/>
          </p:cNvSpPr>
          <p:nvPr/>
        </p:nvSpPr>
        <p:spPr bwMode="auto">
          <a:xfrm>
            <a:off x="8001000" y="32019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528" name="Line 184"/>
          <p:cNvSpPr>
            <a:spLocks noChangeShapeType="1"/>
          </p:cNvSpPr>
          <p:nvPr/>
        </p:nvSpPr>
        <p:spPr bwMode="auto">
          <a:xfrm flipH="1">
            <a:off x="58674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529" name="Line 185"/>
          <p:cNvSpPr>
            <a:spLocks noChangeShapeType="1"/>
          </p:cNvSpPr>
          <p:nvPr/>
        </p:nvSpPr>
        <p:spPr bwMode="auto">
          <a:xfrm flipV="1">
            <a:off x="5867400" y="1676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530" name="Line 186"/>
          <p:cNvSpPr>
            <a:spLocks noChangeShapeType="1"/>
          </p:cNvSpPr>
          <p:nvPr/>
        </p:nvSpPr>
        <p:spPr bwMode="auto">
          <a:xfrm>
            <a:off x="5257800" y="3505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531" name="Text Box 187"/>
          <p:cNvSpPr txBox="1">
            <a:spLocks noChangeArrowheads="1"/>
          </p:cNvSpPr>
          <p:nvPr/>
        </p:nvSpPr>
        <p:spPr bwMode="auto">
          <a:xfrm rot="16200000">
            <a:off x="4876007" y="2601118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Shell Code</a:t>
            </a:r>
          </a:p>
        </p:txBody>
      </p:sp>
      <p:pic>
        <p:nvPicPr>
          <p:cNvPr id="57532" name="Picture 188" descr="ftppass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3552825"/>
            <a:ext cx="6362700" cy="3152775"/>
          </a:xfrm>
          <a:noFill/>
          <a:ln/>
        </p:spPr>
      </p:pic>
      <p:sp>
        <p:nvSpPr>
          <p:cNvPr id="57536" name="Oval 192"/>
          <p:cNvSpPr>
            <a:spLocks noChangeArrowheads="1"/>
          </p:cNvSpPr>
          <p:nvPr/>
        </p:nvSpPr>
        <p:spPr bwMode="auto">
          <a:xfrm>
            <a:off x="76200" y="5867400"/>
            <a:ext cx="1295400" cy="304800"/>
          </a:xfrm>
          <a:prstGeom prst="ellips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537" name="AutoShape 193"/>
          <p:cNvCxnSpPr>
            <a:cxnSpLocks noChangeShapeType="1"/>
            <a:stCxn id="57523" idx="2"/>
            <a:endCxn id="57536" idx="6"/>
          </p:cNvCxnSpPr>
          <p:nvPr/>
        </p:nvCxnSpPr>
        <p:spPr bwMode="auto">
          <a:xfrm rot="5400000">
            <a:off x="561386" y="4361552"/>
            <a:ext cx="2468463" cy="848033"/>
          </a:xfrm>
          <a:prstGeom prst="curvedConnector2">
            <a:avLst/>
          </a:prstGeom>
          <a:noFill/>
          <a:ln w="25400">
            <a:solidFill>
              <a:srgbClr val="FFFF00"/>
            </a:solidFill>
            <a:round/>
            <a:headEnd type="oval" w="sm" len="sm"/>
            <a:tailEnd type="triangle" w="lg" len="lg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Stack Overflow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/>
              <a:t> </a:t>
            </a:r>
          </a:p>
          <a:p>
            <a:pPr>
              <a:buClr>
                <a:srgbClr val="FF6600"/>
              </a:buClr>
              <a:buFont typeface="Wingdings" pitchFamily="2" charset="2"/>
              <a:buChar char="Ø"/>
            </a:pPr>
            <a:r>
              <a:rPr lang="en-US" sz="2800" dirty="0"/>
              <a:t>About Stack Overflow</a:t>
            </a:r>
          </a:p>
          <a:p>
            <a:pPr>
              <a:buClr>
                <a:srgbClr val="FF6600"/>
              </a:buClr>
              <a:buFont typeface="Wingdings" pitchFamily="2" charset="2"/>
              <a:buNone/>
            </a:pPr>
            <a:endParaRPr lang="en-US" sz="2800" dirty="0"/>
          </a:p>
          <a:p>
            <a:pPr>
              <a:buClr>
                <a:srgbClr val="FF6600"/>
              </a:buClr>
              <a:buFont typeface="Wingdings" pitchFamily="2" charset="2"/>
              <a:buChar char="Ø"/>
            </a:pPr>
            <a:r>
              <a:rPr lang="en-US" sz="2800" dirty="0"/>
              <a:t> Vulnerable </a:t>
            </a:r>
            <a:r>
              <a:rPr lang="en-US" sz="2800" dirty="0" smtClean="0"/>
              <a:t>Software</a:t>
            </a:r>
            <a:endParaRPr lang="en-US" sz="2800" dirty="0"/>
          </a:p>
          <a:p>
            <a:pPr>
              <a:buClr>
                <a:srgbClr val="FF6600"/>
              </a:buClr>
              <a:buFont typeface="Wingdings" pitchFamily="2" charset="2"/>
              <a:buChar char="Ø"/>
            </a:pPr>
            <a:endParaRPr lang="en-US" sz="2800" dirty="0"/>
          </a:p>
          <a:p>
            <a:pPr>
              <a:buClr>
                <a:srgbClr val="FF6600"/>
              </a:buClr>
              <a:buFont typeface="Wingdings" pitchFamily="2" charset="2"/>
              <a:buChar char="Ø"/>
            </a:pPr>
            <a:r>
              <a:rPr lang="en-US" sz="2800" dirty="0"/>
              <a:t> Vulnerable Operating Systems</a:t>
            </a:r>
          </a:p>
          <a:p>
            <a:pPr>
              <a:buClr>
                <a:srgbClr val="FF6600"/>
              </a:buClr>
              <a:buFont typeface="Wingdings" pitchFamily="2" charset="2"/>
              <a:buChar char="Ø"/>
            </a:pPr>
            <a:endParaRPr lang="en-US" sz="2800" dirty="0"/>
          </a:p>
          <a:p>
            <a:pPr>
              <a:buClr>
                <a:srgbClr val="FF6600"/>
              </a:buClr>
              <a:buFont typeface="Wingdings" pitchFamily="2" charset="2"/>
              <a:buChar char="Ø"/>
            </a:pPr>
            <a:r>
              <a:rPr lang="en-US" sz="2800" dirty="0"/>
              <a:t> Major Attacks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Group 2"/>
          <p:cNvGraphicFramePr>
            <a:graphicFrameLocks noGrp="1"/>
          </p:cNvGraphicFramePr>
          <p:nvPr/>
        </p:nvGraphicFramePr>
        <p:xfrm>
          <a:off x="6248400" y="-2743200"/>
          <a:ext cx="2667000" cy="12969558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00FF2013H: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56H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00FF2012H: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8DH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00FF2011H: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08H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00FF2010H: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4EH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00FF200FH: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8DH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00FF200EH: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F3H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00FF200DH: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89H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00FF200CH: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0BH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00FF200BH: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B0H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00FF200AH: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00FF2009H: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46H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00FF2008H: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89H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00FF2007H: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07H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00FF2006H: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46H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00FF2005H: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88H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00FF2004H: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C0H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00FF2003H: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31H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00FF2002H: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08H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00FF2001H: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76H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00FF1FFFH: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89H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00FF1FFEH: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5EH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00FF1FFDH: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1FH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00FF1FFCH: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00FF1FFBH: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00FF1FFAH: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FFH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00FF1FF9H: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1FH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00FF1FF8H: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00FF1FF7H: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00FF1FF6H: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00FF1FF5H: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00FF1FF4H: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00FF1FF3H: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00FF1FF2H: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00FF1FF1H: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00FF1FF0H: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00FF1FEFH: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00FF1FEEH: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00FF1FEDH: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00FF1FECH: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00FF1FEBH: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00FF1FEAH: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00FF1FE9H: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00FF1FE8H: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00FF1FE7H: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00FF1FE6H: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00FF1FE5H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00FF1FE4H: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1616" name="Rectangle 176"/>
          <p:cNvSpPr>
            <a:spLocks noChangeArrowheads="1"/>
          </p:cNvSpPr>
          <p:nvPr/>
        </p:nvSpPr>
        <p:spPr bwMode="auto">
          <a:xfrm>
            <a:off x="-9144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FTP Server Under Attack</a:t>
            </a:r>
          </a:p>
        </p:txBody>
      </p:sp>
      <p:sp>
        <p:nvSpPr>
          <p:cNvPr id="61618" name="Text Box 178"/>
          <p:cNvSpPr txBox="1">
            <a:spLocks noChangeArrowheads="1"/>
          </p:cNvSpPr>
          <p:nvPr/>
        </p:nvSpPr>
        <p:spPr bwMode="auto">
          <a:xfrm>
            <a:off x="8001000" y="32019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619" name="Line 179"/>
          <p:cNvSpPr>
            <a:spLocks noChangeShapeType="1"/>
          </p:cNvSpPr>
          <p:nvPr/>
        </p:nvSpPr>
        <p:spPr bwMode="auto">
          <a:xfrm flipH="1">
            <a:off x="58674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20" name="Line 180"/>
          <p:cNvSpPr>
            <a:spLocks noChangeShapeType="1"/>
          </p:cNvSpPr>
          <p:nvPr/>
        </p:nvSpPr>
        <p:spPr bwMode="auto">
          <a:xfrm flipV="1">
            <a:off x="5867400" y="1676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21" name="Line 181"/>
          <p:cNvSpPr>
            <a:spLocks noChangeShapeType="1"/>
          </p:cNvSpPr>
          <p:nvPr/>
        </p:nvSpPr>
        <p:spPr bwMode="auto">
          <a:xfrm>
            <a:off x="5257800" y="3505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22" name="Text Box 182"/>
          <p:cNvSpPr txBox="1">
            <a:spLocks noChangeArrowheads="1"/>
          </p:cNvSpPr>
          <p:nvPr/>
        </p:nvSpPr>
        <p:spPr bwMode="auto">
          <a:xfrm rot="16200000">
            <a:off x="4876007" y="2601118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Shell Code</a:t>
            </a:r>
          </a:p>
        </p:txBody>
      </p:sp>
      <p:pic>
        <p:nvPicPr>
          <p:cNvPr id="61657" name="Picture 217" descr="ftpha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3552825"/>
            <a:ext cx="6362700" cy="3152775"/>
          </a:xfrm>
          <a:prstGeom prst="rect">
            <a:avLst/>
          </a:prstGeom>
          <a:noFill/>
        </p:spPr>
      </p:pic>
      <p:sp>
        <p:nvSpPr>
          <p:cNvPr id="61658" name="Oval 218"/>
          <p:cNvSpPr>
            <a:spLocks noChangeArrowheads="1"/>
          </p:cNvSpPr>
          <p:nvPr/>
        </p:nvSpPr>
        <p:spPr bwMode="auto">
          <a:xfrm>
            <a:off x="304800" y="5943600"/>
            <a:ext cx="4572000" cy="457200"/>
          </a:xfrm>
          <a:prstGeom prst="ellipse">
            <a:avLst/>
          </a:prstGeom>
          <a:noFill/>
          <a:ln w="25400">
            <a:solidFill>
              <a:srgbClr val="FFFF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61659" name="AutoShape 219"/>
          <p:cNvCxnSpPr>
            <a:cxnSpLocks noChangeShapeType="1"/>
            <a:endCxn id="61658" idx="0"/>
          </p:cNvCxnSpPr>
          <p:nvPr/>
        </p:nvCxnSpPr>
        <p:spPr bwMode="auto">
          <a:xfrm flipH="1">
            <a:off x="2590800" y="3508375"/>
            <a:ext cx="285750" cy="2422525"/>
          </a:xfrm>
          <a:prstGeom prst="straightConnector1">
            <a:avLst/>
          </a:prstGeom>
          <a:noFill/>
          <a:ln w="25400">
            <a:solidFill>
              <a:srgbClr val="FFFF66"/>
            </a:solidFill>
            <a:round/>
            <a:headEnd type="none" w="sm" len="sm"/>
            <a:tailEnd type="triangle" w="lg" len="lg"/>
          </a:ln>
          <a:effectLst/>
        </p:spPr>
      </p:cxnSp>
      <p:sp>
        <p:nvSpPr>
          <p:cNvPr id="61660" name="Oval 220"/>
          <p:cNvSpPr>
            <a:spLocks noChangeArrowheads="1"/>
          </p:cNvSpPr>
          <p:nvPr/>
        </p:nvSpPr>
        <p:spPr bwMode="auto">
          <a:xfrm>
            <a:off x="76200" y="6477000"/>
            <a:ext cx="457200" cy="228600"/>
          </a:xfrm>
          <a:prstGeom prst="ellipse">
            <a:avLst/>
          </a:prstGeom>
          <a:noFill/>
          <a:ln w="25400">
            <a:solidFill>
              <a:srgbClr val="FFFF66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61" name="Text Box 221"/>
          <p:cNvSpPr txBox="1">
            <a:spLocks noChangeArrowheads="1"/>
          </p:cNvSpPr>
          <p:nvPr/>
        </p:nvSpPr>
        <p:spPr bwMode="auto">
          <a:xfrm>
            <a:off x="2012950" y="6338888"/>
            <a:ext cx="1492250" cy="3667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Shell Prompt</a:t>
            </a:r>
          </a:p>
        </p:txBody>
      </p:sp>
      <p:cxnSp>
        <p:nvCxnSpPr>
          <p:cNvPr id="61662" name="AutoShape 222"/>
          <p:cNvCxnSpPr>
            <a:cxnSpLocks noChangeShapeType="1"/>
            <a:stCxn id="61660" idx="6"/>
            <a:endCxn id="61661" idx="1"/>
          </p:cNvCxnSpPr>
          <p:nvPr/>
        </p:nvCxnSpPr>
        <p:spPr bwMode="auto">
          <a:xfrm flipV="1">
            <a:off x="546100" y="6523038"/>
            <a:ext cx="1466850" cy="68262"/>
          </a:xfrm>
          <a:prstGeom prst="straightConnector1">
            <a:avLst/>
          </a:prstGeom>
          <a:noFill/>
          <a:ln w="25400">
            <a:solidFill>
              <a:srgbClr val="FFFF66"/>
            </a:solidFill>
            <a:round/>
            <a:headEnd type="none" w="sm" len="sm"/>
            <a:tailEnd type="triangle" w="lg" len="lg"/>
          </a:ln>
          <a:effectLst/>
        </p:spPr>
      </p:cxnSp>
      <p:sp>
        <p:nvSpPr>
          <p:cNvPr id="61663" name="Text Box 223"/>
          <p:cNvSpPr txBox="1">
            <a:spLocks noChangeArrowheads="1"/>
          </p:cNvSpPr>
          <p:nvPr/>
        </p:nvSpPr>
        <p:spPr bwMode="auto">
          <a:xfrm rot="-1395791">
            <a:off x="4733357" y="5942291"/>
            <a:ext cx="1573892" cy="36933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ATTACKED!!</a:t>
            </a:r>
            <a:endParaRPr lang="en-US" sz="18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664" name="Oval 224"/>
          <p:cNvSpPr>
            <a:spLocks noChangeArrowheads="1"/>
          </p:cNvSpPr>
          <p:nvPr/>
        </p:nvSpPr>
        <p:spPr bwMode="auto">
          <a:xfrm rot="-1383877">
            <a:off x="4730109" y="5881783"/>
            <a:ext cx="1597426" cy="5334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79"/>
          <p:cNvSpPr txBox="1">
            <a:spLocks noChangeArrowheads="1"/>
          </p:cNvSpPr>
          <p:nvPr/>
        </p:nvSpPr>
        <p:spPr bwMode="auto">
          <a:xfrm>
            <a:off x="152400" y="1243013"/>
            <a:ext cx="413446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Password to be entered (Codes in Hex)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41, 41, 41, 41, 41, 41, 41, 41,</a:t>
            </a:r>
            <a:b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</a:b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41, 41, 41, 41, FC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, 1F, FF, </a:t>
            </a: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00,</a:t>
            </a:r>
            <a:endParaRPr lang="en-US" sz="1600" dirty="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EB, 1F, 5E, 89, 76, 08, 31, C0,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88, 46, 07, 89, 46, 0C, B0, 0B,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89, F3, 8D, 4E, 08, 8D, 56, 0C,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CD, 80, 31, DB, 89, D8, 40, CD,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80, </a:t>
            </a:r>
            <a:r>
              <a:rPr lang="it-IT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E8, DC, FF, FF, FF, 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2F, 62, 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69, 6E, 2F, 73, 68, 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62" name="Group 10"/>
          <p:cNvGraphicFramePr>
            <a:graphicFrameLocks noGrp="1"/>
          </p:cNvGraphicFramePr>
          <p:nvPr/>
        </p:nvGraphicFramePr>
        <p:xfrm>
          <a:off x="6248400" y="-5030788"/>
          <a:ext cx="2667000" cy="12969558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00FF1FFFH: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*password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00FF1FFEH: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*password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00FF1FFDH: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*password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00FF1FFCH: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*password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00FF1FFBH: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00FF1FFAH: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00FF1FF9H: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00FF1FF8H: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00FF1FF7H: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00FF1FF6H: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00FF1FF5H: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00FF1FF4H: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EBP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00FF1FF3H: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00FF1FF2H: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00FF1FF1H: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00FF1FF0H: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00FF1FEFH: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00FF1FEEH: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00FF1FEDH: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00FF1FECH: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00FF1FEBH: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00FF1FEAH: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00FF1FE9H: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00FF1FE8H: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00FF1FE7H: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00FF1FE6H: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00FF1FE5H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00FF1FE4H: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4936" name="Rectangle 184"/>
          <p:cNvSpPr>
            <a:spLocks noChangeArrowheads="1"/>
          </p:cNvSpPr>
          <p:nvPr/>
        </p:nvSpPr>
        <p:spPr bwMode="auto">
          <a:xfrm>
            <a:off x="-9144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Plugging the Loophole</a:t>
            </a:r>
          </a:p>
        </p:txBody>
      </p:sp>
      <p:sp>
        <p:nvSpPr>
          <p:cNvPr id="74943" name="Text Box 191"/>
          <p:cNvSpPr txBox="1">
            <a:spLocks noChangeArrowheads="1"/>
          </p:cNvSpPr>
          <p:nvPr/>
        </p:nvSpPr>
        <p:spPr bwMode="auto">
          <a:xfrm>
            <a:off x="228600" y="1435100"/>
            <a:ext cx="44958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verify(*password)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char buffer[8]; 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int f1, f2;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strncpy(buffer[8],password,8);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944" name="Rectangle 192"/>
          <p:cNvSpPr>
            <a:spLocks noChangeArrowheads="1"/>
          </p:cNvSpPr>
          <p:nvPr/>
        </p:nvSpPr>
        <p:spPr bwMode="auto">
          <a:xfrm>
            <a:off x="228600" y="1295400"/>
            <a:ext cx="4584700" cy="2057400"/>
          </a:xfrm>
          <a:prstGeom prst="rect">
            <a:avLst/>
          </a:prstGeom>
          <a:noFill/>
          <a:ln w="9525">
            <a:solidFill>
              <a:srgbClr val="FFFF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4947" name="Picture 195" descr="ftpnothacked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" y="3552825"/>
            <a:ext cx="6362700" cy="3152775"/>
          </a:xfrm>
          <a:noFill/>
          <a:ln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Fighting Stack Overflow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304800" y="1981200"/>
            <a:ext cx="8755923" cy="452431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C Programmers now refrain from using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strcpy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(),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strcat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 in 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their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programs. They use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strncpy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(),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strncat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 instead which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perform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bound checking.</a:t>
            </a:r>
          </a:p>
          <a:p>
            <a:pPr>
              <a:buFontTx/>
              <a:buBlip>
                <a:blip r:embed="rId2"/>
              </a:buBlip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Blip>
                <a:blip r:embed="rId2"/>
              </a:buBlip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Programmers now write their applications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</a:t>
            </a:r>
            <a:b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languages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like Java, Visual Basic which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have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better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stack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and memory management features.</a:t>
            </a:r>
          </a:p>
          <a:p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Blip>
                <a:blip r:embed="rId2"/>
              </a:buBlip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Sun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Microsystems is trying to make their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SPARC processor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immune to stack overflow attack by introducing new features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to protect the return address during a subroutine call.</a:t>
            </a:r>
          </a:p>
          <a:p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851145" y="3013502"/>
            <a:ext cx="3441711" cy="830997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Thank  You!</a:t>
            </a:r>
            <a:endParaRPr lang="en-US" sz="4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Stack Overflow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228600" y="1708150"/>
            <a:ext cx="8610600" cy="4585871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What is a stack overflow?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An error condition which results from attempting to push more items onto a stack than space has been allocated for.</a:t>
            </a:r>
          </a:p>
          <a:p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Is it dangerous?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Yes, it is one of the most dangerous threats that exists in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the microprocessor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world from computer systems to embedded systems. Any processor that uses a stack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may be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vulnerable to an attack due to stack overflow.</a:t>
            </a:r>
          </a:p>
          <a:p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Why is it dangerous?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Attempting to push more items on a stack than space allocated overwrites adjacent memory locations which might contain return addresses thus executing other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code.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</a:t>
            </a: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19324"/>
            <a:ext cx="3886200" cy="33432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WS FTP Server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V5.03</a:t>
            </a:r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Winamp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5.06</a:t>
            </a:r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Real One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Player</a:t>
            </a:r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DMS POP3 Server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24400" y="2219325"/>
            <a:ext cx="41910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SLMain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5.5 POP3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Server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Microsoft Lsass.exe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Microsoft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IIS Server API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Microsoft Outlook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Operating Systems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862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en-US" sz="2800" dirty="0"/>
              <a:t>Microsoft Windows</a:t>
            </a:r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endParaRPr lang="en-US" sz="2800" dirty="0"/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en-US" sz="2800" dirty="0" smtClean="0"/>
              <a:t>FreeBSD</a:t>
            </a:r>
            <a:endParaRPr lang="en-US" sz="2800" dirty="0"/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endParaRPr lang="en-US" sz="2800" dirty="0"/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en-US" sz="2800" dirty="0" smtClean="0"/>
              <a:t>Linux</a:t>
            </a:r>
            <a:endParaRPr lang="en-US" sz="2800" dirty="0"/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endParaRPr lang="en-US" sz="2800" dirty="0"/>
          </a:p>
          <a:p>
            <a:pPr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r>
              <a:rPr lang="en-US" sz="2800" dirty="0"/>
              <a:t>Sun </a:t>
            </a:r>
            <a:r>
              <a:rPr lang="en-US" sz="2800" dirty="0" smtClean="0"/>
              <a:t>OS </a:t>
            </a:r>
            <a:r>
              <a:rPr lang="en-US" sz="2800" dirty="0"/>
              <a:t>5.6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4724400" y="1638300"/>
            <a:ext cx="38862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HP-UX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SGI IRIX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IBM AIX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Novell Netware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Attacks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838200" y="1908175"/>
            <a:ext cx="7924800" cy="49053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 b="1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Code Red Virus</a:t>
            </a:r>
          </a:p>
          <a:p>
            <a:pPr eaLnBrk="1" hangingPunct="1"/>
            <a:endParaRPr lang="en-US" sz="2400" b="1" u="sng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Attacked a buffer overflow weakness in the Microsoft IIS Server API on July 19, 2001.</a:t>
            </a:r>
          </a:p>
          <a:p>
            <a:pPr eaLnBrk="1" hangingPunct="1"/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Damage: $2.6 billion</a:t>
            </a:r>
          </a:p>
          <a:p>
            <a:endParaRPr lang="en-US" b="1" u="sng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1" u="sng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Sasser</a:t>
            </a:r>
            <a:r>
              <a:rPr lang="en-US" sz="2400" b="1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Worm</a:t>
            </a:r>
          </a:p>
          <a:p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Attacked the Microsoft LSAS buffer overflow vulnerability on April 30, 2004.</a:t>
            </a:r>
          </a:p>
          <a:p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Damage: $3.5 billion</a:t>
            </a:r>
          </a:p>
          <a:p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of Stack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800" dirty="0"/>
          </a:p>
          <a:p>
            <a:pPr>
              <a:buClr>
                <a:srgbClr val="FF6600"/>
              </a:buClr>
              <a:buFont typeface="Wingdings" pitchFamily="2" charset="2"/>
              <a:buChar char="Ø"/>
            </a:pPr>
            <a:r>
              <a:rPr lang="en-US" sz="2800" dirty="0"/>
              <a:t> Onion Skin Model of Computer System</a:t>
            </a:r>
          </a:p>
          <a:p>
            <a:pPr>
              <a:buClr>
                <a:srgbClr val="FF6600"/>
              </a:buClr>
              <a:buFont typeface="Wingdings" pitchFamily="2" charset="2"/>
              <a:buChar char="Ø"/>
            </a:pPr>
            <a:endParaRPr lang="en-US" sz="2800" dirty="0"/>
          </a:p>
          <a:p>
            <a:pPr>
              <a:buClr>
                <a:srgbClr val="FF6600"/>
              </a:buClr>
              <a:buFont typeface="Wingdings" pitchFamily="2" charset="2"/>
              <a:buChar char="Ø"/>
            </a:pPr>
            <a:r>
              <a:rPr lang="en-US" sz="2800" dirty="0"/>
              <a:t> Process Memory Regions</a:t>
            </a:r>
          </a:p>
          <a:p>
            <a:pPr>
              <a:buClr>
                <a:srgbClr val="FF6600"/>
              </a:buClr>
              <a:buFont typeface="Wingdings" pitchFamily="2" charset="2"/>
              <a:buChar char="Ø"/>
            </a:pPr>
            <a:endParaRPr lang="en-US" sz="2800" dirty="0"/>
          </a:p>
          <a:p>
            <a:pPr>
              <a:buClr>
                <a:srgbClr val="FF6600"/>
              </a:buClr>
              <a:buFont typeface="Wingdings" pitchFamily="2" charset="2"/>
              <a:buChar char="Ø"/>
            </a:pPr>
            <a:r>
              <a:rPr lang="en-US" sz="2800" dirty="0"/>
              <a:t> Uses of Stack</a:t>
            </a:r>
          </a:p>
          <a:p>
            <a:pPr>
              <a:buClr>
                <a:srgbClr val="FF6600"/>
              </a:buClr>
              <a:buFont typeface="Wingdings" pitchFamily="2" charset="2"/>
              <a:buChar char="Ø"/>
            </a:pPr>
            <a:endParaRPr lang="en-US" sz="2800" dirty="0"/>
          </a:p>
          <a:p>
            <a:pPr>
              <a:buClr>
                <a:srgbClr val="FF6600"/>
              </a:buClr>
              <a:buFont typeface="Wingdings" pitchFamily="2" charset="2"/>
              <a:buChar char="Ø"/>
            </a:pPr>
            <a:r>
              <a:rPr lang="en-US" sz="2800" dirty="0"/>
              <a:t> Stack in Action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Onion Skin Model of Computer System</a:t>
            </a:r>
          </a:p>
        </p:txBody>
      </p:sp>
      <p:sp>
        <p:nvSpPr>
          <p:cNvPr id="64528" name="Oval 16"/>
          <p:cNvSpPr>
            <a:spLocks noChangeArrowheads="1"/>
          </p:cNvSpPr>
          <p:nvPr/>
        </p:nvSpPr>
        <p:spPr bwMode="auto">
          <a:xfrm>
            <a:off x="304800" y="1600200"/>
            <a:ext cx="4648200" cy="4572000"/>
          </a:xfrm>
          <a:prstGeom prst="ellipse">
            <a:avLst/>
          </a:prstGeom>
          <a:noFill/>
          <a:ln w="25400">
            <a:solidFill>
              <a:srgbClr val="FFFFCC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9" name="Oval 17"/>
          <p:cNvSpPr>
            <a:spLocks noChangeArrowheads="1"/>
          </p:cNvSpPr>
          <p:nvPr/>
        </p:nvSpPr>
        <p:spPr bwMode="auto">
          <a:xfrm>
            <a:off x="2057400" y="3276600"/>
            <a:ext cx="1219200" cy="1219200"/>
          </a:xfrm>
          <a:prstGeom prst="ellipse">
            <a:avLst/>
          </a:prstGeom>
          <a:noFill/>
          <a:ln w="25400">
            <a:solidFill>
              <a:srgbClr val="FFFFCC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30" name="Oval 18"/>
          <p:cNvSpPr>
            <a:spLocks noChangeArrowheads="1"/>
          </p:cNvSpPr>
          <p:nvPr/>
        </p:nvSpPr>
        <p:spPr bwMode="auto">
          <a:xfrm>
            <a:off x="1295400" y="2514600"/>
            <a:ext cx="2743200" cy="2743200"/>
          </a:xfrm>
          <a:prstGeom prst="ellipse">
            <a:avLst/>
          </a:prstGeom>
          <a:noFill/>
          <a:ln w="25400">
            <a:solidFill>
              <a:srgbClr val="FFFFCC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2270125" y="5522913"/>
            <a:ext cx="692150" cy="3667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Shell</a:t>
            </a: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2209800" y="4662488"/>
            <a:ext cx="844550" cy="3667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Kernel</a:t>
            </a:r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2101850" y="3733800"/>
            <a:ext cx="1174750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Hardware</a:t>
            </a:r>
          </a:p>
        </p:txBody>
      </p:sp>
      <p:sp>
        <p:nvSpPr>
          <p:cNvPr id="64538" name="AutoShape 26"/>
          <p:cNvSpPr>
            <a:spLocks noChangeArrowheads="1"/>
          </p:cNvSpPr>
          <p:nvPr/>
        </p:nvSpPr>
        <p:spPr bwMode="auto">
          <a:xfrm>
            <a:off x="5486400" y="1600200"/>
            <a:ext cx="2743200" cy="762000"/>
          </a:xfrm>
          <a:prstGeom prst="flowChartProcess">
            <a:avLst/>
          </a:prstGeom>
          <a:noFill/>
          <a:ln w="25400">
            <a:solidFill>
              <a:srgbClr val="FFFFCC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5740400" y="1797050"/>
            <a:ext cx="2184400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User enters command</a:t>
            </a:r>
          </a:p>
        </p:txBody>
      </p:sp>
      <p:sp>
        <p:nvSpPr>
          <p:cNvPr id="64540" name="Rectangle 28"/>
          <p:cNvSpPr>
            <a:spLocks noChangeArrowheads="1"/>
          </p:cNvSpPr>
          <p:nvPr/>
        </p:nvSpPr>
        <p:spPr bwMode="auto">
          <a:xfrm>
            <a:off x="5486400" y="2819400"/>
            <a:ext cx="2743200" cy="685800"/>
          </a:xfrm>
          <a:prstGeom prst="rect">
            <a:avLst/>
          </a:prstGeom>
          <a:noFill/>
          <a:ln w="25400">
            <a:solidFill>
              <a:srgbClr val="FFFFCC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5638800" y="2971800"/>
            <a:ext cx="2487613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Shell interprets command</a:t>
            </a:r>
          </a:p>
        </p:txBody>
      </p:sp>
      <p:sp>
        <p:nvSpPr>
          <p:cNvPr id="64542" name="Rectangle 30"/>
          <p:cNvSpPr>
            <a:spLocks noChangeArrowheads="1"/>
          </p:cNvSpPr>
          <p:nvPr/>
        </p:nvSpPr>
        <p:spPr bwMode="auto">
          <a:xfrm>
            <a:off x="5486400" y="3962400"/>
            <a:ext cx="2743200" cy="838200"/>
          </a:xfrm>
          <a:prstGeom prst="rect">
            <a:avLst/>
          </a:prstGeom>
          <a:noFill/>
          <a:ln w="25400">
            <a:solidFill>
              <a:srgbClr val="FFFFCC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5670550" y="4067175"/>
            <a:ext cx="2635250" cy="5810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Shell invokes necessary</a:t>
            </a:r>
          </a:p>
          <a:p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kernel routines</a:t>
            </a:r>
          </a:p>
        </p:txBody>
      </p:sp>
      <p:sp>
        <p:nvSpPr>
          <p:cNvPr id="64544" name="AutoShape 32"/>
          <p:cNvSpPr>
            <a:spLocks noChangeArrowheads="1"/>
          </p:cNvSpPr>
          <p:nvPr/>
        </p:nvSpPr>
        <p:spPr bwMode="auto">
          <a:xfrm>
            <a:off x="5486400" y="5257800"/>
            <a:ext cx="2667000" cy="838200"/>
          </a:xfrm>
          <a:prstGeom prst="flowChartProcess">
            <a:avLst/>
          </a:prstGeom>
          <a:noFill/>
          <a:ln w="25400">
            <a:solidFill>
              <a:srgbClr val="FFFFCC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46" name="Text Box 34"/>
          <p:cNvSpPr txBox="1">
            <a:spLocks noChangeArrowheads="1"/>
          </p:cNvSpPr>
          <p:nvPr/>
        </p:nvSpPr>
        <p:spPr bwMode="auto">
          <a:xfrm>
            <a:off x="5608638" y="5362575"/>
            <a:ext cx="2443162" cy="5810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Kernel routines drive the </a:t>
            </a:r>
          </a:p>
          <a:p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hardware resources</a:t>
            </a:r>
          </a:p>
        </p:txBody>
      </p:sp>
      <p:sp>
        <p:nvSpPr>
          <p:cNvPr id="64547" name="AutoShape 35"/>
          <p:cNvSpPr>
            <a:spLocks noChangeArrowheads="1"/>
          </p:cNvSpPr>
          <p:nvPr/>
        </p:nvSpPr>
        <p:spPr bwMode="auto">
          <a:xfrm>
            <a:off x="6705600" y="236220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noFill/>
          <a:ln w="25400">
            <a:solidFill>
              <a:srgbClr val="FFFFCC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48" name="AutoShape 36"/>
          <p:cNvSpPr>
            <a:spLocks noChangeArrowheads="1"/>
          </p:cNvSpPr>
          <p:nvPr/>
        </p:nvSpPr>
        <p:spPr bwMode="auto">
          <a:xfrm>
            <a:off x="6705600" y="350520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noFill/>
          <a:ln w="25400">
            <a:solidFill>
              <a:srgbClr val="FFFFCC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49" name="AutoShape 37"/>
          <p:cNvSpPr>
            <a:spLocks noChangeArrowheads="1"/>
          </p:cNvSpPr>
          <p:nvPr/>
        </p:nvSpPr>
        <p:spPr bwMode="auto">
          <a:xfrm>
            <a:off x="6705600" y="480060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noFill/>
          <a:ln w="25400">
            <a:solidFill>
              <a:srgbClr val="FFFFCC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4550" name="Picture 38" descr="user_sh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6157913"/>
            <a:ext cx="776288" cy="700087"/>
          </a:xfrm>
          <a:prstGeom prst="rect">
            <a:avLst/>
          </a:prstGeom>
          <a:noFill/>
        </p:spPr>
      </p:pic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4210050" y="6415088"/>
            <a:ext cx="666750" cy="3667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User</a:t>
            </a:r>
          </a:p>
        </p:txBody>
      </p:sp>
      <p:cxnSp>
        <p:nvCxnSpPr>
          <p:cNvPr id="64557" name="AutoShape 45"/>
          <p:cNvCxnSpPr>
            <a:cxnSpLocks noChangeShapeType="1"/>
            <a:stCxn id="0" idx="1"/>
            <a:endCxn id="64531" idx="2"/>
          </p:cNvCxnSpPr>
          <p:nvPr/>
        </p:nvCxnSpPr>
        <p:spPr bwMode="auto">
          <a:xfrm flipH="1" flipV="1">
            <a:off x="2616200" y="5889625"/>
            <a:ext cx="889000" cy="619125"/>
          </a:xfrm>
          <a:prstGeom prst="straightConnector1">
            <a:avLst/>
          </a:prstGeom>
          <a:noFill/>
          <a:ln w="25400">
            <a:solidFill>
              <a:srgbClr val="FFFFCC"/>
            </a:solidFill>
            <a:round/>
            <a:headEnd type="none" w="sm" len="sm"/>
            <a:tailEnd type="triangle" w="lg" len="lg"/>
          </a:ln>
          <a:effectLst/>
        </p:spPr>
      </p:cxnSp>
      <p:cxnSp>
        <p:nvCxnSpPr>
          <p:cNvPr id="64564" name="AutoShape 52"/>
          <p:cNvCxnSpPr>
            <a:cxnSpLocks noChangeShapeType="1"/>
            <a:stCxn id="64531" idx="2"/>
            <a:endCxn id="0" idx="1"/>
          </p:cNvCxnSpPr>
          <p:nvPr/>
        </p:nvCxnSpPr>
        <p:spPr bwMode="auto">
          <a:xfrm>
            <a:off x="2616200" y="5889625"/>
            <a:ext cx="889000" cy="619125"/>
          </a:xfrm>
          <a:prstGeom prst="straightConnector1">
            <a:avLst/>
          </a:prstGeom>
          <a:noFill/>
          <a:ln w="25400">
            <a:solidFill>
              <a:srgbClr val="FFFFCC"/>
            </a:solidFill>
            <a:round/>
            <a:headEnd type="triangle" w="sm" len="sm"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cs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2610</TotalTime>
  <Words>2399</Words>
  <Application>Microsoft Office PowerPoint</Application>
  <PresentationFormat>On-screen Show (4:3)</PresentationFormat>
  <Paragraphs>982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Digital Dots</vt:lpstr>
      <vt:lpstr>Stack Overflow (Electronic Crime &amp; Security)   Susam Pal 8th Semester (2005) Electronics and Telecommunication Engineering Kalinga Institute of Industrial Technology University</vt:lpstr>
      <vt:lpstr>Agenda</vt:lpstr>
      <vt:lpstr>Introduction to Stack Overflow</vt:lpstr>
      <vt:lpstr>About Stack Overflow</vt:lpstr>
      <vt:lpstr>Vulnerable Software</vt:lpstr>
      <vt:lpstr>Vulnerable Operating Systems</vt:lpstr>
      <vt:lpstr>Major Attacks</vt:lpstr>
      <vt:lpstr>Operation of Stack</vt:lpstr>
      <vt:lpstr>Onion Skin Model of Computer System</vt:lpstr>
      <vt:lpstr>Process Memory Regions</vt:lpstr>
      <vt:lpstr>Process Memory Regions</vt:lpstr>
      <vt:lpstr>Uses of Stack</vt:lpstr>
      <vt:lpstr>Stack in Action</vt:lpstr>
      <vt:lpstr>Stack in Action</vt:lpstr>
      <vt:lpstr>Stack in Action</vt:lpstr>
      <vt:lpstr>Stack in Action</vt:lpstr>
      <vt:lpstr>Stack in Action</vt:lpstr>
      <vt:lpstr>Stack in Action</vt:lpstr>
      <vt:lpstr>Stack in Action</vt:lpstr>
      <vt:lpstr>Attacking the Stack and Protection</vt:lpstr>
      <vt:lpstr>Stack Under Attack</vt:lpstr>
      <vt:lpstr>Stack Under Attack</vt:lpstr>
      <vt:lpstr>Stack Under Attack</vt:lpstr>
      <vt:lpstr>Stack Under Attack</vt:lpstr>
      <vt:lpstr>Slide 25</vt:lpstr>
      <vt:lpstr>Slide 26</vt:lpstr>
      <vt:lpstr>Shell Code</vt:lpstr>
      <vt:lpstr>Slide 28</vt:lpstr>
      <vt:lpstr>Slide 29</vt:lpstr>
      <vt:lpstr>Slide 30</vt:lpstr>
      <vt:lpstr>Slide 31</vt:lpstr>
      <vt:lpstr>Fighting Stack Overflow</vt:lpstr>
      <vt:lpstr>Slide 33</vt:lpstr>
    </vt:vector>
  </TitlesOfParts>
  <Company>KiiT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Susam</dc:creator>
  <cp:lastModifiedBy>Susam Pal</cp:lastModifiedBy>
  <cp:revision>221</cp:revision>
  <dcterms:created xsi:type="dcterms:W3CDTF">2004-11-17T17:48:19Z</dcterms:created>
  <dcterms:modified xsi:type="dcterms:W3CDTF">2016-10-10T01:53:47Z</dcterms:modified>
</cp:coreProperties>
</file>