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6" r:id="rId12"/>
    <p:sldId id="269" r:id="rId13"/>
    <p:sldId id="270" r:id="rId14"/>
    <p:sldId id="272" r:id="rId15"/>
    <p:sldId id="273" r:id="rId16"/>
    <p:sldId id="271"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0"/>
    <p:restoredTop sz="95694"/>
  </p:normalViewPr>
  <p:slideViewPr>
    <p:cSldViewPr snapToGrid="0" snapToObjects="1">
      <p:cViewPr varScale="1">
        <p:scale>
          <a:sx n="108" d="100"/>
          <a:sy n="108" d="100"/>
        </p:scale>
        <p:origin x="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FCD5-7BCC-E64F-B10C-7F6D3E65A0D3}"/>
              </a:ext>
            </a:extLst>
          </p:cNvPr>
          <p:cNvSpPr>
            <a:spLocks noGrp="1"/>
          </p:cNvSpPr>
          <p:nvPr>
            <p:ph type="ctrTitle"/>
          </p:nvPr>
        </p:nvSpPr>
        <p:spPr/>
        <p:txBody>
          <a:bodyPr/>
          <a:lstStyle/>
          <a:p>
            <a:r>
              <a:rPr lang="en-PE" dirty="0"/>
              <a:t>The battle of neighbourhoods</a:t>
            </a:r>
          </a:p>
        </p:txBody>
      </p:sp>
      <p:sp>
        <p:nvSpPr>
          <p:cNvPr id="3" name="Subtitle 2">
            <a:extLst>
              <a:ext uri="{FF2B5EF4-FFF2-40B4-BE49-F238E27FC236}">
                <a16:creationId xmlns:a16="http://schemas.microsoft.com/office/drawing/2014/main" id="{A8FB7B67-C28E-B54D-BA5B-9EFDC747C978}"/>
              </a:ext>
            </a:extLst>
          </p:cNvPr>
          <p:cNvSpPr>
            <a:spLocks noGrp="1"/>
          </p:cNvSpPr>
          <p:nvPr>
            <p:ph type="subTitle" idx="1"/>
          </p:nvPr>
        </p:nvSpPr>
        <p:spPr/>
        <p:txBody>
          <a:bodyPr/>
          <a:lstStyle/>
          <a:p>
            <a:endParaRPr lang="en-PE"/>
          </a:p>
        </p:txBody>
      </p:sp>
    </p:spTree>
    <p:extLst>
      <p:ext uri="{BB962C8B-B14F-4D97-AF65-F5344CB8AC3E}">
        <p14:creationId xmlns:p14="http://schemas.microsoft.com/office/powerpoint/2010/main" val="132250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p:spPr>
        <p:txBody>
          <a:bodyPr>
            <a:normAutofit/>
          </a:bodyPr>
          <a:lstStyle/>
          <a:p>
            <a:r>
              <a:rPr lang="en-PE" sz="3200" dirty="0"/>
              <a:t>Data description - 4</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p:spPr>
        <p:txBody>
          <a:bodyPr anchor="t">
            <a:normAutofit/>
          </a:bodyPr>
          <a:lstStyle/>
          <a:p>
            <a:pPr marL="0" indent="0">
              <a:buNone/>
            </a:pPr>
            <a:r>
              <a:rPr lang="en-US" sz="1600" dirty="0" err="1">
                <a:solidFill>
                  <a:srgbClr val="FFFFFF"/>
                </a:solidFill>
              </a:rPr>
              <a:t>Newyork</a:t>
            </a:r>
            <a:r>
              <a:rPr lang="en-US" sz="1600" dirty="0">
                <a:solidFill>
                  <a:srgbClr val="FFFFFF"/>
                </a:solidFill>
              </a:rPr>
              <a:t> city geographical coordinates data will be utilized as input for the Foursquare API, that will be leveraged to provision venues information for each </a:t>
            </a:r>
            <a:r>
              <a:rPr lang="en-US" sz="1600" dirty="0" err="1">
                <a:solidFill>
                  <a:srgbClr val="FFFFFF"/>
                </a:solidFill>
              </a:rPr>
              <a:t>neighborhood.We</a:t>
            </a:r>
            <a:r>
              <a:rPr lang="en-US" sz="1600" dirty="0">
                <a:solidFill>
                  <a:srgbClr val="FFFFFF"/>
                </a:solidFill>
              </a:rPr>
              <a:t> will use the Foursquare API to explore neighborhoods in New York City. The below is image of the Foursquare API data.</a:t>
            </a:r>
          </a:p>
        </p:txBody>
      </p:sp>
      <p:sp>
        <p:nvSpPr>
          <p:cNvPr id="7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5" name="Picture 1" descr="page3image5218848">
            <a:extLst>
              <a:ext uri="{FF2B5EF4-FFF2-40B4-BE49-F238E27FC236}">
                <a16:creationId xmlns:a16="http://schemas.microsoft.com/office/drawing/2014/main" id="{361411B1-F8A1-9F48-9BCE-50AA5234A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128" y="3048000"/>
            <a:ext cx="57277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25830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7D20-7178-DB46-A3D5-E841DB7AF046}"/>
              </a:ext>
            </a:extLst>
          </p:cNvPr>
          <p:cNvSpPr>
            <a:spLocks noGrp="1"/>
          </p:cNvSpPr>
          <p:nvPr>
            <p:ph type="title"/>
          </p:nvPr>
        </p:nvSpPr>
        <p:spPr/>
        <p:txBody>
          <a:bodyPr/>
          <a:lstStyle/>
          <a:p>
            <a:r>
              <a:rPr lang="en-PE" dirty="0"/>
              <a:t>Analytics approach</a:t>
            </a:r>
          </a:p>
        </p:txBody>
      </p:sp>
      <p:sp>
        <p:nvSpPr>
          <p:cNvPr id="3" name="Content Placeholder 2">
            <a:extLst>
              <a:ext uri="{FF2B5EF4-FFF2-40B4-BE49-F238E27FC236}">
                <a16:creationId xmlns:a16="http://schemas.microsoft.com/office/drawing/2014/main" id="{5E324FF7-20CC-EF48-825F-76B04D1FE569}"/>
              </a:ext>
            </a:extLst>
          </p:cNvPr>
          <p:cNvSpPr>
            <a:spLocks noGrp="1"/>
          </p:cNvSpPr>
          <p:nvPr>
            <p:ph idx="1"/>
          </p:nvPr>
        </p:nvSpPr>
        <p:spPr/>
        <p:txBody>
          <a:bodyPr/>
          <a:lstStyle/>
          <a:p>
            <a:pPr marL="0" indent="0">
              <a:buNone/>
            </a:pPr>
            <a:r>
              <a:rPr lang="en-US" dirty="0"/>
              <a:t>New York city </a:t>
            </a:r>
            <a:r>
              <a:rPr lang="en-US" dirty="0" err="1"/>
              <a:t>neighbourhood</a:t>
            </a:r>
            <a:r>
              <a:rPr lang="en-US" dirty="0"/>
              <a:t> has a total of 5 boroughs and 306 neighborhoods. In this project first part is clustering of Manhattan and Brooklyn . And second part is clustering of Bronx, Queens and Staten Island. This is done because of the following Exploratory data analysis. </a:t>
            </a:r>
          </a:p>
          <a:p>
            <a:endParaRPr lang="en-PE" dirty="0"/>
          </a:p>
        </p:txBody>
      </p:sp>
    </p:spTree>
    <p:extLst>
      <p:ext uri="{BB962C8B-B14F-4D97-AF65-F5344CB8AC3E}">
        <p14:creationId xmlns:p14="http://schemas.microsoft.com/office/powerpoint/2010/main" val="197280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p:spPr>
        <p:txBody>
          <a:bodyPr>
            <a:normAutofit/>
          </a:bodyPr>
          <a:lstStyle/>
          <a:p>
            <a:r>
              <a:rPr lang="en-PE" sz="3200" dirty="0"/>
              <a:t>Methodology 1</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p:spPr>
        <p:txBody>
          <a:bodyPr anchor="t">
            <a:normAutofit fontScale="92500" lnSpcReduction="20000"/>
          </a:bodyPr>
          <a:lstStyle/>
          <a:p>
            <a:pPr>
              <a:buFont typeface="+mj-lt"/>
              <a:buAutoNum type="arabicPeriod"/>
            </a:pPr>
            <a:r>
              <a:rPr lang="en-US" sz="1400" dirty="0">
                <a:solidFill>
                  <a:srgbClr val="FFFFFF"/>
                </a:solidFill>
              </a:rPr>
              <a:t>In this we load the data and explore data from </a:t>
            </a:r>
            <a:r>
              <a:rPr lang="en-US" sz="1400" dirty="0" err="1">
                <a:solidFill>
                  <a:srgbClr val="FFFFFF"/>
                </a:solidFill>
              </a:rPr>
              <a:t>newyork_data.json</a:t>
            </a:r>
            <a:r>
              <a:rPr lang="en-US" sz="1400" dirty="0">
                <a:solidFill>
                  <a:srgbClr val="FFFFFF"/>
                </a:solidFill>
              </a:rPr>
              <a:t> file. </a:t>
            </a:r>
          </a:p>
          <a:p>
            <a:pPr>
              <a:buFont typeface="+mj-lt"/>
              <a:buAutoNum type="arabicPeriod"/>
            </a:pPr>
            <a:r>
              <a:rPr lang="en-US" sz="1400" dirty="0">
                <a:solidFill>
                  <a:srgbClr val="FFFFFF"/>
                </a:solidFill>
              </a:rPr>
              <a:t>Transform the data of nested python dictionaries into a pandas </a:t>
            </a:r>
            <a:r>
              <a:rPr lang="en-US" sz="1400" dirty="0" err="1">
                <a:solidFill>
                  <a:srgbClr val="FFFFFF"/>
                </a:solidFill>
              </a:rPr>
              <a:t>dataframe</a:t>
            </a:r>
            <a:r>
              <a:rPr lang="en-US" sz="1400" dirty="0">
                <a:solidFill>
                  <a:srgbClr val="FFFFFF"/>
                </a:solidFill>
              </a:rPr>
              <a:t>. </a:t>
            </a:r>
          </a:p>
          <a:p>
            <a:pPr>
              <a:buFont typeface="+mj-lt"/>
              <a:buAutoNum type="arabicPeriod"/>
            </a:pPr>
            <a:r>
              <a:rPr lang="en-US" sz="1400" dirty="0">
                <a:solidFill>
                  <a:srgbClr val="FFFFFF"/>
                </a:solidFill>
              </a:rPr>
              <a:t>This </a:t>
            </a:r>
            <a:r>
              <a:rPr lang="en-US" sz="1400" dirty="0" err="1">
                <a:solidFill>
                  <a:srgbClr val="FFFFFF"/>
                </a:solidFill>
              </a:rPr>
              <a:t>dataframe</a:t>
            </a:r>
            <a:r>
              <a:rPr lang="en-US" sz="1400" dirty="0">
                <a:solidFill>
                  <a:srgbClr val="FFFFFF"/>
                </a:solidFill>
              </a:rPr>
              <a:t> contains the geographical coordinates of New York city neighborhoods. </a:t>
            </a:r>
          </a:p>
          <a:p>
            <a:pPr>
              <a:buFont typeface="+mj-lt"/>
              <a:buAutoNum type="arabicPeriod"/>
            </a:pPr>
            <a:r>
              <a:rPr lang="en-US" sz="1400" dirty="0">
                <a:solidFill>
                  <a:srgbClr val="FFFFFF"/>
                </a:solidFill>
              </a:rPr>
              <a:t>This data will used to get Venues data from </a:t>
            </a:r>
            <a:r>
              <a:rPr lang="en-US" sz="1400" dirty="0" err="1">
                <a:solidFill>
                  <a:srgbClr val="FFFFFF"/>
                </a:solidFill>
              </a:rPr>
              <a:t>Fouresquare</a:t>
            </a:r>
            <a:r>
              <a:rPr lang="en-US" sz="1400" dirty="0">
                <a:solidFill>
                  <a:srgbClr val="FFFFFF"/>
                </a:solidFill>
              </a:rPr>
              <a:t>. </a:t>
            </a:r>
          </a:p>
          <a:p>
            <a:pPr>
              <a:buFont typeface="+mj-lt"/>
              <a:buAutoNum type="arabicPeriod"/>
            </a:pPr>
            <a:r>
              <a:rPr lang="en-US" sz="1400" dirty="0">
                <a:solidFill>
                  <a:srgbClr val="FFFFFF"/>
                </a:solidFill>
              </a:rPr>
              <a:t>We used </a:t>
            </a:r>
            <a:r>
              <a:rPr lang="en-US" sz="1400" dirty="0" err="1">
                <a:solidFill>
                  <a:srgbClr val="FFFFFF"/>
                </a:solidFill>
              </a:rPr>
              <a:t>geopy</a:t>
            </a:r>
            <a:r>
              <a:rPr lang="en-US" sz="1400" dirty="0">
                <a:solidFill>
                  <a:srgbClr val="FFFFFF"/>
                </a:solidFill>
              </a:rPr>
              <a:t> and folium libraries to create a map of New York city with neighborhoods </a:t>
            </a:r>
          </a:p>
          <a:p>
            <a:pPr>
              <a:buFont typeface="+mj-lt"/>
              <a:buAutoNum type="arabicPeriod"/>
            </a:pPr>
            <a:r>
              <a:rPr lang="en-US" sz="1400" dirty="0">
                <a:solidFill>
                  <a:srgbClr val="FFFFFF"/>
                </a:solidFill>
              </a:rPr>
              <a:t>superimposed on top. </a:t>
            </a:r>
          </a:p>
          <a:p>
            <a:pPr>
              <a:buFont typeface="+mj-lt"/>
              <a:buAutoNum type="arabicPeriod"/>
            </a:pPr>
            <a:r>
              <a:rPr lang="en-US" sz="1400" dirty="0">
                <a:solidFill>
                  <a:srgbClr val="FFFFFF"/>
                </a:solidFill>
              </a:rPr>
              <a:t>New York </a:t>
            </a:r>
            <a:r>
              <a:rPr lang="en-US" sz="1400" dirty="0" err="1">
                <a:solidFill>
                  <a:srgbClr val="FFFFFF"/>
                </a:solidFill>
              </a:rPr>
              <a:t>neighbourhood</a:t>
            </a:r>
            <a:r>
              <a:rPr lang="en-US" sz="1400" dirty="0">
                <a:solidFill>
                  <a:srgbClr val="FFFFFF"/>
                </a:solidFill>
              </a:rPr>
              <a:t> visualization </a:t>
            </a:r>
          </a:p>
        </p:txBody>
      </p:sp>
      <p:sp>
        <p:nvSpPr>
          <p:cNvPr id="7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69" name="Picture 1" descr="page4image5148528">
            <a:extLst>
              <a:ext uri="{FF2B5EF4-FFF2-40B4-BE49-F238E27FC236}">
                <a16:creationId xmlns:a16="http://schemas.microsoft.com/office/drawing/2014/main" id="{C071B95F-A7AE-D04B-B611-C28C5E9F3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228" y="2108200"/>
            <a:ext cx="56515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6122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p:spPr>
        <p:txBody>
          <a:bodyPr>
            <a:normAutofit/>
          </a:bodyPr>
          <a:lstStyle/>
          <a:p>
            <a:r>
              <a:rPr lang="en-PE" sz="3200"/>
              <a:t>Methodology 2</a:t>
            </a:r>
            <a:endParaRPr lang="en-PE" sz="3200" dirty="0"/>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p:spPr>
        <p:txBody>
          <a:bodyPr>
            <a:normAutofit/>
          </a:bodyPr>
          <a:lstStyle/>
          <a:p>
            <a:pPr>
              <a:buFont typeface="+mj-lt"/>
              <a:buAutoNum type="arabicPeriod"/>
            </a:pPr>
            <a:r>
              <a:rPr lang="en-US" sz="1600"/>
              <a:t>Second data which is used is the DOHMH Farmers Markets and Food Boxes dataset. In this we will be using the data of Farmers Markets data. </a:t>
            </a:r>
          </a:p>
          <a:p>
            <a:pPr>
              <a:buFont typeface="+mj-lt"/>
              <a:buAutoNum type="arabicPeriod"/>
            </a:pPr>
            <a:r>
              <a:rPr lang="en-US" sz="1600"/>
              <a:t>There are totally 144 Farmers Markets in New York city. Highest number are in Manhattan and Brooklyn.</a:t>
            </a:r>
            <a:br>
              <a:rPr lang="en-US" sz="1600"/>
            </a:br>
            <a:r>
              <a:rPr lang="en-US" sz="1600"/>
              <a:t>And lowest in Queens, Bronx and Staten Island. </a:t>
            </a:r>
          </a:p>
          <a:p>
            <a:pPr>
              <a:buFont typeface="+mj-lt"/>
              <a:buAutoNum type="arabicPeriod"/>
            </a:pPr>
            <a:r>
              <a:rPr lang="en-US" sz="1600"/>
              <a:t>The proof of this is as given below. </a:t>
            </a:r>
          </a:p>
          <a:p>
            <a:pPr>
              <a:buFont typeface="+mj-lt"/>
              <a:buAutoNum type="arabicPeriod"/>
            </a:pPr>
            <a:endParaRPr lang="en-US" sz="1600"/>
          </a:p>
        </p:txBody>
      </p:sp>
      <p:sp>
        <p:nvSpPr>
          <p:cNvPr id="139"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page5image5059168">
            <a:extLst>
              <a:ext uri="{FF2B5EF4-FFF2-40B4-BE49-F238E27FC236}">
                <a16:creationId xmlns:a16="http://schemas.microsoft.com/office/drawing/2014/main" id="{3788CE3C-A1B6-8549-8EE7-2A5AC3062F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1035" y="2069342"/>
            <a:ext cx="2724939" cy="2717824"/>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page5image5054384">
            <a:extLst>
              <a:ext uri="{FF2B5EF4-FFF2-40B4-BE49-F238E27FC236}">
                <a16:creationId xmlns:a16="http://schemas.microsoft.com/office/drawing/2014/main" id="{D3393BC2-7CB7-4045-9A55-B11898D8FC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01865" y="2869420"/>
            <a:ext cx="2726022" cy="111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17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20" name="Rectangle 191">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0" y="447188"/>
            <a:ext cx="5039035" cy="1559412"/>
          </a:xfrm>
        </p:spPr>
        <p:txBody>
          <a:bodyPr>
            <a:normAutofit/>
          </a:bodyPr>
          <a:lstStyle/>
          <a:p>
            <a:r>
              <a:rPr lang="en-PE"/>
              <a:t>Methodology 3</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2" y="2413000"/>
            <a:ext cx="5016259" cy="3632200"/>
          </a:xfrm>
        </p:spPr>
        <p:txBody>
          <a:bodyPr>
            <a:normAutofit/>
          </a:bodyPr>
          <a:lstStyle/>
          <a:p>
            <a:pPr marL="0" indent="0">
              <a:buNone/>
            </a:pPr>
            <a:r>
              <a:rPr lang="en-US"/>
              <a:t>To </a:t>
            </a:r>
            <a:r>
              <a:rPr lang="en-US" err="1"/>
              <a:t>analyize</a:t>
            </a:r>
            <a:r>
              <a:rPr lang="en-US"/>
              <a:t> New York city Population, Demographics and Cuisine , scrapped the data from Wikipedia pages given above in the data section. We used </a:t>
            </a:r>
            <a:r>
              <a:rPr lang="en-US" err="1"/>
              <a:t>BeautifulSoup</a:t>
            </a:r>
            <a:r>
              <a:rPr lang="en-US"/>
              <a:t> python library. Beautiful Soup is a Python package for parsing HTML and XML documents (including having malformed markup, i.e. non-closed tags, so named after tag soup). It creates a parse tree for parsed pages that can be used to extract data from HTML, which is useful for web scraping </a:t>
            </a:r>
          </a:p>
          <a:p>
            <a:pPr>
              <a:buFont typeface="+mj-lt"/>
              <a:buAutoNum type="arabicPeriod"/>
            </a:pPr>
            <a:endParaRPr lang="en-US"/>
          </a:p>
        </p:txBody>
      </p:sp>
      <p:sp>
        <p:nvSpPr>
          <p:cNvPr id="9222"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7" name="Picture 1" descr="page6image5164704">
            <a:extLst>
              <a:ext uri="{FF2B5EF4-FFF2-40B4-BE49-F238E27FC236}">
                <a16:creationId xmlns:a16="http://schemas.microsoft.com/office/drawing/2014/main" id="{370714A9-A9D3-724F-923C-5373B08FD1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9581" y="1694158"/>
            <a:ext cx="3778306" cy="121850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page6image5172192">
            <a:extLst>
              <a:ext uri="{FF2B5EF4-FFF2-40B4-BE49-F238E27FC236}">
                <a16:creationId xmlns:a16="http://schemas.microsoft.com/office/drawing/2014/main" id="{B883DB04-496B-0747-AFC8-AAF6A8DDC6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9581" y="3719050"/>
            <a:ext cx="3778306" cy="164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44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a:effectLst/>
        </p:spPr>
        <p:txBody>
          <a:bodyPr>
            <a:normAutofit/>
          </a:bodyPr>
          <a:lstStyle/>
          <a:p>
            <a:r>
              <a:rPr lang="en-PE" sz="3200">
                <a:solidFill>
                  <a:schemeClr val="tx1"/>
                </a:solidFill>
              </a:rPr>
              <a:t>Methodology 4</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a:effectLst/>
        </p:spPr>
        <p:txBody>
          <a:bodyPr>
            <a:normAutofit/>
          </a:bodyPr>
          <a:lstStyle/>
          <a:p>
            <a:pPr marL="0" indent="0">
              <a:buNone/>
            </a:pPr>
            <a:r>
              <a:rPr lang="en-US" sz="1600"/>
              <a:t>NewYork city geographical coordinates data has be utilized as input for the Foursquare API, that has been leveraged to provision venues information for each neighborhood. We used the Foursquare API data to explore neighborhoods in New York City. </a:t>
            </a:r>
          </a:p>
          <a:p>
            <a:pPr>
              <a:buFont typeface="+mj-lt"/>
              <a:buAutoNum type="arabicPeriod"/>
            </a:pPr>
            <a:endParaRPr lang="en-US" sz="1600"/>
          </a:p>
        </p:txBody>
      </p:sp>
      <p:sp>
        <p:nvSpPr>
          <p:cNvPr id="14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1" name="Picture 1" descr="page8image5220096">
            <a:extLst>
              <a:ext uri="{FF2B5EF4-FFF2-40B4-BE49-F238E27FC236}">
                <a16:creationId xmlns:a16="http://schemas.microsoft.com/office/drawing/2014/main" id="{CEBBFFB1-C987-0A48-A2E3-985E5EBECA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25" r="20958" b="-2"/>
          <a:stretch/>
        </p:blipFill>
        <p:spPr bwMode="auto">
          <a:xfrm>
            <a:off x="5613328" y="1274971"/>
            <a:ext cx="2720353" cy="207359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page9image5187536">
            <a:extLst>
              <a:ext uri="{FF2B5EF4-FFF2-40B4-BE49-F238E27FC236}">
                <a16:creationId xmlns:a16="http://schemas.microsoft.com/office/drawing/2014/main" id="{867EEE86-3ED3-AA45-94AF-E2B89D45587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01865" y="1759750"/>
            <a:ext cx="2726022" cy="110403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age10image5203088">
            <a:extLst>
              <a:ext uri="{FF2B5EF4-FFF2-40B4-BE49-F238E27FC236}">
                <a16:creationId xmlns:a16="http://schemas.microsoft.com/office/drawing/2014/main" id="{39B06452-CC5F-8E49-A960-F77641E7F2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26" r="18336" b="-3"/>
          <a:stretch/>
        </p:blipFill>
        <p:spPr bwMode="auto">
          <a:xfrm>
            <a:off x="5611035" y="3516911"/>
            <a:ext cx="2724939" cy="207025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page9image5183376">
            <a:extLst>
              <a:ext uri="{FF2B5EF4-FFF2-40B4-BE49-F238E27FC236}">
                <a16:creationId xmlns:a16="http://schemas.microsoft.com/office/drawing/2014/main" id="{94E7A500-B883-2E4B-B46E-BD9AA95242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440" r="35871" b="-2"/>
          <a:stretch/>
        </p:blipFill>
        <p:spPr bwMode="auto">
          <a:xfrm>
            <a:off x="9208544" y="3507944"/>
            <a:ext cx="1312665" cy="207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66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A246-77A8-ED47-AF0F-EA0F15C761F1}"/>
              </a:ext>
            </a:extLst>
          </p:cNvPr>
          <p:cNvSpPr>
            <a:spLocks noGrp="1"/>
          </p:cNvSpPr>
          <p:nvPr>
            <p:ph type="title"/>
          </p:nvPr>
        </p:nvSpPr>
        <p:spPr/>
        <p:txBody>
          <a:bodyPr/>
          <a:lstStyle/>
          <a:p>
            <a:r>
              <a:rPr lang="en-PE" dirty="0"/>
              <a:t>Results</a:t>
            </a:r>
          </a:p>
        </p:txBody>
      </p:sp>
      <p:sp>
        <p:nvSpPr>
          <p:cNvPr id="3" name="Content Placeholder 2">
            <a:extLst>
              <a:ext uri="{FF2B5EF4-FFF2-40B4-BE49-F238E27FC236}">
                <a16:creationId xmlns:a16="http://schemas.microsoft.com/office/drawing/2014/main" id="{D0C4B1C3-163D-C847-98C5-77D3B88918E2}"/>
              </a:ext>
            </a:extLst>
          </p:cNvPr>
          <p:cNvSpPr>
            <a:spLocks noGrp="1"/>
          </p:cNvSpPr>
          <p:nvPr>
            <p:ph idx="1"/>
          </p:nvPr>
        </p:nvSpPr>
        <p:spPr/>
        <p:txBody>
          <a:bodyPr>
            <a:normAutofit fontScale="70000" lnSpcReduction="20000"/>
          </a:bodyPr>
          <a:lstStyle/>
          <a:p>
            <a:pPr marL="0" indent="0">
              <a:buNone/>
            </a:pPr>
            <a:r>
              <a:rPr lang="en-US" dirty="0"/>
              <a:t>From this venues data we filtered and used only the restaurant data for Brooklyn &amp; Manhattan clustering and Bronx, Queens and Staten Island clustering. As we </a:t>
            </a:r>
            <a:r>
              <a:rPr lang="en-US" dirty="0" err="1"/>
              <a:t>focussed</a:t>
            </a:r>
            <a:r>
              <a:rPr lang="en-US" dirty="0"/>
              <a:t> only on restaurants business. </a:t>
            </a:r>
          </a:p>
          <a:p>
            <a:r>
              <a:rPr lang="en-US" dirty="0"/>
              <a:t>Neighborhood K-Means clustering based on mean occurrence of venue category : To cluster the neighborhoods into two clusters we used the K-Means clustering Algorithm. k-means clustering aims to partition n observations into k clusters in which each observation belongs to the cluster with the nearest mean. It uses iterative refinement approach. </a:t>
            </a:r>
          </a:p>
          <a:p>
            <a:r>
              <a:rPr lang="en-US" dirty="0"/>
              <a:t>Brooklyn &amp; Manhattan : In the below Map Visualization, we can see the different types of clusters created by using K-Means for Brooklyn &amp; Manhattan. </a:t>
            </a:r>
          </a:p>
          <a:p>
            <a:pPr lvl="1"/>
            <a:r>
              <a:rPr lang="en-US" dirty="0"/>
              <a:t>Cluster0 : The Total and Total Sum of cluster0 has smallest value. It shows that the market is not saturated. </a:t>
            </a:r>
          </a:p>
          <a:p>
            <a:pPr lvl="1"/>
            <a:r>
              <a:rPr lang="en-US" dirty="0"/>
              <a:t>Cluster1 : The Total and Total Sum of cluster1 has highest value. It shows that the markets are saturated. Number of restaurants are very high. </a:t>
            </a:r>
          </a:p>
          <a:p>
            <a:pPr marL="0" indent="0">
              <a:buNone/>
            </a:pPr>
            <a:r>
              <a:rPr lang="en-US" dirty="0"/>
              <a:t>There are no untapped neighborhoods in Brooklyn and Manhattan. </a:t>
            </a:r>
          </a:p>
          <a:p>
            <a:pPr lvl="1"/>
            <a:r>
              <a:rPr lang="en-US" dirty="0"/>
              <a:t>Bronx, Queens and Staten Island : In the below Map Visualization, we can see the different types of clusters created by using K-Means for Bronx, Queens and Staten Island. </a:t>
            </a:r>
          </a:p>
          <a:p>
            <a:pPr lvl="2"/>
            <a:r>
              <a:rPr lang="en-US" dirty="0"/>
              <a:t>Cluster0 : The Total and Total Sum of cluster0 has smallest value. It shows that the market is not saturated. There are untapped neighborhoods. List is as given below. </a:t>
            </a:r>
          </a:p>
          <a:p>
            <a:pPr lvl="2"/>
            <a:r>
              <a:rPr lang="en-US" dirty="0"/>
              <a:t>Cluster1 : The Total and Total Sum of cluster1 has highest value. It shows that the markets are saturated. Number of restaurants are very high. </a:t>
            </a:r>
          </a:p>
          <a:p>
            <a:endParaRPr lang="en-PE" dirty="0"/>
          </a:p>
        </p:txBody>
      </p:sp>
    </p:spTree>
    <p:extLst>
      <p:ext uri="{BB962C8B-B14F-4D97-AF65-F5344CB8AC3E}">
        <p14:creationId xmlns:p14="http://schemas.microsoft.com/office/powerpoint/2010/main" val="325081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5958-DC96-7540-95F7-F1E6B51073F0}"/>
              </a:ext>
            </a:extLst>
          </p:cNvPr>
          <p:cNvSpPr>
            <a:spLocks noGrp="1"/>
          </p:cNvSpPr>
          <p:nvPr>
            <p:ph type="title"/>
          </p:nvPr>
        </p:nvSpPr>
        <p:spPr/>
        <p:txBody>
          <a:bodyPr/>
          <a:lstStyle/>
          <a:p>
            <a:r>
              <a:rPr lang="en-PE" dirty="0"/>
              <a:t>Discussion</a:t>
            </a:r>
          </a:p>
        </p:txBody>
      </p:sp>
      <p:sp>
        <p:nvSpPr>
          <p:cNvPr id="3" name="Content Placeholder 2">
            <a:extLst>
              <a:ext uri="{FF2B5EF4-FFF2-40B4-BE49-F238E27FC236}">
                <a16:creationId xmlns:a16="http://schemas.microsoft.com/office/drawing/2014/main" id="{DD843A52-9799-3B4E-A719-57B14722B477}"/>
              </a:ext>
            </a:extLst>
          </p:cNvPr>
          <p:cNvSpPr>
            <a:spLocks noGrp="1"/>
          </p:cNvSpPr>
          <p:nvPr>
            <p:ph idx="1"/>
          </p:nvPr>
        </p:nvSpPr>
        <p:spPr/>
        <p:txBody>
          <a:bodyPr/>
          <a:lstStyle/>
          <a:p>
            <a:r>
              <a:rPr lang="en-US" dirty="0"/>
              <a:t>There is scope to increase Farmers markets in Bronx, Queens and Staten Island. </a:t>
            </a:r>
          </a:p>
          <a:p>
            <a:r>
              <a:rPr lang="en-US" dirty="0"/>
              <a:t>There is scope to explore cuisines of various countries in Bronx, Queens and Staten Island. </a:t>
            </a:r>
          </a:p>
          <a:p>
            <a:r>
              <a:rPr lang="en-US" dirty="0"/>
              <a:t>In Manhattan and Brooklyn restaurants of cuisines of many countries are available. So if risk can be taken with great menu on board. It also shows people love eating cuisines of various countries. </a:t>
            </a:r>
          </a:p>
          <a:p>
            <a:endParaRPr lang="en-PE" dirty="0"/>
          </a:p>
        </p:txBody>
      </p:sp>
    </p:spTree>
    <p:extLst>
      <p:ext uri="{BB962C8B-B14F-4D97-AF65-F5344CB8AC3E}">
        <p14:creationId xmlns:p14="http://schemas.microsoft.com/office/powerpoint/2010/main" val="355203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512F-4346-7A44-9785-1A856B486396}"/>
              </a:ext>
            </a:extLst>
          </p:cNvPr>
          <p:cNvSpPr>
            <a:spLocks noGrp="1"/>
          </p:cNvSpPr>
          <p:nvPr>
            <p:ph type="title"/>
          </p:nvPr>
        </p:nvSpPr>
        <p:spPr/>
        <p:txBody>
          <a:bodyPr/>
          <a:lstStyle/>
          <a:p>
            <a:r>
              <a:rPr lang="en-PE" dirty="0"/>
              <a:t>Conclusions</a:t>
            </a:r>
          </a:p>
        </p:txBody>
      </p:sp>
      <p:sp>
        <p:nvSpPr>
          <p:cNvPr id="3" name="Content Placeholder 2">
            <a:extLst>
              <a:ext uri="{FF2B5EF4-FFF2-40B4-BE49-F238E27FC236}">
                <a16:creationId xmlns:a16="http://schemas.microsoft.com/office/drawing/2014/main" id="{F9DC28D5-A465-1A42-BFAD-C59391C6DA00}"/>
              </a:ext>
            </a:extLst>
          </p:cNvPr>
          <p:cNvSpPr>
            <a:spLocks noGrp="1"/>
          </p:cNvSpPr>
          <p:nvPr>
            <p:ph idx="1"/>
          </p:nvPr>
        </p:nvSpPr>
        <p:spPr/>
        <p:txBody>
          <a:bodyPr/>
          <a:lstStyle/>
          <a:p>
            <a:r>
              <a:rPr lang="en-US" dirty="0"/>
              <a:t>This analysis is performed on limited data. This may be right or may be wrong. But if good amount of data is available there is scope to come up with better results. If there are lot of restaurants probably there is lot of demand. Brooklyn and Manhattan has high concentration of restaurant business. Very competitive market. Bronx, Queens and Staten Island also has good number of restaurants but not as many as required. So this can be explored. </a:t>
            </a:r>
          </a:p>
          <a:p>
            <a:r>
              <a:rPr lang="en-US" dirty="0"/>
              <a:t>As per the </a:t>
            </a:r>
            <a:r>
              <a:rPr lang="en-US" dirty="0" err="1"/>
              <a:t>neighbourhood</a:t>
            </a:r>
            <a:r>
              <a:rPr lang="en-US" dirty="0"/>
              <a:t> or restaurant type mentioned like Indian Restaurant analysis can be checked. A venue with lowest risk and competition can be identified. </a:t>
            </a:r>
          </a:p>
        </p:txBody>
      </p:sp>
    </p:spTree>
    <p:extLst>
      <p:ext uri="{BB962C8B-B14F-4D97-AF65-F5344CB8AC3E}">
        <p14:creationId xmlns:p14="http://schemas.microsoft.com/office/powerpoint/2010/main" val="216883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9DD0-C3DE-E34E-927B-92BF02727D13}"/>
              </a:ext>
            </a:extLst>
          </p:cNvPr>
          <p:cNvSpPr>
            <a:spLocks noGrp="1"/>
          </p:cNvSpPr>
          <p:nvPr>
            <p:ph type="title"/>
          </p:nvPr>
        </p:nvSpPr>
        <p:spPr/>
        <p:txBody>
          <a:bodyPr/>
          <a:lstStyle/>
          <a:p>
            <a:r>
              <a:rPr lang="en-PE" dirty="0"/>
              <a:t>Introduction</a:t>
            </a:r>
          </a:p>
        </p:txBody>
      </p:sp>
      <p:sp>
        <p:nvSpPr>
          <p:cNvPr id="3" name="Content Placeholder 2">
            <a:extLst>
              <a:ext uri="{FF2B5EF4-FFF2-40B4-BE49-F238E27FC236}">
                <a16:creationId xmlns:a16="http://schemas.microsoft.com/office/drawing/2014/main" id="{3BD0EA85-4E90-7F4A-9152-B98F6586E389}"/>
              </a:ext>
            </a:extLst>
          </p:cNvPr>
          <p:cNvSpPr>
            <a:spLocks noGrp="1"/>
          </p:cNvSpPr>
          <p:nvPr>
            <p:ph idx="1"/>
          </p:nvPr>
        </p:nvSpPr>
        <p:spPr/>
        <p:txBody>
          <a:bodyPr>
            <a:normAutofit lnSpcReduction="10000"/>
          </a:bodyPr>
          <a:lstStyle/>
          <a:p>
            <a:r>
              <a:rPr lang="en-PE" dirty="0"/>
              <a:t>New York City review</a:t>
            </a:r>
          </a:p>
          <a:p>
            <a:r>
              <a:rPr lang="en-PE" dirty="0"/>
              <a:t>Optimum location for new restaurant business</a:t>
            </a:r>
          </a:p>
          <a:p>
            <a:r>
              <a:rPr lang="en-PE" dirty="0"/>
              <a:t>Business problem:</a:t>
            </a:r>
          </a:p>
          <a:p>
            <a:pPr lvl="1"/>
            <a:r>
              <a:rPr lang="en-PE" dirty="0"/>
              <a:t>Choice of first neighbourhood to start restaurant business</a:t>
            </a:r>
          </a:p>
          <a:p>
            <a:pPr lvl="1"/>
            <a:r>
              <a:rPr lang="en-PE" dirty="0"/>
              <a:t>Easy to replicate</a:t>
            </a:r>
          </a:p>
          <a:p>
            <a:pPr lvl="1"/>
            <a:r>
              <a:rPr lang="en-PE" dirty="0"/>
              <a:t>Low competition</a:t>
            </a:r>
          </a:p>
          <a:p>
            <a:pPr lvl="1"/>
            <a:r>
              <a:rPr lang="en-PE" dirty="0"/>
              <a:t>High demand</a:t>
            </a:r>
          </a:p>
          <a:p>
            <a:pPr lvl="1"/>
            <a:r>
              <a:rPr lang="en-PE" dirty="0"/>
              <a:t>Choice menu</a:t>
            </a:r>
          </a:p>
          <a:p>
            <a:r>
              <a:rPr lang="en-PE" dirty="0"/>
              <a:t>Success criteria:</a:t>
            </a:r>
          </a:p>
          <a:p>
            <a:pPr lvl="1"/>
            <a:r>
              <a:rPr lang="en-PE" dirty="0"/>
              <a:t>Best neighbourhood which meets above criteria</a:t>
            </a:r>
          </a:p>
        </p:txBody>
      </p:sp>
    </p:spTree>
    <p:extLst>
      <p:ext uri="{BB962C8B-B14F-4D97-AF65-F5344CB8AC3E}">
        <p14:creationId xmlns:p14="http://schemas.microsoft.com/office/powerpoint/2010/main" val="81771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FC04-C231-E145-AAEA-0D02038405EF}"/>
              </a:ext>
            </a:extLst>
          </p:cNvPr>
          <p:cNvSpPr>
            <a:spLocks noGrp="1"/>
          </p:cNvSpPr>
          <p:nvPr>
            <p:ph type="title"/>
          </p:nvPr>
        </p:nvSpPr>
        <p:spPr/>
        <p:txBody>
          <a:bodyPr/>
          <a:lstStyle/>
          <a:p>
            <a:r>
              <a:rPr lang="en-PE" dirty="0"/>
              <a:t>New York City - Facts</a:t>
            </a:r>
          </a:p>
        </p:txBody>
      </p:sp>
      <p:sp>
        <p:nvSpPr>
          <p:cNvPr id="3" name="Content Placeholder 2">
            <a:extLst>
              <a:ext uri="{FF2B5EF4-FFF2-40B4-BE49-F238E27FC236}">
                <a16:creationId xmlns:a16="http://schemas.microsoft.com/office/drawing/2014/main" id="{4FB793C9-0D5E-2343-BB4A-601AB57C7A71}"/>
              </a:ext>
            </a:extLst>
          </p:cNvPr>
          <p:cNvSpPr>
            <a:spLocks noGrp="1"/>
          </p:cNvSpPr>
          <p:nvPr>
            <p:ph idx="1"/>
          </p:nvPr>
        </p:nvSpPr>
        <p:spPr/>
        <p:txBody>
          <a:bodyPr/>
          <a:lstStyle/>
          <a:p>
            <a:r>
              <a:rPr lang="en-PE" dirty="0"/>
              <a:t>Nost popular city in the USA</a:t>
            </a:r>
          </a:p>
          <a:p>
            <a:r>
              <a:rPr lang="en-PE" dirty="0"/>
              <a:t>Diverse and the financial capital of USA</a:t>
            </a:r>
          </a:p>
          <a:p>
            <a:r>
              <a:rPr lang="en-PE" dirty="0"/>
              <a:t>Multicultural</a:t>
            </a:r>
          </a:p>
          <a:p>
            <a:r>
              <a:rPr lang="en-PE" dirty="0"/>
              <a:t>Provides business opportunities</a:t>
            </a:r>
          </a:p>
          <a:p>
            <a:r>
              <a:rPr lang="en-PE" dirty="0"/>
              <a:t>Business friendly environment</a:t>
            </a:r>
          </a:p>
          <a:p>
            <a:r>
              <a:rPr lang="en-PE" dirty="0"/>
              <a:t>Global hub</a:t>
            </a:r>
          </a:p>
        </p:txBody>
      </p:sp>
    </p:spTree>
    <p:extLst>
      <p:ext uri="{BB962C8B-B14F-4D97-AF65-F5344CB8AC3E}">
        <p14:creationId xmlns:p14="http://schemas.microsoft.com/office/powerpoint/2010/main" val="314406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F08B-8987-0B4A-A126-9FAEA0BFE231}"/>
              </a:ext>
            </a:extLst>
          </p:cNvPr>
          <p:cNvSpPr>
            <a:spLocks noGrp="1"/>
          </p:cNvSpPr>
          <p:nvPr>
            <p:ph type="title"/>
          </p:nvPr>
        </p:nvSpPr>
        <p:spPr/>
        <p:txBody>
          <a:bodyPr/>
          <a:lstStyle/>
          <a:p>
            <a:r>
              <a:rPr lang="en-PE" dirty="0"/>
              <a:t>New York City – Business Environment</a:t>
            </a:r>
          </a:p>
        </p:txBody>
      </p:sp>
      <p:sp>
        <p:nvSpPr>
          <p:cNvPr id="3" name="Content Placeholder 2">
            <a:extLst>
              <a:ext uri="{FF2B5EF4-FFF2-40B4-BE49-F238E27FC236}">
                <a16:creationId xmlns:a16="http://schemas.microsoft.com/office/drawing/2014/main" id="{BF17FDC5-D26D-DD40-9F8E-BC078E49BCBA}"/>
              </a:ext>
            </a:extLst>
          </p:cNvPr>
          <p:cNvSpPr>
            <a:spLocks noGrp="1"/>
          </p:cNvSpPr>
          <p:nvPr>
            <p:ph idx="1"/>
          </p:nvPr>
        </p:nvSpPr>
        <p:spPr/>
        <p:txBody>
          <a:bodyPr/>
          <a:lstStyle/>
          <a:p>
            <a:r>
              <a:rPr lang="en-PE" dirty="0"/>
              <a:t>Competitive market</a:t>
            </a:r>
          </a:p>
          <a:p>
            <a:r>
              <a:rPr lang="en-PE" dirty="0"/>
              <a:t>High cost for doing business</a:t>
            </a:r>
          </a:p>
          <a:p>
            <a:r>
              <a:rPr lang="en-PE" dirty="0"/>
              <a:t>New business venture or expansion needs to be analysed carefully</a:t>
            </a:r>
          </a:p>
        </p:txBody>
      </p:sp>
    </p:spTree>
    <p:extLst>
      <p:ext uri="{BB962C8B-B14F-4D97-AF65-F5344CB8AC3E}">
        <p14:creationId xmlns:p14="http://schemas.microsoft.com/office/powerpoint/2010/main" val="277411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D8B2-F39A-AE4A-804A-C1E5F7D321A5}"/>
              </a:ext>
            </a:extLst>
          </p:cNvPr>
          <p:cNvSpPr>
            <a:spLocks noGrp="1"/>
          </p:cNvSpPr>
          <p:nvPr>
            <p:ph type="title"/>
          </p:nvPr>
        </p:nvSpPr>
        <p:spPr/>
        <p:txBody>
          <a:bodyPr/>
          <a:lstStyle/>
          <a:p>
            <a:r>
              <a:rPr lang="en-PE" dirty="0"/>
              <a:t>New York City - Cuisine</a:t>
            </a:r>
          </a:p>
        </p:txBody>
      </p:sp>
      <p:sp>
        <p:nvSpPr>
          <p:cNvPr id="3" name="Content Placeholder 2">
            <a:extLst>
              <a:ext uri="{FF2B5EF4-FFF2-40B4-BE49-F238E27FC236}">
                <a16:creationId xmlns:a16="http://schemas.microsoft.com/office/drawing/2014/main" id="{C7B9D2C5-3670-8642-973C-1DCE01BACFE9}"/>
              </a:ext>
            </a:extLst>
          </p:cNvPr>
          <p:cNvSpPr>
            <a:spLocks noGrp="1"/>
          </p:cNvSpPr>
          <p:nvPr>
            <p:ph idx="1"/>
          </p:nvPr>
        </p:nvSpPr>
        <p:spPr/>
        <p:txBody>
          <a:bodyPr/>
          <a:lstStyle/>
          <a:p>
            <a:r>
              <a:rPr lang="en-PE" dirty="0"/>
              <a:t>It’s a multicultural city and as well the cuisine. It’s food culture includes an array of international cuisines influenced by inmigrants:</a:t>
            </a:r>
          </a:p>
          <a:p>
            <a:pPr lvl="1"/>
            <a:r>
              <a:rPr lang="en-PE" dirty="0"/>
              <a:t>Central and Eastern European inmigrants: bagels, cheesecake, hot dogs, knishes and delicatessens</a:t>
            </a:r>
          </a:p>
          <a:p>
            <a:pPr lvl="1"/>
            <a:r>
              <a:rPr lang="en-PE" dirty="0"/>
              <a:t>Italian: pizza and pasta</a:t>
            </a:r>
          </a:p>
          <a:p>
            <a:pPr lvl="1"/>
            <a:r>
              <a:rPr lang="en-PE" dirty="0"/>
              <a:t>Jewish and Irish Inmigrants: pastrami and corned beef</a:t>
            </a:r>
          </a:p>
          <a:p>
            <a:pPr lvl="1"/>
            <a:r>
              <a:rPr lang="en-PE" dirty="0"/>
              <a:t>Chinese and oher asian cuisine.</a:t>
            </a:r>
          </a:p>
        </p:txBody>
      </p:sp>
    </p:spTree>
    <p:extLst>
      <p:ext uri="{BB962C8B-B14F-4D97-AF65-F5344CB8AC3E}">
        <p14:creationId xmlns:p14="http://schemas.microsoft.com/office/powerpoint/2010/main" val="153915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2F7E-BFAB-EC4E-845F-F0C559FE6E4E}"/>
              </a:ext>
            </a:extLst>
          </p:cNvPr>
          <p:cNvSpPr>
            <a:spLocks noGrp="1"/>
          </p:cNvSpPr>
          <p:nvPr>
            <p:ph type="title"/>
          </p:nvPr>
        </p:nvSpPr>
        <p:spPr/>
        <p:txBody>
          <a:bodyPr/>
          <a:lstStyle/>
          <a:p>
            <a:r>
              <a:rPr lang="en-PE" dirty="0"/>
              <a:t>Factors to study for deciding on location</a:t>
            </a:r>
          </a:p>
        </p:txBody>
      </p:sp>
      <p:sp>
        <p:nvSpPr>
          <p:cNvPr id="3" name="Content Placeholder 2">
            <a:extLst>
              <a:ext uri="{FF2B5EF4-FFF2-40B4-BE49-F238E27FC236}">
                <a16:creationId xmlns:a16="http://schemas.microsoft.com/office/drawing/2014/main" id="{80B78FDB-B491-9549-B49C-ED18E93EFECD}"/>
              </a:ext>
            </a:extLst>
          </p:cNvPr>
          <p:cNvSpPr>
            <a:spLocks noGrp="1"/>
          </p:cNvSpPr>
          <p:nvPr>
            <p:ph idx="1"/>
          </p:nvPr>
        </p:nvSpPr>
        <p:spPr/>
        <p:txBody>
          <a:bodyPr/>
          <a:lstStyle/>
          <a:p>
            <a:r>
              <a:rPr lang="en-PE" dirty="0"/>
              <a:t>NYC population</a:t>
            </a:r>
          </a:p>
          <a:p>
            <a:r>
              <a:rPr lang="en-PE" dirty="0"/>
              <a:t>NYC demographics</a:t>
            </a:r>
          </a:p>
          <a:p>
            <a:r>
              <a:rPr lang="en-PE" dirty="0"/>
              <a:t>Are there any farmers markets, wholesale markets, etc nearby so that he ingredients can be fresh purchased</a:t>
            </a:r>
          </a:p>
          <a:p>
            <a:r>
              <a:rPr lang="en-PE" dirty="0"/>
              <a:t>Segmentation</a:t>
            </a:r>
          </a:p>
          <a:p>
            <a:r>
              <a:rPr lang="en-PE" dirty="0"/>
              <a:t>Competition</a:t>
            </a:r>
          </a:p>
          <a:p>
            <a:endParaRPr lang="en-PE" dirty="0"/>
          </a:p>
        </p:txBody>
      </p:sp>
    </p:spTree>
    <p:extLst>
      <p:ext uri="{BB962C8B-B14F-4D97-AF65-F5344CB8AC3E}">
        <p14:creationId xmlns:p14="http://schemas.microsoft.com/office/powerpoint/2010/main" val="33408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p:spPr>
        <p:txBody>
          <a:bodyPr>
            <a:normAutofit/>
          </a:bodyPr>
          <a:lstStyle/>
          <a:p>
            <a:r>
              <a:rPr lang="en-PE" sz="3200" dirty="0"/>
              <a:t>Data description - 1</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p:spPr>
        <p:txBody>
          <a:bodyPr>
            <a:normAutofit/>
          </a:bodyPr>
          <a:lstStyle/>
          <a:p>
            <a:pPr marL="0" indent="0">
              <a:buNone/>
            </a:pPr>
            <a:r>
              <a:rPr lang="en-US" sz="1600" dirty="0" err="1">
                <a:solidFill>
                  <a:srgbClr val="FFFFFF"/>
                </a:solidFill>
              </a:rPr>
              <a:t>Neighbourhood</a:t>
            </a:r>
            <a:r>
              <a:rPr lang="en-US" sz="1600" dirty="0">
                <a:solidFill>
                  <a:srgbClr val="FFFFFF"/>
                </a:solidFill>
              </a:rPr>
              <a:t> has a total of 5 boroughs and 306 neighborhoods. In order to </a:t>
            </a:r>
            <a:r>
              <a:rPr lang="en-US" sz="1600" dirty="0" err="1">
                <a:solidFill>
                  <a:srgbClr val="FFFFFF"/>
                </a:solidFill>
              </a:rPr>
              <a:t>segement</a:t>
            </a:r>
            <a:r>
              <a:rPr lang="en-US" sz="1600" dirty="0">
                <a:solidFill>
                  <a:srgbClr val="FFFFFF"/>
                </a:solidFill>
              </a:rPr>
              <a:t> the neighborhoods and explore them, we will essentially need a dataset that contains the 5 boroughs and the neighborhoods that exist in each borough as well as the the latitude and </a:t>
            </a:r>
            <a:r>
              <a:rPr lang="en-US" sz="1600" dirty="0" err="1">
                <a:solidFill>
                  <a:srgbClr val="FFFFFF"/>
                </a:solidFill>
              </a:rPr>
              <a:t>logitude</a:t>
            </a:r>
            <a:r>
              <a:rPr lang="en-US" sz="1600" dirty="0">
                <a:solidFill>
                  <a:srgbClr val="FFFFFF"/>
                </a:solidFill>
              </a:rPr>
              <a:t> coordinates of each neighborhood. </a:t>
            </a:r>
          </a:p>
          <a:p>
            <a:endParaRPr lang="en-PE" sz="1600" dirty="0">
              <a:solidFill>
                <a:srgbClr val="FFFFFF"/>
              </a:solidFill>
            </a:endParaRPr>
          </a:p>
        </p:txBody>
      </p:sp>
      <p:sp>
        <p:nvSpPr>
          <p:cNvPr id="7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descr="page2image5210736">
            <a:extLst>
              <a:ext uri="{FF2B5EF4-FFF2-40B4-BE49-F238E27FC236}">
                <a16:creationId xmlns:a16="http://schemas.microsoft.com/office/drawing/2014/main" id="{A1241945-FA71-F643-9F24-33CE6A296D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3706" y="2168987"/>
            <a:ext cx="5638853" cy="25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4464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p:spPr>
        <p:txBody>
          <a:bodyPr>
            <a:normAutofit/>
          </a:bodyPr>
          <a:lstStyle/>
          <a:p>
            <a:r>
              <a:rPr lang="en-PE" sz="3200" dirty="0"/>
              <a:t>Data description - 2</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p:spPr>
        <p:txBody>
          <a:bodyPr>
            <a:normAutofit lnSpcReduction="10000"/>
          </a:bodyPr>
          <a:lstStyle/>
          <a:p>
            <a:pPr marL="0" indent="0">
              <a:buNone/>
            </a:pPr>
            <a:r>
              <a:rPr lang="en-US" sz="1600" dirty="0">
                <a:solidFill>
                  <a:srgbClr val="FFFFFF"/>
                </a:solidFill>
              </a:rPr>
              <a:t>Second data which will be used is the DOHMH Farmers Markets and Food Boxes dataset. In this we will be using the data of Farmers Markets. </a:t>
            </a:r>
          </a:p>
          <a:p>
            <a:pPr marL="0" indent="0">
              <a:buNone/>
            </a:pPr>
            <a:r>
              <a:rPr lang="en-US" sz="1600" dirty="0">
                <a:solidFill>
                  <a:srgbClr val="FFFFFF"/>
                </a:solidFill>
              </a:rPr>
              <a:t>A farmers' market is often defined as a public site used by two or more local or regional producers for the direct sale of farm products to consumers. In addition to fresh fruits and vegetables, markets may sell dairy products, fish, meat, baked goods, and other minimally processed foods. </a:t>
            </a:r>
          </a:p>
        </p:txBody>
      </p:sp>
      <p:sp>
        <p:nvSpPr>
          <p:cNvPr id="7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1" descr="page3image5218016">
            <a:extLst>
              <a:ext uri="{FF2B5EF4-FFF2-40B4-BE49-F238E27FC236}">
                <a16:creationId xmlns:a16="http://schemas.microsoft.com/office/drawing/2014/main" id="{6FD9E10F-4952-FC42-A4DF-740E120E1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587" y="2171700"/>
            <a:ext cx="5727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047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895AFC-0609-CB47-9AA6-ABDE7CC7C205}"/>
              </a:ext>
            </a:extLst>
          </p:cNvPr>
          <p:cNvSpPr>
            <a:spLocks noGrp="1"/>
          </p:cNvSpPr>
          <p:nvPr>
            <p:ph type="title"/>
          </p:nvPr>
        </p:nvSpPr>
        <p:spPr>
          <a:xfrm>
            <a:off x="810001" y="447188"/>
            <a:ext cx="3413084" cy="1559412"/>
          </a:xfrm>
        </p:spPr>
        <p:txBody>
          <a:bodyPr>
            <a:normAutofit/>
          </a:bodyPr>
          <a:lstStyle/>
          <a:p>
            <a:r>
              <a:rPr lang="en-PE" sz="3200" dirty="0"/>
              <a:t>Data description - 3</a:t>
            </a:r>
          </a:p>
        </p:txBody>
      </p:sp>
      <p:sp>
        <p:nvSpPr>
          <p:cNvPr id="3" name="Content Placeholder 2">
            <a:extLst>
              <a:ext uri="{FF2B5EF4-FFF2-40B4-BE49-F238E27FC236}">
                <a16:creationId xmlns:a16="http://schemas.microsoft.com/office/drawing/2014/main" id="{B7AED213-50C0-E546-B9A4-71E7EB2DFBE8}"/>
              </a:ext>
            </a:extLst>
          </p:cNvPr>
          <p:cNvSpPr>
            <a:spLocks noGrp="1"/>
          </p:cNvSpPr>
          <p:nvPr>
            <p:ph idx="1"/>
          </p:nvPr>
        </p:nvSpPr>
        <p:spPr>
          <a:xfrm>
            <a:off x="818713" y="2413000"/>
            <a:ext cx="3404372" cy="3632200"/>
          </a:xfrm>
        </p:spPr>
        <p:txBody>
          <a:bodyPr anchor="t">
            <a:normAutofit/>
          </a:bodyPr>
          <a:lstStyle/>
          <a:p>
            <a:pPr>
              <a:buFont typeface="+mj-lt"/>
              <a:buAutoNum type="arabicPeriod"/>
            </a:pPr>
            <a:r>
              <a:rPr lang="en-US" sz="1600" dirty="0">
                <a:solidFill>
                  <a:srgbClr val="FFFFFF"/>
                </a:solidFill>
              </a:rPr>
              <a:t>New York Population </a:t>
            </a:r>
          </a:p>
          <a:p>
            <a:pPr>
              <a:buFont typeface="+mj-lt"/>
              <a:buAutoNum type="arabicPeriod"/>
            </a:pPr>
            <a:r>
              <a:rPr lang="en-US" sz="1600" dirty="0">
                <a:solidFill>
                  <a:srgbClr val="FFFFFF"/>
                </a:solidFill>
              </a:rPr>
              <a:t>New York City Demographics </a:t>
            </a:r>
          </a:p>
          <a:p>
            <a:pPr>
              <a:buFont typeface="+mj-lt"/>
              <a:buAutoNum type="arabicPeriod"/>
            </a:pPr>
            <a:r>
              <a:rPr lang="en-US" sz="1600" dirty="0">
                <a:solidFill>
                  <a:srgbClr val="FFFFFF"/>
                </a:solidFill>
              </a:rPr>
              <a:t>Cuisine of New York city </a:t>
            </a:r>
          </a:p>
        </p:txBody>
      </p:sp>
      <p:sp>
        <p:nvSpPr>
          <p:cNvPr id="7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BF6A9AF-D36C-C343-BB69-95AC6771EB93}"/>
              </a:ext>
            </a:extLst>
          </p:cNvPr>
          <p:cNvSpPr/>
          <p:nvPr/>
        </p:nvSpPr>
        <p:spPr>
          <a:xfrm>
            <a:off x="5628365" y="2413000"/>
            <a:ext cx="5103803" cy="2031325"/>
          </a:xfrm>
          <a:prstGeom prst="rect">
            <a:avLst/>
          </a:prstGeom>
        </p:spPr>
        <p:txBody>
          <a:bodyPr wrap="square">
            <a:spAutoFit/>
          </a:bodyPr>
          <a:lstStyle/>
          <a:p>
            <a:r>
              <a:rPr lang="en-US" dirty="0"/>
              <a:t>https://</a:t>
            </a:r>
            <a:r>
              <a:rPr lang="en-US" dirty="0" err="1"/>
              <a:t>en.wikipedia.org</a:t>
            </a:r>
            <a:r>
              <a:rPr lang="en-US" dirty="0"/>
              <a:t>/wiki/</a:t>
            </a:r>
            <a:r>
              <a:rPr lang="en-US" dirty="0" err="1"/>
              <a:t>New_York_City</a:t>
            </a:r>
            <a:r>
              <a:rPr lang="en-US" dirty="0"/>
              <a:t> https://</a:t>
            </a:r>
            <a:r>
              <a:rPr lang="en-US" dirty="0" err="1"/>
              <a:t>en.wikipedia.org</a:t>
            </a:r>
            <a:r>
              <a:rPr lang="en-US" dirty="0"/>
              <a:t>/wiki/</a:t>
            </a:r>
            <a:r>
              <a:rPr lang="en-US" dirty="0" err="1"/>
              <a:t>Economy_of_New_York_City</a:t>
            </a:r>
            <a:r>
              <a:rPr lang="en-US" dirty="0"/>
              <a:t> https://</a:t>
            </a:r>
            <a:r>
              <a:rPr lang="en-US" dirty="0" err="1"/>
              <a:t>en.wikipedia.org</a:t>
            </a:r>
            <a:r>
              <a:rPr lang="en-US" dirty="0"/>
              <a:t>/wiki/</a:t>
            </a:r>
            <a:r>
              <a:rPr lang="en-US" dirty="0" err="1"/>
              <a:t>Portal:New_York_City</a:t>
            </a:r>
            <a:r>
              <a:rPr lang="en-US" dirty="0"/>
              <a:t> https://</a:t>
            </a:r>
            <a:r>
              <a:rPr lang="en-US" dirty="0" err="1"/>
              <a:t>en.wikipedia.org</a:t>
            </a:r>
            <a:r>
              <a:rPr lang="en-US" dirty="0"/>
              <a:t>/wiki/</a:t>
            </a:r>
            <a:r>
              <a:rPr lang="en-US" dirty="0" err="1"/>
              <a:t>Cuisine_of_New_York_City</a:t>
            </a:r>
            <a:r>
              <a:rPr lang="en-US" dirty="0"/>
              <a:t> </a:t>
            </a:r>
          </a:p>
        </p:txBody>
      </p:sp>
    </p:spTree>
    <p:extLst>
      <p:ext uri="{BB962C8B-B14F-4D97-AF65-F5344CB8AC3E}">
        <p14:creationId xmlns:p14="http://schemas.microsoft.com/office/powerpoint/2010/main" val="60634041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TotalTime>
  <Words>1260</Words>
  <Application>Microsoft Macintosh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The battle of neighbourhoods</vt:lpstr>
      <vt:lpstr>Introduction</vt:lpstr>
      <vt:lpstr>New York City - Facts</vt:lpstr>
      <vt:lpstr>New York City – Business Environment</vt:lpstr>
      <vt:lpstr>New York City - Cuisine</vt:lpstr>
      <vt:lpstr>Factors to study for deciding on location</vt:lpstr>
      <vt:lpstr>Data description - 1</vt:lpstr>
      <vt:lpstr>Data description - 2</vt:lpstr>
      <vt:lpstr>Data description - 3</vt:lpstr>
      <vt:lpstr>Data description - 4</vt:lpstr>
      <vt:lpstr>Analytics approach</vt:lpstr>
      <vt:lpstr>Methodology 1</vt:lpstr>
      <vt:lpstr>Methodology 2</vt:lpstr>
      <vt:lpstr>Methodology 3</vt:lpstr>
      <vt:lpstr>Methodology 4</vt:lpstr>
      <vt:lpstr>Results</vt:lpstr>
      <vt:lpstr>Discussion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Michelle  Chang Xie</dc:creator>
  <cp:lastModifiedBy>Michelle  Chang Xie</cp:lastModifiedBy>
  <cp:revision>2</cp:revision>
  <dcterms:created xsi:type="dcterms:W3CDTF">2020-07-21T04:31:37Z</dcterms:created>
  <dcterms:modified xsi:type="dcterms:W3CDTF">2020-07-21T04:35:40Z</dcterms:modified>
</cp:coreProperties>
</file>