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7456" userDrawn="1">
          <p15:clr>
            <a:srgbClr val="A4A3A4"/>
          </p15:clr>
        </p15:guide>
        <p15:guide id="2" orient="horz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94"/>
  </p:normalViewPr>
  <p:slideViewPr>
    <p:cSldViewPr>
      <p:cViewPr varScale="1">
        <p:scale>
          <a:sx n="15" d="100"/>
          <a:sy n="15" d="100"/>
        </p:scale>
        <p:origin x="-1104" y="-88"/>
      </p:cViewPr>
      <p:guideLst>
        <p:guide orient="horz" pos="10368"/>
        <p:guide pos="27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26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7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36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0CB5A8CA-2EB8-4EB5-9B19-71726DAC6747}"/>
              </a:ext>
            </a:extLst>
          </p:cNvPr>
          <p:cNvSpPr/>
          <p:nvPr/>
        </p:nvSpPr>
        <p:spPr>
          <a:xfrm>
            <a:off x="31515923" y="20425785"/>
            <a:ext cx="11693330" cy="388621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2138FA9-26F0-45C3-BDCD-A3F2C8FABD35}"/>
              </a:ext>
            </a:extLst>
          </p:cNvPr>
          <p:cNvSpPr txBox="1"/>
          <p:nvPr/>
        </p:nvSpPr>
        <p:spPr>
          <a:xfrm>
            <a:off x="32967496" y="20033902"/>
            <a:ext cx="839958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r-Latn-RS" sz="5400" dirty="0" smtClean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Pravci daljeg istraživanja</a:t>
            </a:r>
            <a:endParaRPr lang="en-US" sz="5400" dirty="0">
              <a:solidFill>
                <a:srgbClr val="C00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9228" y="381000"/>
            <a:ext cx="43172744" cy="320802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914400" y="762000"/>
            <a:ext cx="41986200" cy="3590208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992203" y="5211558"/>
            <a:ext cx="11896131" cy="6597400"/>
            <a:chOff x="914400" y="6478996"/>
            <a:chExt cx="11658600" cy="6901780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>
            <a:xfrm>
              <a:off x="914400" y="6762267"/>
              <a:ext cx="11658600" cy="66185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3650" y="6478996"/>
              <a:ext cx="8588028" cy="9659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r-Latn-RS" sz="5400" dirty="0" smtClean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Opis problema i motivacija</a:t>
              </a:r>
              <a:endPara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418701" y="14424343"/>
            <a:ext cx="11571897" cy="4504729"/>
            <a:chOff x="845736" y="18217490"/>
            <a:chExt cx="11929274" cy="7827920"/>
          </a:xfrm>
        </p:grpSpPr>
        <p:sp>
          <p:nvSpPr>
            <p:cNvPr id="44" name="Rectangle 43"/>
            <p:cNvSpPr/>
            <p:nvPr/>
          </p:nvSpPr>
          <p:spPr>
            <a:xfrm>
              <a:off x="845736" y="18895071"/>
              <a:ext cx="11929274" cy="715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57236" y="18217490"/>
              <a:ext cx="5389812" cy="16044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r-Latn-RS" sz="5400" dirty="0" smtClean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Reference</a:t>
              </a:r>
              <a:endPara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31212633" y="5643979"/>
            <a:ext cx="11645851" cy="7767221"/>
          </a:xfrm>
          <a:prstGeom prst="rect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190495" y="1055082"/>
            <a:ext cx="39242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3200" b="1" dirty="0" smtClean="0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ČITANJE SA USANA </a:t>
            </a:r>
            <a:endParaRPr lang="en-US" sz="13200" b="1" dirty="0">
              <a:ln w="3175">
                <a:noFill/>
              </a:ln>
              <a:solidFill>
                <a:srgbClr val="C00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85001" y="5182314"/>
            <a:ext cx="9601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r-Latn-RS" sz="5400" dirty="0" smtClean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Zaključak i uočeni nedostatci</a:t>
            </a:r>
            <a:endParaRPr lang="en-US" sz="5400" dirty="0">
              <a:solidFill>
                <a:srgbClr val="C00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52395" y="2565538"/>
            <a:ext cx="3362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6000" b="1" dirty="0" smtClean="0">
                <a:latin typeface="Bangla MN" charset="0"/>
                <a:ea typeface="Bangla MN" charset="0"/>
                <a:cs typeface="Bangla MN" charset="0"/>
              </a:rPr>
              <a:t>Milena Laketić, Vladimir Antonić</a:t>
            </a:r>
            <a:endParaRPr lang="en-US" sz="6000" b="1" baseline="30000" dirty="0">
              <a:latin typeface="Bangla MN" charset="0"/>
              <a:ea typeface="Bangla MN" charset="0"/>
              <a:cs typeface="Bangla MN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3090909" y="19050000"/>
            <a:ext cx="17712132" cy="13106412"/>
            <a:chOff x="939939" y="20148725"/>
            <a:chExt cx="11616995" cy="9845368"/>
          </a:xfrm>
        </p:grpSpPr>
        <p:sp>
          <p:nvSpPr>
            <p:cNvPr id="41" name="Rectangle 40"/>
            <p:cNvSpPr/>
            <p:nvPr/>
          </p:nvSpPr>
          <p:spPr>
            <a:xfrm>
              <a:off x="939939" y="20347496"/>
              <a:ext cx="11616995" cy="964659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96280" y="20148725"/>
              <a:ext cx="2500657" cy="69359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Results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ABD6380-F16B-42AE-AB20-AED81D8BA8F5}"/>
              </a:ext>
            </a:extLst>
          </p:cNvPr>
          <p:cNvSpPr txBox="1"/>
          <p:nvPr/>
        </p:nvSpPr>
        <p:spPr>
          <a:xfrm>
            <a:off x="1190495" y="3581201"/>
            <a:ext cx="3629223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000" i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Fakultet </a:t>
            </a:r>
            <a:r>
              <a:rPr lang="sr-Latn-RS" sz="4000" i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Tehničkih </a:t>
            </a:r>
            <a:r>
              <a:rPr lang="en-US" sz="4000" i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N</a:t>
            </a:r>
            <a:r>
              <a:rPr lang="sr-Latn-RS" sz="4000" i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auka, Novi Sad</a:t>
            </a:r>
          </a:p>
          <a:p>
            <a:endParaRPr lang="en-US" sz="3600" dirty="0">
              <a:latin typeface="Bangla MN" charset="0"/>
              <a:ea typeface="Bangla MN" charset="0"/>
              <a:cs typeface="Bangla MN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038160" y="12680805"/>
            <a:ext cx="11850174" cy="12649340"/>
            <a:chOff x="914401" y="19322000"/>
            <a:chExt cx="11609976" cy="12682000"/>
          </a:xfrm>
          <a:solidFill>
            <a:schemeClr val="bg1"/>
          </a:solidFill>
        </p:grpSpPr>
        <p:sp>
          <p:nvSpPr>
            <p:cNvPr id="35" name="Rectangle 34"/>
            <p:cNvSpPr/>
            <p:nvPr/>
          </p:nvSpPr>
          <p:spPr>
            <a:xfrm>
              <a:off x="914401" y="19784857"/>
              <a:ext cx="11609976" cy="122191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sr-Latn-RS" dirty="0" smtClean="0"/>
                <a:t> 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41126" y="19322000"/>
              <a:ext cx="4894688" cy="92571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r-Latn-RS" sz="5400" dirty="0" smtClean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Skup podataka</a:t>
              </a:r>
              <a:endPara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F3A17757-1132-41D3-B375-A1C6758D8BC6}"/>
              </a:ext>
            </a:extLst>
          </p:cNvPr>
          <p:cNvGrpSpPr/>
          <p:nvPr/>
        </p:nvGrpSpPr>
        <p:grpSpPr>
          <a:xfrm>
            <a:off x="12658344" y="5146133"/>
            <a:ext cx="18153841" cy="13751467"/>
            <a:chOff x="12617171" y="23655526"/>
            <a:chExt cx="18153841" cy="9302820"/>
          </a:xfrm>
        </p:grpSpPr>
        <p:grpSp>
          <p:nvGrpSpPr>
            <p:cNvPr id="6" name="Group 5"/>
            <p:cNvGrpSpPr/>
            <p:nvPr/>
          </p:nvGrpSpPr>
          <p:grpSpPr>
            <a:xfrm>
              <a:off x="13058880" y="23655526"/>
              <a:ext cx="17712132" cy="9302820"/>
              <a:chOff x="13536444" y="20896891"/>
              <a:chExt cx="13899016" cy="1229072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3536444" y="21566383"/>
                <a:ext cx="13899016" cy="11621234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8210300" y="20896891"/>
                <a:ext cx="4006297" cy="12198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sr-Latn-RS" sz="5400" dirty="0" smtClean="0">
                    <a:solidFill>
                      <a:srgbClr val="C00000"/>
                    </a:solidFill>
                    <a:latin typeface="Bangla MN" charset="0"/>
                    <a:ea typeface="Bangla MN" charset="0"/>
                    <a:cs typeface="Bangla MN" charset="0"/>
                  </a:rPr>
                  <a:t>Metod</a:t>
                </a:r>
                <a:endParaRPr lang="en-U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2617171" y="24652546"/>
              <a:ext cx="181140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81012">
                <a:spcAft>
                  <a:spcPts val="4000"/>
                </a:spcAft>
              </a:pPr>
              <a:r>
                <a:rPr lang="en-US" sz="4400" dirty="0">
                  <a:latin typeface="Al Bayan Plain" charset="-78"/>
                  <a:ea typeface="Al Bayan Plain" charset="-78"/>
                  <a:cs typeface="Al Bayan Plain" charset="-78"/>
                </a:rPr>
                <a:t> 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05F8FE6-358E-B041-960A-E8BB7198256E}"/>
              </a:ext>
            </a:extLst>
          </p:cNvPr>
          <p:cNvSpPr txBox="1"/>
          <p:nvPr/>
        </p:nvSpPr>
        <p:spPr>
          <a:xfrm>
            <a:off x="4350692" y="25611827"/>
            <a:ext cx="5302415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Metod</a:t>
            </a:r>
            <a:endParaRPr lang="en-US" sz="5400" dirty="0">
              <a:solidFill>
                <a:srgbClr val="C00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4600" y="6134888"/>
            <a:ext cx="4571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5095" y="6248400"/>
            <a:ext cx="11467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 smtClean="0"/>
              <a:t>Cilj</a:t>
            </a:r>
            <a:r>
              <a:rPr lang="en-US" sz="2800" dirty="0" smtClean="0"/>
              <a:t> </a:t>
            </a:r>
            <a:r>
              <a:rPr lang="sr-Latn-RS" sz="2800" dirty="0" smtClean="0"/>
              <a:t>projekta je prepoznavanje izgovorenih reči na snimku koristeći samo vizuelne podatke (bez upotrebe zvuka). Motivacija za pravljenje ovakvog softera je povećavanje dostupnosti informacija korisnicima sa posebnim potrebama kao i jasnije razumevanje u komunikaciji tokom buke. Takođe, našao bi upotrebu i u sistemima za video nadzor za razumevanje izgovorenog. </a:t>
            </a:r>
          </a:p>
          <a:p>
            <a:pPr algn="just"/>
            <a:endParaRPr lang="sr-Latn-RS" sz="2800" dirty="0"/>
          </a:p>
          <a:p>
            <a:pPr algn="just"/>
            <a:r>
              <a:rPr lang="sr-Latn-RS" sz="2800" dirty="0" smtClean="0"/>
              <a:t>Ulaz u sistem predstavlja video, a izlaz reči koje je program detektovao kao izgovorene.  Video mora biti određenog formata (25fps, trajanje 3s)  i reči koje su izgovorene moraju odgovarati korišćenom rečniku.	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9596" y="13979989"/>
            <a:ext cx="112613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 smtClean="0"/>
              <a:t>Korišćen </a:t>
            </a:r>
            <a:r>
              <a:rPr lang="sr-Latn-RS" sz="2800" dirty="0"/>
              <a:t>je </a:t>
            </a:r>
            <a:r>
              <a:rPr lang="sr-Latn-RS" sz="2800" i="1" dirty="0" smtClean="0"/>
              <a:t>GRID </a:t>
            </a:r>
            <a:r>
              <a:rPr lang="sr-Latn-RS" sz="2800" i="1" dirty="0"/>
              <a:t>audiovisual sentence </a:t>
            </a:r>
            <a:r>
              <a:rPr lang="sr-Latn-RS" sz="2800" i="1" dirty="0" smtClean="0"/>
              <a:t>corpus </a:t>
            </a:r>
            <a:r>
              <a:rPr lang="en-US" sz="2800" dirty="0" smtClean="0"/>
              <a:t>[1].</a:t>
            </a:r>
            <a:r>
              <a:rPr lang="sr-Latn-RS" sz="2800" dirty="0" smtClean="0"/>
              <a:t> Ovak skup podataka sastoji se od 1000 snimaka za svaku od 34 različite osobe. Svaki snimak je dužine tri sekunde i 25fps. Rečenice </a:t>
            </a:r>
            <a:r>
              <a:rPr lang="sr-Latn-RS" sz="2800" dirty="0"/>
              <a:t>koje su izgovorene </a:t>
            </a:r>
            <a:r>
              <a:rPr lang="sr-Latn-RS" sz="2800" dirty="0" smtClean="0"/>
              <a:t>se sastoje od tačno 6 reči su  formatu: </a:t>
            </a:r>
            <a:endParaRPr lang="sr-Latn-RS" sz="2800" dirty="0"/>
          </a:p>
          <a:p>
            <a:pPr algn="ctr"/>
            <a:r>
              <a:rPr lang="en-US" sz="3200" b="1" dirty="0" smtClean="0"/>
              <a:t>[</a:t>
            </a:r>
            <a:r>
              <a:rPr lang="en-US" sz="3200" b="1" dirty="0" err="1" smtClean="0"/>
              <a:t>komanda</a:t>
            </a:r>
            <a:r>
              <a:rPr lang="en-US" sz="3200" b="1" dirty="0" smtClean="0"/>
              <a:t>] [</a:t>
            </a:r>
            <a:r>
              <a:rPr lang="en-US" sz="3200" b="1" dirty="0" err="1" smtClean="0"/>
              <a:t>boja</a:t>
            </a:r>
            <a:r>
              <a:rPr lang="en-US" sz="3200" b="1" dirty="0" smtClean="0"/>
              <a:t>] [</a:t>
            </a:r>
            <a:r>
              <a:rPr lang="en-US" sz="3200" b="1" dirty="0" err="1" smtClean="0"/>
              <a:t>predlog</a:t>
            </a:r>
            <a:r>
              <a:rPr lang="en-US" sz="3200" b="1" dirty="0" smtClean="0"/>
              <a:t>] [</a:t>
            </a:r>
            <a:r>
              <a:rPr lang="en-US" sz="3200" b="1" dirty="0" err="1" smtClean="0"/>
              <a:t>slovo</a:t>
            </a:r>
            <a:r>
              <a:rPr lang="en-US" sz="3200" b="1" dirty="0" smtClean="0"/>
              <a:t>] [</a:t>
            </a:r>
            <a:r>
              <a:rPr lang="en-US" sz="3200" b="1" dirty="0" err="1" smtClean="0"/>
              <a:t>broj</a:t>
            </a:r>
            <a:r>
              <a:rPr lang="en-US" sz="3200" b="1" dirty="0" smtClean="0"/>
              <a:t>] [</a:t>
            </a:r>
            <a:r>
              <a:rPr lang="en-US" sz="3200" b="1" dirty="0" err="1" smtClean="0"/>
              <a:t>pridev</a:t>
            </a:r>
            <a:r>
              <a:rPr lang="en-US" sz="3200" b="1" dirty="0" smtClean="0"/>
              <a:t>]</a:t>
            </a:r>
            <a:endParaRPr lang="sr-Latn-RS" sz="3200" b="1" dirty="0" smtClean="0"/>
          </a:p>
          <a:p>
            <a:pPr algn="ctr"/>
            <a:endParaRPr lang="sr-Latn-RS" sz="3200" b="1" dirty="0" smtClean="0"/>
          </a:p>
          <a:p>
            <a:r>
              <a:rPr lang="en-US" sz="2800" dirty="0" smtClean="0"/>
              <a:t>Re</a:t>
            </a:r>
            <a:r>
              <a:rPr lang="sr-Latn-RS" sz="2800" dirty="0" smtClean="0"/>
              <a:t>čnik se sastoji od 51 reči prikazane u Tabeli 1.</a:t>
            </a:r>
            <a:endParaRPr lang="en-US" sz="2800" dirty="0" smtClean="0"/>
          </a:p>
          <a:p>
            <a:endParaRPr lang="sr-Latn-RS" sz="2800" dirty="0"/>
          </a:p>
          <a:p>
            <a:r>
              <a:rPr lang="sr-Latn-RS" sz="2800" i="1" dirty="0" smtClean="0"/>
              <a:t> </a:t>
            </a:r>
            <a:endParaRPr lang="en-US" sz="28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594265" y="15549649"/>
            <a:ext cx="11146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 smtClean="0"/>
              <a:t>1.http</a:t>
            </a:r>
            <a:r>
              <a:rPr lang="sr-Latn-RS" sz="2800" dirty="0"/>
              <a:t>://spandh.dcs.shef.ac.uk/gridcorpus//?</a:t>
            </a:r>
            <a:r>
              <a:rPr lang="sr-Latn-RS" sz="2800" dirty="0" smtClean="0"/>
              <a:t>fbclid=IwAR0kJ5duw8cDxNOhHrHhnPrUO_irPe0JXOxhS6jBN_1X3WO5PVndp5XDbJ8</a:t>
            </a:r>
            <a:endParaRPr lang="en-US" sz="2800" dirty="0" smtClean="0"/>
          </a:p>
          <a:p>
            <a:r>
              <a:rPr lang="en-US" sz="2800" b="1" dirty="0" smtClean="0"/>
              <a:t>GRID CORPUS DATASET</a:t>
            </a:r>
            <a:endParaRPr lang="en-US" sz="28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98375"/>
              </p:ext>
            </p:extLst>
          </p:nvPr>
        </p:nvGraphicFramePr>
        <p:xfrm>
          <a:off x="1309596" y="17409222"/>
          <a:ext cx="10610475" cy="3627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60000"/>
                    </a:srgbClr>
                  </a:outerShdw>
                </a:effectLst>
                <a:tableStyleId>{9DCAF9ED-07DC-4A11-8D7F-57B35C25682E}</a:tableStyleId>
              </a:tblPr>
              <a:tblGrid>
                <a:gridCol w="4438275"/>
                <a:gridCol w="6172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sr-Latn-RS" sz="2800" dirty="0" smtClean="0"/>
                        <a:t>Tip reči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800" dirty="0" smtClean="0"/>
                        <a:t>Reči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800" dirty="0" smtClean="0"/>
                        <a:t>Komanda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sr-Latn-RS" sz="2800" dirty="0" smtClean="0"/>
                        <a:t>in, lay,</a:t>
                      </a:r>
                      <a:r>
                        <a:rPr lang="sr-Latn-RS" sz="2800" baseline="0" dirty="0" smtClean="0"/>
                        <a:t> place, set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800" dirty="0" smtClean="0"/>
                        <a:t>Boja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sr-Latn-RS" sz="2800" dirty="0" smtClean="0"/>
                        <a:t>lue, green, red, white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800" dirty="0" smtClean="0"/>
                        <a:t>Predlog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at, by, in, with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800" dirty="0" smtClean="0"/>
                        <a:t>Slovo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A-Z, </a:t>
                      </a:r>
                      <a:r>
                        <a:rPr lang="sr-Latn-RS" sz="2800" dirty="0" smtClean="0"/>
                        <a:t>bez </a:t>
                      </a:r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800" dirty="0" smtClean="0"/>
                        <a:t>Broj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800" dirty="0" smtClean="0"/>
                        <a:t>0</a:t>
                      </a:r>
                      <a:r>
                        <a:rPr lang="sr-Latn-RS" sz="2800" baseline="0" dirty="0" smtClean="0"/>
                        <a:t> - 9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800" dirty="0" smtClean="0"/>
                        <a:t>Pridev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again, now, please, soon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86000" y="212598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dirty="0" smtClean="0"/>
              <a:t>Tabela 1. Rečnik Grid dataset-a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47696" y="21909029"/>
            <a:ext cx="1082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 smtClean="0"/>
              <a:t>Ukoliko se izostavi osoba 21 za koju su snimci oštećeni, skup podataka se sastoji od 6000 reči izgovorenih po osobi, što rezultuje skupom od 198 000 rečenica.</a:t>
            </a:r>
            <a:endParaRPr lang="en-US" sz="2800" dirty="0" smtClean="0"/>
          </a:p>
          <a:p>
            <a:r>
              <a:rPr lang="en-US" sz="2800" dirty="0" err="1" smtClean="0"/>
              <a:t>Skup</a:t>
            </a:r>
            <a:r>
              <a:rPr lang="en-US" sz="2800" dirty="0" smtClean="0"/>
              <a:t> </a:t>
            </a:r>
            <a:r>
              <a:rPr lang="en-US" sz="2800" dirty="0" err="1" smtClean="0"/>
              <a:t>podataka</a:t>
            </a:r>
            <a:r>
              <a:rPr lang="en-US" sz="2800" dirty="0" smtClean="0"/>
              <a:t> </a:t>
            </a:r>
            <a:r>
              <a:rPr lang="en-US" sz="2800" dirty="0" err="1" smtClean="0"/>
              <a:t>podeljen</a:t>
            </a:r>
            <a:r>
              <a:rPr lang="en-US" sz="2800" dirty="0" smtClean="0"/>
              <a:t> je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trening</a:t>
            </a:r>
            <a:r>
              <a:rPr lang="en-US" sz="2800" dirty="0" smtClean="0"/>
              <a:t>, </a:t>
            </a:r>
            <a:r>
              <a:rPr lang="en-US" sz="2800" dirty="0" err="1" smtClean="0"/>
              <a:t>validacioni</a:t>
            </a:r>
            <a:r>
              <a:rPr lang="en-US" sz="2800" dirty="0" smtClean="0"/>
              <a:t> I test </a:t>
            </a:r>
            <a:r>
              <a:rPr lang="en-US" sz="2800" dirty="0" err="1" smtClean="0"/>
              <a:t>skup</a:t>
            </a:r>
            <a:r>
              <a:rPr lang="en-US" sz="2800" dirty="0" smtClean="0"/>
              <a:t> u </a:t>
            </a:r>
            <a:r>
              <a:rPr lang="en-US" sz="2800" dirty="0" err="1" smtClean="0"/>
              <a:t>odnosu</a:t>
            </a:r>
            <a:r>
              <a:rPr lang="en-US" sz="2800" dirty="0" smtClean="0"/>
              <a:t> </a:t>
            </a:r>
            <a:r>
              <a:rPr lang="sr-Latn-RS" sz="2800" dirty="0" smtClean="0"/>
              <a:t> </a:t>
            </a:r>
            <a:r>
              <a:rPr lang="en-US" sz="2800" dirty="0" smtClean="0"/>
              <a:t>70:15:15 </a:t>
            </a:r>
            <a:r>
              <a:rPr lang="en-US" sz="2800" dirty="0" err="1" smtClean="0"/>
              <a:t>respektivno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26670000"/>
            <a:ext cx="116565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/>
              <a:t>Program će vršiti prepoznavanje na nivou jedne reči.</a:t>
            </a:r>
            <a:endParaRPr lang="en-US" sz="2800" dirty="0"/>
          </a:p>
          <a:p>
            <a:r>
              <a:rPr lang="en-US" sz="2800" dirty="0" err="1" smtClean="0"/>
              <a:t>Svaki</a:t>
            </a:r>
            <a:r>
              <a:rPr lang="en-US" sz="2800" dirty="0" smtClean="0"/>
              <a:t> </a:t>
            </a:r>
            <a:r>
              <a:rPr lang="en-US" sz="2800" dirty="0" err="1" smtClean="0"/>
              <a:t>ulazni</a:t>
            </a:r>
            <a:r>
              <a:rPr lang="en-US" sz="2800" dirty="0" smtClean="0"/>
              <a:t> video </a:t>
            </a:r>
            <a:r>
              <a:rPr lang="en-US" sz="2800" dirty="0" err="1" smtClean="0"/>
              <a:t>prolazi</a:t>
            </a:r>
            <a:r>
              <a:rPr lang="en-US" sz="2800" dirty="0" smtClean="0"/>
              <a:t> </a:t>
            </a:r>
            <a:r>
              <a:rPr lang="en-US" sz="2800" dirty="0" err="1" smtClean="0"/>
              <a:t>kroz</a:t>
            </a:r>
            <a:r>
              <a:rPr lang="en-US" sz="2800" dirty="0" smtClean="0"/>
              <a:t> </a:t>
            </a:r>
            <a:r>
              <a:rPr lang="en-US" sz="2800" dirty="0" err="1" smtClean="0"/>
              <a:t>slede</a:t>
            </a:r>
            <a:r>
              <a:rPr lang="sr-Latn-RS" sz="2800" dirty="0" smtClean="0"/>
              <a:t>će faze:</a:t>
            </a:r>
          </a:p>
          <a:p>
            <a:pPr marL="514350" indent="-514350">
              <a:buAutoNum type="arabicPeriod"/>
            </a:pPr>
            <a:endParaRPr lang="en-US" sz="2800" dirty="0" smtClean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14" y="27957529"/>
            <a:ext cx="6781800" cy="281924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01899" y="29718000"/>
            <a:ext cx="38950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90495" y="30812851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Slika</a:t>
            </a:r>
            <a:r>
              <a:rPr lang="en-US" sz="2000" dirty="0" smtClean="0"/>
              <a:t> 1. </a:t>
            </a:r>
            <a:r>
              <a:rPr lang="en-US" sz="2000" dirty="0" err="1" smtClean="0"/>
              <a:t>Klasifikovanje</a:t>
            </a:r>
            <a:r>
              <a:rPr lang="en-US" sz="2000" dirty="0" smtClean="0"/>
              <a:t> </a:t>
            </a:r>
            <a:r>
              <a:rPr lang="en-US" sz="2000" dirty="0" err="1" smtClean="0"/>
              <a:t>izgovorene</a:t>
            </a:r>
            <a:r>
              <a:rPr lang="en-US" sz="2000" dirty="0" smtClean="0"/>
              <a:t> re</a:t>
            </a:r>
            <a:r>
              <a:rPr lang="sr-Latn-RS" sz="2000" dirty="0" smtClean="0"/>
              <a:t>či na osnovu skupa ulaznih frejmova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3563600" y="6848301"/>
            <a:ext cx="16916400" cy="121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 smtClean="0"/>
              <a:t>Faze u klasifikaciji reči: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r-Latn-RS" sz="2800" b="1" dirty="0" smtClean="0"/>
              <a:t>Grupisanje ulaznog videa po frejmovima, tako da svaki skup frejmova odgovara jednoj izgovorenoj reči</a:t>
            </a:r>
          </a:p>
          <a:p>
            <a:pPr algn="just"/>
            <a:r>
              <a:rPr lang="sr-Latn-RS" sz="2800" dirty="0"/>
              <a:t> </a:t>
            </a:r>
            <a:r>
              <a:rPr lang="sr-Latn-RS" sz="2800" dirty="0" smtClean="0"/>
              <a:t>     Ovaj postupak je omogućen samim skupom podataka gde uz svaki video dolazi i .align fajl u kom je definisano za svaku izgovorenu reč njen početni i krajnji frejm. Na osnovu ovog fajla moguće je grupisati frejmove iz svakog videa tako da svaki skup predstavlja jednu izgovorenu reč.  </a:t>
            </a:r>
          </a:p>
          <a:p>
            <a:pPr algn="just"/>
            <a:endParaRPr lang="sr-Latn-RS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sr-Latn-RS" sz="2800" b="1" dirty="0" smtClean="0"/>
              <a:t>Prosleđivanje grupe frejmova istreniranom VGG Face modelu </a:t>
            </a:r>
          </a:p>
          <a:p>
            <a:pPr algn="just"/>
            <a:r>
              <a:rPr lang="sr-Latn-RS" sz="2800" b="1" dirty="0"/>
              <a:t> </a:t>
            </a:r>
            <a:r>
              <a:rPr lang="sr-Latn-RS" sz="2800" b="1" dirty="0" smtClean="0"/>
              <a:t>     </a:t>
            </a:r>
            <a:r>
              <a:rPr lang="sr-Latn-RS" sz="2800" dirty="0" smtClean="0"/>
              <a:t>Svaki skup frejmova napravljen u prethodnom koraku se prosleđuje VGG Face modelu</a:t>
            </a:r>
            <a:r>
              <a:rPr lang="sr-Latn-RS" sz="2800" b="1" dirty="0" smtClean="0"/>
              <a:t> </a:t>
            </a:r>
            <a:r>
              <a:rPr lang="sr-Latn-RS" sz="2800" dirty="0" smtClean="0"/>
              <a:t>iz kog su isključena poslednja 3 potpuno povezana layer-a. Za svaki skup frejmova kreira se jedan feature kao izlaz iz mreže, dimenzije feature su broj frejmova u skupu x 512 </a:t>
            </a:r>
          </a:p>
          <a:p>
            <a:pPr algn="just"/>
            <a:r>
              <a:rPr lang="sr-Latn-RS" sz="2800" dirty="0" smtClean="0"/>
              <a:t>    Rezltat provlačenja skupova frejmova po rečima kroz VGG face modela rezultuje kreiranim feature fajlovima za svaku reč, odnosno za svaku osobu koja ima 1000 videa u kom je rečeno 6000 reči kreira se </a:t>
            </a:r>
            <a:r>
              <a:rPr lang="en-US" sz="2800" dirty="0" smtClean="0"/>
              <a:t>&gt;=</a:t>
            </a:r>
            <a:r>
              <a:rPr lang="sr-Latn-RS" sz="2800" dirty="0" smtClean="0"/>
              <a:t> 6000 feature fajlova (u svakom videu postoje i pauze između izgovaranja reči)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sr-Latn-RS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sr-Latn-RS" sz="2800" b="1" dirty="0" smtClean="0"/>
              <a:t>Kondenzovanje frejmova i računanje delta feature</a:t>
            </a:r>
          </a:p>
          <a:p>
            <a:pPr algn="just"/>
            <a:r>
              <a:rPr lang="sr-Latn-RS" sz="2800" dirty="0"/>
              <a:t> </a:t>
            </a:r>
            <a:r>
              <a:rPr lang="sr-Latn-RS" sz="2800" dirty="0" smtClean="0"/>
              <a:t>    Kako nije isti broj frejmova za svaku izgovorenu reč vrši se kondenzacija ili proširivanje dobijenog feature. Izračunat je prosek frejmova po reči i određeno je da se za svaku reč koristi tačno 6 frejmova</a:t>
            </a:r>
            <a:r>
              <a:rPr lang="en-US" sz="2800" dirty="0" smtClean="0"/>
              <a:t>. </a:t>
            </a:r>
            <a:endParaRPr lang="sr-Latn-RS" sz="2800" dirty="0" smtClean="0"/>
          </a:p>
          <a:p>
            <a:pPr algn="just"/>
            <a:r>
              <a:rPr lang="sr-Latn-RS" sz="2800" dirty="0"/>
              <a:t> </a:t>
            </a:r>
            <a:r>
              <a:rPr lang="sr-Latn-RS" sz="2800" dirty="0" smtClean="0"/>
              <a:t>    Delta feature-i predstavljaju razliku susednih frejmova. Odnosno ulaz u sledeću fazu klasifikacije neće biti dobijeni feature-i iz VGG modela nego se za svaki feature vrši oduzimanje susednih frejmova. Korišćenjem delta karakteristika „hvata“ se pokret govornika koji je direktno povezan sa rečima koje su izgovorene.</a:t>
            </a:r>
          </a:p>
          <a:p>
            <a:pPr algn="just"/>
            <a:endParaRPr lang="sr-Latn-RS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sr-Latn-RS" sz="2800" b="1" dirty="0" smtClean="0"/>
              <a:t>Korišćenje delta karakteristika kao ulaz u LSTM model </a:t>
            </a:r>
          </a:p>
          <a:p>
            <a:pPr algn="just"/>
            <a:r>
              <a:rPr lang="sr-Latn-RS" sz="2800" b="1" dirty="0"/>
              <a:t> </a:t>
            </a:r>
            <a:r>
              <a:rPr lang="sr-Latn-RS" sz="2800" b="1" dirty="0" smtClean="0"/>
              <a:t>    </a:t>
            </a:r>
            <a:r>
              <a:rPr lang="sr-Latn-RS" sz="2800" dirty="0" smtClean="0"/>
              <a:t>Dobijene facijalne karakteristike se provlače kroz dva LSTM sloja i jedan poptuno konektovan sloj. Izlaz iz ove mreže je vektor dimenzija 1 x 51 koji predstavlja predikciju odnosno reč koju je sistem prediktovao.</a:t>
            </a:r>
          </a:p>
          <a:p>
            <a:pPr algn="just"/>
            <a:endParaRPr lang="sr-Latn-RS" sz="2800" b="1" dirty="0"/>
          </a:p>
          <a:p>
            <a:pPr algn="just"/>
            <a:r>
              <a:rPr lang="sr-Latn-RS" sz="2800" dirty="0" smtClean="0"/>
              <a:t>Svakoj reči iz rečnika hot encodingom dodeljen vektor dužine 51 koji ima 0 i jednu 1. </a:t>
            </a:r>
          </a:p>
          <a:p>
            <a:pPr algn="just"/>
            <a:endParaRPr lang="sr-Latn-RS" sz="2800" dirty="0"/>
          </a:p>
          <a:p>
            <a:pPr algn="just"/>
            <a:endParaRPr lang="sr-Latn-RS" sz="28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1756349" y="21413857"/>
            <a:ext cx="1089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800" dirty="0" smtClean="0"/>
              <a:t>Kod predikcije izgovorenih reči značajno bi pomoglo korišćenje i audio signala odnosno zvuka pri klasifikaciji izgovorene reči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800" dirty="0" smtClean="0"/>
              <a:t>Moglo bi se utvrditi koji sloj VGG face modela izvlači najviše osobina oko regije usana i koristiti njega kao 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800" dirty="0" smtClean="0"/>
              <a:t>Dodavanje konteksta rečenicama odnosno uključivanje i delova NLP kako bi se iz konteksta moglo prediktovati sledeća reč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1699200" y="6574084"/>
            <a:ext cx="9982200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Treniranje</a:t>
            </a:r>
            <a:r>
              <a:rPr lang="en-US" sz="2800" dirty="0"/>
              <a:t> I </a:t>
            </a:r>
            <a:r>
              <a:rPr lang="en-US" sz="2800" dirty="0" err="1" smtClean="0"/>
              <a:t>testiranje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samo</a:t>
            </a:r>
            <a:r>
              <a:rPr lang="en-US" sz="2800" dirty="0" smtClean="0"/>
              <a:t> </a:t>
            </a:r>
            <a:r>
              <a:rPr lang="en-US" sz="2800" dirty="0" err="1" smtClean="0"/>
              <a:t>jednom</a:t>
            </a:r>
            <a:r>
              <a:rPr lang="en-US" sz="2800" dirty="0" smtClean="0"/>
              <a:t> </a:t>
            </a:r>
            <a:r>
              <a:rPr lang="en-US" sz="2800" dirty="0" err="1" smtClean="0"/>
              <a:t>govorniku</a:t>
            </a:r>
            <a:r>
              <a:rPr lang="en-US" sz="2800" dirty="0" smtClean="0"/>
              <a:t> </a:t>
            </a:r>
            <a:r>
              <a:rPr lang="en-US" sz="2800" dirty="0" err="1" smtClean="0"/>
              <a:t>daje</a:t>
            </a:r>
            <a:r>
              <a:rPr lang="en-US" sz="2800" dirty="0" smtClean="0"/>
              <a:t> </a:t>
            </a:r>
            <a:r>
              <a:rPr lang="en-US" sz="2800" dirty="0" err="1" smtClean="0"/>
              <a:t>bolje</a:t>
            </a:r>
            <a:r>
              <a:rPr lang="en-US" sz="2800" dirty="0" smtClean="0"/>
              <a:t> </a:t>
            </a:r>
            <a:r>
              <a:rPr lang="en-US" sz="2800" dirty="0" err="1" smtClean="0"/>
              <a:t>reyultate</a:t>
            </a:r>
            <a:r>
              <a:rPr lang="en-US" sz="2800" dirty="0" smtClean="0"/>
              <a:t> u </a:t>
            </a:r>
            <a:r>
              <a:rPr lang="en-US" sz="2800" dirty="0" err="1" smtClean="0"/>
              <a:t>odnosu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treniranje</a:t>
            </a:r>
            <a:r>
              <a:rPr lang="en-US" sz="2800" dirty="0" smtClean="0"/>
              <a:t> I </a:t>
            </a:r>
            <a:r>
              <a:rPr lang="en-US" sz="2800" dirty="0" err="1" smtClean="0"/>
              <a:t>testiranje</a:t>
            </a:r>
            <a:r>
              <a:rPr lang="en-US" sz="2800" dirty="0" smtClean="0"/>
              <a:t> </a:t>
            </a:r>
            <a:r>
              <a:rPr lang="en-US" sz="2800" dirty="0" err="1" smtClean="0"/>
              <a:t>nad</a:t>
            </a:r>
            <a:r>
              <a:rPr lang="en-US" sz="2800" dirty="0" smtClean="0"/>
              <a:t> vi</a:t>
            </a:r>
            <a:r>
              <a:rPr lang="sr-Latn-RS" sz="2800" dirty="0" smtClean="0"/>
              <a:t>še različitih osoba što ukazuje na to da se model dosta vezuje za karakteristike osobe nad kojom se trenira, takođe da i razlike u polu utiču na tačnost predikcije.</a:t>
            </a:r>
            <a:endParaRPr lang="sr-Latn-RS" sz="2800" dirty="0"/>
          </a:p>
          <a:p>
            <a:endParaRPr lang="en-US" sz="2800" dirty="0"/>
          </a:p>
          <a:p>
            <a:r>
              <a:rPr lang="sr-Latn-RS" sz="2800" dirty="0" smtClean="0"/>
              <a:t>Predprocesiranje podataka je deo koji zahteva značajan udeo vremena i nije moguće grupisati frejmove po rečima bez adekvatnih ulaznih podataka (.align fajlova u dataset-u).  VGG face net je mreža istrenirana da detektuje karakteristike lica, a ne samo regiju oko usana koja je za naš problem u fokusu. Nije moguće proširiti rečnik bez ponovnog treniranja mreže. Klasifikacija se radi na nivou reči, a ne na nivou rečenice. S obzirom da je redosled reči (format rečenice) poznat, prilikom klasifikacije na nivou rečenice moglo bi se koristiti i informacija o poziciji trenutne reči.</a:t>
            </a:r>
            <a:endParaRPr lang="en-US" sz="2800" dirty="0" smtClean="0"/>
          </a:p>
          <a:p>
            <a:endParaRPr lang="en-US" sz="2800" dirty="0"/>
          </a:p>
          <a:p>
            <a:endParaRPr lang="sr-Latn-RS" sz="2800" dirty="0"/>
          </a:p>
          <a:p>
            <a:endParaRPr lang="sr-Latn-RS" sz="2800" dirty="0" smtClean="0"/>
          </a:p>
          <a:p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4097000" y="20726400"/>
            <a:ext cx="1607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 smtClean="0"/>
              <a:t>Izvršena su dva tipa testiranja:</a:t>
            </a:r>
          </a:p>
          <a:p>
            <a:pPr marL="2651760" lvl="1" indent="-457200">
              <a:buFont typeface="Wingdings" panose="05000000000000000000" pitchFamily="2" charset="2"/>
              <a:buChar char="Ø"/>
            </a:pPr>
            <a:r>
              <a:rPr lang="sr-Latn-RS" sz="2800" dirty="0" smtClean="0"/>
              <a:t>Testiranje zavisno od govornika</a:t>
            </a:r>
          </a:p>
          <a:p>
            <a:pPr marL="2651760" lvl="1" indent="-457200">
              <a:buFont typeface="Wingdings" panose="05000000000000000000" pitchFamily="2" charset="2"/>
              <a:buChar char="Ø"/>
            </a:pPr>
            <a:r>
              <a:rPr lang="sr-Latn-RS" sz="2800" dirty="0" smtClean="0"/>
              <a:t>Testiranje nezavisno od govornika</a:t>
            </a:r>
            <a:r>
              <a:rPr lang="sr-Latn-RS" sz="2800" dirty="0"/>
              <a:t>	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97000" y="22542282"/>
            <a:ext cx="1546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 smtClean="0"/>
              <a:t>Testiranje zavisno od govornika sastoji se od treniranje modela nad test skupom videa samo za tog govornika i testiranje na test skupom samo tog govornika. Kreirano je 10 modela za govornike od 1 do 10. Svaki model evaluiran je nad test skupom odgovarajućeg govornika. Prosečna vrednost accuracy za ovih 10 modela je 0.8</a:t>
            </a:r>
            <a:r>
              <a:rPr lang="en-US" sz="2800" dirty="0"/>
              <a:t>3</a:t>
            </a:r>
            <a:r>
              <a:rPr lang="sr-Latn-RS" sz="2800" dirty="0" smtClean="0"/>
              <a:t>.</a:t>
            </a:r>
          </a:p>
          <a:p>
            <a:endParaRPr lang="sr-Latn-RS" sz="2800" dirty="0"/>
          </a:p>
          <a:p>
            <a:r>
              <a:rPr lang="sr-Latn-RS" sz="2800" dirty="0" smtClean="0"/>
              <a:t>Testiranje nezavisno od govornika sastoji se od treniranja modela nad svim videima od govornika 1 do 29 (28 osoba, isključen je govornik 21) i kreiran je jedan model. Ovaj model evaluiran je nad svim videima od govornika 30 – 34 (5 osoba). Dobijen accuracy za ovaj model je 0.53.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38765"/>
              </p:ext>
            </p:extLst>
          </p:nvPr>
        </p:nvGraphicFramePr>
        <p:xfrm>
          <a:off x="16526063" y="27067416"/>
          <a:ext cx="8162738" cy="2407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60000"/>
                    </a:srgbClr>
                  </a:outerShdw>
                </a:effectLst>
                <a:tableStyleId>{9DCAF9ED-07DC-4A11-8D7F-57B35C25682E}</a:tableStyleId>
              </a:tblPr>
              <a:tblGrid>
                <a:gridCol w="4505137"/>
                <a:gridCol w="365760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Tip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Testa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Accuracy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Testiranje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="1" baseline="0" dirty="0" err="1" smtClean="0"/>
                        <a:t>zavisno</a:t>
                      </a:r>
                      <a:r>
                        <a:rPr lang="en-US" sz="2800" baseline="0" dirty="0" smtClean="0"/>
                        <a:t> od </a:t>
                      </a:r>
                      <a:r>
                        <a:rPr lang="en-US" sz="2800" baseline="0" dirty="0" err="1" smtClean="0"/>
                        <a:t>govornika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82%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Testiranje</a:t>
                      </a:r>
                      <a:r>
                        <a:rPr lang="en-US" sz="2800" dirty="0" smtClean="0"/>
                        <a:t>  </a:t>
                      </a:r>
                      <a:r>
                        <a:rPr lang="en-US" sz="2800" b="1" dirty="0" err="1" smtClean="0"/>
                        <a:t>nezavisno</a:t>
                      </a:r>
                      <a:r>
                        <a:rPr lang="en-US" sz="2800" baseline="0" dirty="0" smtClean="0"/>
                        <a:t> od </a:t>
                      </a:r>
                      <a:r>
                        <a:rPr lang="en-US" sz="2800" baseline="0" dirty="0" err="1" smtClean="0"/>
                        <a:t>govornika</a:t>
                      </a:r>
                      <a:r>
                        <a:rPr lang="en-US" sz="2800" baseline="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53%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1013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2012-08-24T00:53:15Z</dcterms:created>
  <dcterms:modified xsi:type="dcterms:W3CDTF">2021-02-14T21:06:53Z</dcterms:modified>
</cp:coreProperties>
</file>