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4"/>
    <p:restoredTop sz="94604"/>
  </p:normalViewPr>
  <p:slideViewPr>
    <p:cSldViewPr snapToGrid="0">
      <p:cViewPr varScale="1">
        <p:scale>
          <a:sx n="89" d="100"/>
          <a:sy n="89" d="100"/>
        </p:scale>
        <p:origin x="19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FEC01-EC8E-06F4-43B5-6E460073F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2013B-B19D-646F-79C0-A6E4AEB62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A4F7A-689D-EE8F-BA56-5F03D6E4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F39E-6E44-5B49-8BF6-268422F24175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63152-74C7-D471-56CA-2FDEA987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1AF90-58F9-FD7F-E988-74EBF225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805C0-F86B-8843-ACBD-D7615874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5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A564-11C5-BA10-ECBB-B9F8EDA18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C1FDB-B276-D6DE-10B7-B0B7C85D1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1E5C0-646F-666A-CB1C-369225140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F39E-6E44-5B49-8BF6-268422F24175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EE76D-D37D-563E-3AD8-3799FB56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2911A-3B78-417E-AE17-3FC19C44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805C0-F86B-8843-ACBD-D7615874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4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BF2D2-84C1-1B31-45E3-4B12B71FA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B0867-53E8-7029-FC76-C1A02219A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22ABE-E9CF-7DD5-7984-A0EDB523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F39E-6E44-5B49-8BF6-268422F24175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3DC6A-07F4-2732-5C76-9309BF14D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92217-AC63-F2C4-6CA6-C19BAEED9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805C0-F86B-8843-ACBD-D7615874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2AE2-B644-BBE7-BF85-5516B7A3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FB9DE-6943-7A23-6E38-30EE98960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74FA0-C92C-4BCC-B937-EFBB440D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F39E-6E44-5B49-8BF6-268422F24175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E4E9F-4508-38D8-FE3F-1FDD82D84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7C47B-1338-EB7A-4781-B68A399C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805C0-F86B-8843-ACBD-D7615874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3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3DD2-D536-474E-A3A3-3EF23BE45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77A0D-4BFC-244B-3967-745AA465F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8E0BE-5682-A943-2242-6D70E8A5B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F39E-6E44-5B49-8BF6-268422F24175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B7292-F044-CF8F-9D4B-B320AFA6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F6368-C834-9B67-D8B4-799A4919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805C0-F86B-8843-ACBD-D7615874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0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82841-8BD9-F334-FC5B-8FBA4A88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B1A3A-D53D-6141-8844-173B0147B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C98E0-2616-33CE-E1F7-FE20170A4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9C1ED-D23C-B019-ED0C-D3D01A9E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F39E-6E44-5B49-8BF6-268422F24175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FB91C-AF2F-82F2-ECA9-A1DC1C32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86878-8E6B-6FB2-1574-AF764690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805C0-F86B-8843-ACBD-D7615874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6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21859-51CC-F22E-1F78-226A4339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61D0F-8420-520C-D1D1-24AF54DFC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2E59F-3C14-972F-B5C4-EE9242FF4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2ED51-8F6C-346C-2FD1-196FFA24A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DFA264-07D5-6B69-4C91-E208A0D8D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86F45A-42BD-18AA-545C-67232DB29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F39E-6E44-5B49-8BF6-268422F24175}" type="datetimeFigureOut">
              <a:rPr lang="en-US" smtClean="0"/>
              <a:t>4/4/24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2AC24-482F-A9A1-75B2-EA73B21B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FB9F29-11E4-08CF-9F87-0015DFF0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805C0-F86B-8843-ACBD-D7615874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9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5E25-6CB2-4226-C095-EA0767F2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7A9594-F0F5-6647-B931-9D07C8CB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F39E-6E44-5B49-8BF6-268422F24175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D4D3D-1ECC-E6FD-3E41-17B421210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C2E60-7758-66D4-FB50-362D4A3D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805C0-F86B-8843-ACBD-D7615874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5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720BDC-0301-7139-42EF-BCF5D16BE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F39E-6E44-5B49-8BF6-268422F24175}" type="datetimeFigureOut">
              <a:rPr lang="en-US" smtClean="0"/>
              <a:t>4/4/24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2313D-8B45-507E-6C8D-487EFA4F5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A0026-AFC2-D464-BB30-371DD3F5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805C0-F86B-8843-ACBD-D7615874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0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EE4B-0AF3-2B85-BB50-3DAA0149F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5EF8A-7562-317E-EF6C-F400A372A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7574A-BF29-A656-2AEE-FCE9A1883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6417E-5315-05CC-358D-C488F8C9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F39E-6E44-5B49-8BF6-268422F24175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BE866-C011-49FE-7746-5367B370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48F4E-1A91-D313-5ABD-66501375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805C0-F86B-8843-ACBD-D7615874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4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DEE3-073D-2607-A8A2-6FCB311CB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080D7-52AB-1B98-3E20-73B2B92BA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53C51-FC56-C8AE-31FA-38CC2EE84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D0C81-1818-704D-1189-0FC95BF0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F39E-6E44-5B49-8BF6-268422F24175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7CE7E-E0E4-FC4B-BC72-2856E9BE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F0BD9-7BE3-C8CC-F51C-EB02287A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805C0-F86B-8843-ACBD-D7615874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1D472C-C89E-D747-F7F0-3DD5CA2B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D8BB4-DF74-2501-9802-024CB31C2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BF80B-7726-D8D7-9E5B-063BB6E68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4F39E-6E44-5B49-8BF6-268422F24175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33FE1-E66C-CAC3-5958-7E740A29D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BE4E1-FA00-770C-172B-8B86865D4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805C0-F86B-8843-ACBD-D7615874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9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ree.org/critical-perspectives" TargetMode="External"/><Relationship Id="rId2" Type="http://schemas.openxmlformats.org/officeDocument/2006/relationships/hyperlink" Target="https://weallcoun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5CC3C-73D1-E623-CA4A-B5E652DBEC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 Session for PS4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90FB0-BC60-FDEC-59CE-6CA081E992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4.4.24</a:t>
            </a:r>
          </a:p>
        </p:txBody>
      </p:sp>
    </p:spTree>
    <p:extLst>
      <p:ext uri="{BB962C8B-B14F-4D97-AF65-F5344CB8AC3E}">
        <p14:creationId xmlns:p14="http://schemas.microsoft.com/office/powerpoint/2010/main" val="362951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3B0E-E6E0-1241-0AD5-3C21D312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000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Updated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180B7-F5E1-12CE-4138-DED82B7B6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863"/>
            <a:ext cx="10515600" cy="49911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Updated midterm grades have been returned on </a:t>
            </a:r>
            <a:r>
              <a:rPr lang="en-US" dirty="0" err="1"/>
              <a:t>brightspace</a:t>
            </a:r>
            <a:endParaRPr lang="en-US" dirty="0"/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0" dirty="0">
                <a:solidFill>
                  <a:srgbClr val="202122"/>
                </a:solidFill>
                <a:effectLst/>
              </a:rPr>
              <a:t>Monday April 8</a:t>
            </a:r>
            <a:r>
              <a:rPr lang="en-US" b="1" i="0" baseline="30000" dirty="0">
                <a:solidFill>
                  <a:srgbClr val="202122"/>
                </a:solidFill>
                <a:effectLst/>
              </a:rPr>
              <a:t>th</a:t>
            </a:r>
            <a:r>
              <a:rPr lang="en-US" b="0" i="0" dirty="0">
                <a:solidFill>
                  <a:srgbClr val="202122"/>
                </a:solidFill>
                <a:effectLst/>
              </a:rPr>
              <a:t> – Problem Set 4 Due before class</a:t>
            </a: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02122"/>
                </a:solidFill>
              </a:rPr>
              <a:t>Please email Sara/Kathryn with your groups and final project choice</a:t>
            </a:r>
          </a:p>
          <a:p>
            <a:pPr marL="914400" lvl="2"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solidFill>
                  <a:srgbClr val="202122"/>
                </a:solidFill>
              </a:rPr>
              <a:t>2 people per group or you can work individually</a:t>
            </a: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0" dirty="0">
                <a:solidFill>
                  <a:srgbClr val="202122"/>
                </a:solidFill>
                <a:effectLst/>
              </a:rPr>
              <a:t>Thursday April 18</a:t>
            </a:r>
            <a:r>
              <a:rPr lang="en-US" b="1" i="0" baseline="30000" dirty="0">
                <a:solidFill>
                  <a:srgbClr val="202122"/>
                </a:solidFill>
                <a:effectLst/>
              </a:rPr>
              <a:t>th</a:t>
            </a:r>
            <a:r>
              <a:rPr lang="en-US" b="0" i="0" dirty="0">
                <a:solidFill>
                  <a:srgbClr val="202122"/>
                </a:solidFill>
                <a:effectLst/>
              </a:rPr>
              <a:t> – TA help session for Problem Set 5</a:t>
            </a: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0" dirty="0">
                <a:solidFill>
                  <a:srgbClr val="202122"/>
                </a:solidFill>
                <a:effectLst/>
              </a:rPr>
              <a:t>Monday April 22</a:t>
            </a:r>
            <a:r>
              <a:rPr lang="en-US" b="1" i="0" baseline="30000" dirty="0">
                <a:solidFill>
                  <a:srgbClr val="202122"/>
                </a:solidFill>
                <a:effectLst/>
              </a:rPr>
              <a:t>nd</a:t>
            </a:r>
            <a:r>
              <a:rPr lang="en-US" b="0" i="0" dirty="0">
                <a:solidFill>
                  <a:srgbClr val="202122"/>
                </a:solidFill>
                <a:effectLst/>
              </a:rPr>
              <a:t> – Last day of class &amp; Problem Set 5 Due</a:t>
            </a: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0" dirty="0">
                <a:solidFill>
                  <a:srgbClr val="202122"/>
                </a:solidFill>
                <a:effectLst/>
              </a:rPr>
              <a:t>Monday April 29</a:t>
            </a:r>
            <a:r>
              <a:rPr lang="en-US" b="1" i="0" baseline="30000" dirty="0">
                <a:solidFill>
                  <a:srgbClr val="202122"/>
                </a:solidFill>
                <a:effectLst/>
              </a:rPr>
              <a:t>th</a:t>
            </a:r>
            <a:r>
              <a:rPr lang="en-US" b="0" i="0" dirty="0">
                <a:solidFill>
                  <a:srgbClr val="202122"/>
                </a:solidFill>
                <a:effectLst/>
              </a:rPr>
              <a:t> – Final project due.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630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D3E90-5161-5776-0FE1-370B5E6A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FD7E1-871B-62E9-D4A4-4965F7390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Work through Stata </a:t>
            </a:r>
            <a:r>
              <a:rPr lang="en-US" sz="3600" dirty="0" err="1"/>
              <a:t>dofile</a:t>
            </a:r>
            <a:r>
              <a:rPr lang="en-US" sz="3600" dirty="0"/>
              <a:t> to practice RCTs and linear probability models</a:t>
            </a:r>
          </a:p>
          <a:p>
            <a:pPr lvl="1"/>
            <a:r>
              <a:rPr lang="en-US" sz="3200" dirty="0"/>
              <a:t>Download </a:t>
            </a:r>
            <a:r>
              <a:rPr lang="en-US" sz="3200" dirty="0" err="1"/>
              <a:t>dofile</a:t>
            </a:r>
            <a:r>
              <a:rPr lang="en-US" sz="3200" dirty="0"/>
              <a:t> and datafile from Brightspace</a:t>
            </a:r>
          </a:p>
          <a:p>
            <a:r>
              <a:rPr lang="en-US" sz="3600" dirty="0"/>
              <a:t>Open discussion on ethical considerations related to Randomized Controlled Trials</a:t>
            </a:r>
          </a:p>
          <a:p>
            <a:r>
              <a:rPr lang="en-US" sz="3600" dirty="0"/>
              <a:t>Questions of PS4</a:t>
            </a:r>
          </a:p>
        </p:txBody>
      </p:sp>
    </p:spTree>
    <p:extLst>
      <p:ext uri="{BB962C8B-B14F-4D97-AF65-F5344CB8AC3E}">
        <p14:creationId xmlns:p14="http://schemas.microsoft.com/office/powerpoint/2010/main" val="138347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054D-7DD0-B8C9-10D0-FB352DA3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Sara’s Scattered Thoughts on RCTs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37CFB-A441-75AC-23BD-F897C8AC8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Funding for RCTs </a:t>
            </a:r>
          </a:p>
          <a:p>
            <a:pPr>
              <a:lnSpc>
                <a:spcPct val="150000"/>
              </a:lnSpc>
            </a:pPr>
            <a:r>
              <a:rPr lang="en-US" dirty="0"/>
              <a:t>Scarcity framing used to counter idea of withholding services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Ideas of “fairness” in allocating resources and potential harms</a:t>
            </a:r>
          </a:p>
          <a:p>
            <a:pPr>
              <a:lnSpc>
                <a:spcPct val="150000"/>
              </a:lnSpc>
            </a:pPr>
            <a:r>
              <a:rPr lang="en-US" dirty="0"/>
              <a:t>Hard to have enough power for school-level RCTs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Greater focus on student-level interventions?</a:t>
            </a:r>
          </a:p>
          <a:p>
            <a:pPr>
              <a:lnSpc>
                <a:spcPct val="150000"/>
              </a:lnSpc>
            </a:pPr>
            <a:r>
              <a:rPr lang="en-US" dirty="0"/>
              <a:t>What outcomes do we care about?</a:t>
            </a:r>
          </a:p>
          <a:p>
            <a:pPr>
              <a:lnSpc>
                <a:spcPct val="150000"/>
              </a:lnSpc>
            </a:pPr>
            <a:r>
              <a:rPr lang="en-US" dirty="0"/>
              <a:t>Tensions between evaluation and continuous improvement?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5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7A509-9CCB-ED42-3164-851F775E0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C380E-DD70-C6EC-7CE8-AE3B47B6F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888"/>
            <a:ext cx="10515600" cy="47910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https://weallcount.com/</a:t>
            </a:r>
            <a:r>
              <a:rPr lang="en-US" dirty="0"/>
              <a:t> - Frame their work as “data equity”. Tools for research teams and organizations. (Paid?) trainings on their data equity framework.</a:t>
            </a:r>
          </a:p>
          <a:p>
            <a:pPr lvl="1"/>
            <a:r>
              <a:rPr lang="en-US" dirty="0"/>
              <a:t>Resources for audiences with a range of prior (or no prior) experience working with data or statistics</a:t>
            </a:r>
          </a:p>
          <a:p>
            <a:pPr lvl="1"/>
            <a:endParaRPr lang="en-US" dirty="0"/>
          </a:p>
          <a:p>
            <a:r>
              <a:rPr lang="en-US" dirty="0"/>
              <a:t>SREE Critical Perspectives in Quantitative Methods Webinar Series (with Recordings) - </a:t>
            </a:r>
            <a:r>
              <a:rPr lang="en-US" dirty="0">
                <a:hlinkClick r:id="rId3"/>
              </a:rPr>
              <a:t>https://www.sree.org/critical-perspectives</a:t>
            </a:r>
            <a:endParaRPr lang="en-US" dirty="0"/>
          </a:p>
          <a:p>
            <a:pPr lvl="1"/>
            <a:r>
              <a:rPr lang="en-US" dirty="0"/>
              <a:t>More researcher focused </a:t>
            </a:r>
          </a:p>
          <a:p>
            <a:pPr lvl="1"/>
            <a:r>
              <a:rPr lang="en-US" dirty="0"/>
              <a:t>Scroll to the bottom for the first webinar introducing quant crit and critical </a:t>
            </a:r>
            <a:r>
              <a:rPr lang="en-US" dirty="0" err="1"/>
              <a:t>quantitativism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9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259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TA Session for PS4</vt:lpstr>
      <vt:lpstr>Updated Schedule</vt:lpstr>
      <vt:lpstr>Plan for today</vt:lpstr>
      <vt:lpstr>Sara’s Scattered Thoughts on RCTs</vt:lpstr>
      <vt:lpstr>Some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 Session for PS4</dc:title>
  <dc:creator>Sara White</dc:creator>
  <cp:lastModifiedBy>Sara White</cp:lastModifiedBy>
  <cp:revision>11</cp:revision>
  <dcterms:created xsi:type="dcterms:W3CDTF">2024-04-04T16:33:42Z</dcterms:created>
  <dcterms:modified xsi:type="dcterms:W3CDTF">2024-04-04T16:59:05Z</dcterms:modified>
</cp:coreProperties>
</file>