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57" r:id="rId5"/>
    <p:sldId id="258" r:id="rId6"/>
    <p:sldId id="259" r:id="rId7"/>
    <p:sldId id="260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80" r:id="rId19"/>
    <p:sldId id="283" r:id="rId20"/>
    <p:sldId id="272" r:id="rId21"/>
    <p:sldId id="275" r:id="rId22"/>
    <p:sldId id="276" r:id="rId23"/>
    <p:sldId id="273" r:id="rId24"/>
    <p:sldId id="274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610" y="7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BF9A-762E-6C3F-DE72-9403A88A8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E2E48-E021-FE78-BAD4-C38BDAC83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50D2F-6696-4B83-825B-16225F3C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357C-EF7C-4D44-86EA-0A2B2AAE74A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0F80-59FC-177C-7DAE-0CF32622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BD4B-A8B8-A895-D4BA-D4404C2C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0D16-2211-4F2B-A8B0-DB8C0FCD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9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2328-80BC-93C6-233E-7345E0B3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37E5B-0133-8872-AD41-FA956FBA1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EC4D-E715-0BC2-4F0D-1B284D4F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357C-EF7C-4D44-86EA-0A2B2AAE74A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A7B2-4A5C-1C70-EEFD-E4B5B2BE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024A5-8872-0FAC-E4A4-E2CBDDE5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0D16-2211-4F2B-A8B0-DB8C0FCD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D6702-99D5-83CF-BEAD-FF3773970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10023-81D9-40AF-9FFF-A992801F8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561E8-6FEE-9DF0-D985-CB1A065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357C-EF7C-4D44-86EA-0A2B2AAE74A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67C5-899D-4BE1-84A9-6FE57E92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A035-87DF-DA84-60A3-FE64B363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0D16-2211-4F2B-A8B0-DB8C0FCD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7EBB-461B-ED8B-FB76-6D584EA2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C6B1-C0F9-A44A-B3D6-10E74C2F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74B75-A776-5191-2CA7-BA985B49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357C-EF7C-4D44-86EA-0A2B2AAE74A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BA2D2-2F5A-8308-43A5-A5FEFF55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CB38-6F56-7033-E44C-E338268F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0D16-2211-4F2B-A8B0-DB8C0FCD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8F0C-27B8-4E89-C296-99D18BFD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F189-8D90-BBDB-B525-0BAE0059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FBB44-6AD6-3B68-5E41-5E39ACF3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357C-EF7C-4D44-86EA-0A2B2AAE74A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B92-05C8-76A9-87BB-33AD6904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19DD-A761-388D-F7F8-1B8F077F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0D16-2211-4F2B-A8B0-DB8C0FCD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6856-2A04-AF49-C22A-4B2DF638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8B5F-3891-084C-0EE4-823A7EDA3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4C81E-1E9A-EBF4-8A93-A2DF9DE37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6D994-7DF5-3097-EE94-3DEB61D3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357C-EF7C-4D44-86EA-0A2B2AAE74A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42FCC-EC7F-B2E7-4237-E9C52D84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59368-F00D-CF0C-49DF-D2601D18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0D16-2211-4F2B-A8B0-DB8C0FCD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2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01CD-3E0B-5106-4E9E-823A6B99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4D149-4921-524C-50F5-5E5DD910F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62E8C-3C46-8D5D-A336-EC00DDBB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BD17A-E681-4774-6CB3-E11DA7A69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056C4-39EB-22BF-91A7-4CA16F6C5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19FE2-C72B-7532-6E8A-2C57C042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357C-EF7C-4D44-86EA-0A2B2AAE74A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873EF-7CA9-5705-6DBA-DFDFF5AD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3BE12-2DF3-057D-F92B-F6569E80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0D16-2211-4F2B-A8B0-DB8C0FCD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6418-2F0C-1B3D-74A7-C2CEC007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F669F-0421-5D6A-88FE-88D2C810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357C-EF7C-4D44-86EA-0A2B2AAE74A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F8F63-1B2D-9585-C8FD-2A5B551A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81C36-C115-E67E-5D06-0330EE24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0D16-2211-4F2B-A8B0-DB8C0FCD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9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50400-A540-9E3E-B53C-0E78BD4D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357C-EF7C-4D44-86EA-0A2B2AAE74A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21C5E-7CCA-DC13-5C4C-7AEE47F4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0D2DA-CF87-05B7-C817-581469ED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0D16-2211-4F2B-A8B0-DB8C0FCD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5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C451-1B9A-2D57-7E33-47FC364E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A291-A19F-F98F-2F97-CC6F45FD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E8AC5-5382-022A-D526-4229D41B2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E8FD-0984-B66A-6EE2-AA21A3DF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357C-EF7C-4D44-86EA-0A2B2AAE74A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6577-683A-2E5E-8970-1FAFDCC4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4A83D-33F6-BA1B-A208-BEA6E7BA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0D16-2211-4F2B-A8B0-DB8C0FCD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5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5010-58AC-BE72-5A75-E79E8ACB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52E85-D865-5270-5489-BFE744D2D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27C3E-3022-52C7-8C2D-53AA0F6AC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4A8D3-6508-7F8C-A098-40954CEF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357C-EF7C-4D44-86EA-0A2B2AAE74A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5B6DA-A003-4D07-7E0D-2C0AAA6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C0420-3387-EF17-1A2F-EF2C235F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0D16-2211-4F2B-A8B0-DB8C0FCD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7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A87CB-C48B-C781-F007-45999D0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6B35-808C-41F8-FB58-4849E8978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AC3D9-294A-B347-7491-B1166CFD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357C-EF7C-4D44-86EA-0A2B2AAE74A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62809-A2D8-8CCE-753E-5F7FBAE6F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DE32F-C2EF-E480-C96F-1F848CD8A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0D16-2211-4F2B-A8B0-DB8C0FCD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sexamples.com/tables/statsexamples-table-normal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533E-49F6-F661-03EF-7CF91DE6C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LPO 7870 Review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5DE7-6087-1C48-566F-A83B89E44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9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0835-61B9-F020-73E0-8A84091B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  <a:r>
              <a:rPr lang="en-US" dirty="0" err="1"/>
              <a:t>Homoskedastic</a:t>
            </a:r>
            <a:r>
              <a:rPr lang="en-US" dirty="0"/>
              <a:t> or Heteroskedastic?</a:t>
            </a:r>
          </a:p>
        </p:txBody>
      </p:sp>
      <p:pic>
        <p:nvPicPr>
          <p:cNvPr id="3" name="Picture 2" descr="machine learning - Heteroscedasticity in Linear Regression - Cross ...">
            <a:extLst>
              <a:ext uri="{FF2B5EF4-FFF2-40B4-BE49-F238E27FC236}">
                <a16:creationId xmlns:a16="http://schemas.microsoft.com/office/drawing/2014/main" id="{3583477E-3E79-068A-B130-F68C38B24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9" b="4309"/>
          <a:stretch/>
        </p:blipFill>
        <p:spPr bwMode="auto">
          <a:xfrm>
            <a:off x="1925690" y="1402081"/>
            <a:ext cx="8340619" cy="53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7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14956-251C-8EAE-3112-438C7BC00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A401-DAD2-6525-9401-29EE1A80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</a:t>
            </a:r>
            <a:r>
              <a:rPr lang="en-US" dirty="0" err="1"/>
              <a:t>Homoskedastic</a:t>
            </a:r>
            <a:r>
              <a:rPr lang="en-US" dirty="0"/>
              <a:t> or Heteroskedastic?</a:t>
            </a:r>
          </a:p>
        </p:txBody>
      </p:sp>
      <p:pic>
        <p:nvPicPr>
          <p:cNvPr id="4" name="Picture 2" descr="Linear Regression: Assumptions and Limitations">
            <a:extLst>
              <a:ext uri="{FF2B5EF4-FFF2-40B4-BE49-F238E27FC236}">
                <a16:creationId xmlns:a16="http://schemas.microsoft.com/office/drawing/2014/main" id="{0F7C0D26-ACDD-4539-0F18-349FEA9923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3" t="8927" r="3419"/>
          <a:stretch/>
        </p:blipFill>
        <p:spPr bwMode="auto">
          <a:xfrm>
            <a:off x="2234565" y="1449057"/>
            <a:ext cx="7722870" cy="540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4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8014-AED4-D03E-0865-5524BC5D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R-squared and Adjusted R-squared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7E2CF-03BE-0FC2-C730-F0CDB1CD4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measure of fit – it allows us to measure how much variation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explained through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800" dirty="0"/>
                  <a:t> is the estimated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This measure increases with each new variable added to the estimation</a:t>
                </a:r>
              </a:p>
              <a:p>
                <a:r>
                  <a:rPr lang="en-US" dirty="0"/>
                  <a:t>The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accounts for this by changing the weight for the additional </a:t>
                </a:r>
                <a:r>
                  <a:rPr lang="en-US" dirty="0" err="1"/>
                  <a:t>estimands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87E2CF-03BE-0FC2-C730-F0CDB1CD4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oogle Shape;95;p19">
            <a:extLst>
              <a:ext uri="{FF2B5EF4-FFF2-40B4-BE49-F238E27FC236}">
                <a16:creationId xmlns:a16="http://schemas.microsoft.com/office/drawing/2014/main" id="{8B106DA0-D091-69B6-94C1-D864086B75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745" t="37900" r="55950" b="48232"/>
          <a:stretch/>
        </p:blipFill>
        <p:spPr>
          <a:xfrm>
            <a:off x="838200" y="1398428"/>
            <a:ext cx="3771352" cy="902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19">
            <a:extLst>
              <a:ext uri="{FF2B5EF4-FFF2-40B4-BE49-F238E27FC236}">
                <a16:creationId xmlns:a16="http://schemas.microsoft.com/office/drawing/2014/main" id="{090866D7-FAE3-55FD-D6B5-D1DA1B7920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501" t="80345" r="67346" b="10517"/>
          <a:stretch/>
        </p:blipFill>
        <p:spPr>
          <a:xfrm>
            <a:off x="838199" y="5459571"/>
            <a:ext cx="3400231" cy="717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909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E31C-71B7-B1E0-094C-74B2192B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198C4-8CE9-BC46-034D-F6EBF38696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researcher regresses height and weight of university students, for the following result: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=50.95+1.02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=.6893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Interpret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Is this a causal estimate? Why or why not?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198C4-8CE9-BC46-034D-F6EBF38696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82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76C6-F33B-78A0-FB41-DEE9199E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2CF04-FDA5-2617-3C27-6F2519420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72FC-D8E9-AC14-5995-E00DC65E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 Model</a:t>
            </a:r>
          </a:p>
        </p:txBody>
      </p:sp>
      <p:pic>
        <p:nvPicPr>
          <p:cNvPr id="4" name="Google Shape;114;p22">
            <a:extLst>
              <a:ext uri="{FF2B5EF4-FFF2-40B4-BE49-F238E27FC236}">
                <a16:creationId xmlns:a16="http://schemas.microsoft.com/office/drawing/2014/main" id="{E9CAC591-B7CA-E355-E509-9CEAA0EE23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1668" t="24105" r="21166" b="64254"/>
          <a:stretch/>
        </p:blipFill>
        <p:spPr>
          <a:xfrm>
            <a:off x="1181100" y="2870163"/>
            <a:ext cx="9829800" cy="1117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3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1;p23">
            <a:extLst>
              <a:ext uri="{FF2B5EF4-FFF2-40B4-BE49-F238E27FC236}">
                <a16:creationId xmlns:a16="http://schemas.microsoft.com/office/drawing/2014/main" id="{2325C9AA-56D9-B453-1D30-101816ECEC4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3657" y="24388"/>
            <a:ext cx="12339314" cy="6809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29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1E12-45C4-E765-7FE5-7279B878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38458-E8E0-0FC6-0A84-64E7C378F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slope coefficient is interpreted as the partial effect of that x on y holding all other explanatory variables constant.</a:t>
                </a:r>
              </a:p>
              <a:p>
                <a:r>
                  <a:rPr lang="en-US" b="0" dirty="0"/>
                  <a:t>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predicted change in y for a one-unit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constant.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38458-E8E0-0FC6-0A84-64E7C378F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59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8478-7B41-109B-BBE6-02B63DAB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11E08-BCFD-6AB6-1B2A-35996A223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Aft>
                    <a:spcPts val="1000"/>
                  </a:spcAft>
                  <a:buNone/>
                </a:pPr>
                <a:r>
                  <a:rPr lang="en-US" dirty="0"/>
                  <a:t>You are investigating the effect that GPA and number of AP classes taken has on SAT score. After running the regression, you get the following output: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𝑆𝐴𝑇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=1050.29+130.23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𝐺𝑃𝐴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+203.42 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</m:acc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</m:oMath>
                  </m:oMathPara>
                </a14:m>
                <a:endParaRPr lang="en-US" b="0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Interpret the coefficient on GPA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Calculate the t-stat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b="1" dirty="0"/>
                  <a:t>Calculate the p-value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– we will do this together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11E08-BCFD-6AB6-1B2A-35996A223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67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81B7-9C50-B1D9-8F2A-CC04E454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9EA3-8AFB-F919-2CFC-53EC9C80C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statsexamples-table-normal.jpg (2160×2880)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5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5CD2-EAD6-D785-4B4C-542FA2C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46F78-1BEF-57FE-E1C2-73375E64C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7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7C37-A2D9-3590-BB19-FE690DA0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7410D-95C2-973E-5CBB-0DAEC15BD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few different ways to test hypotheses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Two-sided, One variable hypothesis testing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One-sided, One variable hypothesis testing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Joint hypothesis testing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7410D-95C2-973E-5CBB-0DAEC15BD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784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E9A1-CD23-597F-6B6A-5A2AFFE9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Hypothesis Testing (assuming homoskedasticity)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81BC92-485C-50CE-CE66-923D3148E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dirty="0"/>
                  <a:t>Take an unrestricted (or overall) model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1000"/>
                  </a:spcAft>
                </a:pPr>
                <a:r>
                  <a:rPr lang="en-US" dirty="0"/>
                  <a:t>We restrict based on the variables we want to test</a:t>
                </a:r>
              </a:p>
              <a:p>
                <a:pPr marL="0" indent="0" algn="ctr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𝑅𝑒𝑠𝑡𝑟𝑖𝑐𝑡𝑒𝑑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81BC92-485C-50CE-CE66-923D3148E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62F44411-AF88-51BB-3527-7D7F61ACE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7" t="69775" r="50000" b="19497"/>
          <a:stretch/>
        </p:blipFill>
        <p:spPr bwMode="auto">
          <a:xfrm>
            <a:off x="878840" y="4509295"/>
            <a:ext cx="5928360" cy="82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39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EC9C-906C-E13E-F3B3-1FDA465D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2BB2-0424-9F2A-0074-C04E8292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Imagine you want to see the impact that a range of policies have on test scores. These policies may include school enrollment caps, class size caps, and units needed for graduation. </a:t>
            </a:r>
          </a:p>
          <a:p>
            <a:pPr marL="514350" indent="-514350">
              <a:buAutoNum type="arabicPeriod"/>
            </a:pPr>
            <a:r>
              <a:rPr lang="en-US" dirty="0"/>
              <a:t>Write out the population multiple regression model</a:t>
            </a:r>
          </a:p>
          <a:p>
            <a:pPr marL="514350" indent="-514350">
              <a:buAutoNum type="arabicPeriod"/>
            </a:pPr>
            <a:r>
              <a:rPr lang="en-US" dirty="0"/>
              <a:t>Let’s say you would like to jointly analyze school enrollment caps and class size caps. Write out the null hypothesis as well as the restricted and unrestricted models.</a:t>
            </a:r>
          </a:p>
        </p:txBody>
      </p:sp>
    </p:spTree>
    <p:extLst>
      <p:ext uri="{BB962C8B-B14F-4D97-AF65-F5344CB8AC3E}">
        <p14:creationId xmlns:p14="http://schemas.microsoft.com/office/powerpoint/2010/main" val="270233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7A1C-0FF6-95C3-DB23-4B3549F6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Review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FEEB-DBAE-0D21-F0E5-7F19C389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Feb 29 - Review for Mid-Term and help on PS 3 </a:t>
            </a:r>
          </a:p>
          <a:p>
            <a:r>
              <a:rPr lang="en-US" dirty="0"/>
              <a:t>Mar 7 - Session to Review Mid-Term Answers</a:t>
            </a:r>
          </a:p>
          <a:p>
            <a:r>
              <a:rPr lang="en-US" dirty="0"/>
              <a:t>Mar 28 - Help session for PS 4 due Apr 1</a:t>
            </a:r>
          </a:p>
          <a:p>
            <a:r>
              <a:rPr lang="en-US" dirty="0"/>
              <a:t>Apr 11 - Help session for PS 5 due Apr 15</a:t>
            </a:r>
          </a:p>
          <a:p>
            <a:r>
              <a:rPr lang="en-US" dirty="0"/>
              <a:t>(?) Apr 18 - Final Project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39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3E3F-6E11-5A73-9658-8094D093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ADC2-FB69-5AB4-4D3C-492E2289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Felipe </a:t>
            </a:r>
          </a:p>
          <a:p>
            <a:pPr lvl="1"/>
            <a:r>
              <a:rPr lang="en-US" dirty="0"/>
              <a:t>Office: Payne Hall 106C</a:t>
            </a:r>
          </a:p>
          <a:p>
            <a:pPr lvl="1"/>
            <a:r>
              <a:rPr lang="en-US" dirty="0"/>
              <a:t>Time: Mondays, 2:00-4:00pm</a:t>
            </a:r>
          </a:p>
          <a:p>
            <a:r>
              <a:rPr lang="en-US" dirty="0"/>
              <a:t>Kathryn</a:t>
            </a:r>
          </a:p>
          <a:p>
            <a:pPr lvl="1"/>
            <a:r>
              <a:rPr lang="en-US" dirty="0"/>
              <a:t>Office: Payne Hall 011A</a:t>
            </a:r>
          </a:p>
          <a:p>
            <a:pPr lvl="1"/>
            <a:r>
              <a:rPr lang="en-US" dirty="0"/>
              <a:t>Time: Tuesdays, 1:00-3:00pm</a:t>
            </a:r>
          </a:p>
          <a:p>
            <a:r>
              <a:rPr lang="en-US" dirty="0"/>
              <a:t>Sean </a:t>
            </a:r>
          </a:p>
          <a:p>
            <a:pPr lvl="1"/>
            <a:r>
              <a:rPr lang="en-US" dirty="0"/>
              <a:t>Office: Payne Hall 205C</a:t>
            </a:r>
          </a:p>
          <a:p>
            <a:pPr lvl="1"/>
            <a:r>
              <a:rPr lang="en-US" dirty="0"/>
              <a:t>Time: Wednesdays, 9:00-11:00am</a:t>
            </a:r>
          </a:p>
          <a:p>
            <a:r>
              <a:rPr lang="en-US" dirty="0"/>
              <a:t>Sara</a:t>
            </a:r>
          </a:p>
          <a:p>
            <a:pPr lvl="1"/>
            <a:r>
              <a:rPr lang="en-US" dirty="0"/>
              <a:t>Office: Payne Hall 107</a:t>
            </a:r>
          </a:p>
          <a:p>
            <a:pPr lvl="1"/>
            <a:r>
              <a:rPr lang="en-US" dirty="0"/>
              <a:t>Time: Thursdays, 3:00-5:00pm </a:t>
            </a:r>
          </a:p>
        </p:txBody>
      </p:sp>
    </p:spTree>
    <p:extLst>
      <p:ext uri="{BB962C8B-B14F-4D97-AF65-F5344CB8AC3E}">
        <p14:creationId xmlns:p14="http://schemas.microsoft.com/office/powerpoint/2010/main" val="2622874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4A5B-5C62-62AF-F330-C7A5B58B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7CA1-6A51-8D58-AE71-EA484B61B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7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AF47-CEFB-DC33-FE00-E3FA19F6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D043-EFA3-5E7E-E77F-1832F3CD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Content - Lectures 4 and 5</a:t>
            </a:r>
          </a:p>
          <a:p>
            <a:pPr lvl="1"/>
            <a:r>
              <a:rPr lang="en-US" dirty="0"/>
              <a:t>Omitted Variable Bias</a:t>
            </a:r>
          </a:p>
          <a:p>
            <a:pPr lvl="1"/>
            <a:r>
              <a:rPr lang="en-US" dirty="0"/>
              <a:t>Heteroskedasticity</a:t>
            </a:r>
          </a:p>
          <a:p>
            <a:pPr lvl="1"/>
            <a:r>
              <a:rPr lang="en-US" dirty="0"/>
              <a:t>R-squared</a:t>
            </a:r>
          </a:p>
          <a:p>
            <a:pPr lvl="1"/>
            <a:r>
              <a:rPr lang="en-US" dirty="0"/>
              <a:t>Multiple Regression</a:t>
            </a:r>
          </a:p>
          <a:p>
            <a:pPr lvl="1"/>
            <a:r>
              <a:rPr lang="en-US" dirty="0"/>
              <a:t>Multiple Hypothesis Testing</a:t>
            </a:r>
          </a:p>
          <a:p>
            <a:r>
              <a:rPr lang="en-US" dirty="0"/>
              <a:t>Assignment 2 Questions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2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B599-1EEE-1A78-8393-DF61AAE3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Inference</a:t>
            </a:r>
          </a:p>
        </p:txBody>
      </p:sp>
      <p:pic>
        <p:nvPicPr>
          <p:cNvPr id="4" name="Google Shape;62;p14">
            <a:extLst>
              <a:ext uri="{FF2B5EF4-FFF2-40B4-BE49-F238E27FC236}">
                <a16:creationId xmlns:a16="http://schemas.microsoft.com/office/drawing/2014/main" id="{01F46C26-4D43-C500-F0D5-C632F8BD7E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6838" t="29578" r="8105" b="3998"/>
          <a:stretch/>
        </p:blipFill>
        <p:spPr>
          <a:xfrm>
            <a:off x="1534838" y="1557688"/>
            <a:ext cx="9122324" cy="4643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42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14B-B1FF-9D1D-6A15-276AE0C5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AED26A-A522-B0DD-F945-8E3F02774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we don’t have a randomized experiment, we attempt to control for all variation by including all variables that could represent differences among participants</a:t>
                </a:r>
              </a:p>
              <a:p>
                <a:r>
                  <a:rPr lang="en-US" dirty="0"/>
                  <a:t>Here the goal is to capture all of the factors represented within the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are also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dirty="0"/>
                  <a:t>, we have what is called </a:t>
                </a:r>
                <a:r>
                  <a:rPr lang="en-US" i="1" dirty="0"/>
                  <a:t>omitted variable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AED26A-A522-B0DD-F945-8E3F02774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54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CFF1-57C8-D996-EC53-76CCF699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D6D6-8DCF-B5F5-ED62-1B124F58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Imagine we have a school which is comparing student test scores across discipline. They find that students, in general, get lower scores in math. The school then starts replacing their math teachers. </a:t>
            </a:r>
          </a:p>
          <a:p>
            <a:pPr marL="514350" indent="-514350">
              <a:buAutoNum type="arabicPeriod"/>
            </a:pPr>
            <a:r>
              <a:rPr lang="en-US" sz="2800" dirty="0"/>
              <a:t>Given only this information, would you assume this variation is because of the math teachers? </a:t>
            </a:r>
          </a:p>
          <a:p>
            <a:pPr marL="514350" indent="-514350">
              <a:buAutoNum type="arabicPeriod"/>
            </a:pPr>
            <a:r>
              <a:rPr lang="en-US" sz="2800" dirty="0"/>
              <a:t>What omitted variables might change the way we consider student test scores in math? </a:t>
            </a:r>
          </a:p>
        </p:txBody>
      </p:sp>
    </p:spTree>
    <p:extLst>
      <p:ext uri="{BB962C8B-B14F-4D97-AF65-F5344CB8AC3E}">
        <p14:creationId xmlns:p14="http://schemas.microsoft.com/office/powerpoint/2010/main" val="20371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923B-5C83-54F6-9F1F-547B3117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5BFA9-FEEF-FBCA-B6F1-EB23711C7F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first lectures, we began with a few assumptions</a:t>
                </a:r>
              </a:p>
              <a:p>
                <a:pPr lvl="1"/>
                <a:r>
                  <a:rPr lang="en-US" sz="2800" dirty="0"/>
                  <a:t>An unbiased estimator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are independent and identically distributed</a:t>
                </a:r>
              </a:p>
              <a:p>
                <a:pPr lvl="1"/>
                <a:r>
                  <a:rPr lang="en-US" sz="2800" dirty="0"/>
                  <a:t>AND Variation in the errors are consistent (we call this </a:t>
                </a:r>
                <a:r>
                  <a:rPr lang="en-US" sz="2800" i="1" dirty="0"/>
                  <a:t>homoskedasticity</a:t>
                </a:r>
                <a:r>
                  <a:rPr lang="en-US" sz="2800" dirty="0"/>
                  <a:t>)</a:t>
                </a:r>
              </a:p>
              <a:p>
                <a:r>
                  <a:rPr lang="en-US" dirty="0"/>
                  <a:t>What if the errors changed dependent on the X? </a:t>
                </a:r>
              </a:p>
              <a:p>
                <a:pPr lvl="1"/>
                <a:r>
                  <a:rPr lang="en-US" sz="2800" dirty="0"/>
                  <a:t>For example, those with higher income have more variation in spending?</a:t>
                </a:r>
              </a:p>
              <a:p>
                <a:pPr lvl="1"/>
                <a:r>
                  <a:rPr lang="en-US" sz="2800" dirty="0"/>
                  <a:t>In this situation we have </a:t>
                </a:r>
                <a:r>
                  <a:rPr lang="en-US" sz="2800" i="1" dirty="0"/>
                  <a:t>heteroskedasticity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5BFA9-FEEF-FBCA-B6F1-EB23711C7F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46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8F7EC150-FCDB-3ECA-4D7B-AD16A24554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18"/>
          <a:stretch/>
        </p:blipFill>
        <p:spPr bwMode="auto">
          <a:xfrm>
            <a:off x="678180" y="0"/>
            <a:ext cx="10835640" cy="645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11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, Reasons and Consequences of Heteroscedasticity">
            <a:extLst>
              <a:ext uri="{FF2B5EF4-FFF2-40B4-BE49-F238E27FC236}">
                <a16:creationId xmlns:a16="http://schemas.microsoft.com/office/drawing/2014/main" id="{5CAE26DA-DC59-2336-AADF-50BF40454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254982"/>
            <a:ext cx="10043160" cy="634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19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787</Words>
  <Application>Microsoft Office PowerPoint</Application>
  <PresentationFormat>Widescreen</PresentationFormat>
  <Paragraphs>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LPO 7870 Review 3</vt:lpstr>
      <vt:lpstr>Course Content Questions?</vt:lpstr>
      <vt:lpstr>Agenda</vt:lpstr>
      <vt:lpstr>Introduction to Inference</vt:lpstr>
      <vt:lpstr>Omitted Variable Bias</vt:lpstr>
      <vt:lpstr>Example</vt:lpstr>
      <vt:lpstr>Heteroskedasticity</vt:lpstr>
      <vt:lpstr>PowerPoint Presentation</vt:lpstr>
      <vt:lpstr>PowerPoint Presentation</vt:lpstr>
      <vt:lpstr>Practice: Homoskedastic or Heteroskedastic?</vt:lpstr>
      <vt:lpstr>Practice: Homoskedastic or Heteroskedastic?</vt:lpstr>
      <vt:lpstr>R-squared and Adjusted R-squared</vt:lpstr>
      <vt:lpstr>Example</vt:lpstr>
      <vt:lpstr>Multiple Regression</vt:lpstr>
      <vt:lpstr>Multiple Regression Model</vt:lpstr>
      <vt:lpstr>PowerPoint Presentation</vt:lpstr>
      <vt:lpstr>Multiple Regression Interpretation</vt:lpstr>
      <vt:lpstr>Practice</vt:lpstr>
      <vt:lpstr>P-Value Table</vt:lpstr>
      <vt:lpstr>Multiple Hypothesis Testing</vt:lpstr>
      <vt:lpstr>Joint Hypothesis Testing (assuming homoskedasticity)</vt:lpstr>
      <vt:lpstr>Practice</vt:lpstr>
      <vt:lpstr>Upcoming Review Sessions</vt:lpstr>
      <vt:lpstr>Office Hours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LPO 7870 Review 3</dc:title>
  <dc:creator>Enriquez, Kathryn</dc:creator>
  <cp:lastModifiedBy>Enriquez, Kathryn</cp:lastModifiedBy>
  <cp:revision>11</cp:revision>
  <dcterms:created xsi:type="dcterms:W3CDTF">2024-02-13T18:29:15Z</dcterms:created>
  <dcterms:modified xsi:type="dcterms:W3CDTF">2024-02-13T22:28:01Z</dcterms:modified>
</cp:coreProperties>
</file>