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4" r:id="rId3"/>
    <p:sldId id="262" r:id="rId4"/>
    <p:sldId id="307" r:id="rId5"/>
    <p:sldId id="264" r:id="rId6"/>
    <p:sldId id="293" r:id="rId7"/>
    <p:sldId id="296" r:id="rId8"/>
    <p:sldId id="305" r:id="rId9"/>
    <p:sldId id="306" r:id="rId10"/>
    <p:sldId id="271" r:id="rId11"/>
    <p:sldId id="310" r:id="rId12"/>
    <p:sldId id="309" r:id="rId13"/>
    <p:sldId id="285" r:id="rId14"/>
    <p:sldId id="283" r:id="rId15"/>
    <p:sldId id="284" r:id="rId16"/>
    <p:sldId id="291" r:id="rId17"/>
    <p:sldId id="298" r:id="rId18"/>
    <p:sldId id="282" r:id="rId19"/>
    <p:sldId id="303" r:id="rId20"/>
    <p:sldId id="288" r:id="rId21"/>
    <p:sldId id="289" r:id="rId22"/>
    <p:sldId id="290" r:id="rId23"/>
    <p:sldId id="294" r:id="rId24"/>
    <p:sldId id="295" r:id="rId25"/>
    <p:sldId id="315" r:id="rId26"/>
    <p:sldId id="312" r:id="rId27"/>
    <p:sldId id="313" r:id="rId28"/>
    <p:sldId id="299" r:id="rId29"/>
    <p:sldId id="311" r:id="rId30"/>
    <p:sldId id="300" r:id="rId31"/>
    <p:sldId id="301" r:id="rId32"/>
    <p:sldId id="30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5" autoAdjust="0"/>
  </p:normalViewPr>
  <p:slideViewPr>
    <p:cSldViewPr snapToGrid="0">
      <p:cViewPr varScale="1">
        <p:scale>
          <a:sx n="82" d="100"/>
          <a:sy n="82"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41DA1-CF19-4FDC-9379-E76C266B82B9}"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B09E4-FEE1-4D19-B10A-9CD4EDCAE52B}" type="slidenum">
              <a:rPr lang="en-US" smtClean="0"/>
              <a:t>‹#›</a:t>
            </a:fld>
            <a:endParaRPr lang="en-US"/>
          </a:p>
        </p:txBody>
      </p:sp>
    </p:spTree>
    <p:extLst>
      <p:ext uri="{BB962C8B-B14F-4D97-AF65-F5344CB8AC3E}">
        <p14:creationId xmlns:p14="http://schemas.microsoft.com/office/powerpoint/2010/main" val="258595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41DA1-CF19-4FDC-9379-E76C266B82B9}"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B09E4-FEE1-4D19-B10A-9CD4EDCAE52B}" type="slidenum">
              <a:rPr lang="en-US" smtClean="0"/>
              <a:t>‹#›</a:t>
            </a:fld>
            <a:endParaRPr lang="en-US"/>
          </a:p>
        </p:txBody>
      </p:sp>
    </p:spTree>
    <p:extLst>
      <p:ext uri="{BB962C8B-B14F-4D97-AF65-F5344CB8AC3E}">
        <p14:creationId xmlns:p14="http://schemas.microsoft.com/office/powerpoint/2010/main" val="147638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41DA1-CF19-4FDC-9379-E76C266B82B9}"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B09E4-FEE1-4D19-B10A-9CD4EDCAE52B}" type="slidenum">
              <a:rPr lang="en-US" smtClean="0"/>
              <a:t>‹#›</a:t>
            </a:fld>
            <a:endParaRPr lang="en-US"/>
          </a:p>
        </p:txBody>
      </p:sp>
    </p:spTree>
    <p:extLst>
      <p:ext uri="{BB962C8B-B14F-4D97-AF65-F5344CB8AC3E}">
        <p14:creationId xmlns:p14="http://schemas.microsoft.com/office/powerpoint/2010/main" val="13617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41DA1-CF19-4FDC-9379-E76C266B82B9}"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B09E4-FEE1-4D19-B10A-9CD4EDCAE52B}" type="slidenum">
              <a:rPr lang="en-US" smtClean="0"/>
              <a:t>‹#›</a:t>
            </a:fld>
            <a:endParaRPr lang="en-US"/>
          </a:p>
        </p:txBody>
      </p:sp>
    </p:spTree>
    <p:extLst>
      <p:ext uri="{BB962C8B-B14F-4D97-AF65-F5344CB8AC3E}">
        <p14:creationId xmlns:p14="http://schemas.microsoft.com/office/powerpoint/2010/main" val="229728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741DA1-CF19-4FDC-9379-E76C266B82B9}"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B09E4-FEE1-4D19-B10A-9CD4EDCAE52B}" type="slidenum">
              <a:rPr lang="en-US" smtClean="0"/>
              <a:t>‹#›</a:t>
            </a:fld>
            <a:endParaRPr lang="en-US"/>
          </a:p>
        </p:txBody>
      </p:sp>
    </p:spTree>
    <p:extLst>
      <p:ext uri="{BB962C8B-B14F-4D97-AF65-F5344CB8AC3E}">
        <p14:creationId xmlns:p14="http://schemas.microsoft.com/office/powerpoint/2010/main" val="219948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741DA1-CF19-4FDC-9379-E76C266B82B9}"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B09E4-FEE1-4D19-B10A-9CD4EDCAE52B}" type="slidenum">
              <a:rPr lang="en-US" smtClean="0"/>
              <a:t>‹#›</a:t>
            </a:fld>
            <a:endParaRPr lang="en-US"/>
          </a:p>
        </p:txBody>
      </p:sp>
    </p:spTree>
    <p:extLst>
      <p:ext uri="{BB962C8B-B14F-4D97-AF65-F5344CB8AC3E}">
        <p14:creationId xmlns:p14="http://schemas.microsoft.com/office/powerpoint/2010/main" val="274805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741DA1-CF19-4FDC-9379-E76C266B82B9}"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3B09E4-FEE1-4D19-B10A-9CD4EDCAE52B}" type="slidenum">
              <a:rPr lang="en-US" smtClean="0"/>
              <a:t>‹#›</a:t>
            </a:fld>
            <a:endParaRPr lang="en-US"/>
          </a:p>
        </p:txBody>
      </p:sp>
    </p:spTree>
    <p:extLst>
      <p:ext uri="{BB962C8B-B14F-4D97-AF65-F5344CB8AC3E}">
        <p14:creationId xmlns:p14="http://schemas.microsoft.com/office/powerpoint/2010/main" val="328226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741DA1-CF19-4FDC-9379-E76C266B82B9}"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3B09E4-FEE1-4D19-B10A-9CD4EDCAE52B}" type="slidenum">
              <a:rPr lang="en-US" smtClean="0"/>
              <a:t>‹#›</a:t>
            </a:fld>
            <a:endParaRPr lang="en-US"/>
          </a:p>
        </p:txBody>
      </p:sp>
    </p:spTree>
    <p:extLst>
      <p:ext uri="{BB962C8B-B14F-4D97-AF65-F5344CB8AC3E}">
        <p14:creationId xmlns:p14="http://schemas.microsoft.com/office/powerpoint/2010/main" val="346980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41DA1-CF19-4FDC-9379-E76C266B82B9}"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3B09E4-FEE1-4D19-B10A-9CD4EDCAE52B}" type="slidenum">
              <a:rPr lang="en-US" smtClean="0"/>
              <a:t>‹#›</a:t>
            </a:fld>
            <a:endParaRPr lang="en-US"/>
          </a:p>
        </p:txBody>
      </p:sp>
    </p:spTree>
    <p:extLst>
      <p:ext uri="{BB962C8B-B14F-4D97-AF65-F5344CB8AC3E}">
        <p14:creationId xmlns:p14="http://schemas.microsoft.com/office/powerpoint/2010/main" val="278133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741DA1-CF19-4FDC-9379-E76C266B82B9}"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B09E4-FEE1-4D19-B10A-9CD4EDCAE52B}" type="slidenum">
              <a:rPr lang="en-US" smtClean="0"/>
              <a:t>‹#›</a:t>
            </a:fld>
            <a:endParaRPr lang="en-US"/>
          </a:p>
        </p:txBody>
      </p:sp>
    </p:spTree>
    <p:extLst>
      <p:ext uri="{BB962C8B-B14F-4D97-AF65-F5344CB8AC3E}">
        <p14:creationId xmlns:p14="http://schemas.microsoft.com/office/powerpoint/2010/main" val="179276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741DA1-CF19-4FDC-9379-E76C266B82B9}"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B09E4-FEE1-4D19-B10A-9CD4EDCAE52B}" type="slidenum">
              <a:rPr lang="en-US" smtClean="0"/>
              <a:t>‹#›</a:t>
            </a:fld>
            <a:endParaRPr lang="en-US"/>
          </a:p>
        </p:txBody>
      </p:sp>
    </p:spTree>
    <p:extLst>
      <p:ext uri="{BB962C8B-B14F-4D97-AF65-F5344CB8AC3E}">
        <p14:creationId xmlns:p14="http://schemas.microsoft.com/office/powerpoint/2010/main" val="5915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41DA1-CF19-4FDC-9379-E76C266B82B9}" type="datetimeFigureOut">
              <a:rPr lang="en-US" smtClean="0"/>
              <a:t>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B09E4-FEE1-4D19-B10A-9CD4EDCAE52B}" type="slidenum">
              <a:rPr lang="en-US" smtClean="0"/>
              <a:t>‹#›</a:t>
            </a:fld>
            <a:endParaRPr lang="en-US"/>
          </a:p>
        </p:txBody>
      </p:sp>
    </p:spTree>
    <p:extLst>
      <p:ext uri="{BB962C8B-B14F-4D97-AF65-F5344CB8AC3E}">
        <p14:creationId xmlns:p14="http://schemas.microsoft.com/office/powerpoint/2010/main" val="194289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video" Target="https://www.youtube.com/embed/gxAaO2rsdIs?start=466&amp;feature=oembed" TargetMode="Externa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 Id="rId9" Type="http://schemas.openxmlformats.org/officeDocument/2006/relationships/image" Target="../media/image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1/relationships/webextension" Target="../webextensions/webextension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Inleiding</a:t>
            </a:r>
            <a:r>
              <a:rPr lang="en-US" dirty="0"/>
              <a:t> </a:t>
            </a:r>
            <a:r>
              <a:rPr lang="en-US" dirty="0" err="1"/>
              <a:t>Programmeren</a:t>
            </a:r>
            <a:endParaRPr lang="en-US" dirty="0"/>
          </a:p>
        </p:txBody>
      </p:sp>
      <p:sp>
        <p:nvSpPr>
          <p:cNvPr id="3" name="Subtitle 2"/>
          <p:cNvSpPr>
            <a:spLocks noGrp="1"/>
          </p:cNvSpPr>
          <p:nvPr>
            <p:ph type="subTitle" idx="1"/>
          </p:nvPr>
        </p:nvSpPr>
        <p:spPr/>
        <p:txBody>
          <a:bodyPr/>
          <a:lstStyle/>
          <a:p>
            <a:r>
              <a:rPr lang="en-US" dirty="0"/>
              <a:t>Simon Pauw, 2023</a:t>
            </a:r>
          </a:p>
        </p:txBody>
      </p:sp>
    </p:spTree>
    <p:extLst>
      <p:ext uri="{BB962C8B-B14F-4D97-AF65-F5344CB8AC3E}">
        <p14:creationId xmlns:p14="http://schemas.microsoft.com/office/powerpoint/2010/main" val="1050860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Algoritme</a:t>
            </a:r>
            <a:endParaRPr lang="en-US" dirty="0"/>
          </a:p>
        </p:txBody>
      </p:sp>
      <p:sp>
        <p:nvSpPr>
          <p:cNvPr id="5" name="Rectangle 4"/>
          <p:cNvSpPr/>
          <p:nvPr/>
        </p:nvSpPr>
        <p:spPr>
          <a:xfrm>
            <a:off x="4901974" y="2560319"/>
            <a:ext cx="3148149" cy="24950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endCxn id="5" idx="1"/>
          </p:cNvCxnSpPr>
          <p:nvPr/>
        </p:nvCxnSpPr>
        <p:spPr>
          <a:xfrm>
            <a:off x="3896972" y="3807822"/>
            <a:ext cx="1005002"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8050123" y="3800954"/>
            <a:ext cx="911218" cy="1"/>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170011" y="3515434"/>
            <a:ext cx="2393855" cy="584775"/>
          </a:xfrm>
          <a:prstGeom prst="rect">
            <a:avLst/>
          </a:prstGeom>
          <a:noFill/>
        </p:spPr>
        <p:txBody>
          <a:bodyPr wrap="square" rtlCol="0">
            <a:spAutoFit/>
          </a:bodyPr>
          <a:lstStyle/>
          <a:p>
            <a:r>
              <a:rPr lang="en-US" sz="3200" dirty="0"/>
              <a:t># </a:t>
            </a:r>
            <a:r>
              <a:rPr lang="en-US" sz="3200" dirty="0" err="1"/>
              <a:t>studenten</a:t>
            </a:r>
            <a:endParaRPr lang="en-US" sz="3200" dirty="0"/>
          </a:p>
        </p:txBody>
      </p:sp>
      <p:pic>
        <p:nvPicPr>
          <p:cNvPr id="10" name="Picture 4" descr="http://iis.uva.nl/binaries/twocolumnlandscape/content/gallery/onderwijs/iis/divers/dsc02611.jpg?13811418483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71" y="2602166"/>
            <a:ext cx="3454585" cy="231094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CEA000C9-50DE-4B98-8BAC-5D7C1A5EF51A}"/>
              </a:ext>
            </a:extLst>
          </p:cNvPr>
          <p:cNvSpPr txBox="1">
            <a:spLocks/>
          </p:cNvSpPr>
          <p:nvPr/>
        </p:nvSpPr>
        <p:spPr>
          <a:xfrm>
            <a:off x="4966752" y="3170913"/>
            <a:ext cx="3018593" cy="13799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1200" dirty="0"/>
              <a:t>Ga </a:t>
            </a:r>
            <a:r>
              <a:rPr lang="en-US" sz="1200" dirty="0" err="1"/>
              <a:t>staan</a:t>
            </a:r>
            <a:r>
              <a:rPr lang="en-US" sz="1200" dirty="0"/>
              <a:t> </a:t>
            </a:r>
            <a:r>
              <a:rPr lang="en-US" sz="1200" dirty="0" err="1"/>
              <a:t>en</a:t>
            </a:r>
            <a:r>
              <a:rPr lang="en-US" sz="1200" dirty="0"/>
              <a:t> </a:t>
            </a:r>
            <a:r>
              <a:rPr lang="en-US" sz="1200" dirty="0" err="1"/>
              <a:t>denk</a:t>
            </a:r>
            <a:r>
              <a:rPr lang="en-US" sz="1200" dirty="0"/>
              <a:t> </a:t>
            </a:r>
            <a:r>
              <a:rPr lang="en-US" sz="1200" dirty="0" err="1"/>
              <a:t>aan</a:t>
            </a:r>
            <a:r>
              <a:rPr lang="en-US" sz="1200" dirty="0"/>
              <a:t> het </a:t>
            </a:r>
            <a:r>
              <a:rPr lang="en-US" sz="1200" dirty="0" err="1"/>
              <a:t>getal</a:t>
            </a:r>
            <a:r>
              <a:rPr lang="en-US" sz="1200" dirty="0"/>
              <a:t> 1.</a:t>
            </a:r>
          </a:p>
          <a:p>
            <a:pPr marL="514350" indent="-514350">
              <a:buFont typeface="+mj-lt"/>
              <a:buAutoNum type="arabicPeriod"/>
            </a:pPr>
            <a:r>
              <a:rPr lang="en-US" sz="1200" dirty="0" err="1"/>
              <a:t>Vorm</a:t>
            </a:r>
            <a:r>
              <a:rPr lang="en-US" sz="1200" dirty="0"/>
              <a:t> </a:t>
            </a:r>
            <a:r>
              <a:rPr lang="en-US" sz="1200" dirty="0" err="1"/>
              <a:t>een</a:t>
            </a:r>
            <a:r>
              <a:rPr lang="en-US" sz="1200" dirty="0"/>
              <a:t> </a:t>
            </a:r>
            <a:r>
              <a:rPr lang="en-US" sz="1200" dirty="0" err="1"/>
              <a:t>paar</a:t>
            </a:r>
            <a:r>
              <a:rPr lang="en-US" sz="1200" dirty="0"/>
              <a:t> met </a:t>
            </a:r>
            <a:r>
              <a:rPr lang="en-US" sz="1200" dirty="0" err="1"/>
              <a:t>iemand</a:t>
            </a:r>
            <a:r>
              <a:rPr lang="en-US" sz="1200" dirty="0"/>
              <a:t> in de </a:t>
            </a:r>
            <a:r>
              <a:rPr lang="en-US" sz="1200" dirty="0" err="1"/>
              <a:t>buurt</a:t>
            </a:r>
            <a:r>
              <a:rPr lang="en-US" sz="1200" dirty="0"/>
              <a:t>.</a:t>
            </a:r>
            <a:br>
              <a:rPr lang="en-US" sz="1200" dirty="0"/>
            </a:br>
            <a:r>
              <a:rPr lang="en-US" sz="1200" dirty="0"/>
              <a:t>Tel </a:t>
            </a:r>
            <a:r>
              <a:rPr lang="en-US" sz="1200" dirty="0" err="1"/>
              <a:t>jullie</a:t>
            </a:r>
            <a:r>
              <a:rPr lang="en-US" sz="1200" dirty="0"/>
              <a:t> </a:t>
            </a:r>
            <a:r>
              <a:rPr lang="en-US" sz="1200" dirty="0" err="1"/>
              <a:t>getallen</a:t>
            </a:r>
            <a:r>
              <a:rPr lang="en-US" sz="1200" dirty="0"/>
              <a:t> </a:t>
            </a:r>
            <a:r>
              <a:rPr lang="en-US" sz="1200" dirty="0" err="1"/>
              <a:t>bij</a:t>
            </a:r>
            <a:r>
              <a:rPr lang="en-US" sz="1200" dirty="0"/>
              <a:t> </a:t>
            </a:r>
            <a:r>
              <a:rPr lang="en-US" sz="1200" dirty="0" err="1"/>
              <a:t>elkaar</a:t>
            </a:r>
            <a:r>
              <a:rPr lang="en-US" sz="1200" dirty="0"/>
              <a:t> op.</a:t>
            </a:r>
          </a:p>
          <a:p>
            <a:pPr marL="514350" indent="-514350">
              <a:buFont typeface="+mj-lt"/>
              <a:buAutoNum type="arabicPeriod"/>
            </a:pPr>
            <a:r>
              <a:rPr lang="en-US" sz="1200" dirty="0" err="1"/>
              <a:t>Een</a:t>
            </a:r>
            <a:r>
              <a:rPr lang="en-US" sz="1200" dirty="0"/>
              <a:t> van de twee </a:t>
            </a:r>
            <a:r>
              <a:rPr lang="en-US" sz="1200" dirty="0" err="1"/>
              <a:t>gaat</a:t>
            </a:r>
            <a:r>
              <a:rPr lang="en-US" sz="1200" dirty="0"/>
              <a:t> nu </a:t>
            </a:r>
            <a:r>
              <a:rPr lang="en-US" sz="1200" dirty="0" err="1"/>
              <a:t>zitten</a:t>
            </a:r>
            <a:r>
              <a:rPr lang="en-US" sz="1200" dirty="0"/>
              <a:t>.</a:t>
            </a:r>
          </a:p>
          <a:p>
            <a:pPr marL="514350" indent="-514350">
              <a:buFont typeface="+mj-lt"/>
              <a:buAutoNum type="arabicPeriod"/>
            </a:pPr>
            <a:r>
              <a:rPr lang="en-US" sz="1200" dirty="0" err="1"/>
              <a:t>Als</a:t>
            </a:r>
            <a:r>
              <a:rPr lang="en-US" sz="1200" dirty="0"/>
              <a:t> je </a:t>
            </a:r>
            <a:r>
              <a:rPr lang="en-US" sz="1200" dirty="0" err="1"/>
              <a:t>nog</a:t>
            </a:r>
            <a:r>
              <a:rPr lang="en-US" sz="1200" dirty="0"/>
              <a:t> </a:t>
            </a:r>
            <a:r>
              <a:rPr lang="en-US" sz="1200" dirty="0" err="1"/>
              <a:t>staat</a:t>
            </a:r>
            <a:r>
              <a:rPr lang="en-US" sz="1200" dirty="0"/>
              <a:t>, </a:t>
            </a:r>
            <a:r>
              <a:rPr lang="en-US" sz="1200" dirty="0" err="1"/>
              <a:t>ga</a:t>
            </a:r>
            <a:r>
              <a:rPr lang="en-US" sz="1200" dirty="0"/>
              <a:t> </a:t>
            </a:r>
            <a:r>
              <a:rPr lang="en-US" sz="1200" dirty="0" err="1"/>
              <a:t>terug</a:t>
            </a:r>
            <a:r>
              <a:rPr lang="en-US" sz="1200" dirty="0"/>
              <a:t> </a:t>
            </a:r>
            <a:r>
              <a:rPr lang="en-US" sz="1200" dirty="0" err="1"/>
              <a:t>naar</a:t>
            </a:r>
            <a:r>
              <a:rPr lang="en-US" sz="1200" dirty="0"/>
              <a:t> </a:t>
            </a:r>
            <a:r>
              <a:rPr lang="en-US" sz="1200" dirty="0" err="1"/>
              <a:t>stap</a:t>
            </a:r>
            <a:r>
              <a:rPr lang="en-US" sz="1200" dirty="0"/>
              <a:t> 2.</a:t>
            </a:r>
          </a:p>
          <a:p>
            <a:pPr marL="514350" indent="-514350">
              <a:buFont typeface="+mj-lt"/>
              <a:buAutoNum type="arabicPeriod"/>
            </a:pPr>
            <a:endParaRPr lang="en-US" sz="1200" dirty="0"/>
          </a:p>
        </p:txBody>
      </p:sp>
    </p:spTree>
    <p:extLst>
      <p:ext uri="{BB962C8B-B14F-4D97-AF65-F5344CB8AC3E}">
        <p14:creationId xmlns:p14="http://schemas.microsoft.com/office/powerpoint/2010/main" val="3837269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Ga </a:t>
            </a:r>
            <a:r>
              <a:rPr lang="en-US" dirty="0" err="1"/>
              <a:t>staan</a:t>
            </a:r>
            <a:r>
              <a:rPr lang="en-US" dirty="0"/>
              <a:t> </a:t>
            </a:r>
            <a:r>
              <a:rPr lang="en-US" dirty="0" err="1"/>
              <a:t>en</a:t>
            </a:r>
            <a:r>
              <a:rPr lang="en-US" dirty="0"/>
              <a:t> </a:t>
            </a:r>
            <a:r>
              <a:rPr lang="en-US" dirty="0" err="1"/>
              <a:t>denk</a:t>
            </a:r>
            <a:r>
              <a:rPr lang="en-US" dirty="0"/>
              <a:t> </a:t>
            </a:r>
            <a:r>
              <a:rPr lang="en-US" dirty="0" err="1"/>
              <a:t>aan</a:t>
            </a:r>
            <a:r>
              <a:rPr lang="en-US" dirty="0"/>
              <a:t> het </a:t>
            </a:r>
            <a:r>
              <a:rPr lang="en-US" b="1" dirty="0" err="1">
                <a:solidFill>
                  <a:schemeClr val="accent4"/>
                </a:solidFill>
              </a:rPr>
              <a:t>getal</a:t>
            </a:r>
            <a:r>
              <a:rPr lang="en-US" b="1" dirty="0">
                <a:solidFill>
                  <a:schemeClr val="accent4"/>
                </a:solidFill>
              </a:rPr>
              <a:t> 1</a:t>
            </a:r>
            <a:r>
              <a:rPr lang="en-US" dirty="0"/>
              <a:t>.</a:t>
            </a:r>
          </a:p>
          <a:p>
            <a:pPr marL="514350" indent="-514350">
              <a:buFont typeface="+mj-lt"/>
              <a:buAutoNum type="arabicPeriod"/>
            </a:pPr>
            <a:r>
              <a:rPr lang="en-US" dirty="0" err="1"/>
              <a:t>Vorm</a:t>
            </a:r>
            <a:r>
              <a:rPr lang="en-US" dirty="0"/>
              <a:t> </a:t>
            </a:r>
            <a:r>
              <a:rPr lang="en-US" dirty="0" err="1"/>
              <a:t>een</a:t>
            </a:r>
            <a:r>
              <a:rPr lang="en-US" dirty="0"/>
              <a:t> </a:t>
            </a:r>
            <a:r>
              <a:rPr lang="en-US" dirty="0" err="1"/>
              <a:t>paar</a:t>
            </a:r>
            <a:r>
              <a:rPr lang="en-US" dirty="0"/>
              <a:t> met </a:t>
            </a:r>
            <a:r>
              <a:rPr lang="en-US" dirty="0" err="1"/>
              <a:t>iemand</a:t>
            </a:r>
            <a:r>
              <a:rPr lang="en-US" dirty="0"/>
              <a:t> in de </a:t>
            </a:r>
            <a:r>
              <a:rPr lang="en-US" dirty="0" err="1"/>
              <a:t>buurt</a:t>
            </a:r>
            <a:r>
              <a:rPr lang="en-US" dirty="0"/>
              <a:t> (die </a:t>
            </a:r>
            <a:r>
              <a:rPr lang="en-US" dirty="0" err="1"/>
              <a:t>nog</a:t>
            </a:r>
            <a:r>
              <a:rPr lang="en-US" dirty="0"/>
              <a:t> </a:t>
            </a:r>
            <a:r>
              <a:rPr lang="en-US" dirty="0" err="1"/>
              <a:t>staat</a:t>
            </a:r>
            <a:r>
              <a:rPr lang="en-US" dirty="0"/>
              <a:t>).</a:t>
            </a:r>
            <a:br>
              <a:rPr lang="en-US" dirty="0"/>
            </a:br>
            <a:r>
              <a:rPr lang="en-US" b="1" dirty="0">
                <a:solidFill>
                  <a:schemeClr val="accent4"/>
                </a:solidFill>
              </a:rPr>
              <a:t>Tel</a:t>
            </a:r>
            <a:r>
              <a:rPr lang="en-US" dirty="0"/>
              <a:t> </a:t>
            </a:r>
            <a:r>
              <a:rPr lang="en-US" dirty="0" err="1"/>
              <a:t>jullie</a:t>
            </a:r>
            <a:r>
              <a:rPr lang="en-US" dirty="0"/>
              <a:t> </a:t>
            </a:r>
            <a:r>
              <a:rPr lang="en-US" dirty="0" err="1"/>
              <a:t>getallen</a:t>
            </a:r>
            <a:r>
              <a:rPr lang="en-US" dirty="0"/>
              <a:t> </a:t>
            </a:r>
            <a:r>
              <a:rPr lang="en-US" dirty="0" err="1"/>
              <a:t>bij</a:t>
            </a:r>
            <a:r>
              <a:rPr lang="en-US" dirty="0"/>
              <a:t> </a:t>
            </a:r>
            <a:r>
              <a:rPr lang="en-US" dirty="0" err="1"/>
              <a:t>elkaar</a:t>
            </a:r>
            <a:r>
              <a:rPr lang="en-US" dirty="0"/>
              <a:t> </a:t>
            </a:r>
            <a:r>
              <a:rPr lang="en-US" b="1" dirty="0">
                <a:solidFill>
                  <a:schemeClr val="accent4"/>
                </a:solidFill>
              </a:rPr>
              <a:t>op</a:t>
            </a:r>
            <a:r>
              <a:rPr lang="en-US" dirty="0"/>
              <a:t>.</a:t>
            </a:r>
          </a:p>
          <a:p>
            <a:pPr marL="514350" indent="-514350">
              <a:buFont typeface="+mj-lt"/>
              <a:buAutoNum type="arabicPeriod"/>
            </a:pPr>
            <a:r>
              <a:rPr lang="en-US" dirty="0" err="1"/>
              <a:t>Een</a:t>
            </a:r>
            <a:r>
              <a:rPr lang="en-US" dirty="0"/>
              <a:t> van de twee </a:t>
            </a:r>
            <a:r>
              <a:rPr lang="en-US" dirty="0" err="1"/>
              <a:t>gaat</a:t>
            </a:r>
            <a:r>
              <a:rPr lang="en-US" dirty="0"/>
              <a:t> nu </a:t>
            </a:r>
            <a:r>
              <a:rPr lang="en-US" dirty="0" err="1"/>
              <a:t>zitten</a:t>
            </a:r>
            <a:r>
              <a:rPr lang="en-US" dirty="0"/>
              <a:t>.</a:t>
            </a:r>
          </a:p>
          <a:p>
            <a:pPr marL="514350" indent="-514350">
              <a:buFont typeface="+mj-lt"/>
              <a:buAutoNum type="arabicPeriod"/>
            </a:pPr>
            <a:r>
              <a:rPr lang="en-US" dirty="0"/>
              <a:t> </a:t>
            </a:r>
            <a:r>
              <a:rPr lang="en-US" b="1" dirty="0">
                <a:solidFill>
                  <a:schemeClr val="accent4"/>
                </a:solidFill>
              </a:rPr>
              <a:t>Als</a:t>
            </a:r>
            <a:r>
              <a:rPr lang="en-US" dirty="0"/>
              <a:t> je </a:t>
            </a:r>
            <a:r>
              <a:rPr lang="en-US" dirty="0" err="1"/>
              <a:t>nog</a:t>
            </a:r>
            <a:r>
              <a:rPr lang="en-US" dirty="0"/>
              <a:t> </a:t>
            </a:r>
            <a:r>
              <a:rPr lang="en-US" dirty="0" err="1"/>
              <a:t>staat</a:t>
            </a:r>
            <a:r>
              <a:rPr lang="en-US" dirty="0"/>
              <a:t>, </a:t>
            </a:r>
            <a:r>
              <a:rPr lang="en-US" b="1" dirty="0">
                <a:solidFill>
                  <a:schemeClr val="accent4"/>
                </a:solidFill>
              </a:rPr>
              <a:t>ga </a:t>
            </a:r>
            <a:r>
              <a:rPr lang="en-US" b="1" dirty="0" err="1">
                <a:solidFill>
                  <a:schemeClr val="accent4"/>
                </a:solidFill>
              </a:rPr>
              <a:t>terug</a:t>
            </a:r>
            <a:r>
              <a:rPr lang="en-US" b="1" dirty="0">
                <a:solidFill>
                  <a:schemeClr val="accent4"/>
                </a:solidFill>
              </a:rPr>
              <a:t> </a:t>
            </a:r>
            <a:r>
              <a:rPr lang="en-US" dirty="0" err="1"/>
              <a:t>naar</a:t>
            </a:r>
            <a:r>
              <a:rPr lang="en-US" dirty="0"/>
              <a:t> </a:t>
            </a:r>
            <a:r>
              <a:rPr lang="en-US" dirty="0" err="1"/>
              <a:t>stap</a:t>
            </a:r>
            <a:r>
              <a:rPr lang="en-US" dirty="0"/>
              <a:t> 2.</a:t>
            </a:r>
          </a:p>
          <a:p>
            <a:pPr marL="514350" indent="-514350">
              <a:buFont typeface="+mj-lt"/>
              <a:buAutoNum type="arabicPeriod"/>
            </a:pPr>
            <a:endParaRPr lang="en-US" dirty="0"/>
          </a:p>
        </p:txBody>
      </p:sp>
    </p:spTree>
    <p:extLst>
      <p:ext uri="{BB962C8B-B14F-4D97-AF65-F5344CB8AC3E}">
        <p14:creationId xmlns:p14="http://schemas.microsoft.com/office/powerpoint/2010/main" val="192460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ACB6D5-8DA1-6444-C2C6-06DCEE4131E9}"/>
              </a:ext>
            </a:extLst>
          </p:cNvPr>
          <p:cNvSpPr txBox="1"/>
          <p:nvPr/>
        </p:nvSpPr>
        <p:spPr>
          <a:xfrm>
            <a:off x="3047608" y="1351508"/>
            <a:ext cx="6096784" cy="4154984"/>
          </a:xfrm>
          <a:prstGeom prst="rect">
            <a:avLst/>
          </a:prstGeom>
          <a:noFill/>
        </p:spPr>
        <p:txBody>
          <a:bodyPr wrap="square">
            <a:spAutoFit/>
          </a:bodyPr>
          <a:lstStyle/>
          <a:p>
            <a:pPr algn="just"/>
            <a:r>
              <a:rPr lang="en-US" sz="2400" b="0" i="0" dirty="0">
                <a:effectLst/>
              </a:rPr>
              <a:t>What I mean is that if you really want to understand something, the best way is to try and explain it to someone else. That forces you to sort it out in your own mind. And the more slow and dim-witted your pupil, the more you have to break things down into more and more simple ideas. And that’s really the essence of programming. By the time you’ve sorted out a complicated idea into little steps that even a stupid machine can deal with, you’ve certainly learned something about it yourself.</a:t>
            </a:r>
            <a:endParaRPr lang="en-US" sz="2400" dirty="0"/>
          </a:p>
        </p:txBody>
      </p:sp>
      <p:sp>
        <p:nvSpPr>
          <p:cNvPr id="7" name="TextBox 6">
            <a:extLst>
              <a:ext uri="{FF2B5EF4-FFF2-40B4-BE49-F238E27FC236}">
                <a16:creationId xmlns:a16="http://schemas.microsoft.com/office/drawing/2014/main" id="{82D77BD0-41B7-70B9-A1FB-F21B09FA8312}"/>
              </a:ext>
            </a:extLst>
          </p:cNvPr>
          <p:cNvSpPr txBox="1"/>
          <p:nvPr/>
        </p:nvSpPr>
        <p:spPr>
          <a:xfrm>
            <a:off x="4434133" y="5836430"/>
            <a:ext cx="5327322" cy="646331"/>
          </a:xfrm>
          <a:prstGeom prst="rect">
            <a:avLst/>
          </a:prstGeom>
          <a:noFill/>
        </p:spPr>
        <p:txBody>
          <a:bodyPr wrap="square">
            <a:spAutoFit/>
          </a:bodyPr>
          <a:lstStyle/>
          <a:p>
            <a:r>
              <a:rPr lang="en-US" dirty="0"/>
              <a:t>- Douglas Adams, Dirk </a:t>
            </a:r>
            <a:r>
              <a:rPr lang="en-US" dirty="0" err="1"/>
              <a:t>Gently's</a:t>
            </a:r>
            <a:r>
              <a:rPr lang="en-US" dirty="0"/>
              <a:t> Holistic Detective Agency</a:t>
            </a:r>
          </a:p>
        </p:txBody>
      </p:sp>
    </p:spTree>
    <p:extLst>
      <p:ext uri="{BB962C8B-B14F-4D97-AF65-F5344CB8AC3E}">
        <p14:creationId xmlns:p14="http://schemas.microsoft.com/office/powerpoint/2010/main" val="221900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B04E-686A-4E9A-8223-E07D7E143BCD}"/>
              </a:ext>
            </a:extLst>
          </p:cNvPr>
          <p:cNvSpPr>
            <a:spLocks noGrp="1"/>
          </p:cNvSpPr>
          <p:nvPr>
            <p:ph type="title"/>
          </p:nvPr>
        </p:nvSpPr>
        <p:spPr/>
        <p:txBody>
          <a:bodyPr/>
          <a:lstStyle/>
          <a:p>
            <a:r>
              <a:rPr lang="en-US" dirty="0" err="1"/>
              <a:t>Waarom</a:t>
            </a:r>
            <a:r>
              <a:rPr lang="en-US" dirty="0"/>
              <a:t> </a:t>
            </a:r>
            <a:r>
              <a:rPr lang="en-US" dirty="0" err="1"/>
              <a:t>programmeren</a:t>
            </a:r>
            <a:r>
              <a:rPr lang="en-US" dirty="0"/>
              <a:t>?</a:t>
            </a:r>
            <a:endParaRPr lang="en-NL" dirty="0"/>
          </a:p>
        </p:txBody>
      </p:sp>
      <p:pic>
        <p:nvPicPr>
          <p:cNvPr id="4098" name="Picture 2" descr="AI experts - University of Amsterdam">
            <a:extLst>
              <a:ext uri="{FF2B5EF4-FFF2-40B4-BE49-F238E27FC236}">
                <a16:creationId xmlns:a16="http://schemas.microsoft.com/office/drawing/2014/main" id="{A3302907-0A13-414A-A7D0-F5425D661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936" y="3833893"/>
            <a:ext cx="5844726" cy="222754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FDDC052-875A-4081-8B49-CEF5BA129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332" y="3833893"/>
            <a:ext cx="4352925" cy="2047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704EBB-F0E2-4934-B6F4-99F4864FCA90}"/>
              </a:ext>
            </a:extLst>
          </p:cNvPr>
          <p:cNvSpPr txBox="1"/>
          <p:nvPr/>
        </p:nvSpPr>
        <p:spPr>
          <a:xfrm>
            <a:off x="636309" y="5971879"/>
            <a:ext cx="2430858" cy="369332"/>
          </a:xfrm>
          <a:prstGeom prst="rect">
            <a:avLst/>
          </a:prstGeom>
          <a:noFill/>
        </p:spPr>
        <p:txBody>
          <a:bodyPr wrap="none" rtlCol="0">
            <a:spAutoFit/>
          </a:bodyPr>
          <a:lstStyle/>
          <a:p>
            <a:r>
              <a:rPr lang="en-US" dirty="0"/>
              <a:t>Nao Football Team, </a:t>
            </a:r>
            <a:r>
              <a:rPr lang="en-US" dirty="0" err="1"/>
              <a:t>UvA</a:t>
            </a:r>
            <a:endParaRPr lang="en-NL" dirty="0"/>
          </a:p>
        </p:txBody>
      </p:sp>
      <p:sp>
        <p:nvSpPr>
          <p:cNvPr id="7" name="TextBox 6">
            <a:extLst>
              <a:ext uri="{FF2B5EF4-FFF2-40B4-BE49-F238E27FC236}">
                <a16:creationId xmlns:a16="http://schemas.microsoft.com/office/drawing/2014/main" id="{E0ED9E13-9A3F-4606-9298-E5F4612F45D8}"/>
              </a:ext>
            </a:extLst>
          </p:cNvPr>
          <p:cNvSpPr txBox="1"/>
          <p:nvPr/>
        </p:nvSpPr>
        <p:spPr>
          <a:xfrm>
            <a:off x="5619946" y="6123543"/>
            <a:ext cx="2405595" cy="369332"/>
          </a:xfrm>
          <a:prstGeom prst="rect">
            <a:avLst/>
          </a:prstGeom>
          <a:noFill/>
        </p:spPr>
        <p:txBody>
          <a:bodyPr wrap="none" rtlCol="0">
            <a:spAutoFit/>
          </a:bodyPr>
          <a:lstStyle/>
          <a:p>
            <a:r>
              <a:rPr lang="en-US" dirty="0" err="1"/>
              <a:t>UvA</a:t>
            </a:r>
            <a:r>
              <a:rPr lang="en-US" dirty="0"/>
              <a:t>, AI Experts website</a:t>
            </a:r>
            <a:endParaRPr lang="en-NL" dirty="0"/>
          </a:p>
        </p:txBody>
      </p:sp>
    </p:spTree>
    <p:extLst>
      <p:ext uri="{BB962C8B-B14F-4D97-AF65-F5344CB8AC3E}">
        <p14:creationId xmlns:p14="http://schemas.microsoft.com/office/powerpoint/2010/main" val="122997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E846-610D-4ADD-BDBA-F7A0D97EE98F}"/>
              </a:ext>
            </a:extLst>
          </p:cNvPr>
          <p:cNvSpPr>
            <a:spLocks noGrp="1"/>
          </p:cNvSpPr>
          <p:nvPr>
            <p:ph type="title"/>
          </p:nvPr>
        </p:nvSpPr>
        <p:spPr/>
        <p:txBody>
          <a:bodyPr/>
          <a:lstStyle/>
          <a:p>
            <a:r>
              <a:rPr lang="en-US" dirty="0" err="1"/>
              <a:t>Waarom</a:t>
            </a:r>
            <a:r>
              <a:rPr lang="en-US" dirty="0"/>
              <a:t> </a:t>
            </a:r>
            <a:r>
              <a:rPr lang="en-US" dirty="0" err="1"/>
              <a:t>programmeren</a:t>
            </a:r>
            <a:r>
              <a:rPr lang="en-US" dirty="0"/>
              <a:t> </a:t>
            </a:r>
            <a:r>
              <a:rPr lang="en-US" dirty="0" err="1"/>
              <a:t>bij</a:t>
            </a:r>
            <a:r>
              <a:rPr lang="en-US" dirty="0"/>
              <a:t> </a:t>
            </a:r>
            <a:r>
              <a:rPr lang="en-US" dirty="0" err="1"/>
              <a:t>Bèta</a:t>
            </a:r>
            <a:r>
              <a:rPr lang="en-US" dirty="0"/>
              <a:t>-Gamma?</a:t>
            </a:r>
            <a:endParaRPr lang="en-NL" dirty="0"/>
          </a:p>
        </p:txBody>
      </p:sp>
      <p:pic>
        <p:nvPicPr>
          <p:cNvPr id="2050" name="Picture 2" descr="Illustartion of a human body with a target mark around a potential tumour">
            <a:extLst>
              <a:ext uri="{FF2B5EF4-FFF2-40B4-BE49-F238E27FC236}">
                <a16:creationId xmlns:a16="http://schemas.microsoft.com/office/drawing/2014/main" id="{A69E3559-744A-4D25-88E4-6DDB45B0D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871523"/>
            <a:ext cx="4876800" cy="3791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7888DD-6A37-4029-A48E-E20EBFF57488}"/>
              </a:ext>
            </a:extLst>
          </p:cNvPr>
          <p:cNvSpPr txBox="1"/>
          <p:nvPr/>
        </p:nvSpPr>
        <p:spPr>
          <a:xfrm>
            <a:off x="838200" y="6246441"/>
            <a:ext cx="8170592" cy="369332"/>
          </a:xfrm>
          <a:prstGeom prst="rect">
            <a:avLst/>
          </a:prstGeom>
          <a:noFill/>
        </p:spPr>
        <p:txBody>
          <a:bodyPr wrap="square">
            <a:spAutoFit/>
          </a:bodyPr>
          <a:lstStyle/>
          <a:p>
            <a:pPr algn="l"/>
            <a:r>
              <a:rPr lang="en-US" b="1" i="0" dirty="0">
                <a:solidFill>
                  <a:schemeClr val="tx2"/>
                </a:solidFill>
                <a:effectLst/>
                <a:latin typeface="+mj-lt"/>
              </a:rPr>
              <a:t>Neil Savage, </a:t>
            </a:r>
            <a:r>
              <a:rPr lang="en-US" b="1" i="1" dirty="0">
                <a:solidFill>
                  <a:schemeClr val="tx2"/>
                </a:solidFill>
                <a:effectLst/>
                <a:latin typeface="+mj-lt"/>
              </a:rPr>
              <a:t>How AI is improving cancer diagnostics</a:t>
            </a:r>
            <a:r>
              <a:rPr lang="en-US" b="1" i="0" dirty="0">
                <a:solidFill>
                  <a:schemeClr val="tx2"/>
                </a:solidFill>
                <a:effectLst/>
                <a:latin typeface="+mj-lt"/>
              </a:rPr>
              <a:t>, Nature 579, S14-S16 (2020)</a:t>
            </a:r>
          </a:p>
        </p:txBody>
      </p:sp>
    </p:spTree>
    <p:extLst>
      <p:ext uri="{BB962C8B-B14F-4D97-AF65-F5344CB8AC3E}">
        <p14:creationId xmlns:p14="http://schemas.microsoft.com/office/powerpoint/2010/main" val="229082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E846-610D-4ADD-BDBA-F7A0D97EE98F}"/>
              </a:ext>
            </a:extLst>
          </p:cNvPr>
          <p:cNvSpPr>
            <a:spLocks noGrp="1"/>
          </p:cNvSpPr>
          <p:nvPr>
            <p:ph type="title"/>
          </p:nvPr>
        </p:nvSpPr>
        <p:spPr/>
        <p:txBody>
          <a:bodyPr/>
          <a:lstStyle/>
          <a:p>
            <a:r>
              <a:rPr lang="en-US" dirty="0" err="1"/>
              <a:t>Waarom</a:t>
            </a:r>
            <a:r>
              <a:rPr lang="en-US" dirty="0"/>
              <a:t> </a:t>
            </a:r>
            <a:r>
              <a:rPr lang="en-US" dirty="0" err="1"/>
              <a:t>programmeren</a:t>
            </a:r>
            <a:r>
              <a:rPr lang="en-US" dirty="0"/>
              <a:t> </a:t>
            </a:r>
            <a:r>
              <a:rPr lang="en-US" dirty="0" err="1"/>
              <a:t>bij</a:t>
            </a:r>
            <a:r>
              <a:rPr lang="en-US" dirty="0"/>
              <a:t> </a:t>
            </a:r>
            <a:r>
              <a:rPr lang="en-US" dirty="0" err="1"/>
              <a:t>Bèta</a:t>
            </a:r>
            <a:r>
              <a:rPr lang="en-US" dirty="0"/>
              <a:t>-Gamma?</a:t>
            </a:r>
            <a:endParaRPr lang="en-NL" dirty="0"/>
          </a:p>
        </p:txBody>
      </p:sp>
      <p:sp>
        <p:nvSpPr>
          <p:cNvPr id="6" name="TextBox 5">
            <a:extLst>
              <a:ext uri="{FF2B5EF4-FFF2-40B4-BE49-F238E27FC236}">
                <a16:creationId xmlns:a16="http://schemas.microsoft.com/office/drawing/2014/main" id="{0E7888DD-6A37-4029-A48E-E20EBFF57488}"/>
              </a:ext>
            </a:extLst>
          </p:cNvPr>
          <p:cNvSpPr txBox="1"/>
          <p:nvPr/>
        </p:nvSpPr>
        <p:spPr>
          <a:xfrm>
            <a:off x="838200" y="6092575"/>
            <a:ext cx="10407162" cy="646331"/>
          </a:xfrm>
          <a:prstGeom prst="rect">
            <a:avLst/>
          </a:prstGeom>
          <a:noFill/>
        </p:spPr>
        <p:txBody>
          <a:bodyPr wrap="square">
            <a:spAutoFit/>
          </a:bodyPr>
          <a:lstStyle/>
          <a:p>
            <a:pPr algn="l"/>
            <a:r>
              <a:rPr lang="en-US" b="1" i="0" dirty="0">
                <a:solidFill>
                  <a:schemeClr val="tx2"/>
                </a:solidFill>
                <a:effectLst/>
                <a:latin typeface="+mj-lt"/>
              </a:rPr>
              <a:t>M. Khosla et al, </a:t>
            </a:r>
            <a:r>
              <a:rPr lang="en-US" b="1" i="1" dirty="0">
                <a:solidFill>
                  <a:schemeClr val="tx2"/>
                </a:solidFill>
                <a:effectLst/>
                <a:latin typeface="+mj-lt"/>
              </a:rPr>
              <a:t>Machine learning in resting-state fMRI analysis</a:t>
            </a:r>
            <a:r>
              <a:rPr lang="en-US" b="1" i="0" dirty="0">
                <a:solidFill>
                  <a:schemeClr val="tx2"/>
                </a:solidFill>
                <a:effectLst/>
                <a:latin typeface="+mj-lt"/>
              </a:rPr>
              <a:t>, Magnetic Resonance Imaging, Volume 64, 2019, Pages 101-121</a:t>
            </a:r>
          </a:p>
        </p:txBody>
      </p:sp>
      <p:pic>
        <p:nvPicPr>
          <p:cNvPr id="3074" name="Picture 2" descr="Machine learning in resting-state fMRI analysis - ScienceDirect">
            <a:extLst>
              <a:ext uri="{FF2B5EF4-FFF2-40B4-BE49-F238E27FC236}">
                <a16:creationId xmlns:a16="http://schemas.microsoft.com/office/drawing/2014/main" id="{53DE3422-97F3-4F79-A1E4-5D141A8F7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2126580"/>
            <a:ext cx="63817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22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C646-5BB3-4794-B010-43B9DC9294F1}"/>
              </a:ext>
            </a:extLst>
          </p:cNvPr>
          <p:cNvSpPr>
            <a:spLocks noGrp="1"/>
          </p:cNvSpPr>
          <p:nvPr>
            <p:ph type="title"/>
          </p:nvPr>
        </p:nvSpPr>
        <p:spPr>
          <a:xfrm>
            <a:off x="838200" y="353094"/>
            <a:ext cx="10515600" cy="1325563"/>
          </a:xfrm>
        </p:spPr>
        <p:txBody>
          <a:bodyPr/>
          <a:lstStyle/>
          <a:p>
            <a:r>
              <a:rPr lang="en-US" dirty="0" err="1"/>
              <a:t>Waarom</a:t>
            </a:r>
            <a:r>
              <a:rPr lang="en-US" dirty="0"/>
              <a:t> </a:t>
            </a:r>
            <a:r>
              <a:rPr lang="en-US" dirty="0" err="1"/>
              <a:t>programmeren</a:t>
            </a:r>
            <a:r>
              <a:rPr lang="en-US" dirty="0"/>
              <a:t> </a:t>
            </a:r>
            <a:r>
              <a:rPr lang="en-US" dirty="0" err="1"/>
              <a:t>bij</a:t>
            </a:r>
            <a:r>
              <a:rPr lang="en-US" dirty="0"/>
              <a:t> </a:t>
            </a:r>
            <a:r>
              <a:rPr lang="en-US" dirty="0" err="1"/>
              <a:t>Bèta</a:t>
            </a:r>
            <a:r>
              <a:rPr lang="en-US" dirty="0"/>
              <a:t>-Gamma?</a:t>
            </a:r>
            <a:endParaRPr lang="en-NL" dirty="0"/>
          </a:p>
        </p:txBody>
      </p:sp>
      <p:pic>
        <p:nvPicPr>
          <p:cNvPr id="6" name="Online Media 5" title="Simulating an epidemic">
            <a:hlinkClick r:id="" action="ppaction://media"/>
            <a:extLst>
              <a:ext uri="{FF2B5EF4-FFF2-40B4-BE49-F238E27FC236}">
                <a16:creationId xmlns:a16="http://schemas.microsoft.com/office/drawing/2014/main" id="{A705121D-76EA-40CA-BA7A-03151C15C2C9}"/>
              </a:ext>
            </a:extLst>
          </p:cNvPr>
          <p:cNvPicPr>
            <a:picLocks noRot="1" noChangeAspect="1"/>
          </p:cNvPicPr>
          <p:nvPr>
            <a:videoFile r:link="rId1"/>
          </p:nvPr>
        </p:nvPicPr>
        <p:blipFill>
          <a:blip r:embed="rId3"/>
          <a:stretch>
            <a:fillRect/>
          </a:stretch>
        </p:blipFill>
        <p:spPr>
          <a:xfrm>
            <a:off x="609599" y="1389217"/>
            <a:ext cx="9041363" cy="5108371"/>
          </a:xfrm>
          <a:prstGeom prst="rect">
            <a:avLst/>
          </a:prstGeom>
        </p:spPr>
      </p:pic>
      <p:pic>
        <p:nvPicPr>
          <p:cNvPr id="8" name="Picture 7">
            <a:extLst>
              <a:ext uri="{FF2B5EF4-FFF2-40B4-BE49-F238E27FC236}">
                <a16:creationId xmlns:a16="http://schemas.microsoft.com/office/drawing/2014/main" id="{149524D8-B8B4-4830-90AC-8A22867E4DC9}"/>
              </a:ext>
            </a:extLst>
          </p:cNvPr>
          <p:cNvPicPr>
            <a:picLocks noChangeAspect="1"/>
          </p:cNvPicPr>
          <p:nvPr/>
        </p:nvPicPr>
        <p:blipFill>
          <a:blip r:embed="rId4"/>
          <a:stretch>
            <a:fillRect/>
          </a:stretch>
        </p:blipFill>
        <p:spPr>
          <a:xfrm>
            <a:off x="9650962" y="5730227"/>
            <a:ext cx="2266173" cy="880249"/>
          </a:xfrm>
          <a:prstGeom prst="rect">
            <a:avLst/>
          </a:prstGeom>
        </p:spPr>
      </p:pic>
    </p:spTree>
    <p:extLst>
      <p:ext uri="{BB962C8B-B14F-4D97-AF65-F5344CB8AC3E}">
        <p14:creationId xmlns:p14="http://schemas.microsoft.com/office/powerpoint/2010/main" val="279583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C646-5BB3-4794-B010-43B9DC9294F1}"/>
              </a:ext>
            </a:extLst>
          </p:cNvPr>
          <p:cNvSpPr>
            <a:spLocks noGrp="1"/>
          </p:cNvSpPr>
          <p:nvPr>
            <p:ph type="title"/>
          </p:nvPr>
        </p:nvSpPr>
        <p:spPr/>
        <p:txBody>
          <a:bodyPr/>
          <a:lstStyle/>
          <a:p>
            <a:r>
              <a:rPr lang="en-US" dirty="0" err="1"/>
              <a:t>Waarom</a:t>
            </a:r>
            <a:r>
              <a:rPr lang="en-US" dirty="0"/>
              <a:t> </a:t>
            </a:r>
            <a:r>
              <a:rPr lang="en-US" dirty="0" err="1"/>
              <a:t>programmeren</a:t>
            </a:r>
            <a:r>
              <a:rPr lang="en-US" dirty="0"/>
              <a:t> </a:t>
            </a:r>
            <a:r>
              <a:rPr lang="en-US" dirty="0" err="1"/>
              <a:t>bij</a:t>
            </a:r>
            <a:r>
              <a:rPr lang="en-US" dirty="0"/>
              <a:t> </a:t>
            </a:r>
            <a:r>
              <a:rPr lang="en-US" dirty="0" err="1"/>
              <a:t>Bèta</a:t>
            </a:r>
            <a:r>
              <a:rPr lang="en-US" dirty="0"/>
              <a:t>-Gamma?</a:t>
            </a:r>
            <a:endParaRPr lang="en-NL" dirty="0"/>
          </a:p>
        </p:txBody>
      </p:sp>
      <p:pic>
        <p:nvPicPr>
          <p:cNvPr id="7" name="Picture 6">
            <a:extLst>
              <a:ext uri="{FF2B5EF4-FFF2-40B4-BE49-F238E27FC236}">
                <a16:creationId xmlns:a16="http://schemas.microsoft.com/office/drawing/2014/main" id="{6DCC4841-01FA-1F39-0FBB-E54F2F865A35}"/>
              </a:ext>
            </a:extLst>
          </p:cNvPr>
          <p:cNvPicPr>
            <a:picLocks noChangeAspect="1"/>
          </p:cNvPicPr>
          <p:nvPr/>
        </p:nvPicPr>
        <p:blipFill>
          <a:blip r:embed="rId2"/>
          <a:stretch>
            <a:fillRect/>
          </a:stretch>
        </p:blipFill>
        <p:spPr>
          <a:xfrm>
            <a:off x="1286933" y="1933873"/>
            <a:ext cx="9618133" cy="3884669"/>
          </a:xfrm>
          <a:prstGeom prst="rect">
            <a:avLst/>
          </a:prstGeom>
        </p:spPr>
      </p:pic>
    </p:spTree>
    <p:extLst>
      <p:ext uri="{BB962C8B-B14F-4D97-AF65-F5344CB8AC3E}">
        <p14:creationId xmlns:p14="http://schemas.microsoft.com/office/powerpoint/2010/main" val="2685658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47E6-F479-4F47-B6EA-7BB70BEDE677}"/>
              </a:ext>
            </a:extLst>
          </p:cNvPr>
          <p:cNvSpPr>
            <a:spLocks noGrp="1"/>
          </p:cNvSpPr>
          <p:nvPr>
            <p:ph type="title"/>
          </p:nvPr>
        </p:nvSpPr>
        <p:spPr/>
        <p:txBody>
          <a:bodyPr/>
          <a:lstStyle/>
          <a:p>
            <a:r>
              <a:rPr lang="en-US" dirty="0" err="1"/>
              <a:t>Waarom</a:t>
            </a:r>
            <a:r>
              <a:rPr lang="en-US" dirty="0"/>
              <a:t> Python?</a:t>
            </a:r>
            <a:endParaRPr lang="en-NL" dirty="0"/>
          </a:p>
        </p:txBody>
      </p:sp>
      <p:pic>
        <p:nvPicPr>
          <p:cNvPr id="1026" name="Picture 2">
            <a:extLst>
              <a:ext uri="{FF2B5EF4-FFF2-40B4-BE49-F238E27FC236}">
                <a16:creationId xmlns:a16="http://schemas.microsoft.com/office/drawing/2014/main" id="{ADDA8C4D-931B-4E7E-B186-354FA8B7C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2298822"/>
            <a:ext cx="859155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407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B5D9-4EAA-C99D-7EF0-6A838B72F5D8}"/>
              </a:ext>
            </a:extLst>
          </p:cNvPr>
          <p:cNvSpPr>
            <a:spLocks noGrp="1"/>
          </p:cNvSpPr>
          <p:nvPr>
            <p:ph type="title"/>
          </p:nvPr>
        </p:nvSpPr>
        <p:spPr/>
        <p:txBody>
          <a:bodyPr/>
          <a:lstStyle/>
          <a:p>
            <a:r>
              <a:rPr lang="en-GB" dirty="0"/>
              <a:t>Python: </a:t>
            </a:r>
            <a:r>
              <a:rPr lang="en-GB" dirty="0" err="1"/>
              <a:t>lokaal</a:t>
            </a:r>
            <a:r>
              <a:rPr lang="en-GB" dirty="0"/>
              <a:t> product</a:t>
            </a:r>
            <a:endParaRPr lang="en-US" dirty="0"/>
          </a:p>
        </p:txBody>
      </p:sp>
      <p:pic>
        <p:nvPicPr>
          <p:cNvPr id="4" name="Picture 2">
            <a:extLst>
              <a:ext uri="{FF2B5EF4-FFF2-40B4-BE49-F238E27FC236}">
                <a16:creationId xmlns:a16="http://schemas.microsoft.com/office/drawing/2014/main" id="{B8CA1567-F20D-0B27-5398-8DE7B3133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723" y="1428924"/>
            <a:ext cx="6958553" cy="520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35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48A87-6786-05B0-E47F-951018FCBDCD}"/>
              </a:ext>
            </a:extLst>
          </p:cNvPr>
          <p:cNvSpPr>
            <a:spLocks noGrp="1"/>
          </p:cNvSpPr>
          <p:nvPr>
            <p:ph type="title"/>
          </p:nvPr>
        </p:nvSpPr>
        <p:spPr/>
        <p:txBody>
          <a:bodyPr/>
          <a:lstStyle/>
          <a:p>
            <a:r>
              <a:rPr lang="en-GB" dirty="0" err="1"/>
              <a:t>Deel</a:t>
            </a:r>
            <a:r>
              <a:rPr lang="en-GB" dirty="0"/>
              <a:t> 1: Intro</a:t>
            </a:r>
            <a:endParaRPr lang="en-US" dirty="0"/>
          </a:p>
        </p:txBody>
      </p:sp>
    </p:spTree>
    <p:extLst>
      <p:ext uri="{BB962C8B-B14F-4D97-AF65-F5344CB8AC3E}">
        <p14:creationId xmlns:p14="http://schemas.microsoft.com/office/powerpoint/2010/main" val="1017170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CB2F-BB24-4AE3-B479-C2C991C2A3A1}"/>
              </a:ext>
            </a:extLst>
          </p:cNvPr>
          <p:cNvSpPr>
            <a:spLocks noGrp="1"/>
          </p:cNvSpPr>
          <p:nvPr>
            <p:ph type="title"/>
          </p:nvPr>
        </p:nvSpPr>
        <p:spPr/>
        <p:txBody>
          <a:bodyPr/>
          <a:lstStyle/>
          <a:p>
            <a:r>
              <a:rPr lang="en-US" dirty="0"/>
              <a:t>Hoe </a:t>
            </a:r>
            <a:r>
              <a:rPr lang="en-US" dirty="0" err="1"/>
              <a:t>een</a:t>
            </a:r>
            <a:r>
              <a:rPr lang="en-US" dirty="0"/>
              <a:t> </a:t>
            </a:r>
            <a:r>
              <a:rPr lang="en-US" dirty="0" err="1"/>
              <a:t>programma</a:t>
            </a:r>
            <a:r>
              <a:rPr lang="en-US" dirty="0"/>
              <a:t> er </a:t>
            </a:r>
            <a:r>
              <a:rPr lang="en-US" dirty="0" err="1"/>
              <a:t>uit</a:t>
            </a:r>
            <a:r>
              <a:rPr lang="en-US" dirty="0"/>
              <a:t> </a:t>
            </a:r>
            <a:r>
              <a:rPr lang="en-US" dirty="0" err="1"/>
              <a:t>ziet</a:t>
            </a:r>
            <a:r>
              <a:rPr lang="en-US" dirty="0"/>
              <a:t> </a:t>
            </a:r>
            <a:r>
              <a:rPr lang="en-US" dirty="0" err="1"/>
              <a:t>voor</a:t>
            </a:r>
            <a:r>
              <a:rPr lang="en-US" dirty="0"/>
              <a:t> de computer.</a:t>
            </a:r>
            <a:endParaRPr lang="en-NL" dirty="0"/>
          </a:p>
        </p:txBody>
      </p:sp>
      <p:pic>
        <p:nvPicPr>
          <p:cNvPr id="5" name="Picture 4">
            <a:extLst>
              <a:ext uri="{FF2B5EF4-FFF2-40B4-BE49-F238E27FC236}">
                <a16:creationId xmlns:a16="http://schemas.microsoft.com/office/drawing/2014/main" id="{E4F8FEB8-B4DB-427D-8203-07818E009B2E}"/>
              </a:ext>
            </a:extLst>
          </p:cNvPr>
          <p:cNvPicPr>
            <a:picLocks noChangeAspect="1"/>
          </p:cNvPicPr>
          <p:nvPr/>
        </p:nvPicPr>
        <p:blipFill>
          <a:blip r:embed="rId2"/>
          <a:stretch>
            <a:fillRect/>
          </a:stretch>
        </p:blipFill>
        <p:spPr>
          <a:xfrm>
            <a:off x="917837" y="2127315"/>
            <a:ext cx="8369431" cy="2679914"/>
          </a:xfrm>
          <a:prstGeom prst="rect">
            <a:avLst/>
          </a:prstGeom>
        </p:spPr>
      </p:pic>
      <p:pic>
        <p:nvPicPr>
          <p:cNvPr id="6" name="Picture 5">
            <a:extLst>
              <a:ext uri="{FF2B5EF4-FFF2-40B4-BE49-F238E27FC236}">
                <a16:creationId xmlns:a16="http://schemas.microsoft.com/office/drawing/2014/main" id="{C4153DB2-C4B0-4A6E-BC93-59887BA1E459}"/>
              </a:ext>
            </a:extLst>
          </p:cNvPr>
          <p:cNvPicPr>
            <a:picLocks noChangeAspect="1"/>
          </p:cNvPicPr>
          <p:nvPr/>
        </p:nvPicPr>
        <p:blipFill>
          <a:blip r:embed="rId3"/>
          <a:stretch>
            <a:fillRect/>
          </a:stretch>
        </p:blipFill>
        <p:spPr>
          <a:xfrm>
            <a:off x="10198525" y="3994805"/>
            <a:ext cx="1466850" cy="2705100"/>
          </a:xfrm>
          <a:prstGeom prst="rect">
            <a:avLst/>
          </a:prstGeom>
        </p:spPr>
      </p:pic>
      <p:sp>
        <p:nvSpPr>
          <p:cNvPr id="7" name="TextBox 6">
            <a:extLst>
              <a:ext uri="{FF2B5EF4-FFF2-40B4-BE49-F238E27FC236}">
                <a16:creationId xmlns:a16="http://schemas.microsoft.com/office/drawing/2014/main" id="{26B1363F-0F09-4E4A-B882-141747C0793D}"/>
              </a:ext>
            </a:extLst>
          </p:cNvPr>
          <p:cNvSpPr txBox="1"/>
          <p:nvPr/>
        </p:nvSpPr>
        <p:spPr>
          <a:xfrm>
            <a:off x="917837" y="1604095"/>
            <a:ext cx="1881925" cy="523220"/>
          </a:xfrm>
          <a:prstGeom prst="rect">
            <a:avLst/>
          </a:prstGeom>
          <a:noFill/>
        </p:spPr>
        <p:txBody>
          <a:bodyPr wrap="none" rtlCol="0">
            <a:spAutoFit/>
          </a:bodyPr>
          <a:lstStyle/>
          <a:p>
            <a:r>
              <a:rPr lang="en-US" sz="2800" dirty="0" err="1"/>
              <a:t>Programma</a:t>
            </a:r>
            <a:endParaRPr lang="en-NL" sz="2800" dirty="0"/>
          </a:p>
        </p:txBody>
      </p:sp>
      <p:sp>
        <p:nvSpPr>
          <p:cNvPr id="8" name="TextBox 7">
            <a:extLst>
              <a:ext uri="{FF2B5EF4-FFF2-40B4-BE49-F238E27FC236}">
                <a16:creationId xmlns:a16="http://schemas.microsoft.com/office/drawing/2014/main" id="{78DD24AA-822E-4DC5-A273-D4FCF88098EB}"/>
              </a:ext>
            </a:extLst>
          </p:cNvPr>
          <p:cNvSpPr txBox="1"/>
          <p:nvPr/>
        </p:nvSpPr>
        <p:spPr>
          <a:xfrm>
            <a:off x="7884821" y="4807229"/>
            <a:ext cx="1316835" cy="523220"/>
          </a:xfrm>
          <a:prstGeom prst="rect">
            <a:avLst/>
          </a:prstGeom>
          <a:noFill/>
        </p:spPr>
        <p:txBody>
          <a:bodyPr wrap="none" rtlCol="0">
            <a:spAutoFit/>
          </a:bodyPr>
          <a:lstStyle/>
          <a:p>
            <a:r>
              <a:rPr lang="en-US" sz="2800" dirty="0"/>
              <a:t>execute</a:t>
            </a:r>
            <a:endParaRPr lang="en-NL" sz="2800" dirty="0"/>
          </a:p>
        </p:txBody>
      </p:sp>
      <p:cxnSp>
        <p:nvCxnSpPr>
          <p:cNvPr id="9" name="Straight Arrow Connector 8">
            <a:extLst>
              <a:ext uri="{FF2B5EF4-FFF2-40B4-BE49-F238E27FC236}">
                <a16:creationId xmlns:a16="http://schemas.microsoft.com/office/drawing/2014/main" id="{21352A9C-C423-47EB-A0FE-D71FB6C0EA28}"/>
              </a:ext>
            </a:extLst>
          </p:cNvPr>
          <p:cNvCxnSpPr/>
          <p:nvPr/>
        </p:nvCxnSpPr>
        <p:spPr>
          <a:xfrm>
            <a:off x="6550632" y="4235082"/>
            <a:ext cx="3459637" cy="8814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E07FD2-13E9-499B-8BD6-7F4CC3C3A858}"/>
              </a:ext>
            </a:extLst>
          </p:cNvPr>
          <p:cNvSpPr/>
          <p:nvPr/>
        </p:nvSpPr>
        <p:spPr>
          <a:xfrm>
            <a:off x="10054004" y="4972050"/>
            <a:ext cx="1710104" cy="35839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834687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DC82-1941-48D4-8ECE-20C147349C6A}"/>
              </a:ext>
            </a:extLst>
          </p:cNvPr>
          <p:cNvSpPr>
            <a:spLocks noGrp="1"/>
          </p:cNvSpPr>
          <p:nvPr>
            <p:ph type="title"/>
          </p:nvPr>
        </p:nvSpPr>
        <p:spPr/>
        <p:txBody>
          <a:bodyPr/>
          <a:lstStyle/>
          <a:p>
            <a:r>
              <a:rPr lang="en-US" dirty="0" err="1"/>
              <a:t>Gecompileerde</a:t>
            </a:r>
            <a:r>
              <a:rPr lang="en-US" dirty="0"/>
              <a:t> </a:t>
            </a:r>
            <a:r>
              <a:rPr lang="en-US" dirty="0" err="1"/>
              <a:t>talen</a:t>
            </a:r>
            <a:endParaRPr lang="en-NL" dirty="0"/>
          </a:p>
        </p:txBody>
      </p:sp>
      <p:pic>
        <p:nvPicPr>
          <p:cNvPr id="5" name="Picture 4">
            <a:extLst>
              <a:ext uri="{FF2B5EF4-FFF2-40B4-BE49-F238E27FC236}">
                <a16:creationId xmlns:a16="http://schemas.microsoft.com/office/drawing/2014/main" id="{CE3CE62C-096F-4E1C-9034-8C67847DF2C1}"/>
              </a:ext>
            </a:extLst>
          </p:cNvPr>
          <p:cNvPicPr>
            <a:picLocks noChangeAspect="1"/>
          </p:cNvPicPr>
          <p:nvPr/>
        </p:nvPicPr>
        <p:blipFill>
          <a:blip r:embed="rId2"/>
          <a:stretch>
            <a:fillRect/>
          </a:stretch>
        </p:blipFill>
        <p:spPr>
          <a:xfrm>
            <a:off x="6529155" y="2197237"/>
            <a:ext cx="5195387" cy="1663577"/>
          </a:xfrm>
          <a:prstGeom prst="rect">
            <a:avLst/>
          </a:prstGeom>
        </p:spPr>
      </p:pic>
      <p:sp>
        <p:nvSpPr>
          <p:cNvPr id="8" name="TextBox 7">
            <a:extLst>
              <a:ext uri="{FF2B5EF4-FFF2-40B4-BE49-F238E27FC236}">
                <a16:creationId xmlns:a16="http://schemas.microsoft.com/office/drawing/2014/main" id="{A16E003A-3553-4F48-B772-CFE850984F54}"/>
              </a:ext>
            </a:extLst>
          </p:cNvPr>
          <p:cNvSpPr txBox="1"/>
          <p:nvPr/>
        </p:nvSpPr>
        <p:spPr>
          <a:xfrm>
            <a:off x="838200" y="1538654"/>
            <a:ext cx="2186496" cy="523220"/>
          </a:xfrm>
          <a:prstGeom prst="rect">
            <a:avLst/>
          </a:prstGeom>
          <a:noFill/>
        </p:spPr>
        <p:txBody>
          <a:bodyPr wrap="none" rtlCol="0">
            <a:spAutoFit/>
          </a:bodyPr>
          <a:lstStyle/>
          <a:p>
            <a:r>
              <a:rPr lang="en-US" sz="2800" dirty="0"/>
              <a:t>C-</a:t>
            </a:r>
            <a:r>
              <a:rPr lang="en-US" sz="2800" dirty="0" err="1"/>
              <a:t>programma</a:t>
            </a:r>
            <a:endParaRPr lang="en-NL" sz="2800" dirty="0"/>
          </a:p>
        </p:txBody>
      </p:sp>
      <p:sp>
        <p:nvSpPr>
          <p:cNvPr id="9" name="TextBox 8">
            <a:extLst>
              <a:ext uri="{FF2B5EF4-FFF2-40B4-BE49-F238E27FC236}">
                <a16:creationId xmlns:a16="http://schemas.microsoft.com/office/drawing/2014/main" id="{53FAA501-18EA-4EC9-9174-B586C9E4B95A}"/>
              </a:ext>
            </a:extLst>
          </p:cNvPr>
          <p:cNvSpPr txBox="1"/>
          <p:nvPr/>
        </p:nvSpPr>
        <p:spPr>
          <a:xfrm>
            <a:off x="8822784" y="4499180"/>
            <a:ext cx="1316835" cy="523220"/>
          </a:xfrm>
          <a:prstGeom prst="rect">
            <a:avLst/>
          </a:prstGeom>
          <a:noFill/>
        </p:spPr>
        <p:txBody>
          <a:bodyPr wrap="none" rtlCol="0">
            <a:spAutoFit/>
          </a:bodyPr>
          <a:lstStyle/>
          <a:p>
            <a:r>
              <a:rPr lang="en-US" sz="2800" dirty="0"/>
              <a:t>execute</a:t>
            </a:r>
            <a:endParaRPr lang="en-NL" sz="2800" dirty="0"/>
          </a:p>
        </p:txBody>
      </p:sp>
      <p:cxnSp>
        <p:nvCxnSpPr>
          <p:cNvPr id="11" name="Straight Arrow Connector 10">
            <a:extLst>
              <a:ext uri="{FF2B5EF4-FFF2-40B4-BE49-F238E27FC236}">
                <a16:creationId xmlns:a16="http://schemas.microsoft.com/office/drawing/2014/main" id="{D93FD3BA-5992-4592-B43E-9827BAADC7BF}"/>
              </a:ext>
            </a:extLst>
          </p:cNvPr>
          <p:cNvCxnSpPr>
            <a:cxnSpLocks/>
          </p:cNvCxnSpPr>
          <p:nvPr/>
        </p:nvCxnSpPr>
        <p:spPr>
          <a:xfrm>
            <a:off x="9799026" y="4049613"/>
            <a:ext cx="745329" cy="10056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76CF0D6-2BC7-44C3-8D60-4DB6A7E1479D}"/>
              </a:ext>
            </a:extLst>
          </p:cNvPr>
          <p:cNvGrpSpPr/>
          <p:nvPr/>
        </p:nvGrpSpPr>
        <p:grpSpPr>
          <a:xfrm>
            <a:off x="10647485" y="4649832"/>
            <a:ext cx="1120538" cy="1772505"/>
            <a:chOff x="10054004" y="3994805"/>
            <a:chExt cx="1710104" cy="2705100"/>
          </a:xfrm>
        </p:grpSpPr>
        <p:pic>
          <p:nvPicPr>
            <p:cNvPr id="7" name="Picture 6">
              <a:extLst>
                <a:ext uri="{FF2B5EF4-FFF2-40B4-BE49-F238E27FC236}">
                  <a16:creationId xmlns:a16="http://schemas.microsoft.com/office/drawing/2014/main" id="{D9022BBB-182B-4C1A-AAFD-D96B318C7056}"/>
                </a:ext>
              </a:extLst>
            </p:cNvPr>
            <p:cNvPicPr>
              <a:picLocks noChangeAspect="1"/>
            </p:cNvPicPr>
            <p:nvPr/>
          </p:nvPicPr>
          <p:blipFill>
            <a:blip r:embed="rId3"/>
            <a:stretch>
              <a:fillRect/>
            </a:stretch>
          </p:blipFill>
          <p:spPr>
            <a:xfrm>
              <a:off x="10198525" y="3994805"/>
              <a:ext cx="1466850" cy="2705100"/>
            </a:xfrm>
            <a:prstGeom prst="rect">
              <a:avLst/>
            </a:prstGeom>
          </p:spPr>
        </p:pic>
        <p:sp>
          <p:nvSpPr>
            <p:cNvPr id="12" name="Rectangle 11">
              <a:extLst>
                <a:ext uri="{FF2B5EF4-FFF2-40B4-BE49-F238E27FC236}">
                  <a16:creationId xmlns:a16="http://schemas.microsoft.com/office/drawing/2014/main" id="{7CBFEFA4-32B7-49C7-B4A4-91B932608E00}"/>
                </a:ext>
              </a:extLst>
            </p:cNvPr>
            <p:cNvSpPr/>
            <p:nvPr/>
          </p:nvSpPr>
          <p:spPr>
            <a:xfrm>
              <a:off x="10054004" y="4972050"/>
              <a:ext cx="1710104" cy="35839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pic>
        <p:nvPicPr>
          <p:cNvPr id="18" name="Picture 17">
            <a:extLst>
              <a:ext uri="{FF2B5EF4-FFF2-40B4-BE49-F238E27FC236}">
                <a16:creationId xmlns:a16="http://schemas.microsoft.com/office/drawing/2014/main" id="{216D24B3-76FA-4327-B0AC-9567ED68D0C1}"/>
              </a:ext>
            </a:extLst>
          </p:cNvPr>
          <p:cNvPicPr>
            <a:picLocks noChangeAspect="1"/>
          </p:cNvPicPr>
          <p:nvPr/>
        </p:nvPicPr>
        <p:blipFill>
          <a:blip r:embed="rId4"/>
          <a:stretch>
            <a:fillRect/>
          </a:stretch>
        </p:blipFill>
        <p:spPr>
          <a:xfrm>
            <a:off x="838200" y="2197237"/>
            <a:ext cx="4454769" cy="2563553"/>
          </a:xfrm>
          <a:prstGeom prst="rect">
            <a:avLst/>
          </a:prstGeom>
        </p:spPr>
      </p:pic>
      <p:sp>
        <p:nvSpPr>
          <p:cNvPr id="21" name="TextBox 20">
            <a:extLst>
              <a:ext uri="{FF2B5EF4-FFF2-40B4-BE49-F238E27FC236}">
                <a16:creationId xmlns:a16="http://schemas.microsoft.com/office/drawing/2014/main" id="{BE0B1A35-EC57-42B6-93F0-19989DE8F509}"/>
              </a:ext>
            </a:extLst>
          </p:cNvPr>
          <p:cNvSpPr txBox="1"/>
          <p:nvPr/>
        </p:nvSpPr>
        <p:spPr>
          <a:xfrm>
            <a:off x="5249077" y="3145739"/>
            <a:ext cx="1340688" cy="523220"/>
          </a:xfrm>
          <a:prstGeom prst="rect">
            <a:avLst/>
          </a:prstGeom>
          <a:noFill/>
        </p:spPr>
        <p:txBody>
          <a:bodyPr wrap="none" rtlCol="0">
            <a:spAutoFit/>
          </a:bodyPr>
          <a:lstStyle/>
          <a:p>
            <a:r>
              <a:rPr lang="en-US" sz="2800" dirty="0"/>
              <a:t>compile</a:t>
            </a:r>
            <a:endParaRPr lang="en-NL" sz="2800" dirty="0"/>
          </a:p>
        </p:txBody>
      </p:sp>
      <p:cxnSp>
        <p:nvCxnSpPr>
          <p:cNvPr id="22" name="Straight Arrow Connector 21">
            <a:extLst>
              <a:ext uri="{FF2B5EF4-FFF2-40B4-BE49-F238E27FC236}">
                <a16:creationId xmlns:a16="http://schemas.microsoft.com/office/drawing/2014/main" id="{A42ACF51-7F24-41AE-BB75-0E21F70DDC3A}"/>
              </a:ext>
            </a:extLst>
          </p:cNvPr>
          <p:cNvCxnSpPr>
            <a:cxnSpLocks/>
          </p:cNvCxnSpPr>
          <p:nvPr/>
        </p:nvCxnSpPr>
        <p:spPr>
          <a:xfrm>
            <a:off x="5420458" y="3145739"/>
            <a:ext cx="99792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9F9A78A-F1BF-43E6-A72F-09E5B9E8F843}"/>
              </a:ext>
            </a:extLst>
          </p:cNvPr>
          <p:cNvSpPr txBox="1"/>
          <p:nvPr/>
        </p:nvSpPr>
        <p:spPr>
          <a:xfrm>
            <a:off x="6529155" y="1538654"/>
            <a:ext cx="2922403" cy="523220"/>
          </a:xfrm>
          <a:prstGeom prst="rect">
            <a:avLst/>
          </a:prstGeom>
          <a:noFill/>
        </p:spPr>
        <p:txBody>
          <a:bodyPr wrap="none" rtlCol="0">
            <a:spAutoFit/>
          </a:bodyPr>
          <a:lstStyle/>
          <a:p>
            <a:r>
              <a:rPr lang="en-US" sz="2800" dirty="0"/>
              <a:t>Binary-</a:t>
            </a:r>
            <a:r>
              <a:rPr lang="en-US" sz="2800" dirty="0" err="1"/>
              <a:t>programma</a:t>
            </a:r>
            <a:endParaRPr lang="en-NL" sz="2800" dirty="0"/>
          </a:p>
        </p:txBody>
      </p:sp>
    </p:spTree>
    <p:extLst>
      <p:ext uri="{BB962C8B-B14F-4D97-AF65-F5344CB8AC3E}">
        <p14:creationId xmlns:p14="http://schemas.microsoft.com/office/powerpoint/2010/main" val="3685503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DC82-1941-48D4-8ECE-20C147349C6A}"/>
              </a:ext>
            </a:extLst>
          </p:cNvPr>
          <p:cNvSpPr>
            <a:spLocks noGrp="1"/>
          </p:cNvSpPr>
          <p:nvPr>
            <p:ph type="title"/>
          </p:nvPr>
        </p:nvSpPr>
        <p:spPr/>
        <p:txBody>
          <a:bodyPr/>
          <a:lstStyle/>
          <a:p>
            <a:r>
              <a:rPr lang="en-US" dirty="0"/>
              <a:t>Interpreted (script)</a:t>
            </a:r>
            <a:r>
              <a:rPr lang="en-US" dirty="0" err="1"/>
              <a:t>talen</a:t>
            </a:r>
            <a:endParaRPr lang="en-NL" dirty="0"/>
          </a:p>
        </p:txBody>
      </p:sp>
      <p:sp>
        <p:nvSpPr>
          <p:cNvPr id="8" name="TextBox 7">
            <a:extLst>
              <a:ext uri="{FF2B5EF4-FFF2-40B4-BE49-F238E27FC236}">
                <a16:creationId xmlns:a16="http://schemas.microsoft.com/office/drawing/2014/main" id="{A16E003A-3553-4F48-B772-CFE850984F54}"/>
              </a:ext>
            </a:extLst>
          </p:cNvPr>
          <p:cNvSpPr txBox="1"/>
          <p:nvPr/>
        </p:nvSpPr>
        <p:spPr>
          <a:xfrm>
            <a:off x="838200" y="1538654"/>
            <a:ext cx="3035126" cy="523220"/>
          </a:xfrm>
          <a:prstGeom prst="rect">
            <a:avLst/>
          </a:prstGeom>
          <a:noFill/>
        </p:spPr>
        <p:txBody>
          <a:bodyPr wrap="none" rtlCol="0">
            <a:spAutoFit/>
          </a:bodyPr>
          <a:lstStyle/>
          <a:p>
            <a:r>
              <a:rPr lang="en-US" sz="2800" dirty="0" err="1"/>
              <a:t>Pythonprogramma</a:t>
            </a:r>
            <a:endParaRPr lang="en-NL" sz="2800" dirty="0"/>
          </a:p>
        </p:txBody>
      </p:sp>
      <p:sp>
        <p:nvSpPr>
          <p:cNvPr id="9" name="TextBox 8">
            <a:extLst>
              <a:ext uri="{FF2B5EF4-FFF2-40B4-BE49-F238E27FC236}">
                <a16:creationId xmlns:a16="http://schemas.microsoft.com/office/drawing/2014/main" id="{53FAA501-18EA-4EC9-9174-B586C9E4B95A}"/>
              </a:ext>
            </a:extLst>
          </p:cNvPr>
          <p:cNvSpPr txBox="1"/>
          <p:nvPr/>
        </p:nvSpPr>
        <p:spPr>
          <a:xfrm>
            <a:off x="6985191" y="4717232"/>
            <a:ext cx="1316835" cy="523220"/>
          </a:xfrm>
          <a:prstGeom prst="rect">
            <a:avLst/>
          </a:prstGeom>
          <a:noFill/>
        </p:spPr>
        <p:txBody>
          <a:bodyPr wrap="none" rtlCol="0">
            <a:spAutoFit/>
          </a:bodyPr>
          <a:lstStyle/>
          <a:p>
            <a:r>
              <a:rPr lang="en-US" sz="2800" dirty="0"/>
              <a:t>execute</a:t>
            </a:r>
            <a:endParaRPr lang="en-NL" sz="2800" dirty="0"/>
          </a:p>
        </p:txBody>
      </p:sp>
      <p:cxnSp>
        <p:nvCxnSpPr>
          <p:cNvPr id="11" name="Straight Arrow Connector 10">
            <a:extLst>
              <a:ext uri="{FF2B5EF4-FFF2-40B4-BE49-F238E27FC236}">
                <a16:creationId xmlns:a16="http://schemas.microsoft.com/office/drawing/2014/main" id="{D93FD3BA-5992-4592-B43E-9827BAADC7BF}"/>
              </a:ext>
            </a:extLst>
          </p:cNvPr>
          <p:cNvCxnSpPr>
            <a:cxnSpLocks/>
          </p:cNvCxnSpPr>
          <p:nvPr/>
        </p:nvCxnSpPr>
        <p:spPr>
          <a:xfrm>
            <a:off x="5811715" y="4026877"/>
            <a:ext cx="4771076" cy="13807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76CF0D6-2BC7-44C3-8D60-4DB6A7E1479D}"/>
              </a:ext>
            </a:extLst>
          </p:cNvPr>
          <p:cNvGrpSpPr/>
          <p:nvPr/>
        </p:nvGrpSpPr>
        <p:grpSpPr>
          <a:xfrm>
            <a:off x="10647485" y="4649832"/>
            <a:ext cx="1120538" cy="1772505"/>
            <a:chOff x="10054004" y="3994805"/>
            <a:chExt cx="1710104" cy="2705100"/>
          </a:xfrm>
        </p:grpSpPr>
        <p:pic>
          <p:nvPicPr>
            <p:cNvPr id="7" name="Picture 6">
              <a:extLst>
                <a:ext uri="{FF2B5EF4-FFF2-40B4-BE49-F238E27FC236}">
                  <a16:creationId xmlns:a16="http://schemas.microsoft.com/office/drawing/2014/main" id="{D9022BBB-182B-4C1A-AAFD-D96B318C7056}"/>
                </a:ext>
              </a:extLst>
            </p:cNvPr>
            <p:cNvPicPr>
              <a:picLocks noChangeAspect="1"/>
            </p:cNvPicPr>
            <p:nvPr/>
          </p:nvPicPr>
          <p:blipFill>
            <a:blip r:embed="rId2"/>
            <a:stretch>
              <a:fillRect/>
            </a:stretch>
          </p:blipFill>
          <p:spPr>
            <a:xfrm>
              <a:off x="10198525" y="3994805"/>
              <a:ext cx="1466850" cy="2705100"/>
            </a:xfrm>
            <a:prstGeom prst="rect">
              <a:avLst/>
            </a:prstGeom>
          </p:spPr>
        </p:pic>
        <p:sp>
          <p:nvSpPr>
            <p:cNvPr id="12" name="Rectangle 11">
              <a:extLst>
                <a:ext uri="{FF2B5EF4-FFF2-40B4-BE49-F238E27FC236}">
                  <a16:creationId xmlns:a16="http://schemas.microsoft.com/office/drawing/2014/main" id="{7CBFEFA4-32B7-49C7-B4A4-91B932608E00}"/>
                </a:ext>
              </a:extLst>
            </p:cNvPr>
            <p:cNvSpPr/>
            <p:nvPr/>
          </p:nvSpPr>
          <p:spPr>
            <a:xfrm>
              <a:off x="10054004" y="4972050"/>
              <a:ext cx="1710104" cy="35839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pic>
        <p:nvPicPr>
          <p:cNvPr id="4" name="Picture 3">
            <a:extLst>
              <a:ext uri="{FF2B5EF4-FFF2-40B4-BE49-F238E27FC236}">
                <a16:creationId xmlns:a16="http://schemas.microsoft.com/office/drawing/2014/main" id="{71403616-1CE4-4C11-915F-5459332CC824}"/>
              </a:ext>
            </a:extLst>
          </p:cNvPr>
          <p:cNvPicPr>
            <a:picLocks noChangeAspect="1"/>
          </p:cNvPicPr>
          <p:nvPr/>
        </p:nvPicPr>
        <p:blipFill>
          <a:blip r:embed="rId3"/>
          <a:stretch>
            <a:fillRect/>
          </a:stretch>
        </p:blipFill>
        <p:spPr>
          <a:xfrm>
            <a:off x="876300" y="2220287"/>
            <a:ext cx="5309955" cy="1721587"/>
          </a:xfrm>
          <a:prstGeom prst="rect">
            <a:avLst/>
          </a:prstGeom>
        </p:spPr>
      </p:pic>
    </p:spTree>
    <p:extLst>
      <p:ext uri="{BB962C8B-B14F-4D97-AF65-F5344CB8AC3E}">
        <p14:creationId xmlns:p14="http://schemas.microsoft.com/office/powerpoint/2010/main" val="1492609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DC82-1941-48D4-8ECE-20C147349C6A}"/>
              </a:ext>
            </a:extLst>
          </p:cNvPr>
          <p:cNvSpPr>
            <a:spLocks noGrp="1"/>
          </p:cNvSpPr>
          <p:nvPr>
            <p:ph type="title"/>
          </p:nvPr>
        </p:nvSpPr>
        <p:spPr/>
        <p:txBody>
          <a:bodyPr/>
          <a:lstStyle/>
          <a:p>
            <a:r>
              <a:rPr lang="en-US" dirty="0"/>
              <a:t>C versus Python</a:t>
            </a:r>
            <a:endParaRPr lang="en-NL" dirty="0"/>
          </a:p>
        </p:txBody>
      </p:sp>
      <p:pic>
        <p:nvPicPr>
          <p:cNvPr id="7174" name="Picture 6" descr="Excel: Getting Started with Excel">
            <a:extLst>
              <a:ext uri="{FF2B5EF4-FFF2-40B4-BE49-F238E27FC236}">
                <a16:creationId xmlns:a16="http://schemas.microsoft.com/office/drawing/2014/main" id="{EC1E905E-FF0D-44E7-A44E-2D8C133B788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2283" y="5038402"/>
            <a:ext cx="1736720" cy="129572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Photoshop CC 2018 review - Camera Jabber">
            <a:extLst>
              <a:ext uri="{FF2B5EF4-FFF2-40B4-BE49-F238E27FC236}">
                <a16:creationId xmlns:a16="http://schemas.microsoft.com/office/drawing/2014/main" id="{7A19BD2E-6DAB-4558-B3FF-9844B440C5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1" y="4198670"/>
            <a:ext cx="2247900" cy="136466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Octagon | Hermitcraft Wiki | Fandom">
            <a:extLst>
              <a:ext uri="{FF2B5EF4-FFF2-40B4-BE49-F238E27FC236}">
                <a16:creationId xmlns:a16="http://schemas.microsoft.com/office/drawing/2014/main" id="{E82C3DBF-C0EC-4B17-A72E-66653B0863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1" y="2580713"/>
            <a:ext cx="2562225" cy="123881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Epic Games trekt stekker uit Fortnite in China | NU - Het laatste nieuws  het eerst op NU.nl">
            <a:extLst>
              <a:ext uri="{FF2B5EF4-FFF2-40B4-BE49-F238E27FC236}">
                <a16:creationId xmlns:a16="http://schemas.microsoft.com/office/drawing/2014/main" id="{55D576BE-BB17-4DF7-B980-29CD68463A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19531" y="3473323"/>
            <a:ext cx="2562225" cy="128111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AI experts - University of Amsterdam">
            <a:extLst>
              <a:ext uri="{FF2B5EF4-FFF2-40B4-BE49-F238E27FC236}">
                <a16:creationId xmlns:a16="http://schemas.microsoft.com/office/drawing/2014/main" id="{3C079A28-D63E-47A8-AE66-A8EF362ACFC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91450" y="2531418"/>
            <a:ext cx="3509137" cy="13374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0D33AA8-BD96-450E-AEEF-D3A705E072BB}"/>
              </a:ext>
            </a:extLst>
          </p:cNvPr>
          <p:cNvPicPr>
            <a:picLocks noChangeAspect="1"/>
          </p:cNvPicPr>
          <p:nvPr/>
        </p:nvPicPr>
        <p:blipFill>
          <a:blip r:embed="rId7"/>
          <a:stretch>
            <a:fillRect/>
          </a:stretch>
        </p:blipFill>
        <p:spPr>
          <a:xfrm>
            <a:off x="8072630" y="3386267"/>
            <a:ext cx="3067049" cy="1739644"/>
          </a:xfrm>
          <a:prstGeom prst="rect">
            <a:avLst/>
          </a:prstGeom>
        </p:spPr>
      </p:pic>
      <p:pic>
        <p:nvPicPr>
          <p:cNvPr id="20" name="Picture 2" descr="Illustartion of a human body with a target mark around a potential tumour">
            <a:extLst>
              <a:ext uri="{FF2B5EF4-FFF2-40B4-BE49-F238E27FC236}">
                <a16:creationId xmlns:a16="http://schemas.microsoft.com/office/drawing/2014/main" id="{9B610493-98E8-458E-A156-7031DBD1A52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66338" y="4355404"/>
            <a:ext cx="1820279" cy="14152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Machine learning in resting-state fMRI analysis - ScienceDirect">
            <a:extLst>
              <a:ext uri="{FF2B5EF4-FFF2-40B4-BE49-F238E27FC236}">
                <a16:creationId xmlns:a16="http://schemas.microsoft.com/office/drawing/2014/main" id="{78409E72-0176-452B-892F-2199354762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02480" y="5032593"/>
            <a:ext cx="3067049" cy="146028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EDCBD7D-DE46-4180-B15B-655F6F59CCAB}"/>
              </a:ext>
            </a:extLst>
          </p:cNvPr>
          <p:cNvSpPr txBox="1"/>
          <p:nvPr/>
        </p:nvSpPr>
        <p:spPr>
          <a:xfrm>
            <a:off x="1833501" y="1621699"/>
            <a:ext cx="486030" cy="769441"/>
          </a:xfrm>
          <a:prstGeom prst="rect">
            <a:avLst/>
          </a:prstGeom>
          <a:noFill/>
        </p:spPr>
        <p:txBody>
          <a:bodyPr wrap="none" rtlCol="0">
            <a:spAutoFit/>
          </a:bodyPr>
          <a:lstStyle/>
          <a:p>
            <a:r>
              <a:rPr lang="en-US" sz="4400" dirty="0">
                <a:latin typeface="+mj-lt"/>
              </a:rPr>
              <a:t>C</a:t>
            </a:r>
            <a:endParaRPr lang="en-NL" sz="4400" dirty="0">
              <a:latin typeface="+mj-lt"/>
            </a:endParaRPr>
          </a:p>
        </p:txBody>
      </p:sp>
      <p:sp>
        <p:nvSpPr>
          <p:cNvPr id="24" name="TextBox 23">
            <a:extLst>
              <a:ext uri="{FF2B5EF4-FFF2-40B4-BE49-F238E27FC236}">
                <a16:creationId xmlns:a16="http://schemas.microsoft.com/office/drawing/2014/main" id="{DB38F1A9-F35E-4F7E-AD67-4D0562A7702A}"/>
              </a:ext>
            </a:extLst>
          </p:cNvPr>
          <p:cNvSpPr txBox="1"/>
          <p:nvPr/>
        </p:nvSpPr>
        <p:spPr>
          <a:xfrm>
            <a:off x="8920101" y="1621698"/>
            <a:ext cx="1784912" cy="769441"/>
          </a:xfrm>
          <a:prstGeom prst="rect">
            <a:avLst/>
          </a:prstGeom>
          <a:noFill/>
        </p:spPr>
        <p:txBody>
          <a:bodyPr wrap="none" rtlCol="0">
            <a:spAutoFit/>
          </a:bodyPr>
          <a:lstStyle/>
          <a:p>
            <a:r>
              <a:rPr lang="en-US" sz="4400" dirty="0">
                <a:latin typeface="+mj-lt"/>
              </a:rPr>
              <a:t>Python</a:t>
            </a:r>
            <a:endParaRPr lang="en-NL" sz="4400" dirty="0">
              <a:latin typeface="+mj-lt"/>
            </a:endParaRPr>
          </a:p>
        </p:txBody>
      </p:sp>
    </p:spTree>
    <p:extLst>
      <p:ext uri="{BB962C8B-B14F-4D97-AF65-F5344CB8AC3E}">
        <p14:creationId xmlns:p14="http://schemas.microsoft.com/office/powerpoint/2010/main" val="1827117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5C93-A88D-4BAD-8C28-F8F9F55ED836}"/>
              </a:ext>
            </a:extLst>
          </p:cNvPr>
          <p:cNvSpPr>
            <a:spLocks noGrp="1"/>
          </p:cNvSpPr>
          <p:nvPr>
            <p:ph type="title"/>
          </p:nvPr>
        </p:nvSpPr>
        <p:spPr/>
        <p:txBody>
          <a:bodyPr/>
          <a:lstStyle/>
          <a:p>
            <a:r>
              <a:rPr lang="en-US" dirty="0"/>
              <a:t>Doel cursus</a:t>
            </a:r>
            <a:endParaRPr lang="en-NL" dirty="0"/>
          </a:p>
        </p:txBody>
      </p:sp>
      <p:sp>
        <p:nvSpPr>
          <p:cNvPr id="3" name="Content Placeholder 2">
            <a:extLst>
              <a:ext uri="{FF2B5EF4-FFF2-40B4-BE49-F238E27FC236}">
                <a16:creationId xmlns:a16="http://schemas.microsoft.com/office/drawing/2014/main" id="{A746885F-B174-4DA1-9B95-202F78F422CA}"/>
              </a:ext>
            </a:extLst>
          </p:cNvPr>
          <p:cNvSpPr>
            <a:spLocks noGrp="1"/>
          </p:cNvSpPr>
          <p:nvPr>
            <p:ph idx="1"/>
          </p:nvPr>
        </p:nvSpPr>
        <p:spPr/>
        <p:txBody>
          <a:bodyPr/>
          <a:lstStyle/>
          <a:p>
            <a:r>
              <a:rPr lang="en-US" dirty="0"/>
              <a:t>Basis </a:t>
            </a:r>
            <a:r>
              <a:rPr lang="en-US" dirty="0" err="1"/>
              <a:t>wetenschappelijk</a:t>
            </a:r>
            <a:r>
              <a:rPr lang="en-US" dirty="0"/>
              <a:t> </a:t>
            </a:r>
            <a:r>
              <a:rPr lang="en-US" dirty="0" err="1"/>
              <a:t>programmeren</a:t>
            </a:r>
            <a:endParaRPr lang="en-US" dirty="0"/>
          </a:p>
          <a:p>
            <a:pPr lvl="1"/>
            <a:r>
              <a:rPr lang="en-US" dirty="0" err="1"/>
              <a:t>Algoritmisch</a:t>
            </a:r>
            <a:r>
              <a:rPr lang="en-US" dirty="0"/>
              <a:t> </a:t>
            </a:r>
            <a:r>
              <a:rPr lang="en-US" dirty="0" err="1"/>
              <a:t>denken</a:t>
            </a:r>
            <a:r>
              <a:rPr lang="en-US" dirty="0"/>
              <a:t>: </a:t>
            </a:r>
            <a:r>
              <a:rPr lang="en-US" dirty="0" err="1"/>
              <a:t>Priemgetallen</a:t>
            </a:r>
            <a:endParaRPr lang="en-US" dirty="0"/>
          </a:p>
          <a:p>
            <a:pPr lvl="1"/>
            <a:r>
              <a:rPr lang="en-US" dirty="0"/>
              <a:t>Text Processing: </a:t>
            </a:r>
            <a:r>
              <a:rPr lang="en-US" dirty="0" err="1"/>
              <a:t>Zijn</a:t>
            </a:r>
            <a:r>
              <a:rPr lang="en-US" dirty="0"/>
              <a:t> tweets </a:t>
            </a:r>
            <a:r>
              <a:rPr lang="en-US" dirty="0" err="1"/>
              <a:t>positief</a:t>
            </a:r>
            <a:r>
              <a:rPr lang="en-US" dirty="0"/>
              <a:t> of </a:t>
            </a:r>
            <a:r>
              <a:rPr lang="en-US" dirty="0" err="1"/>
              <a:t>negatief</a:t>
            </a:r>
            <a:r>
              <a:rPr lang="en-US" dirty="0"/>
              <a:t>?</a:t>
            </a:r>
          </a:p>
          <a:p>
            <a:pPr lvl="1"/>
            <a:r>
              <a:rPr lang="en-US" dirty="0"/>
              <a:t>Data </a:t>
            </a:r>
            <a:r>
              <a:rPr lang="en-US" dirty="0" err="1"/>
              <a:t>analyse</a:t>
            </a:r>
            <a:r>
              <a:rPr lang="en-US" dirty="0"/>
              <a:t>: </a:t>
            </a:r>
            <a:r>
              <a:rPr lang="en-US" dirty="0" err="1"/>
              <a:t>Wanneer</a:t>
            </a:r>
            <a:r>
              <a:rPr lang="en-US" dirty="0"/>
              <a:t> was de </a:t>
            </a:r>
            <a:r>
              <a:rPr lang="en-US" dirty="0" err="1"/>
              <a:t>langste</a:t>
            </a:r>
            <a:r>
              <a:rPr lang="en-US" dirty="0"/>
              <a:t> </a:t>
            </a:r>
            <a:r>
              <a:rPr lang="en-US" dirty="0" err="1"/>
              <a:t>vriesperiode</a:t>
            </a:r>
            <a:r>
              <a:rPr lang="en-US" dirty="0"/>
              <a:t> in Nederland?</a:t>
            </a:r>
            <a:endParaRPr lang="en-NL" dirty="0"/>
          </a:p>
        </p:txBody>
      </p:sp>
    </p:spTree>
    <p:extLst>
      <p:ext uri="{BB962C8B-B14F-4D97-AF65-F5344CB8AC3E}">
        <p14:creationId xmlns:p14="http://schemas.microsoft.com/office/powerpoint/2010/main" val="2437948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48A87-6786-05B0-E47F-951018FCBDCD}"/>
              </a:ext>
            </a:extLst>
          </p:cNvPr>
          <p:cNvSpPr>
            <a:spLocks noGrp="1"/>
          </p:cNvSpPr>
          <p:nvPr>
            <p:ph type="title"/>
          </p:nvPr>
        </p:nvSpPr>
        <p:spPr/>
        <p:txBody>
          <a:bodyPr/>
          <a:lstStyle/>
          <a:p>
            <a:r>
              <a:rPr lang="en-GB" dirty="0" err="1"/>
              <a:t>Deel</a:t>
            </a:r>
            <a:r>
              <a:rPr lang="en-GB" dirty="0"/>
              <a:t> 2: </a:t>
            </a:r>
            <a:r>
              <a:rPr lang="en-GB" dirty="0" err="1"/>
              <a:t>Eerste</a:t>
            </a:r>
            <a:r>
              <a:rPr lang="en-GB" dirty="0"/>
              <a:t> Python-</a:t>
            </a:r>
            <a:r>
              <a:rPr lang="en-GB" dirty="0" err="1"/>
              <a:t>programma</a:t>
            </a:r>
            <a:endParaRPr lang="en-US" dirty="0"/>
          </a:p>
        </p:txBody>
      </p:sp>
    </p:spTree>
    <p:extLst>
      <p:ext uri="{BB962C8B-B14F-4D97-AF65-F5344CB8AC3E}">
        <p14:creationId xmlns:p14="http://schemas.microsoft.com/office/powerpoint/2010/main" val="262968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BD5A-E4E4-B86D-CA1C-A86E0AADE44B}"/>
              </a:ext>
            </a:extLst>
          </p:cNvPr>
          <p:cNvSpPr>
            <a:spLocks noGrp="1"/>
          </p:cNvSpPr>
          <p:nvPr>
            <p:ph type="title"/>
          </p:nvPr>
        </p:nvSpPr>
        <p:spPr/>
        <p:txBody>
          <a:bodyPr/>
          <a:lstStyle/>
          <a:p>
            <a:r>
              <a:rPr lang="en-GB" dirty="0"/>
              <a:t>Demo “Hello, world!”</a:t>
            </a:r>
            <a:endParaRPr lang="en-US" dirty="0"/>
          </a:p>
        </p:txBody>
      </p:sp>
    </p:spTree>
    <p:extLst>
      <p:ext uri="{BB962C8B-B14F-4D97-AF65-F5344CB8AC3E}">
        <p14:creationId xmlns:p14="http://schemas.microsoft.com/office/powerpoint/2010/main" val="3773302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Wooclap - Make learning awesome">
                <a:extLst>
                  <a:ext uri="{FF2B5EF4-FFF2-40B4-BE49-F238E27FC236}">
                    <a16:creationId xmlns:a16="http://schemas.microsoft.com/office/drawing/2014/main" id="{D09D564A-ACFA-9FF7-1CB0-D0370FE6427D}"/>
                  </a:ext>
                </a:extLst>
              </p:cNvPr>
              <p:cNvGraphicFramePr>
                <a:graphicFrameLocks noGrp="1"/>
              </p:cNvGraphicFramePr>
              <p:nvPr>
                <p:ph idx="1"/>
                <p:extLst>
                  <p:ext uri="{D42A27DB-BD31-4B8C-83A1-F6EECF244321}">
                    <p14:modId xmlns:p14="http://schemas.microsoft.com/office/powerpoint/2010/main" val="2046732508"/>
                  </p:ext>
                </p:extLst>
              </p:nvPr>
            </p:nvGraphicFramePr>
            <p:xfrm>
              <a:off x="5793122" y="0"/>
              <a:ext cx="6398877"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Wooclap - Make learning awesome">
                <a:extLst>
                  <a:ext uri="{FF2B5EF4-FFF2-40B4-BE49-F238E27FC236}">
                    <a16:creationId xmlns:a16="http://schemas.microsoft.com/office/drawing/2014/main" id="{D09D564A-ACFA-9FF7-1CB0-D0370FE6427D}"/>
                  </a:ext>
                </a:extLst>
              </p:cNvPr>
              <p:cNvPicPr>
                <a:picLocks noGrp="1" noRot="1" noChangeAspect="1" noMove="1" noResize="1" noEditPoints="1" noAdjustHandles="1" noChangeArrowheads="1" noChangeShapeType="1"/>
              </p:cNvPicPr>
              <p:nvPr/>
            </p:nvPicPr>
            <p:blipFill>
              <a:blip r:embed="rId3"/>
              <a:stretch>
                <a:fillRect/>
              </a:stretch>
            </p:blipFill>
            <p:spPr>
              <a:xfrm>
                <a:off x="5793122" y="0"/>
                <a:ext cx="6398877" cy="6858000"/>
              </a:xfrm>
              <a:prstGeom prst="rect">
                <a:avLst/>
              </a:prstGeom>
            </p:spPr>
          </p:pic>
        </mc:Fallback>
      </mc:AlternateContent>
      <p:pic>
        <p:nvPicPr>
          <p:cNvPr id="3" name="Picture 2" descr="Text&#10;&#10;Description automatically generated">
            <a:extLst>
              <a:ext uri="{FF2B5EF4-FFF2-40B4-BE49-F238E27FC236}">
                <a16:creationId xmlns:a16="http://schemas.microsoft.com/office/drawing/2014/main" id="{68061E7B-42DC-63B8-0DEC-47CAAD81B2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9185"/>
            <a:ext cx="5793122" cy="3559629"/>
          </a:xfrm>
          <a:prstGeom prst="rect">
            <a:avLst/>
          </a:prstGeom>
        </p:spPr>
      </p:pic>
    </p:spTree>
    <p:extLst>
      <p:ext uri="{BB962C8B-B14F-4D97-AF65-F5344CB8AC3E}">
        <p14:creationId xmlns:p14="http://schemas.microsoft.com/office/powerpoint/2010/main" val="3447599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8136-964C-4591-8F3B-D0B660B7839F}"/>
              </a:ext>
            </a:extLst>
          </p:cNvPr>
          <p:cNvSpPr>
            <a:spLocks noGrp="1"/>
          </p:cNvSpPr>
          <p:nvPr>
            <p:ph type="title"/>
          </p:nvPr>
        </p:nvSpPr>
        <p:spPr/>
        <p:txBody>
          <a:bodyPr/>
          <a:lstStyle/>
          <a:p>
            <a:r>
              <a:rPr lang="en-US" dirty="0" err="1"/>
              <a:t>Pauze</a:t>
            </a:r>
            <a:endParaRPr lang="en-NL" dirty="0"/>
          </a:p>
        </p:txBody>
      </p:sp>
      <p:sp>
        <p:nvSpPr>
          <p:cNvPr id="3" name="Content Placeholder 2">
            <a:extLst>
              <a:ext uri="{FF2B5EF4-FFF2-40B4-BE49-F238E27FC236}">
                <a16:creationId xmlns:a16="http://schemas.microsoft.com/office/drawing/2014/main" id="{69B0932A-0953-4AEC-9755-A90BC6B0238D}"/>
              </a:ext>
            </a:extLst>
          </p:cNvPr>
          <p:cNvSpPr>
            <a:spLocks noGrp="1"/>
          </p:cNvSpPr>
          <p:nvPr>
            <p:ph idx="1"/>
          </p:nvPr>
        </p:nvSpPr>
        <p:spPr/>
        <p:txBody>
          <a:bodyPr/>
          <a:lstStyle/>
          <a:p>
            <a:r>
              <a:rPr lang="en-US" dirty="0" err="1"/>
              <a:t>Uitleg</a:t>
            </a:r>
            <a:r>
              <a:rPr lang="en-US" dirty="0"/>
              <a:t> Fizz</a:t>
            </a:r>
          </a:p>
          <a:p>
            <a:r>
              <a:rPr lang="en-US" dirty="0"/>
              <a:t>Basis </a:t>
            </a:r>
            <a:r>
              <a:rPr lang="en-US" dirty="0" err="1"/>
              <a:t>concepten</a:t>
            </a:r>
            <a:endParaRPr lang="en-US" dirty="0"/>
          </a:p>
          <a:p>
            <a:r>
              <a:rPr lang="en-US" dirty="0" err="1"/>
              <a:t>Opzet</a:t>
            </a:r>
            <a:r>
              <a:rPr lang="en-US" dirty="0"/>
              <a:t> cursus + website</a:t>
            </a:r>
            <a:endParaRPr lang="en-NL" dirty="0"/>
          </a:p>
        </p:txBody>
      </p:sp>
    </p:spTree>
    <p:extLst>
      <p:ext uri="{BB962C8B-B14F-4D97-AF65-F5344CB8AC3E}">
        <p14:creationId xmlns:p14="http://schemas.microsoft.com/office/powerpoint/2010/main" val="2495325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Ga </a:t>
            </a:r>
            <a:r>
              <a:rPr lang="en-US" dirty="0" err="1"/>
              <a:t>staan</a:t>
            </a:r>
            <a:r>
              <a:rPr lang="en-US" dirty="0"/>
              <a:t> </a:t>
            </a:r>
            <a:r>
              <a:rPr lang="en-US" dirty="0" err="1"/>
              <a:t>en</a:t>
            </a:r>
            <a:r>
              <a:rPr lang="en-US" dirty="0"/>
              <a:t> </a:t>
            </a:r>
            <a:r>
              <a:rPr lang="en-US" dirty="0" err="1"/>
              <a:t>denk</a:t>
            </a:r>
            <a:r>
              <a:rPr lang="en-US" dirty="0"/>
              <a:t> </a:t>
            </a:r>
            <a:r>
              <a:rPr lang="en-US" dirty="0" err="1"/>
              <a:t>aan</a:t>
            </a:r>
            <a:r>
              <a:rPr lang="en-US" dirty="0"/>
              <a:t> het </a:t>
            </a:r>
            <a:r>
              <a:rPr lang="en-US" b="1" dirty="0" err="1">
                <a:solidFill>
                  <a:schemeClr val="accent4"/>
                </a:solidFill>
              </a:rPr>
              <a:t>getal</a:t>
            </a:r>
            <a:r>
              <a:rPr lang="en-US" b="1" dirty="0">
                <a:solidFill>
                  <a:schemeClr val="accent4"/>
                </a:solidFill>
              </a:rPr>
              <a:t> 1</a:t>
            </a:r>
            <a:r>
              <a:rPr lang="en-US" dirty="0"/>
              <a:t>.</a:t>
            </a:r>
          </a:p>
          <a:p>
            <a:pPr marL="514350" indent="-514350">
              <a:buFont typeface="+mj-lt"/>
              <a:buAutoNum type="arabicPeriod"/>
            </a:pPr>
            <a:r>
              <a:rPr lang="en-US" dirty="0" err="1"/>
              <a:t>Vorm</a:t>
            </a:r>
            <a:r>
              <a:rPr lang="en-US" dirty="0"/>
              <a:t> </a:t>
            </a:r>
            <a:r>
              <a:rPr lang="en-US" dirty="0" err="1"/>
              <a:t>een</a:t>
            </a:r>
            <a:r>
              <a:rPr lang="en-US" dirty="0"/>
              <a:t> </a:t>
            </a:r>
            <a:r>
              <a:rPr lang="en-US" dirty="0" err="1"/>
              <a:t>paar</a:t>
            </a:r>
            <a:r>
              <a:rPr lang="en-US" dirty="0"/>
              <a:t> met </a:t>
            </a:r>
            <a:r>
              <a:rPr lang="en-US" dirty="0" err="1"/>
              <a:t>iemand</a:t>
            </a:r>
            <a:r>
              <a:rPr lang="en-US" dirty="0"/>
              <a:t> in de </a:t>
            </a:r>
            <a:r>
              <a:rPr lang="en-US" dirty="0" err="1"/>
              <a:t>buurt</a:t>
            </a:r>
            <a:r>
              <a:rPr lang="en-US" dirty="0"/>
              <a:t> (die </a:t>
            </a:r>
            <a:r>
              <a:rPr lang="en-US" dirty="0" err="1"/>
              <a:t>nog</a:t>
            </a:r>
            <a:r>
              <a:rPr lang="en-US" dirty="0"/>
              <a:t> </a:t>
            </a:r>
            <a:r>
              <a:rPr lang="en-US" dirty="0" err="1"/>
              <a:t>staat</a:t>
            </a:r>
            <a:r>
              <a:rPr lang="en-US" dirty="0"/>
              <a:t>).</a:t>
            </a:r>
            <a:br>
              <a:rPr lang="en-US" dirty="0"/>
            </a:br>
            <a:r>
              <a:rPr lang="en-US" b="1" dirty="0">
                <a:solidFill>
                  <a:schemeClr val="accent4"/>
                </a:solidFill>
              </a:rPr>
              <a:t>Tel</a:t>
            </a:r>
            <a:r>
              <a:rPr lang="en-US" dirty="0"/>
              <a:t> </a:t>
            </a:r>
            <a:r>
              <a:rPr lang="en-US" dirty="0" err="1"/>
              <a:t>jullie</a:t>
            </a:r>
            <a:r>
              <a:rPr lang="en-US" dirty="0"/>
              <a:t> </a:t>
            </a:r>
            <a:r>
              <a:rPr lang="en-US" dirty="0" err="1"/>
              <a:t>getallen</a:t>
            </a:r>
            <a:r>
              <a:rPr lang="en-US" dirty="0"/>
              <a:t> </a:t>
            </a:r>
            <a:r>
              <a:rPr lang="en-US" dirty="0" err="1"/>
              <a:t>bij</a:t>
            </a:r>
            <a:r>
              <a:rPr lang="en-US" dirty="0"/>
              <a:t> </a:t>
            </a:r>
            <a:r>
              <a:rPr lang="en-US" dirty="0" err="1"/>
              <a:t>elkaar</a:t>
            </a:r>
            <a:r>
              <a:rPr lang="en-US" dirty="0"/>
              <a:t> </a:t>
            </a:r>
            <a:r>
              <a:rPr lang="en-US" b="1" dirty="0">
                <a:solidFill>
                  <a:schemeClr val="accent4"/>
                </a:solidFill>
              </a:rPr>
              <a:t>op</a:t>
            </a:r>
            <a:r>
              <a:rPr lang="en-US" dirty="0"/>
              <a:t>.</a:t>
            </a:r>
          </a:p>
          <a:p>
            <a:pPr marL="514350" indent="-514350">
              <a:buFont typeface="+mj-lt"/>
              <a:buAutoNum type="arabicPeriod"/>
            </a:pPr>
            <a:r>
              <a:rPr lang="en-US" dirty="0" err="1"/>
              <a:t>Een</a:t>
            </a:r>
            <a:r>
              <a:rPr lang="en-US" dirty="0"/>
              <a:t> van de twee </a:t>
            </a:r>
            <a:r>
              <a:rPr lang="en-US" dirty="0" err="1"/>
              <a:t>gaat</a:t>
            </a:r>
            <a:r>
              <a:rPr lang="en-US" dirty="0"/>
              <a:t> nu </a:t>
            </a:r>
            <a:r>
              <a:rPr lang="en-US" dirty="0" err="1"/>
              <a:t>zitten</a:t>
            </a:r>
            <a:r>
              <a:rPr lang="en-US" dirty="0"/>
              <a:t>.</a:t>
            </a:r>
          </a:p>
          <a:p>
            <a:pPr marL="514350" indent="-514350">
              <a:buFont typeface="+mj-lt"/>
              <a:buAutoNum type="arabicPeriod"/>
            </a:pPr>
            <a:r>
              <a:rPr lang="en-US" dirty="0"/>
              <a:t> </a:t>
            </a:r>
            <a:r>
              <a:rPr lang="en-US" b="1" dirty="0">
                <a:solidFill>
                  <a:schemeClr val="accent4"/>
                </a:solidFill>
              </a:rPr>
              <a:t>Als</a:t>
            </a:r>
            <a:r>
              <a:rPr lang="en-US" dirty="0"/>
              <a:t> je </a:t>
            </a:r>
            <a:r>
              <a:rPr lang="en-US" dirty="0" err="1"/>
              <a:t>nog</a:t>
            </a:r>
            <a:r>
              <a:rPr lang="en-US" dirty="0"/>
              <a:t> </a:t>
            </a:r>
            <a:r>
              <a:rPr lang="en-US" dirty="0" err="1"/>
              <a:t>staat</a:t>
            </a:r>
            <a:r>
              <a:rPr lang="en-US" dirty="0"/>
              <a:t>, </a:t>
            </a:r>
            <a:r>
              <a:rPr lang="en-US" b="1" dirty="0">
                <a:solidFill>
                  <a:schemeClr val="accent4"/>
                </a:solidFill>
              </a:rPr>
              <a:t>ga </a:t>
            </a:r>
            <a:r>
              <a:rPr lang="en-US" b="1" dirty="0" err="1">
                <a:solidFill>
                  <a:schemeClr val="accent4"/>
                </a:solidFill>
              </a:rPr>
              <a:t>terug</a:t>
            </a:r>
            <a:r>
              <a:rPr lang="en-US" b="1" dirty="0">
                <a:solidFill>
                  <a:schemeClr val="accent4"/>
                </a:solidFill>
              </a:rPr>
              <a:t> </a:t>
            </a:r>
            <a:r>
              <a:rPr lang="en-US" dirty="0" err="1"/>
              <a:t>naar</a:t>
            </a:r>
            <a:r>
              <a:rPr lang="en-US" dirty="0"/>
              <a:t> </a:t>
            </a:r>
            <a:r>
              <a:rPr lang="en-US" dirty="0" err="1"/>
              <a:t>stap</a:t>
            </a:r>
            <a:r>
              <a:rPr lang="en-US" dirty="0"/>
              <a:t> 2.</a:t>
            </a:r>
          </a:p>
          <a:p>
            <a:pPr marL="514350" indent="-514350">
              <a:buFont typeface="+mj-lt"/>
              <a:buAutoNum type="arabicPeriod"/>
            </a:pPr>
            <a:endParaRPr lang="en-US" dirty="0"/>
          </a:p>
        </p:txBody>
      </p:sp>
    </p:spTree>
    <p:extLst>
      <p:ext uri="{BB962C8B-B14F-4D97-AF65-F5344CB8AC3E}">
        <p14:creationId xmlns:p14="http://schemas.microsoft.com/office/powerpoint/2010/main" val="337882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is </a:t>
            </a:r>
            <a:r>
              <a:rPr lang="en-US" dirty="0" err="1"/>
              <a:t>programmeren</a:t>
            </a:r>
            <a:r>
              <a:rPr lang="en-US" dirty="0"/>
              <a:t>?</a:t>
            </a:r>
          </a:p>
        </p:txBody>
      </p:sp>
      <p:sp>
        <p:nvSpPr>
          <p:cNvPr id="4" name="Rectangle 3"/>
          <p:cNvSpPr/>
          <p:nvPr/>
        </p:nvSpPr>
        <p:spPr>
          <a:xfrm>
            <a:off x="4437517" y="2560319"/>
            <a:ext cx="3148149" cy="24950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4" idx="1"/>
          </p:cNvCxnSpPr>
          <p:nvPr/>
        </p:nvCxnSpPr>
        <p:spPr>
          <a:xfrm>
            <a:off x="3432515" y="3807822"/>
            <a:ext cx="1005002"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585666" y="3800954"/>
            <a:ext cx="911218" cy="1"/>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90157" y="3508567"/>
            <a:ext cx="1842867" cy="584775"/>
          </a:xfrm>
          <a:prstGeom prst="rect">
            <a:avLst/>
          </a:prstGeom>
          <a:noFill/>
        </p:spPr>
        <p:txBody>
          <a:bodyPr wrap="square" rtlCol="0">
            <a:spAutoFit/>
          </a:bodyPr>
          <a:lstStyle/>
          <a:p>
            <a:r>
              <a:rPr lang="en-US" sz="3200" dirty="0" err="1"/>
              <a:t>Algoritme</a:t>
            </a:r>
            <a:endParaRPr lang="en-US" sz="3200" dirty="0"/>
          </a:p>
        </p:txBody>
      </p:sp>
      <p:sp>
        <p:nvSpPr>
          <p:cNvPr id="15" name="TextBox 14"/>
          <p:cNvSpPr txBox="1"/>
          <p:nvPr/>
        </p:nvSpPr>
        <p:spPr>
          <a:xfrm>
            <a:off x="2325859" y="3508566"/>
            <a:ext cx="1190225" cy="584775"/>
          </a:xfrm>
          <a:prstGeom prst="rect">
            <a:avLst/>
          </a:prstGeom>
          <a:noFill/>
        </p:spPr>
        <p:txBody>
          <a:bodyPr wrap="square" rtlCol="0">
            <a:spAutoFit/>
          </a:bodyPr>
          <a:lstStyle/>
          <a:p>
            <a:r>
              <a:rPr lang="en-US" sz="3200" dirty="0"/>
              <a:t>Input</a:t>
            </a:r>
          </a:p>
        </p:txBody>
      </p:sp>
      <p:sp>
        <p:nvSpPr>
          <p:cNvPr id="16" name="TextBox 15"/>
          <p:cNvSpPr txBox="1"/>
          <p:nvPr/>
        </p:nvSpPr>
        <p:spPr>
          <a:xfrm>
            <a:off x="8554413" y="3515434"/>
            <a:ext cx="1518053" cy="584775"/>
          </a:xfrm>
          <a:prstGeom prst="rect">
            <a:avLst/>
          </a:prstGeom>
          <a:noFill/>
        </p:spPr>
        <p:txBody>
          <a:bodyPr wrap="square" rtlCol="0">
            <a:spAutoFit/>
          </a:bodyPr>
          <a:lstStyle/>
          <a:p>
            <a:r>
              <a:rPr lang="en-US" sz="3200" dirty="0"/>
              <a:t>Output</a:t>
            </a:r>
          </a:p>
        </p:txBody>
      </p:sp>
    </p:spTree>
    <p:extLst>
      <p:ext uri="{BB962C8B-B14F-4D97-AF65-F5344CB8AC3E}">
        <p14:creationId xmlns:p14="http://schemas.microsoft.com/office/powerpoint/2010/main" val="3493839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5A5E-47B5-442B-876E-D81A197C6F81}"/>
              </a:ext>
            </a:extLst>
          </p:cNvPr>
          <p:cNvSpPr>
            <a:spLocks noGrp="1"/>
          </p:cNvSpPr>
          <p:nvPr>
            <p:ph type="title"/>
          </p:nvPr>
        </p:nvSpPr>
        <p:spPr/>
        <p:txBody>
          <a:bodyPr/>
          <a:lstStyle/>
          <a:p>
            <a:r>
              <a:rPr lang="en-US" dirty="0" err="1"/>
              <a:t>Programmeren</a:t>
            </a:r>
            <a:r>
              <a:rPr lang="en-US" dirty="0"/>
              <a:t> in Python</a:t>
            </a:r>
            <a:endParaRPr lang="en-NL" dirty="0"/>
          </a:p>
        </p:txBody>
      </p:sp>
      <p:sp>
        <p:nvSpPr>
          <p:cNvPr id="3" name="Content Placeholder 2">
            <a:extLst>
              <a:ext uri="{FF2B5EF4-FFF2-40B4-BE49-F238E27FC236}">
                <a16:creationId xmlns:a16="http://schemas.microsoft.com/office/drawing/2014/main" id="{1A53F459-C02E-4269-83C6-92B90DB1B861}"/>
              </a:ext>
            </a:extLst>
          </p:cNvPr>
          <p:cNvSpPr>
            <a:spLocks noGrp="1"/>
          </p:cNvSpPr>
          <p:nvPr>
            <p:ph idx="1"/>
          </p:nvPr>
        </p:nvSpPr>
        <p:spPr/>
        <p:txBody>
          <a:bodyPr/>
          <a:lstStyle/>
          <a:p>
            <a:r>
              <a:rPr lang="en-US" dirty="0"/>
              <a:t>Online </a:t>
            </a:r>
            <a:r>
              <a:rPr lang="en-US" dirty="0" err="1"/>
              <a:t>programmeeromgeving</a:t>
            </a:r>
            <a:r>
              <a:rPr lang="en-US" dirty="0"/>
              <a:t> (IDE).</a:t>
            </a:r>
          </a:p>
          <a:p>
            <a:r>
              <a:rPr lang="en-US" dirty="0" err="1"/>
              <a:t>Lokaal</a:t>
            </a:r>
            <a:r>
              <a:rPr lang="en-US" dirty="0"/>
              <a:t> </a:t>
            </a:r>
            <a:r>
              <a:rPr lang="en-US" dirty="0" err="1"/>
              <a:t>installeren</a:t>
            </a:r>
            <a:r>
              <a:rPr lang="en-US" dirty="0"/>
              <a:t>.</a:t>
            </a:r>
          </a:p>
          <a:p>
            <a:endParaRPr lang="en-NL" dirty="0"/>
          </a:p>
        </p:txBody>
      </p:sp>
    </p:spTree>
    <p:extLst>
      <p:ext uri="{BB962C8B-B14F-4D97-AF65-F5344CB8AC3E}">
        <p14:creationId xmlns:p14="http://schemas.microsoft.com/office/powerpoint/2010/main" val="4288385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A7B6-6640-4656-A88E-5B2CF1C0CFCC}"/>
              </a:ext>
            </a:extLst>
          </p:cNvPr>
          <p:cNvSpPr>
            <a:spLocks noGrp="1"/>
          </p:cNvSpPr>
          <p:nvPr>
            <p:ph type="title"/>
          </p:nvPr>
        </p:nvSpPr>
        <p:spPr/>
        <p:txBody>
          <a:bodyPr/>
          <a:lstStyle/>
          <a:p>
            <a:r>
              <a:rPr lang="en-US" dirty="0" err="1"/>
              <a:t>Practische</a:t>
            </a:r>
            <a:r>
              <a:rPr lang="en-US" dirty="0"/>
              <a:t> </a:t>
            </a:r>
            <a:r>
              <a:rPr lang="en-US" dirty="0" err="1"/>
              <a:t>informatie</a:t>
            </a:r>
            <a:endParaRPr lang="en-NL" dirty="0"/>
          </a:p>
        </p:txBody>
      </p:sp>
      <p:sp>
        <p:nvSpPr>
          <p:cNvPr id="3" name="Content Placeholder 2">
            <a:extLst>
              <a:ext uri="{FF2B5EF4-FFF2-40B4-BE49-F238E27FC236}">
                <a16:creationId xmlns:a16="http://schemas.microsoft.com/office/drawing/2014/main" id="{5DCCC24F-8B4F-4EB7-8803-83159EE2F441}"/>
              </a:ext>
            </a:extLst>
          </p:cNvPr>
          <p:cNvSpPr>
            <a:spLocks noGrp="1"/>
          </p:cNvSpPr>
          <p:nvPr>
            <p:ph idx="1"/>
          </p:nvPr>
        </p:nvSpPr>
        <p:spPr/>
        <p:txBody>
          <a:bodyPr>
            <a:normAutofit fontScale="70000" lnSpcReduction="20000"/>
          </a:bodyPr>
          <a:lstStyle/>
          <a:p>
            <a:r>
              <a:rPr lang="en-US" dirty="0"/>
              <a:t>Website: progbg.proglab.nl (</a:t>
            </a:r>
            <a:r>
              <a:rPr lang="en-US" dirty="0" err="1"/>
              <a:t>inloggen</a:t>
            </a:r>
            <a:r>
              <a:rPr lang="en-US" dirty="0"/>
              <a:t> met </a:t>
            </a:r>
            <a:r>
              <a:rPr lang="en-US" dirty="0" err="1"/>
              <a:t>UvAnetID</a:t>
            </a:r>
            <a:r>
              <a:rPr lang="en-US" dirty="0"/>
              <a:t>)</a:t>
            </a:r>
          </a:p>
          <a:p>
            <a:r>
              <a:rPr lang="en-US" dirty="0"/>
              <a:t>Syllabus</a:t>
            </a:r>
          </a:p>
          <a:p>
            <a:r>
              <a:rPr lang="en-US" dirty="0" err="1"/>
              <a:t>Opdrachten</a:t>
            </a:r>
            <a:endParaRPr lang="en-US" dirty="0"/>
          </a:p>
          <a:p>
            <a:pPr lvl="1"/>
            <a:r>
              <a:rPr lang="en-US" dirty="0" err="1"/>
              <a:t>Dagdeadlines</a:t>
            </a:r>
            <a:endParaRPr lang="en-US" dirty="0"/>
          </a:p>
          <a:p>
            <a:pPr lvl="1"/>
            <a:r>
              <a:rPr lang="en-US" dirty="0" err="1"/>
              <a:t>Moduledeadlines</a:t>
            </a:r>
            <a:endParaRPr lang="en-US" dirty="0"/>
          </a:p>
          <a:p>
            <a:pPr lvl="1"/>
            <a:r>
              <a:rPr lang="en-US" dirty="0" err="1"/>
              <a:t>Einde</a:t>
            </a:r>
            <a:r>
              <a:rPr lang="en-US" dirty="0"/>
              <a:t> </a:t>
            </a:r>
            <a:r>
              <a:rPr lang="en-US" dirty="0" err="1"/>
              <a:t>vak</a:t>
            </a:r>
            <a:endParaRPr lang="en-US" dirty="0"/>
          </a:p>
          <a:p>
            <a:r>
              <a:rPr lang="en-US" dirty="0" err="1"/>
              <a:t>Tentamen</a:t>
            </a:r>
            <a:endParaRPr lang="en-US" dirty="0"/>
          </a:p>
          <a:p>
            <a:r>
              <a:rPr lang="en-US" dirty="0" err="1"/>
              <a:t>Vragen</a:t>
            </a:r>
            <a:r>
              <a:rPr lang="en-US" dirty="0"/>
              <a:t> </a:t>
            </a:r>
            <a:r>
              <a:rPr lang="en-US" dirty="0" err="1"/>
              <a:t>stellen</a:t>
            </a:r>
            <a:endParaRPr lang="en-US" dirty="0"/>
          </a:p>
          <a:p>
            <a:pPr lvl="1"/>
            <a:r>
              <a:rPr lang="en-US" dirty="0" err="1"/>
              <a:t>Laptopcolleges</a:t>
            </a:r>
            <a:r>
              <a:rPr lang="en-US" dirty="0"/>
              <a:t> (</a:t>
            </a:r>
            <a:r>
              <a:rPr lang="en-US" dirty="0" err="1"/>
              <a:t>eerste</a:t>
            </a:r>
            <a:r>
              <a:rPr lang="en-US" dirty="0"/>
              <a:t> week </a:t>
            </a:r>
            <a:r>
              <a:rPr lang="en-US" dirty="0" err="1"/>
              <a:t>verplicht</a:t>
            </a:r>
            <a:r>
              <a:rPr lang="en-US" dirty="0"/>
              <a:t>!)</a:t>
            </a:r>
          </a:p>
          <a:p>
            <a:pPr lvl="1"/>
            <a:r>
              <a:rPr lang="en-US" dirty="0"/>
              <a:t>Hands queue</a:t>
            </a:r>
          </a:p>
          <a:p>
            <a:r>
              <a:rPr lang="en-US" dirty="0" err="1"/>
              <a:t>Plagiaat</a:t>
            </a:r>
            <a:endParaRPr lang="en-US" dirty="0"/>
          </a:p>
          <a:p>
            <a:pPr lvl="1"/>
            <a:r>
              <a:rPr lang="en-US" dirty="0" err="1"/>
              <a:t>Werk</a:t>
            </a:r>
            <a:r>
              <a:rPr lang="en-US" dirty="0"/>
              <a:t> is </a:t>
            </a:r>
            <a:r>
              <a:rPr lang="en-US" dirty="0" err="1"/>
              <a:t>individueel</a:t>
            </a:r>
            <a:r>
              <a:rPr lang="en-US" dirty="0"/>
              <a:t> (</a:t>
            </a:r>
            <a:r>
              <a:rPr lang="en-US" dirty="0" err="1"/>
              <a:t>behalve</a:t>
            </a:r>
            <a:r>
              <a:rPr lang="en-US" dirty="0"/>
              <a:t> “pair assignments”)</a:t>
            </a:r>
          </a:p>
          <a:p>
            <a:pPr lvl="1"/>
            <a:r>
              <a:rPr lang="en-US" dirty="0" err="1"/>
              <a:t>Geen</a:t>
            </a:r>
            <a:r>
              <a:rPr lang="en-US" dirty="0"/>
              <a:t> code </a:t>
            </a:r>
            <a:r>
              <a:rPr lang="en-US" dirty="0" err="1"/>
              <a:t>delen</a:t>
            </a:r>
            <a:r>
              <a:rPr lang="en-US" dirty="0"/>
              <a:t> (</a:t>
            </a:r>
            <a:r>
              <a:rPr lang="en-US" dirty="0" err="1"/>
              <a:t>ook</a:t>
            </a:r>
            <a:r>
              <a:rPr lang="en-US" dirty="0"/>
              <a:t> </a:t>
            </a:r>
            <a:r>
              <a:rPr lang="en-US" dirty="0" err="1"/>
              <a:t>niet</a:t>
            </a:r>
            <a:r>
              <a:rPr lang="en-US" dirty="0"/>
              <a:t> </a:t>
            </a:r>
            <a:r>
              <a:rPr lang="en-US" dirty="0" err="1"/>
              <a:t>mondeling</a:t>
            </a:r>
            <a:r>
              <a:rPr lang="en-US" dirty="0"/>
              <a:t>). </a:t>
            </a:r>
            <a:r>
              <a:rPr lang="en-US" dirty="0" err="1"/>
              <a:t>Geen</a:t>
            </a:r>
            <a:r>
              <a:rPr lang="en-US" dirty="0"/>
              <a:t> google. </a:t>
            </a:r>
            <a:r>
              <a:rPr lang="en-US" dirty="0" err="1"/>
              <a:t>Geen</a:t>
            </a:r>
            <a:r>
              <a:rPr lang="en-US" dirty="0"/>
              <a:t> stack overflow. </a:t>
            </a:r>
            <a:r>
              <a:rPr lang="en-US" dirty="0" err="1"/>
              <a:t>Geen</a:t>
            </a:r>
            <a:r>
              <a:rPr lang="en-US" dirty="0"/>
              <a:t> </a:t>
            </a:r>
            <a:r>
              <a:rPr lang="en-US" dirty="0" err="1"/>
              <a:t>chatGPT</a:t>
            </a:r>
            <a:r>
              <a:rPr lang="en-US" dirty="0"/>
              <a:t>.</a:t>
            </a:r>
          </a:p>
          <a:p>
            <a:r>
              <a:rPr lang="en-US" dirty="0" err="1"/>
              <a:t>Tutoraat</a:t>
            </a:r>
            <a:endParaRPr lang="en-NL" dirty="0"/>
          </a:p>
        </p:txBody>
      </p:sp>
    </p:spTree>
    <p:extLst>
      <p:ext uri="{BB962C8B-B14F-4D97-AF65-F5344CB8AC3E}">
        <p14:creationId xmlns:p14="http://schemas.microsoft.com/office/powerpoint/2010/main" val="2229460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E888-539B-43E2-9837-6FC2A9515080}"/>
              </a:ext>
            </a:extLst>
          </p:cNvPr>
          <p:cNvSpPr>
            <a:spLocks noGrp="1"/>
          </p:cNvSpPr>
          <p:nvPr>
            <p:ph type="title"/>
          </p:nvPr>
        </p:nvSpPr>
        <p:spPr/>
        <p:txBody>
          <a:bodyPr/>
          <a:lstStyle/>
          <a:p>
            <a:r>
              <a:rPr lang="en-US" dirty="0" err="1"/>
              <a:t>Vragen</a:t>
            </a:r>
            <a:r>
              <a:rPr lang="en-US" dirty="0"/>
              <a:t>?</a:t>
            </a:r>
            <a:endParaRPr lang="en-NL" dirty="0"/>
          </a:p>
        </p:txBody>
      </p:sp>
      <p:sp>
        <p:nvSpPr>
          <p:cNvPr id="3" name="Content Placeholder 2">
            <a:extLst>
              <a:ext uri="{FF2B5EF4-FFF2-40B4-BE49-F238E27FC236}">
                <a16:creationId xmlns:a16="http://schemas.microsoft.com/office/drawing/2014/main" id="{93776837-96C3-4906-A6ED-BF9D772FC882}"/>
              </a:ext>
            </a:extLst>
          </p:cNvPr>
          <p:cNvSpPr>
            <a:spLocks noGrp="1"/>
          </p:cNvSpPr>
          <p:nvPr>
            <p:ph idx="1"/>
          </p:nvPr>
        </p:nvSpPr>
        <p:spPr/>
        <p:txBody>
          <a:bodyPr/>
          <a:lstStyle/>
          <a:p>
            <a:pPr marL="0" indent="0">
              <a:buNone/>
            </a:pPr>
            <a:r>
              <a:rPr lang="en-US" dirty="0"/>
              <a:t>progbg@mprog.nl</a:t>
            </a:r>
            <a:endParaRPr lang="en-NL" dirty="0"/>
          </a:p>
        </p:txBody>
      </p:sp>
    </p:spTree>
    <p:extLst>
      <p:ext uri="{BB962C8B-B14F-4D97-AF65-F5344CB8AC3E}">
        <p14:creationId xmlns:p14="http://schemas.microsoft.com/office/powerpoint/2010/main" val="83728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is </a:t>
            </a:r>
            <a:r>
              <a:rPr lang="en-US" dirty="0" err="1"/>
              <a:t>programmeren</a:t>
            </a:r>
            <a:r>
              <a:rPr lang="en-US" dirty="0"/>
              <a:t>?</a:t>
            </a:r>
          </a:p>
        </p:txBody>
      </p:sp>
      <p:sp>
        <p:nvSpPr>
          <p:cNvPr id="4" name="Rectangle 3"/>
          <p:cNvSpPr/>
          <p:nvPr/>
        </p:nvSpPr>
        <p:spPr>
          <a:xfrm>
            <a:off x="4437517" y="2560319"/>
            <a:ext cx="3148149" cy="24950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4" idx="1"/>
          </p:cNvCxnSpPr>
          <p:nvPr/>
        </p:nvCxnSpPr>
        <p:spPr>
          <a:xfrm>
            <a:off x="3432515" y="3807822"/>
            <a:ext cx="1005002"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585666" y="3800954"/>
            <a:ext cx="911218" cy="1"/>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49579" y="3016123"/>
            <a:ext cx="2324024" cy="1569660"/>
          </a:xfrm>
          <a:prstGeom prst="rect">
            <a:avLst/>
          </a:prstGeom>
          <a:noFill/>
        </p:spPr>
        <p:txBody>
          <a:bodyPr wrap="square" rtlCol="0">
            <a:spAutoFit/>
          </a:bodyPr>
          <a:lstStyle/>
          <a:p>
            <a:pPr algn="ctr"/>
            <a:r>
              <a:rPr lang="en-US" sz="3200" dirty="0" err="1"/>
              <a:t>Algoritme</a:t>
            </a:r>
            <a:endParaRPr lang="en-US" sz="3200" dirty="0"/>
          </a:p>
          <a:p>
            <a:pPr algn="ctr"/>
            <a:r>
              <a:rPr lang="en-US" sz="3200" dirty="0"/>
              <a:t>=</a:t>
            </a:r>
          </a:p>
          <a:p>
            <a:pPr algn="ctr"/>
            <a:r>
              <a:rPr lang="en-US" sz="3200" dirty="0" err="1"/>
              <a:t>stappenplan</a:t>
            </a:r>
            <a:endParaRPr lang="en-US" sz="3200" dirty="0"/>
          </a:p>
        </p:txBody>
      </p:sp>
      <p:sp>
        <p:nvSpPr>
          <p:cNvPr id="15" name="TextBox 14"/>
          <p:cNvSpPr txBox="1"/>
          <p:nvPr/>
        </p:nvSpPr>
        <p:spPr>
          <a:xfrm>
            <a:off x="2325859" y="3508566"/>
            <a:ext cx="1190225" cy="584775"/>
          </a:xfrm>
          <a:prstGeom prst="rect">
            <a:avLst/>
          </a:prstGeom>
          <a:noFill/>
        </p:spPr>
        <p:txBody>
          <a:bodyPr wrap="square" rtlCol="0">
            <a:spAutoFit/>
          </a:bodyPr>
          <a:lstStyle/>
          <a:p>
            <a:r>
              <a:rPr lang="en-US" sz="3200" dirty="0"/>
              <a:t>Input</a:t>
            </a:r>
          </a:p>
        </p:txBody>
      </p:sp>
      <p:sp>
        <p:nvSpPr>
          <p:cNvPr id="16" name="TextBox 15"/>
          <p:cNvSpPr txBox="1"/>
          <p:nvPr/>
        </p:nvSpPr>
        <p:spPr>
          <a:xfrm>
            <a:off x="8554413" y="3515434"/>
            <a:ext cx="1518053" cy="584775"/>
          </a:xfrm>
          <a:prstGeom prst="rect">
            <a:avLst/>
          </a:prstGeom>
          <a:noFill/>
        </p:spPr>
        <p:txBody>
          <a:bodyPr wrap="square" rtlCol="0">
            <a:spAutoFit/>
          </a:bodyPr>
          <a:lstStyle/>
          <a:p>
            <a:r>
              <a:rPr lang="en-US" sz="3200" dirty="0"/>
              <a:t>Output</a:t>
            </a:r>
          </a:p>
        </p:txBody>
      </p:sp>
    </p:spTree>
    <p:extLst>
      <p:ext uri="{BB962C8B-B14F-4D97-AF65-F5344CB8AC3E}">
        <p14:creationId xmlns:p14="http://schemas.microsoft.com/office/powerpoint/2010/main" val="132263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is </a:t>
            </a:r>
            <a:r>
              <a:rPr lang="en-US" dirty="0" err="1"/>
              <a:t>programmeren</a:t>
            </a:r>
            <a:r>
              <a:rPr lang="en-US" dirty="0"/>
              <a:t>?</a:t>
            </a:r>
          </a:p>
        </p:txBody>
      </p:sp>
      <p:sp>
        <p:nvSpPr>
          <p:cNvPr id="4" name="Rectangle 3"/>
          <p:cNvSpPr/>
          <p:nvPr/>
        </p:nvSpPr>
        <p:spPr>
          <a:xfrm>
            <a:off x="4814884" y="2560319"/>
            <a:ext cx="3148149" cy="24950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4" idx="1"/>
          </p:cNvCxnSpPr>
          <p:nvPr/>
        </p:nvCxnSpPr>
        <p:spPr>
          <a:xfrm>
            <a:off x="3809882" y="3807822"/>
            <a:ext cx="1005002" cy="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963033" y="3800954"/>
            <a:ext cx="911218" cy="1"/>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082921" y="3515434"/>
            <a:ext cx="2393855" cy="584775"/>
          </a:xfrm>
          <a:prstGeom prst="rect">
            <a:avLst/>
          </a:prstGeom>
          <a:noFill/>
        </p:spPr>
        <p:txBody>
          <a:bodyPr wrap="square" rtlCol="0">
            <a:spAutoFit/>
          </a:bodyPr>
          <a:lstStyle/>
          <a:p>
            <a:r>
              <a:rPr lang="en-US" sz="3200" dirty="0"/>
              <a:t># </a:t>
            </a:r>
            <a:r>
              <a:rPr lang="en-US" sz="3200" dirty="0" err="1"/>
              <a:t>studenten</a:t>
            </a:r>
            <a:endParaRPr lang="en-US" sz="3200" dirty="0"/>
          </a:p>
        </p:txBody>
      </p:sp>
      <p:pic>
        <p:nvPicPr>
          <p:cNvPr id="1028" name="Picture 4" descr="http://iis.uva.nl/binaries/twocolumnlandscape/content/gallery/onderwijs/iis/divers/dsc02611.jpg?13811418483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81" y="2602166"/>
            <a:ext cx="3454585" cy="231094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467524" y="3515434"/>
            <a:ext cx="1842867" cy="584775"/>
          </a:xfrm>
          <a:prstGeom prst="rect">
            <a:avLst/>
          </a:prstGeom>
          <a:noFill/>
        </p:spPr>
        <p:txBody>
          <a:bodyPr wrap="square" rtlCol="0">
            <a:spAutoFit/>
          </a:bodyPr>
          <a:lstStyle/>
          <a:p>
            <a:r>
              <a:rPr lang="en-US" sz="3200" dirty="0" err="1"/>
              <a:t>Algoritme</a:t>
            </a:r>
            <a:endParaRPr lang="en-US" sz="3200" dirty="0"/>
          </a:p>
        </p:txBody>
      </p:sp>
    </p:spTree>
    <p:extLst>
      <p:ext uri="{BB962C8B-B14F-4D97-AF65-F5344CB8AC3E}">
        <p14:creationId xmlns:p14="http://schemas.microsoft.com/office/powerpoint/2010/main" val="82094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Ga </a:t>
            </a:r>
            <a:r>
              <a:rPr lang="en-US" dirty="0" err="1"/>
              <a:t>staan</a:t>
            </a:r>
            <a:r>
              <a:rPr lang="en-US" dirty="0"/>
              <a:t> </a:t>
            </a:r>
            <a:r>
              <a:rPr lang="en-US" dirty="0" err="1"/>
              <a:t>en</a:t>
            </a:r>
            <a:r>
              <a:rPr lang="en-US" dirty="0"/>
              <a:t> </a:t>
            </a:r>
            <a:r>
              <a:rPr lang="en-US" dirty="0" err="1"/>
              <a:t>denk</a:t>
            </a:r>
            <a:r>
              <a:rPr lang="en-US" dirty="0"/>
              <a:t> </a:t>
            </a:r>
            <a:r>
              <a:rPr lang="en-US" dirty="0" err="1"/>
              <a:t>aan</a:t>
            </a:r>
            <a:r>
              <a:rPr lang="en-US" dirty="0"/>
              <a:t> het </a:t>
            </a:r>
            <a:r>
              <a:rPr lang="en-US" dirty="0" err="1"/>
              <a:t>getal</a:t>
            </a:r>
            <a:r>
              <a:rPr lang="en-US" dirty="0"/>
              <a:t> 1.</a:t>
            </a:r>
          </a:p>
        </p:txBody>
      </p:sp>
    </p:spTree>
    <p:extLst>
      <p:ext uri="{BB962C8B-B14F-4D97-AF65-F5344CB8AC3E}">
        <p14:creationId xmlns:p14="http://schemas.microsoft.com/office/powerpoint/2010/main" val="151403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Ga </a:t>
            </a:r>
            <a:r>
              <a:rPr lang="en-US" dirty="0" err="1"/>
              <a:t>staan</a:t>
            </a:r>
            <a:r>
              <a:rPr lang="en-US" dirty="0"/>
              <a:t> </a:t>
            </a:r>
            <a:r>
              <a:rPr lang="en-US" dirty="0" err="1"/>
              <a:t>en</a:t>
            </a:r>
            <a:r>
              <a:rPr lang="en-US" dirty="0"/>
              <a:t> </a:t>
            </a:r>
            <a:r>
              <a:rPr lang="en-US" dirty="0" err="1"/>
              <a:t>denk</a:t>
            </a:r>
            <a:r>
              <a:rPr lang="en-US" dirty="0"/>
              <a:t> </a:t>
            </a:r>
            <a:r>
              <a:rPr lang="en-US" dirty="0" err="1"/>
              <a:t>aan</a:t>
            </a:r>
            <a:r>
              <a:rPr lang="en-US" dirty="0"/>
              <a:t> het </a:t>
            </a:r>
            <a:r>
              <a:rPr lang="en-US" dirty="0" err="1"/>
              <a:t>getal</a:t>
            </a:r>
            <a:r>
              <a:rPr lang="en-US" dirty="0"/>
              <a:t> 1.</a:t>
            </a:r>
          </a:p>
          <a:p>
            <a:pPr marL="514350" indent="-514350">
              <a:buFont typeface="+mj-lt"/>
              <a:buAutoNum type="arabicPeriod"/>
            </a:pPr>
            <a:r>
              <a:rPr lang="en-US" dirty="0" err="1"/>
              <a:t>Vorm</a:t>
            </a:r>
            <a:r>
              <a:rPr lang="en-US" dirty="0"/>
              <a:t> </a:t>
            </a:r>
            <a:r>
              <a:rPr lang="en-US" dirty="0" err="1"/>
              <a:t>een</a:t>
            </a:r>
            <a:r>
              <a:rPr lang="en-US" dirty="0"/>
              <a:t> </a:t>
            </a:r>
            <a:r>
              <a:rPr lang="en-US" dirty="0" err="1"/>
              <a:t>paar</a:t>
            </a:r>
            <a:r>
              <a:rPr lang="en-US" dirty="0"/>
              <a:t> met </a:t>
            </a:r>
            <a:r>
              <a:rPr lang="en-US" dirty="0" err="1"/>
              <a:t>iemand</a:t>
            </a:r>
            <a:r>
              <a:rPr lang="en-US" dirty="0"/>
              <a:t> in de </a:t>
            </a:r>
            <a:r>
              <a:rPr lang="en-US" dirty="0" err="1"/>
              <a:t>buurt</a:t>
            </a:r>
            <a:r>
              <a:rPr lang="en-US" dirty="0"/>
              <a:t>.</a:t>
            </a:r>
            <a:br>
              <a:rPr lang="en-US" dirty="0"/>
            </a:br>
            <a:r>
              <a:rPr lang="en-US" dirty="0"/>
              <a:t>Tel </a:t>
            </a:r>
            <a:r>
              <a:rPr lang="en-US" dirty="0" err="1"/>
              <a:t>jullie</a:t>
            </a:r>
            <a:r>
              <a:rPr lang="en-US" dirty="0"/>
              <a:t> </a:t>
            </a:r>
            <a:r>
              <a:rPr lang="en-US" dirty="0" err="1"/>
              <a:t>getallen</a:t>
            </a:r>
            <a:r>
              <a:rPr lang="en-US" dirty="0"/>
              <a:t> </a:t>
            </a:r>
            <a:r>
              <a:rPr lang="en-US" dirty="0" err="1"/>
              <a:t>bij</a:t>
            </a:r>
            <a:r>
              <a:rPr lang="en-US" dirty="0"/>
              <a:t> </a:t>
            </a:r>
            <a:r>
              <a:rPr lang="en-US" dirty="0" err="1"/>
              <a:t>elkaar</a:t>
            </a:r>
            <a:r>
              <a:rPr lang="en-US" dirty="0"/>
              <a:t> op.</a:t>
            </a:r>
          </a:p>
        </p:txBody>
      </p:sp>
    </p:spTree>
    <p:extLst>
      <p:ext uri="{BB962C8B-B14F-4D97-AF65-F5344CB8AC3E}">
        <p14:creationId xmlns:p14="http://schemas.microsoft.com/office/powerpoint/2010/main" val="262275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Ga </a:t>
            </a:r>
            <a:r>
              <a:rPr lang="en-US" dirty="0" err="1"/>
              <a:t>staan</a:t>
            </a:r>
            <a:r>
              <a:rPr lang="en-US" dirty="0"/>
              <a:t> </a:t>
            </a:r>
            <a:r>
              <a:rPr lang="en-US" dirty="0" err="1"/>
              <a:t>en</a:t>
            </a:r>
            <a:r>
              <a:rPr lang="en-US" dirty="0"/>
              <a:t> </a:t>
            </a:r>
            <a:r>
              <a:rPr lang="en-US" dirty="0" err="1"/>
              <a:t>denk</a:t>
            </a:r>
            <a:r>
              <a:rPr lang="en-US" dirty="0"/>
              <a:t> </a:t>
            </a:r>
            <a:r>
              <a:rPr lang="en-US" dirty="0" err="1"/>
              <a:t>aan</a:t>
            </a:r>
            <a:r>
              <a:rPr lang="en-US" dirty="0"/>
              <a:t> het </a:t>
            </a:r>
            <a:r>
              <a:rPr lang="en-US" dirty="0" err="1"/>
              <a:t>getal</a:t>
            </a:r>
            <a:r>
              <a:rPr lang="en-US" dirty="0"/>
              <a:t> 1.</a:t>
            </a:r>
          </a:p>
          <a:p>
            <a:pPr marL="514350" indent="-514350">
              <a:buFont typeface="+mj-lt"/>
              <a:buAutoNum type="arabicPeriod"/>
            </a:pPr>
            <a:r>
              <a:rPr lang="en-US" dirty="0" err="1"/>
              <a:t>Vorm</a:t>
            </a:r>
            <a:r>
              <a:rPr lang="en-US" dirty="0"/>
              <a:t> </a:t>
            </a:r>
            <a:r>
              <a:rPr lang="en-US" dirty="0" err="1"/>
              <a:t>een</a:t>
            </a:r>
            <a:r>
              <a:rPr lang="en-US" dirty="0"/>
              <a:t> </a:t>
            </a:r>
            <a:r>
              <a:rPr lang="en-US" dirty="0" err="1"/>
              <a:t>paar</a:t>
            </a:r>
            <a:r>
              <a:rPr lang="en-US" dirty="0"/>
              <a:t> met </a:t>
            </a:r>
            <a:r>
              <a:rPr lang="en-US" dirty="0" err="1"/>
              <a:t>iemand</a:t>
            </a:r>
            <a:r>
              <a:rPr lang="en-US" dirty="0"/>
              <a:t> in de </a:t>
            </a:r>
            <a:r>
              <a:rPr lang="en-US" dirty="0" err="1"/>
              <a:t>buurt</a:t>
            </a:r>
            <a:r>
              <a:rPr lang="en-US" dirty="0"/>
              <a:t>.</a:t>
            </a:r>
            <a:br>
              <a:rPr lang="en-US" dirty="0"/>
            </a:br>
            <a:r>
              <a:rPr lang="en-US" dirty="0"/>
              <a:t>Tel </a:t>
            </a:r>
            <a:r>
              <a:rPr lang="en-US" dirty="0" err="1"/>
              <a:t>jullie</a:t>
            </a:r>
            <a:r>
              <a:rPr lang="en-US" dirty="0"/>
              <a:t> </a:t>
            </a:r>
            <a:r>
              <a:rPr lang="en-US" dirty="0" err="1"/>
              <a:t>getallen</a:t>
            </a:r>
            <a:r>
              <a:rPr lang="en-US" dirty="0"/>
              <a:t> </a:t>
            </a:r>
            <a:r>
              <a:rPr lang="en-US" dirty="0" err="1"/>
              <a:t>bij</a:t>
            </a:r>
            <a:r>
              <a:rPr lang="en-US" dirty="0"/>
              <a:t> </a:t>
            </a:r>
            <a:r>
              <a:rPr lang="en-US" dirty="0" err="1"/>
              <a:t>elkaar</a:t>
            </a:r>
            <a:r>
              <a:rPr lang="en-US" dirty="0"/>
              <a:t> op.</a:t>
            </a:r>
          </a:p>
          <a:p>
            <a:pPr marL="514350" indent="-514350">
              <a:buFont typeface="+mj-lt"/>
              <a:buAutoNum type="arabicPeriod"/>
            </a:pPr>
            <a:r>
              <a:rPr lang="en-US" dirty="0" err="1"/>
              <a:t>Een</a:t>
            </a:r>
            <a:r>
              <a:rPr lang="en-US" dirty="0"/>
              <a:t> van de twee </a:t>
            </a:r>
            <a:r>
              <a:rPr lang="en-US" dirty="0" err="1"/>
              <a:t>gaat</a:t>
            </a:r>
            <a:r>
              <a:rPr lang="en-US" dirty="0"/>
              <a:t> nu </a:t>
            </a:r>
            <a:r>
              <a:rPr lang="en-US" dirty="0" err="1"/>
              <a:t>zitten</a:t>
            </a:r>
            <a:r>
              <a:rPr lang="en-US" dirty="0"/>
              <a:t>.</a:t>
            </a:r>
          </a:p>
        </p:txBody>
      </p:sp>
    </p:spTree>
    <p:extLst>
      <p:ext uri="{BB962C8B-B14F-4D97-AF65-F5344CB8AC3E}">
        <p14:creationId xmlns:p14="http://schemas.microsoft.com/office/powerpoint/2010/main" val="341803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Ga </a:t>
            </a:r>
            <a:r>
              <a:rPr lang="en-US" dirty="0" err="1"/>
              <a:t>staan</a:t>
            </a:r>
            <a:r>
              <a:rPr lang="en-US" dirty="0"/>
              <a:t> </a:t>
            </a:r>
            <a:r>
              <a:rPr lang="en-US" dirty="0" err="1"/>
              <a:t>en</a:t>
            </a:r>
            <a:r>
              <a:rPr lang="en-US" dirty="0"/>
              <a:t> </a:t>
            </a:r>
            <a:r>
              <a:rPr lang="en-US" dirty="0" err="1"/>
              <a:t>denk</a:t>
            </a:r>
            <a:r>
              <a:rPr lang="en-US" dirty="0"/>
              <a:t> </a:t>
            </a:r>
            <a:r>
              <a:rPr lang="en-US" dirty="0" err="1"/>
              <a:t>aan</a:t>
            </a:r>
            <a:r>
              <a:rPr lang="en-US" dirty="0"/>
              <a:t> het </a:t>
            </a:r>
            <a:r>
              <a:rPr lang="en-US" dirty="0" err="1"/>
              <a:t>getal</a:t>
            </a:r>
            <a:r>
              <a:rPr lang="en-US" dirty="0"/>
              <a:t> 1.</a:t>
            </a:r>
          </a:p>
          <a:p>
            <a:pPr marL="514350" indent="-514350">
              <a:buFont typeface="+mj-lt"/>
              <a:buAutoNum type="arabicPeriod"/>
            </a:pPr>
            <a:r>
              <a:rPr lang="en-US" dirty="0" err="1"/>
              <a:t>Vorm</a:t>
            </a:r>
            <a:r>
              <a:rPr lang="en-US" dirty="0"/>
              <a:t> </a:t>
            </a:r>
            <a:r>
              <a:rPr lang="en-US" dirty="0" err="1"/>
              <a:t>een</a:t>
            </a:r>
            <a:r>
              <a:rPr lang="en-US" dirty="0"/>
              <a:t> </a:t>
            </a:r>
            <a:r>
              <a:rPr lang="en-US" dirty="0" err="1"/>
              <a:t>paar</a:t>
            </a:r>
            <a:r>
              <a:rPr lang="en-US" dirty="0"/>
              <a:t> met </a:t>
            </a:r>
            <a:r>
              <a:rPr lang="en-US" dirty="0" err="1"/>
              <a:t>iemand</a:t>
            </a:r>
            <a:r>
              <a:rPr lang="en-US" dirty="0"/>
              <a:t> in de </a:t>
            </a:r>
            <a:r>
              <a:rPr lang="en-US" dirty="0" err="1"/>
              <a:t>buurt</a:t>
            </a:r>
            <a:r>
              <a:rPr lang="en-US" dirty="0"/>
              <a:t> (die </a:t>
            </a:r>
            <a:r>
              <a:rPr lang="en-US" dirty="0" err="1"/>
              <a:t>nog</a:t>
            </a:r>
            <a:r>
              <a:rPr lang="en-US" dirty="0"/>
              <a:t> </a:t>
            </a:r>
            <a:r>
              <a:rPr lang="en-US" dirty="0" err="1"/>
              <a:t>staat</a:t>
            </a:r>
            <a:r>
              <a:rPr lang="en-US" dirty="0"/>
              <a:t>).</a:t>
            </a:r>
            <a:br>
              <a:rPr lang="en-US" dirty="0"/>
            </a:br>
            <a:r>
              <a:rPr lang="en-US" dirty="0"/>
              <a:t>Tel </a:t>
            </a:r>
            <a:r>
              <a:rPr lang="en-US" dirty="0" err="1"/>
              <a:t>jullie</a:t>
            </a:r>
            <a:r>
              <a:rPr lang="en-US" dirty="0"/>
              <a:t> </a:t>
            </a:r>
            <a:r>
              <a:rPr lang="en-US" dirty="0" err="1"/>
              <a:t>getallen</a:t>
            </a:r>
            <a:r>
              <a:rPr lang="en-US" dirty="0"/>
              <a:t> </a:t>
            </a:r>
            <a:r>
              <a:rPr lang="en-US" dirty="0" err="1"/>
              <a:t>bij</a:t>
            </a:r>
            <a:r>
              <a:rPr lang="en-US" dirty="0"/>
              <a:t> </a:t>
            </a:r>
            <a:r>
              <a:rPr lang="en-US" dirty="0" err="1"/>
              <a:t>elkaar</a:t>
            </a:r>
            <a:r>
              <a:rPr lang="en-US" dirty="0"/>
              <a:t> op.</a:t>
            </a:r>
          </a:p>
          <a:p>
            <a:pPr marL="514350" indent="-514350">
              <a:buFont typeface="+mj-lt"/>
              <a:buAutoNum type="arabicPeriod"/>
            </a:pPr>
            <a:r>
              <a:rPr lang="en-US" dirty="0" err="1"/>
              <a:t>Een</a:t>
            </a:r>
            <a:r>
              <a:rPr lang="en-US" dirty="0"/>
              <a:t> van de twee </a:t>
            </a:r>
            <a:r>
              <a:rPr lang="en-US" dirty="0" err="1"/>
              <a:t>gaat</a:t>
            </a:r>
            <a:r>
              <a:rPr lang="en-US" dirty="0"/>
              <a:t> nu </a:t>
            </a:r>
            <a:r>
              <a:rPr lang="en-US" dirty="0" err="1"/>
              <a:t>zitten</a:t>
            </a:r>
            <a:r>
              <a:rPr lang="en-US" dirty="0"/>
              <a:t>.</a:t>
            </a:r>
          </a:p>
          <a:p>
            <a:pPr marL="514350" indent="-514350">
              <a:buFont typeface="+mj-lt"/>
              <a:buAutoNum type="arabicPeriod"/>
            </a:pPr>
            <a:r>
              <a:rPr lang="en-US" dirty="0" err="1"/>
              <a:t>Als</a:t>
            </a:r>
            <a:r>
              <a:rPr lang="en-US" dirty="0"/>
              <a:t> je </a:t>
            </a:r>
            <a:r>
              <a:rPr lang="en-US" dirty="0" err="1"/>
              <a:t>nog</a:t>
            </a:r>
            <a:r>
              <a:rPr lang="en-US" dirty="0"/>
              <a:t> </a:t>
            </a:r>
            <a:r>
              <a:rPr lang="en-US" dirty="0" err="1"/>
              <a:t>staat</a:t>
            </a:r>
            <a:r>
              <a:rPr lang="en-US" dirty="0"/>
              <a:t>, </a:t>
            </a:r>
            <a:r>
              <a:rPr lang="en-US" dirty="0" err="1"/>
              <a:t>ga</a:t>
            </a:r>
            <a:r>
              <a:rPr lang="en-US" dirty="0"/>
              <a:t> </a:t>
            </a:r>
            <a:r>
              <a:rPr lang="en-US" dirty="0" err="1"/>
              <a:t>terug</a:t>
            </a:r>
            <a:r>
              <a:rPr lang="en-US" dirty="0"/>
              <a:t> </a:t>
            </a:r>
            <a:r>
              <a:rPr lang="en-US" dirty="0" err="1"/>
              <a:t>naar</a:t>
            </a:r>
            <a:r>
              <a:rPr lang="en-US" dirty="0"/>
              <a:t> </a:t>
            </a:r>
            <a:r>
              <a:rPr lang="en-US" dirty="0" err="1"/>
              <a:t>stap</a:t>
            </a:r>
            <a:r>
              <a:rPr lang="en-US" dirty="0"/>
              <a:t> 2.</a:t>
            </a:r>
          </a:p>
          <a:p>
            <a:pPr marL="514350" indent="-514350">
              <a:buFont typeface="+mj-lt"/>
              <a:buAutoNum type="arabicPeriod"/>
            </a:pPr>
            <a:endParaRPr lang="en-US" dirty="0"/>
          </a:p>
        </p:txBody>
      </p:sp>
      <p:sp>
        <p:nvSpPr>
          <p:cNvPr id="9" name="Freeform 8"/>
          <p:cNvSpPr/>
          <p:nvPr/>
        </p:nvSpPr>
        <p:spPr>
          <a:xfrm>
            <a:off x="363615" y="2496051"/>
            <a:ext cx="474585" cy="1505243"/>
          </a:xfrm>
          <a:custGeom>
            <a:avLst/>
            <a:gdLst>
              <a:gd name="connsiteX0" fmla="*/ 229374 w 229374"/>
              <a:gd name="connsiteY0" fmla="*/ 0 h 1505243"/>
              <a:gd name="connsiteX1" fmla="*/ 32427 w 229374"/>
              <a:gd name="connsiteY1" fmla="*/ 323557 h 1505243"/>
              <a:gd name="connsiteX2" fmla="*/ 18359 w 229374"/>
              <a:gd name="connsiteY2" fmla="*/ 1294228 h 1505243"/>
              <a:gd name="connsiteX3" fmla="*/ 215307 w 229374"/>
              <a:gd name="connsiteY3" fmla="*/ 1505243 h 1505243"/>
            </a:gdLst>
            <a:ahLst/>
            <a:cxnLst>
              <a:cxn ang="0">
                <a:pos x="connsiteX0" y="connsiteY0"/>
              </a:cxn>
              <a:cxn ang="0">
                <a:pos x="connsiteX1" y="connsiteY1"/>
              </a:cxn>
              <a:cxn ang="0">
                <a:pos x="connsiteX2" y="connsiteY2"/>
              </a:cxn>
              <a:cxn ang="0">
                <a:pos x="connsiteX3" y="connsiteY3"/>
              </a:cxn>
            </a:cxnLst>
            <a:rect l="l" t="t" r="r" b="b"/>
            <a:pathLst>
              <a:path w="229374" h="1505243">
                <a:moveTo>
                  <a:pt x="229374" y="0"/>
                </a:moveTo>
                <a:cubicBezTo>
                  <a:pt x="148485" y="53926"/>
                  <a:pt x="67596" y="107852"/>
                  <a:pt x="32427" y="323557"/>
                </a:cubicBezTo>
                <a:cubicBezTo>
                  <a:pt x="-2742" y="539262"/>
                  <a:pt x="-12121" y="1097280"/>
                  <a:pt x="18359" y="1294228"/>
                </a:cubicBezTo>
                <a:cubicBezTo>
                  <a:pt x="48839" y="1491176"/>
                  <a:pt x="187172" y="1406769"/>
                  <a:pt x="215307" y="1505243"/>
                </a:cubicBezTo>
              </a:path>
            </a:pathLst>
          </a:custGeom>
          <a:noFill/>
          <a:ln w="25400">
            <a:headEnd type="triangle" w="lg"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4958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2.png"/></Relationships>
</file>

<file path=ppt/webextensions/webextension1.xml><?xml version="1.0" encoding="utf-8"?>
<we:webextension xmlns:we="http://schemas.microsoft.com/office/webextensions/webextension/2010/11" id="{4DFB9981-77BD-4C6E-A88F-2F933CC8949F}">
  <we:reference id="wa104381682" version="1.0.0.4" store="en-US" storeType="OMEX"/>
  <we:alternateReferences>
    <we:reference id="wa104381682" version="1.0.0.4" store="wa104381682" storeType="OMEX"/>
  </we:alternateReferences>
  <we:properties>
    <we:property name="addinSlideId" value="313"/>
    <we:property name="selectedSlug" value="&quot;IMCSYX&quot;"/>
    <we:property name="selectedQuestionId" value="&quot;63bad394b6bbf958886ae38b&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Template>
  <TotalTime>0</TotalTime>
  <Words>651</Words>
  <Application>Microsoft Office PowerPoint</Application>
  <PresentationFormat>Widescreen</PresentationFormat>
  <Paragraphs>104</Paragraphs>
  <Slides>32</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Inleiding Programmeren</vt:lpstr>
      <vt:lpstr>Deel 1: Intro</vt:lpstr>
      <vt:lpstr>Wat is programmeren?</vt:lpstr>
      <vt:lpstr>Wat is programmeren?</vt:lpstr>
      <vt:lpstr>Wat is programmeren?</vt:lpstr>
      <vt:lpstr>Algoritme</vt:lpstr>
      <vt:lpstr>Algoritme</vt:lpstr>
      <vt:lpstr>Algoritme</vt:lpstr>
      <vt:lpstr>Algoritme</vt:lpstr>
      <vt:lpstr>Algoritme</vt:lpstr>
      <vt:lpstr>Algoritme</vt:lpstr>
      <vt:lpstr>PowerPoint Presentation</vt:lpstr>
      <vt:lpstr>Waarom programmeren?</vt:lpstr>
      <vt:lpstr>Waarom programmeren bij Bèta-Gamma?</vt:lpstr>
      <vt:lpstr>Waarom programmeren bij Bèta-Gamma?</vt:lpstr>
      <vt:lpstr>Waarom programmeren bij Bèta-Gamma?</vt:lpstr>
      <vt:lpstr>Waarom programmeren bij Bèta-Gamma?</vt:lpstr>
      <vt:lpstr>Waarom Python?</vt:lpstr>
      <vt:lpstr>Python: lokaal product</vt:lpstr>
      <vt:lpstr>Hoe een programma er uit ziet voor de computer.</vt:lpstr>
      <vt:lpstr>Gecompileerde talen</vt:lpstr>
      <vt:lpstr>Interpreted (script)talen</vt:lpstr>
      <vt:lpstr>C versus Python</vt:lpstr>
      <vt:lpstr>Doel cursus</vt:lpstr>
      <vt:lpstr>Deel 2: Eerste Python-programma</vt:lpstr>
      <vt:lpstr>Demo “Hello, world!”</vt:lpstr>
      <vt:lpstr>PowerPoint Presentation</vt:lpstr>
      <vt:lpstr>Pauze</vt:lpstr>
      <vt:lpstr>Algoritme</vt:lpstr>
      <vt:lpstr>Programmeren in Python</vt:lpstr>
      <vt:lpstr>Practische informatie</vt:lpstr>
      <vt:lpstr>Vragen?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Inleiding Programmeren</dc:title>
  <dc:creator>Simon Pauw</dc:creator>
  <cp:lastModifiedBy>Simon Pauw</cp:lastModifiedBy>
  <cp:revision>52</cp:revision>
  <dcterms:created xsi:type="dcterms:W3CDTF">2018-01-03T14:35:44Z</dcterms:created>
  <dcterms:modified xsi:type="dcterms:W3CDTF">2023-01-09T08:41:10Z</dcterms:modified>
</cp:coreProperties>
</file>