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3" Type="http://schemas.openxmlformats.org/officeDocument/2006/relationships/viewProps" Target="viewProps.xml" /><Relationship Id="rId5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5" Type="http://schemas.openxmlformats.org/officeDocument/2006/relationships/tableStyles" Target="tableStyles.xml" /><Relationship Id="rId5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Application Rationalization GTM - Slide Deck Outline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Slide 8: Section Break - Why Now</a:t>
            </a:r>
          </a:p>
          <a:p>
            <a:pPr lvl="0" indent="0" marL="0">
              <a:buNone/>
            </a:pPr>
            <a:r>
              <a:rPr b="1"/>
              <a:t>Layout:</a:t>
            </a:r>
            <a:r>
              <a:rPr/>
              <a:t> Section divider</a:t>
            </a:r>
            <a:br/>
            <a:r>
              <a:rPr b="1"/>
              <a:t>Content:</a:t>
            </a:r>
          </a:p>
          <a:p>
            <a:pPr lvl="0"/>
            <a:r>
              <a:rPr/>
              <a:t>Large text: "Why Now?"</a:t>
            </a:r>
          </a:p>
          <a:p>
            <a:pPr lvl="0"/>
            <a:r>
              <a:rPr/>
              <a:t>Subtitle: "The perfect storm"</a:t>
            </a:r>
          </a:p>
          <a:p>
            <a:pPr lvl="0" indent="0" marL="0">
              <a:buNone/>
            </a:pPr>
            <a:r>
              <a:rPr b="1"/>
              <a:t>Visual:</a:t>
            </a:r>
            <a:r>
              <a:rPr/>
              <a:t> Clean section break with consistent design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SECTION 2: WHY NOW (Slides 9-13)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Slide 9: Three Forces Converging</a:t>
            </a:r>
          </a:p>
          <a:p>
            <a:pPr lvl="0" indent="0" marL="0">
              <a:buNone/>
            </a:pPr>
            <a:r>
              <a:rPr b="1"/>
              <a:t>Layout:</a:t>
            </a:r>
            <a:r>
              <a:rPr/>
              <a:t> Three-column</a:t>
            </a:r>
            <a:br/>
            <a:r>
              <a:rPr b="1"/>
              <a:t>Content:</a:t>
            </a:r>
          </a:p>
          <a:p>
            <a:pPr lvl="0"/>
            <a:r>
              <a:rPr/>
              <a:t>Column 1: "AI Creates Burning Platform"</a:t>
            </a:r>
          </a:p>
          <a:p>
            <a:pPr lvl="0"/>
            <a:r>
              <a:rPr/>
              <a:t>Column 2: "Vendors Force Your Hand"</a:t>
            </a:r>
          </a:p>
          <a:p>
            <a:pPr lvl="0"/>
            <a:r>
              <a:rPr/>
              <a:t>Column 3: "Budget Cycles Create Window"</a:t>
            </a:r>
          </a:p>
          <a:p>
            <a:pPr lvl="0" indent="0" marL="0">
              <a:buNone/>
            </a:pPr>
            <a:r>
              <a:rPr b="1"/>
              <a:t>Visual:</a:t>
            </a:r>
            <a:r>
              <a:rPr/>
              <a:t> Three pillars or forces coming together</a:t>
            </a:r>
          </a:p>
          <a:p>
            <a:pPr lvl="0" indent="0" marL="0">
              <a:buNone/>
            </a:pPr>
            <a:r>
              <a:rPr b="1"/>
              <a:t>Speaker Notes:</a:t>
            </a:r>
            <a:r>
              <a:rPr/>
              <a:t> Intro to why timing is critical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Slide 10: Force 1 - AI Creates Burning Platform</a:t>
            </a:r>
          </a:p>
          <a:p>
            <a:pPr lvl="0" indent="0" marL="0">
              <a:buNone/>
            </a:pPr>
            <a:r>
              <a:rPr b="1"/>
              <a:t>Layout:</a:t>
            </a:r>
            <a:r>
              <a:rPr/>
              <a:t> Bullets with icons</a:t>
            </a:r>
            <a:br/>
            <a:r>
              <a:rPr b="1"/>
              <a:t>Content:</a:t>
            </a:r>
          </a:p>
          <a:p>
            <a:pPr lvl="0"/>
            <a:r>
              <a:rPr/>
              <a:t>"For the first time, business stakeholders care about portfolio optimization"</a:t>
            </a:r>
          </a:p>
          <a:p>
            <a:pPr lvl="0"/>
            <a:r>
              <a:rPr b="1"/>
              <a:t>CFO cares:</a:t>
            </a:r>
            <a:r>
              <a:rPr/>
              <a:t> AI costs in budget forecasts</a:t>
            </a:r>
          </a:p>
          <a:p>
            <a:pPr lvl="0"/>
            <a:r>
              <a:rPr b="1"/>
              <a:t>Business leaders care:</a:t>
            </a:r>
            <a:r>
              <a:rPr/>
              <a:t> Competitor AI capabilities</a:t>
            </a:r>
          </a:p>
          <a:p>
            <a:pPr lvl="0"/>
            <a:r>
              <a:rPr b="1"/>
              <a:t>Board cares:</a:t>
            </a:r>
            <a:r>
              <a:rPr/>
              <a:t> AI in analyst reports and earnings calls</a:t>
            </a:r>
          </a:p>
          <a:p>
            <a:pPr lvl="0"/>
            <a:r>
              <a:rPr/>
              <a:t>Bottom: "This isn't an IT efficiency project. It's a business imperative."</a:t>
            </a:r>
          </a:p>
          <a:p>
            <a:pPr lvl="0" indent="0" marL="0">
              <a:buNone/>
            </a:pPr>
            <a:r>
              <a:rPr b="1"/>
              <a:t>Visual:</a:t>
            </a:r>
            <a:r>
              <a:rPr/>
              <a:t> Icons for each stakeholder type</a:t>
            </a:r>
          </a:p>
          <a:p>
            <a:pPr lvl="0" indent="0" marL="0">
              <a:buNone/>
            </a:pPr>
            <a:r>
              <a:rPr b="1"/>
              <a:t>Speaker Notes:</a:t>
            </a:r>
            <a:r>
              <a:rPr/>
              <a:t> Explain why this time is different from past rationalization efforts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Slide 11: Force 2 - Vendors Force Your Hand</a:t>
            </a:r>
          </a:p>
          <a:p>
            <a:pPr lvl="0" indent="0" marL="0">
              <a:buNone/>
            </a:pPr>
            <a:r>
              <a:rPr b="1"/>
              <a:t>Layout:</a:t>
            </a:r>
            <a:r>
              <a:rPr/>
              <a:t> Logo wall with pricing indicators</a:t>
            </a:r>
            <a:br/>
            <a:r>
              <a:rPr b="1"/>
              <a:t>Content:</a:t>
            </a:r>
          </a:p>
          <a:p>
            <a:pPr lvl="0"/>
            <a:r>
              <a:rPr/>
              <a:t>"SaaS vendors are embedding AI features with premium pricing"</a:t>
            </a:r>
          </a:p>
          <a:p>
            <a:pPr lvl="0"/>
            <a:r>
              <a:rPr/>
              <a:t>Examples (with logos if possible):</a:t>
            </a:r>
          </a:p>
          <a:p>
            <a:pPr lvl="1"/>
            <a:r>
              <a:rPr/>
              <a:t>Salesforce Einstein</a:t>
            </a:r>
          </a:p>
          <a:p>
            <a:pPr lvl="1"/>
            <a:r>
              <a:rPr/>
              <a:t>Microsoft Copilot</a:t>
            </a:r>
          </a:p>
          <a:p>
            <a:pPr lvl="1"/>
            <a:r>
              <a:rPr/>
              <a:t>ServiceNow AI</a:t>
            </a:r>
          </a:p>
          <a:p>
            <a:pPr lvl="1"/>
            <a:r>
              <a:rPr/>
              <a:t>Others: HR, Finance, Collaboration platforms</a:t>
            </a:r>
          </a:p>
          <a:p>
            <a:pPr lvl="0"/>
            <a:r>
              <a:rPr/>
              <a:t>Bottom: "You're going to pay for these features. Across how many redundant apps?"</a:t>
            </a:r>
          </a:p>
          <a:p>
            <a:pPr lvl="0" indent="0" marL="0">
              <a:buNone/>
            </a:pPr>
            <a:r>
              <a:rPr b="1"/>
              <a:t>Visual:</a:t>
            </a:r>
            <a:r>
              <a:rPr/>
              <a:t> Vendor logos with upward cost arrows</a:t>
            </a:r>
          </a:p>
          <a:p>
            <a:pPr lvl="0" indent="0" marL="0">
              <a:buNone/>
            </a:pPr>
            <a:r>
              <a:rPr b="1"/>
              <a:t>Speaker Notes:</a:t>
            </a:r>
            <a:r>
              <a:rPr/>
              <a:t> Show inevitability of AI costs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Slide 12: Force 3 - Budget Cycles Create Window</a:t>
            </a:r>
          </a:p>
          <a:p>
            <a:pPr lvl="0" indent="0" marL="0">
              <a:buNone/>
            </a:pPr>
            <a:r>
              <a:rPr b="1"/>
              <a:t>Layout:</a:t>
            </a:r>
            <a:r>
              <a:rPr/>
              <a:t> Timeline with decision point</a:t>
            </a:r>
            <a:br/>
            <a:r>
              <a:rPr b="1"/>
              <a:t>Content:</a:t>
            </a:r>
          </a:p>
          <a:p>
            <a:pPr lvl="0"/>
            <a:r>
              <a:rPr/>
              <a:t>"Most organizations are in budget planning NOW"</a:t>
            </a:r>
          </a:p>
          <a:p>
            <a:pPr lvl="0"/>
            <a:r>
              <a:rPr/>
              <a:t>Benefits of acting now:</a:t>
            </a:r>
          </a:p>
          <a:p>
            <a:pPr lvl="1"/>
            <a:r>
              <a:rPr/>
              <a:t>✓ Quantify AI cost multiplier in next year's budget</a:t>
            </a:r>
          </a:p>
          <a:p>
            <a:pPr lvl="1"/>
            <a:r>
              <a:rPr/>
              <a:t>✓ Show cost avoidance of rationalization</a:t>
            </a:r>
          </a:p>
          <a:p>
            <a:pPr lvl="1"/>
            <a:r>
              <a:rPr/>
              <a:t>✓ Secure multi-year funding with business case</a:t>
            </a:r>
          </a:p>
          <a:p>
            <a:pPr lvl="0"/>
            <a:r>
              <a:rPr/>
              <a:t>Bottom: "This window closes when budgets are set"</a:t>
            </a:r>
          </a:p>
          <a:p>
            <a:pPr lvl="0" indent="0" marL="0">
              <a:buNone/>
            </a:pPr>
            <a:r>
              <a:rPr b="1"/>
              <a:t>Visual:</a:t>
            </a:r>
            <a:r>
              <a:rPr/>
              <a:t> Timeline showing budget cycle with closing window</a:t>
            </a:r>
          </a:p>
          <a:p>
            <a:pPr lvl="0" indent="0" marL="0">
              <a:buNone/>
            </a:pPr>
            <a:r>
              <a:rPr b="1"/>
              <a:t>Speaker Notes:</a:t>
            </a:r>
            <a:r>
              <a:rPr/>
              <a:t> Create urgency around budget timing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Slide 13: The Stars Have Aligned</a:t>
            </a:r>
          </a:p>
          <a:p>
            <a:pPr lvl="0" indent="0" marL="0">
              <a:buNone/>
            </a:pPr>
            <a:r>
              <a:rPr b="1"/>
              <a:t>Layout:</a:t>
            </a:r>
            <a:r>
              <a:rPr/>
              <a:t> Convergence visual</a:t>
            </a:r>
            <a:br/>
            <a:r>
              <a:rPr b="1"/>
              <a:t>Content:</a:t>
            </a:r>
          </a:p>
          <a:p>
            <a:pPr lvl="0"/>
            <a:r>
              <a:rPr/>
              <a:t>Four elements coming together:</a:t>
            </a:r>
          </a:p>
          <a:p>
            <a:pPr lvl="1"/>
            <a:r>
              <a:rPr/>
              <a:t>Executive attention (AI FOMO)</a:t>
            </a:r>
          </a:p>
          <a:p>
            <a:pPr lvl="1"/>
            <a:r>
              <a:rPr/>
              <a:t>Business case (cost multiplier)</a:t>
            </a:r>
          </a:p>
          <a:p>
            <a:pPr lvl="1"/>
            <a:r>
              <a:rPr/>
              <a:t>Timing (budget cycles)</a:t>
            </a:r>
          </a:p>
          <a:p>
            <a:pPr lvl="1"/>
            <a:r>
              <a:rPr/>
              <a:t>Proven methodology (Gartner TIME)</a:t>
            </a:r>
          </a:p>
          <a:p>
            <a:pPr lvl="0"/>
            <a:r>
              <a:rPr/>
              <a:t>Center: "If you've been thinking about rationalization, this is your moment."</a:t>
            </a:r>
          </a:p>
          <a:p>
            <a:pPr lvl="0" indent="0" marL="0">
              <a:buNone/>
            </a:pPr>
            <a:r>
              <a:rPr b="1"/>
              <a:t>Visual:</a:t>
            </a:r>
            <a:r>
              <a:rPr/>
              <a:t> Four arrows or elements converging to center</a:t>
            </a:r>
          </a:p>
          <a:p>
            <a:pPr lvl="0" indent="0" marL="0">
              <a:buNone/>
            </a:pPr>
            <a:r>
              <a:rPr b="1"/>
              <a:t>Speaker Notes:</a:t>
            </a:r>
            <a:r>
              <a:rPr/>
              <a:t> Summarize why now is the right time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SECTION 3: THREE PATHS (Slides 14-28)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Slide 14: Section Break - Three Paths</a:t>
            </a:r>
          </a:p>
          <a:p>
            <a:pPr lvl="0" indent="0" marL="0">
              <a:buNone/>
            </a:pPr>
            <a:r>
              <a:rPr b="1"/>
              <a:t>Layout:</a:t>
            </a:r>
            <a:r>
              <a:rPr/>
              <a:t> Section divider</a:t>
            </a:r>
            <a:br/>
            <a:r>
              <a:rPr b="1"/>
              <a:t>Content:</a:t>
            </a:r>
          </a:p>
          <a:p>
            <a:pPr lvl="0"/>
            <a:r>
              <a:rPr/>
              <a:t>"Three Paths"</a:t>
            </a:r>
          </a:p>
          <a:p>
            <a:pPr lvl="0"/>
            <a:r>
              <a:rPr/>
              <a:t>Subtitle: "Match your situation, not ours"</a:t>
            </a:r>
          </a:p>
          <a:p>
            <a:pPr lvl="0" indent="0" marL="0">
              <a:buNone/>
            </a:pPr>
            <a:r>
              <a:rPr b="1"/>
              <a:t>Visual:</a:t>
            </a:r>
            <a:r>
              <a:rPr/>
              <a:t> Three pathways visual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Slide 15: Three Client Types</a:t>
            </a:r>
          </a:p>
          <a:p>
            <a:pPr lvl="0" indent="0" marL="0">
              <a:buNone/>
            </a:pPr>
            <a:r>
              <a:rPr b="1"/>
              <a:t>Layout:</a:t>
            </a:r>
            <a:r>
              <a:rPr/>
              <a:t> Three-column overview</a:t>
            </a:r>
            <a:br/>
            <a:r>
              <a:rPr b="1"/>
              <a:t>Content:</a:t>
            </a:r>
          </a:p>
          <a:p>
            <a:pPr lvl="0"/>
            <a:r>
              <a:rPr/>
              <a:t>Column 1: "Type A - Fast Track"</a:t>
            </a:r>
          </a:p>
          <a:p>
            <a:pPr lvl="1"/>
            <a:r>
              <a:rPr/>
              <a:t>Need: Immediate AI wins</a:t>
            </a:r>
          </a:p>
          <a:p>
            <a:pPr lvl="1"/>
            <a:r>
              <a:rPr/>
              <a:t>Timeline: 60-90 days</a:t>
            </a:r>
          </a:p>
          <a:p>
            <a:pPr lvl="1"/>
            <a:r>
              <a:rPr/>
              <a:t>Investment: $75K-$150K</a:t>
            </a:r>
          </a:p>
          <a:p>
            <a:pPr lvl="0"/>
            <a:r>
              <a:rPr/>
              <a:t>Column 2: "Type C - Deep Transformation"</a:t>
            </a:r>
          </a:p>
          <a:p>
            <a:pPr lvl="1"/>
            <a:r>
              <a:rPr/>
              <a:t>Need: Comprehensive rationalization</a:t>
            </a:r>
          </a:p>
          <a:p>
            <a:pPr lvl="1"/>
            <a:r>
              <a:rPr/>
              <a:t>Timeline: 18-24 months</a:t>
            </a:r>
          </a:p>
          <a:p>
            <a:pPr lvl="1"/>
            <a:r>
              <a:rPr/>
              <a:t>Investment: $500K-$1.5M</a:t>
            </a:r>
          </a:p>
          <a:p>
            <a:pPr lvl="0"/>
            <a:r>
              <a:rPr/>
              <a:t>Column 3: "Type B - Accelerated Program"</a:t>
            </a:r>
          </a:p>
          <a:p>
            <a:pPr lvl="1"/>
            <a:r>
              <a:rPr/>
              <a:t>Need: Both quick wins AND transformation</a:t>
            </a:r>
          </a:p>
          <a:p>
            <a:pPr lvl="1"/>
            <a:r>
              <a:rPr/>
              <a:t>Timeline: 21-27 months</a:t>
            </a:r>
          </a:p>
          <a:p>
            <a:pPr lvl="1"/>
            <a:r>
              <a:rPr/>
              <a:t>Investment: $550K-$1.6M</a:t>
            </a:r>
          </a:p>
          <a:p>
            <a:pPr lvl="0" indent="0" marL="0">
              <a:buNone/>
            </a:pPr>
            <a:r>
              <a:rPr b="1"/>
              <a:t>Visual:</a:t>
            </a:r>
            <a:r>
              <a:rPr/>
              <a:t> Clean comparison table</a:t>
            </a:r>
          </a:p>
          <a:p>
            <a:pPr lvl="0" indent="0" marL="0">
              <a:buNone/>
            </a:pPr>
            <a:r>
              <a:rPr b="1"/>
              <a:t>Speaker Notes:</a:t>
            </a:r>
            <a:r>
              <a:rPr/>
              <a:t> Overview before deep dive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Slide 16: PATH 1 Title</a:t>
            </a:r>
          </a:p>
          <a:p>
            <a:pPr lvl="0" indent="0" marL="0">
              <a:buNone/>
            </a:pPr>
            <a:r>
              <a:rPr b="1"/>
              <a:t>Layout:</a:t>
            </a:r>
            <a:r>
              <a:rPr/>
              <a:t> Path identifier</a:t>
            </a:r>
            <a:br/>
            <a:r>
              <a:rPr b="1"/>
              <a:t>Content:</a:t>
            </a:r>
          </a:p>
          <a:p>
            <a:pPr lvl="0"/>
            <a:r>
              <a:rPr/>
              <a:t>"PATH 1"</a:t>
            </a:r>
          </a:p>
          <a:p>
            <a:pPr lvl="0"/>
            <a:r>
              <a:rPr/>
              <a:t>"AI Acceleration Sprint"</a:t>
            </a:r>
          </a:p>
          <a:p>
            <a:pPr lvl="0"/>
            <a:r>
              <a:rPr/>
              <a:t>"60-90 days | $75K-$150K"</a:t>
            </a:r>
          </a:p>
          <a:p>
            <a:pPr lvl="0" indent="0" marL="0">
              <a:buNone/>
            </a:pPr>
            <a:r>
              <a:rPr b="1"/>
              <a:t>Visual:</a:t>
            </a:r>
            <a:r>
              <a:rPr/>
              <a:t> Consistent design for path identifiers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Slide 17: PATH 1 - Who This Is For</a:t>
            </a:r>
          </a:p>
          <a:p>
            <a:pPr lvl="0" indent="0" marL="0">
              <a:buNone/>
            </a:pPr>
            <a:r>
              <a:rPr b="1"/>
              <a:t>Layout:</a:t>
            </a:r>
            <a:r>
              <a:rPr/>
              <a:t> Persona description</a:t>
            </a:r>
            <a:br/>
            <a:r>
              <a:rPr b="1"/>
              <a:t>Content:</a:t>
            </a:r>
          </a:p>
          <a:p>
            <a:pPr lvl="0"/>
            <a:r>
              <a:rPr/>
              <a:t>"Who chooses this path:"</a:t>
            </a:r>
          </a:p>
          <a:p>
            <a:pPr lvl="1"/>
            <a:r>
              <a:rPr/>
              <a:t>Business stakeholders demanding AI now</a:t>
            </a:r>
          </a:p>
          <a:p>
            <a:pPr lvl="1"/>
            <a:r>
              <a:rPr/>
              <a:t>May not have budget for full transformation yet</a:t>
            </a:r>
          </a:p>
          <a:p>
            <a:pPr lvl="1"/>
            <a:r>
              <a:rPr/>
              <a:t>Need quick wins to satisfy FOMO</a:t>
            </a:r>
          </a:p>
          <a:p>
            <a:pPr lvl="1"/>
            <a:r>
              <a:rPr/>
              <a:t>Want to understand what's possible first</a:t>
            </a:r>
          </a:p>
          <a:p>
            <a:pPr lvl="0"/>
            <a:r>
              <a:rPr/>
              <a:t>Bottom quote: "We need to respond to AI pressure NOW"</a:t>
            </a:r>
          </a:p>
          <a:p>
            <a:pPr lvl="0" indent="0" marL="0">
              <a:buNone/>
            </a:pPr>
            <a:r>
              <a:rPr b="1"/>
              <a:t>Visual:</a:t>
            </a:r>
            <a:r>
              <a:rPr/>
              <a:t> User persona or profile</a:t>
            </a:r>
          </a:p>
          <a:p>
            <a:pPr lvl="0" indent="0" marL="0">
              <a:buNone/>
            </a:pPr>
            <a:r>
              <a:rPr b="1"/>
              <a:t>Speaker Notes:</a:t>
            </a:r>
            <a:r>
              <a:rPr/>
              <a:t> Help audience self-identify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Application Rationalization GTM - Slide Deck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Based on:</a:t>
            </a:r>
            <a:r>
              <a:rPr/>
              <a:t> 30-Minute Core Pitch narrative</a:t>
            </a:r>
            <a:br/>
            <a:r>
              <a:rPr b="1"/>
              <a:t>Format:</a:t>
            </a:r>
            <a:r>
              <a:rPr/>
              <a:t> PowerPoint/Keynote slide-by-slide specification</a:t>
            </a:r>
            <a:br/>
            <a:r>
              <a:rPr b="1"/>
              <a:t>Total Slides:</a:t>
            </a:r>
            <a:r>
              <a:rPr/>
              <a:t> 35-40 slides (including section breaks)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Slide 18: PATH 1 - What You Get</a:t>
            </a:r>
          </a:p>
          <a:p>
            <a:pPr lvl="0" indent="0" marL="0">
              <a:buNone/>
            </a:pPr>
            <a:r>
              <a:rPr b="1"/>
              <a:t>Layout:</a:t>
            </a:r>
            <a:r>
              <a:rPr/>
              <a:t> Three-phase process</a:t>
            </a:r>
            <a:br/>
            <a:r>
              <a:rPr b="1"/>
              <a:t>Content:</a:t>
            </a:r>
          </a:p>
          <a:p>
            <a:pPr lvl="0"/>
            <a:r>
              <a:rPr b="1"/>
              <a:t>Phase 1: Rapid Assessment (2 weeks)</a:t>
            </a:r>
          </a:p>
          <a:p>
            <a:pPr lvl="1"/>
            <a:r>
              <a:rPr/>
              <a:t>Simplified TIME assessment</a:t>
            </a:r>
          </a:p>
          <a:p>
            <a:pPr lvl="1"/>
            <a:r>
              <a:rPr/>
              <a:t>AI-readiness evaluation</a:t>
            </a:r>
          </a:p>
          <a:p>
            <a:pPr lvl="1"/>
            <a:r>
              <a:rPr/>
              <a:t>Vendor roadmap analysis</a:t>
            </a:r>
          </a:p>
          <a:p>
            <a:pPr lvl="0"/>
            <a:r>
              <a:rPr b="1"/>
              <a:t>Phase 2: Enable Capabilities (4-6 weeks)</a:t>
            </a:r>
          </a:p>
          <a:p>
            <a:pPr lvl="1"/>
            <a:r>
              <a:rPr/>
              <a:t>Identify 1-2 high-value AI targets</a:t>
            </a:r>
          </a:p>
          <a:p>
            <a:pPr lvl="1"/>
            <a:r>
              <a:rPr/>
              <a:t>Remove technical blockers</a:t>
            </a:r>
          </a:p>
          <a:p>
            <a:pPr lvl="1"/>
            <a:r>
              <a:rPr/>
              <a:t>Implement and measure</a:t>
            </a:r>
          </a:p>
          <a:p>
            <a:pPr lvl="0"/>
            <a:r>
              <a:rPr b="1"/>
              <a:t>Phase 3: Strategic Roadmap (2-3 weeks)</a:t>
            </a:r>
          </a:p>
          <a:p>
            <a:pPr lvl="1"/>
            <a:r>
              <a:rPr/>
              <a:t>Document what's possible</a:t>
            </a:r>
          </a:p>
          <a:p>
            <a:pPr lvl="1"/>
            <a:r>
              <a:rPr/>
              <a:t>Identify what's blocked</a:t>
            </a:r>
          </a:p>
          <a:p>
            <a:pPr lvl="1"/>
            <a:r>
              <a:rPr/>
              <a:t>Build business case</a:t>
            </a:r>
          </a:p>
          <a:p>
            <a:pPr lvl="0" indent="0" marL="0">
              <a:buNone/>
            </a:pPr>
            <a:r>
              <a:rPr b="1"/>
              <a:t>Visual:</a:t>
            </a:r>
            <a:r>
              <a:rPr/>
              <a:t> Three boxes or phases in sequence</a:t>
            </a:r>
          </a:p>
          <a:p>
            <a:pPr lvl="0" indent="0" marL="0">
              <a:buNone/>
            </a:pPr>
            <a:r>
              <a:rPr b="1"/>
              <a:t>Speaker Notes:</a:t>
            </a:r>
            <a:r>
              <a:rPr/>
              <a:t> Walk through sprint structure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Slide 19: PATH 1 - What Happens Next</a:t>
            </a:r>
          </a:p>
          <a:p>
            <a:pPr lvl="0" indent="0" marL="0">
              <a:buNone/>
            </a:pPr>
            <a:r>
              <a:rPr b="1"/>
              <a:t>Layout:</a:t>
            </a:r>
            <a:r>
              <a:rPr/>
              <a:t> Two outcome paths</a:t>
            </a:r>
            <a:br/>
            <a:r>
              <a:rPr b="1"/>
              <a:t>Content:</a:t>
            </a:r>
          </a:p>
          <a:p>
            <a:pPr lvl="0"/>
            <a:r>
              <a:rPr/>
              <a:t>Two equally valid outcomes:</a:t>
            </a:r>
          </a:p>
          <a:p>
            <a:pPr lvl="0"/>
            <a:r>
              <a:rPr b="1"/>
              <a:t>Outcome 1:</a:t>
            </a:r>
            <a:r>
              <a:rPr/>
              <a:t> ✅ Satisfied Standalone</a:t>
            </a:r>
          </a:p>
          <a:p>
            <a:pPr lvl="1"/>
            <a:r>
              <a:rPr/>
              <a:t>Got AI wins</a:t>
            </a:r>
          </a:p>
          <a:p>
            <a:pPr lvl="1"/>
            <a:r>
              <a:rPr/>
              <a:t>Addressed FOMO</a:t>
            </a:r>
          </a:p>
          <a:p>
            <a:pPr lvl="1"/>
            <a:r>
              <a:rPr/>
              <a:t>May return later for more</a:t>
            </a:r>
          </a:p>
          <a:p>
            <a:pPr lvl="0"/>
            <a:r>
              <a:rPr b="1"/>
              <a:t>Outcome 2:</a:t>
            </a:r>
            <a:r>
              <a:rPr/>
              <a:t> ➡️ Natural Progression</a:t>
            </a:r>
          </a:p>
          <a:p>
            <a:pPr lvl="1"/>
            <a:r>
              <a:rPr/>
              <a:t>Assessment revealed constraints</a:t>
            </a:r>
          </a:p>
          <a:p>
            <a:pPr lvl="1"/>
            <a:r>
              <a:rPr/>
              <a:t>Business case for deeper work</a:t>
            </a:r>
          </a:p>
          <a:p>
            <a:pPr lvl="1"/>
            <a:r>
              <a:rPr/>
              <a:t>Smooth path to Path 2</a:t>
            </a:r>
          </a:p>
          <a:p>
            <a:pPr lvl="0"/>
            <a:r>
              <a:rPr/>
              <a:t>Bottom: "Complete value either way - not buying Phase 1 of something else"</a:t>
            </a:r>
          </a:p>
          <a:p>
            <a:pPr lvl="0" indent="0" marL="0">
              <a:buNone/>
            </a:pPr>
            <a:r>
              <a:rPr b="1"/>
              <a:t>Visual:</a:t>
            </a:r>
            <a:r>
              <a:rPr/>
              <a:t> Decision tree or fork</a:t>
            </a:r>
          </a:p>
          <a:p>
            <a:pPr lvl="0" indent="0" marL="0">
              <a:buNone/>
            </a:pPr>
            <a:r>
              <a:rPr b="1"/>
              <a:t>Speaker Notes:</a:t>
            </a:r>
            <a:r>
              <a:rPr/>
              <a:t> Emphasize standalone value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Slide 20: PATH 2 Title</a:t>
            </a:r>
          </a:p>
          <a:p>
            <a:pPr lvl="0" indent="0" marL="0">
              <a:buNone/>
            </a:pPr>
            <a:r>
              <a:rPr b="1"/>
              <a:t>Layout:</a:t>
            </a:r>
            <a:r>
              <a:rPr/>
              <a:t> Path identifier</a:t>
            </a:r>
            <a:br/>
            <a:r>
              <a:rPr b="1"/>
              <a:t>Content:</a:t>
            </a:r>
          </a:p>
          <a:p>
            <a:pPr lvl="0"/>
            <a:r>
              <a:rPr/>
              <a:t>"PATH 2"</a:t>
            </a:r>
          </a:p>
          <a:p>
            <a:pPr lvl="0"/>
            <a:r>
              <a:rPr/>
              <a:t>"AI-Ready Portfolio Transformation"</a:t>
            </a:r>
          </a:p>
          <a:p>
            <a:pPr lvl="0"/>
            <a:r>
              <a:rPr/>
              <a:t>"18-24 months | $500K-$1.5M"</a:t>
            </a:r>
          </a:p>
          <a:p>
            <a:pPr lvl="0" indent="0" marL="0">
              <a:buNone/>
            </a:pPr>
            <a:r>
              <a:rPr b="1"/>
              <a:t>Visual:</a:t>
            </a:r>
            <a:r>
              <a:rPr/>
              <a:t> Consistent design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Slide 21: PATH 2 - Who This Is For</a:t>
            </a:r>
          </a:p>
          <a:p>
            <a:pPr lvl="0" indent="0" marL="0">
              <a:buNone/>
            </a:pPr>
            <a:r>
              <a:rPr b="1"/>
              <a:t>Layout:</a:t>
            </a:r>
            <a:r>
              <a:rPr/>
              <a:t> Persona description</a:t>
            </a:r>
            <a:br/>
            <a:r>
              <a:rPr b="1"/>
              <a:t>Content:</a:t>
            </a:r>
          </a:p>
          <a:p>
            <a:pPr lvl="0"/>
            <a:r>
              <a:rPr/>
              <a:t>"Who chooses this path:"</a:t>
            </a:r>
          </a:p>
          <a:p>
            <a:pPr lvl="1"/>
            <a:r>
              <a:rPr/>
              <a:t>Clear executive mandate and sponsorship</a:t>
            </a:r>
          </a:p>
          <a:p>
            <a:pPr lvl="1"/>
            <a:r>
              <a:rPr/>
              <a:t>Past the FOMO phase</a:t>
            </a:r>
          </a:p>
          <a:p>
            <a:pPr lvl="1"/>
            <a:r>
              <a:rPr/>
              <a:t>Committed to sustainable transformation</a:t>
            </a:r>
          </a:p>
          <a:p>
            <a:pPr lvl="1"/>
            <a:r>
              <a:rPr/>
              <a:t>Want to build long-term capability</a:t>
            </a:r>
          </a:p>
          <a:p>
            <a:pPr lvl="0"/>
            <a:r>
              <a:rPr/>
              <a:t>Bottom quote: "We know we need to rationalize. Let's do it right."</a:t>
            </a:r>
          </a:p>
          <a:p>
            <a:pPr lvl="0" indent="0" marL="0">
              <a:buNone/>
            </a:pPr>
            <a:r>
              <a:rPr b="1"/>
              <a:t>Visual:</a:t>
            </a:r>
            <a:r>
              <a:rPr/>
              <a:t> Executive/strategic persona</a:t>
            </a:r>
          </a:p>
          <a:p>
            <a:pPr lvl="0" indent="0" marL="0">
              <a:buNone/>
            </a:pPr>
            <a:r>
              <a:rPr b="1"/>
              <a:t>Speaker Notes:</a:t>
            </a:r>
            <a:r>
              <a:rPr/>
              <a:t> Position for organizations ready for deep work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Slide 22: PATH 2 - Five-Phase Approach</a:t>
            </a:r>
          </a:p>
          <a:p>
            <a:pPr lvl="0" indent="0" marL="0">
              <a:buNone/>
            </a:pPr>
            <a:r>
              <a:rPr b="1"/>
              <a:t>Layout:</a:t>
            </a:r>
            <a:r>
              <a:rPr/>
              <a:t> Horizontal timeline</a:t>
            </a:r>
            <a:br/>
            <a:r>
              <a:rPr b="1"/>
              <a:t>Content:</a:t>
            </a:r>
          </a:p>
          <a:p>
            <a:pPr lvl="0"/>
            <a:r>
              <a:rPr b="1"/>
              <a:t>Phase 1:</a:t>
            </a:r>
            <a:r>
              <a:rPr/>
              <a:t> Comprehensive Assessment (8-12 weeks)</a:t>
            </a:r>
          </a:p>
          <a:p>
            <a:pPr lvl="0"/>
            <a:r>
              <a:rPr b="1"/>
              <a:t>Phase 2:</a:t>
            </a:r>
            <a:r>
              <a:rPr/>
              <a:t> Rationalization Strategy (8-12 weeks)</a:t>
            </a:r>
          </a:p>
          <a:p>
            <a:pPr lvl="0"/>
            <a:r>
              <a:rPr b="1"/>
              <a:t>Phase 3:</a:t>
            </a:r>
            <a:r>
              <a:rPr/>
              <a:t> Execution Wave 1 (12-16 weeks)</a:t>
            </a:r>
          </a:p>
          <a:p>
            <a:pPr lvl="0"/>
            <a:r>
              <a:rPr b="1"/>
              <a:t>Phase 4:</a:t>
            </a:r>
            <a:r>
              <a:rPr/>
              <a:t> Execution Waves 2-3 (ongoing)</a:t>
            </a:r>
          </a:p>
          <a:p>
            <a:pPr lvl="0"/>
            <a:r>
              <a:rPr b="1"/>
              <a:t>Phase 5:</a:t>
            </a:r>
            <a:r>
              <a:rPr/>
              <a:t> Capability Build (ongoing)</a:t>
            </a:r>
          </a:p>
          <a:p>
            <a:pPr lvl="0" indent="0" marL="0">
              <a:buNone/>
            </a:pPr>
            <a:r>
              <a:rPr b="1"/>
              <a:t>Visual:</a:t>
            </a:r>
            <a:r>
              <a:rPr/>
              <a:t> Timeline with phase milestones</a:t>
            </a:r>
          </a:p>
          <a:p>
            <a:pPr lvl="0" indent="0" marL="0">
              <a:buNone/>
            </a:pPr>
            <a:r>
              <a:rPr b="1"/>
              <a:t>Speaker Notes:</a:t>
            </a:r>
            <a:r>
              <a:rPr/>
              <a:t> Show comprehensive nature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Slide 23: PATH 2 - Phase 1 Deep Dive</a:t>
            </a:r>
          </a:p>
          <a:p>
            <a:pPr lvl="0" indent="0" marL="0">
              <a:buNone/>
            </a:pPr>
            <a:r>
              <a:rPr b="1"/>
              <a:t>Layout:</a:t>
            </a:r>
            <a:r>
              <a:rPr/>
              <a:t> Detail view</a:t>
            </a:r>
            <a:br/>
            <a:r>
              <a:rPr b="1"/>
              <a:t>Content:</a:t>
            </a:r>
          </a:p>
          <a:p>
            <a:pPr lvl="0"/>
            <a:r>
              <a:rPr/>
              <a:t>"Comprehensive Assessment"</a:t>
            </a:r>
          </a:p>
          <a:p>
            <a:pPr lvl="0"/>
            <a:r>
              <a:rPr/>
              <a:t>Full TIME methodology:</a:t>
            </a:r>
          </a:p>
          <a:p>
            <a:pPr lvl="1"/>
            <a:r>
              <a:rPr b="1"/>
              <a:t>T</a:t>
            </a:r>
            <a:r>
              <a:rPr/>
              <a:t>echnical fitness</a:t>
            </a:r>
          </a:p>
          <a:p>
            <a:pPr lvl="1"/>
            <a:r>
              <a:rPr b="1"/>
              <a:t>I</a:t>
            </a:r>
            <a:r>
              <a:rPr/>
              <a:t>nvestment profile</a:t>
            </a:r>
          </a:p>
          <a:p>
            <a:pPr lvl="1"/>
            <a:r>
              <a:rPr b="1"/>
              <a:t>M</a:t>
            </a:r>
            <a:r>
              <a:rPr/>
              <a:t>arket alternatives</a:t>
            </a:r>
          </a:p>
          <a:p>
            <a:pPr lvl="1"/>
            <a:r>
              <a:rPr b="1"/>
              <a:t>E</a:t>
            </a:r>
            <a:r>
              <a:rPr/>
              <a:t>limination potential</a:t>
            </a:r>
          </a:p>
          <a:p>
            <a:pPr lvl="0"/>
            <a:r>
              <a:rPr/>
              <a:t>PLUS: AI-readiness overlay</a:t>
            </a:r>
          </a:p>
          <a:p>
            <a:pPr lvl="0"/>
            <a:r>
              <a:rPr/>
              <a:t>Output: Every application scored and categorized</a:t>
            </a:r>
          </a:p>
          <a:p>
            <a:pPr lvl="0" indent="0" marL="0">
              <a:buNone/>
            </a:pPr>
            <a:r>
              <a:rPr b="1"/>
              <a:t>Visual:</a:t>
            </a:r>
            <a:r>
              <a:rPr/>
              <a:t> TIME quadrant diagram</a:t>
            </a:r>
          </a:p>
          <a:p>
            <a:pPr lvl="0" indent="0" marL="0">
              <a:buNone/>
            </a:pPr>
            <a:r>
              <a:rPr b="1"/>
              <a:t>Speaker Notes:</a:t>
            </a:r>
            <a:r>
              <a:rPr/>
              <a:t> Explain TIME framework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Slide 24: PATH 2 - The Critical Success Factor</a:t>
            </a:r>
          </a:p>
          <a:p>
            <a:pPr lvl="0" indent="0" marL="0">
              <a:buNone/>
            </a:pPr>
            <a:r>
              <a:rPr b="1"/>
              <a:t>Layout:</a:t>
            </a:r>
            <a:r>
              <a:rPr/>
              <a:t> Callout box</a:t>
            </a:r>
            <a:br/>
            <a:r>
              <a:rPr b="1"/>
              <a:t>Content:</a:t>
            </a:r>
          </a:p>
          <a:p>
            <a:pPr lvl="0"/>
            <a:r>
              <a:rPr/>
              <a:t>Large text: "No rationalization without process standardization"</a:t>
            </a:r>
          </a:p>
          <a:p>
            <a:pPr lvl="0"/>
            <a:r>
              <a:rPr/>
              <a:t>Explanation:</a:t>
            </a:r>
          </a:p>
          <a:p>
            <a:pPr lvl="1"/>
            <a:r>
              <a:rPr/>
              <a:t>"If you want to consolidate 5 CRM systems..."</a:t>
            </a:r>
          </a:p>
          <a:p>
            <a:pPr lvl="1"/>
            <a:r>
              <a:rPr/>
              <a:t>"Someone has to decide on ONE sales process"</a:t>
            </a:r>
          </a:p>
          <a:p>
            <a:pPr lvl="1"/>
            <a:r>
              <a:rPr/>
              <a:t>"That's business leadership work, not IT work"</a:t>
            </a:r>
          </a:p>
          <a:p>
            <a:pPr lvl="0"/>
            <a:r>
              <a:rPr/>
              <a:t>Bottom: "Executive sponsorship from CEO/CFO/COO level is critical"</a:t>
            </a:r>
          </a:p>
          <a:p>
            <a:pPr lvl="0" indent="0" marL="0">
              <a:buNone/>
            </a:pPr>
            <a:r>
              <a:rPr b="1"/>
              <a:t>Visual:</a:t>
            </a:r>
            <a:r>
              <a:rPr/>
              <a:t> Bold, attention-getting design</a:t>
            </a:r>
          </a:p>
          <a:p>
            <a:pPr lvl="0" indent="0" marL="0">
              <a:buNone/>
            </a:pPr>
            <a:r>
              <a:rPr b="1"/>
              <a:t>Speaker Notes:</a:t>
            </a:r>
            <a:r>
              <a:rPr/>
              <a:t> Be direct about business process requirement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Slide 25: PATH 2 - Timeline to Value</a:t>
            </a:r>
          </a:p>
          <a:p>
            <a:pPr lvl="0" indent="0" marL="0">
              <a:buNone/>
            </a:pPr>
            <a:r>
              <a:rPr b="1"/>
              <a:t>Layout:</a:t>
            </a:r>
            <a:r>
              <a:rPr/>
              <a:t> Timeline with milestones</a:t>
            </a:r>
            <a:br/>
            <a:r>
              <a:rPr b="1"/>
              <a:t>Content:</a:t>
            </a:r>
          </a:p>
          <a:p>
            <a:pPr lvl="0"/>
            <a:r>
              <a:rPr b="1"/>
              <a:t>Months 1-6:</a:t>
            </a:r>
          </a:p>
          <a:p>
            <a:pPr lvl="1"/>
            <a:r>
              <a:rPr/>
              <a:t>Assessment complete</a:t>
            </a:r>
          </a:p>
          <a:p>
            <a:pPr lvl="1"/>
            <a:r>
              <a:rPr/>
              <a:t>Quick wins delivering</a:t>
            </a:r>
          </a:p>
          <a:p>
            <a:pPr lvl="1"/>
            <a:r>
              <a:rPr/>
              <a:t>ROI validated</a:t>
            </a:r>
          </a:p>
          <a:p>
            <a:pPr lvl="0"/>
            <a:r>
              <a:rPr b="1"/>
              <a:t>Months 7-12:</a:t>
            </a:r>
          </a:p>
          <a:p>
            <a:pPr lvl="1"/>
            <a:r>
              <a:rPr/>
              <a:t>First wave consolidations</a:t>
            </a:r>
          </a:p>
          <a:p>
            <a:pPr lvl="1"/>
            <a:r>
              <a:rPr/>
              <a:t>Measurable savings</a:t>
            </a:r>
          </a:p>
          <a:p>
            <a:pPr lvl="1"/>
            <a:r>
              <a:rPr/>
              <a:t>AI pilots enabled</a:t>
            </a:r>
          </a:p>
          <a:p>
            <a:pPr lvl="0"/>
            <a:r>
              <a:rPr b="1"/>
              <a:t>Months 13-24:</a:t>
            </a:r>
          </a:p>
          <a:p>
            <a:pPr lvl="1"/>
            <a:r>
              <a:rPr/>
              <a:t>Major consolidations complete</a:t>
            </a:r>
          </a:p>
          <a:p>
            <a:pPr lvl="1"/>
            <a:r>
              <a:rPr/>
              <a:t>Target savings achieved</a:t>
            </a:r>
          </a:p>
          <a:p>
            <a:pPr lvl="1"/>
            <a:r>
              <a:rPr/>
              <a:t>Modern architecture in place</a:t>
            </a:r>
          </a:p>
          <a:p>
            <a:pPr lvl="0" indent="0" marL="0">
              <a:buNone/>
            </a:pPr>
            <a:r>
              <a:rPr b="1"/>
              <a:t>Visual:</a:t>
            </a:r>
            <a:r>
              <a:rPr/>
              <a:t> Timeline with checkpoints</a:t>
            </a:r>
          </a:p>
          <a:p>
            <a:pPr lvl="0" indent="0" marL="0">
              <a:buNone/>
            </a:pPr>
            <a:r>
              <a:rPr b="1"/>
              <a:t>Speaker Notes:</a:t>
            </a:r>
            <a:r>
              <a:rPr/>
              <a:t> Show value realization over time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Slide 26: PATH 3 Title</a:t>
            </a:r>
          </a:p>
          <a:p>
            <a:pPr lvl="0" indent="0" marL="0">
              <a:buNone/>
            </a:pPr>
            <a:r>
              <a:rPr b="1"/>
              <a:t>Layout:</a:t>
            </a:r>
            <a:r>
              <a:rPr/>
              <a:t> Path identifier</a:t>
            </a:r>
            <a:br/>
            <a:r>
              <a:rPr b="1"/>
              <a:t>Content:</a:t>
            </a:r>
          </a:p>
          <a:p>
            <a:pPr lvl="0"/>
            <a:r>
              <a:rPr/>
              <a:t>"PATH 3"</a:t>
            </a:r>
          </a:p>
          <a:p>
            <a:pPr lvl="0"/>
            <a:r>
              <a:rPr/>
              <a:t>"Accelerated Transformation Program"</a:t>
            </a:r>
          </a:p>
          <a:p>
            <a:pPr lvl="0"/>
            <a:r>
              <a:rPr/>
              <a:t>"21-27 months | $550K-$1.6M"</a:t>
            </a:r>
          </a:p>
          <a:p>
            <a:pPr lvl="0" indent="0" marL="0">
              <a:buNone/>
            </a:pPr>
            <a:r>
              <a:rPr b="1"/>
              <a:t>Visual:</a:t>
            </a:r>
            <a:r>
              <a:rPr/>
              <a:t> Consistent design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Slide 27: PATH 3 - Who This Is For</a:t>
            </a:r>
          </a:p>
          <a:p>
            <a:pPr lvl="0" indent="0" marL="0">
              <a:buNone/>
            </a:pPr>
            <a:r>
              <a:rPr b="1"/>
              <a:t>Layout:</a:t>
            </a:r>
            <a:r>
              <a:rPr/>
              <a:t> Persona description</a:t>
            </a:r>
            <a:br/>
            <a:r>
              <a:rPr b="1"/>
              <a:t>Content:</a:t>
            </a:r>
          </a:p>
          <a:p>
            <a:pPr lvl="0"/>
            <a:r>
              <a:rPr/>
              <a:t>"Who chooses this path:"</a:t>
            </a:r>
          </a:p>
          <a:p>
            <a:pPr lvl="1"/>
            <a:r>
              <a:rPr/>
              <a:t>AI pressure that can't wait 6 months</a:t>
            </a:r>
          </a:p>
          <a:p>
            <a:pPr lvl="1"/>
            <a:r>
              <a:rPr/>
              <a:t>Committed to transformation</a:t>
            </a:r>
          </a:p>
          <a:p>
            <a:pPr lvl="1"/>
            <a:r>
              <a:rPr/>
              <a:t>Need Phase 0 for credibility</a:t>
            </a:r>
          </a:p>
          <a:p>
            <a:pPr lvl="1"/>
            <a:r>
              <a:rPr/>
              <a:t>Can secure budget if Sprint proves value</a:t>
            </a:r>
          </a:p>
          <a:p>
            <a:pPr lvl="0"/>
            <a:r>
              <a:rPr/>
              <a:t>Bottom quote: "We need quick wins AND sustainable transformation"</a:t>
            </a:r>
          </a:p>
          <a:p>
            <a:pPr lvl="0" indent="0" marL="0">
              <a:buNone/>
            </a:pPr>
            <a:r>
              <a:rPr b="1"/>
              <a:t>Visual:</a:t>
            </a:r>
            <a:r>
              <a:rPr/>
              <a:t> Hybrid persona</a:t>
            </a:r>
          </a:p>
          <a:p>
            <a:pPr lvl="0" indent="0" marL="0">
              <a:buNone/>
            </a:pPr>
            <a:r>
              <a:rPr b="1"/>
              <a:t>Speaker Notes:</a:t>
            </a:r>
            <a:r>
              <a:rPr/>
              <a:t> Position as "best of both"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SECTION 1: OPENING (Slides 1-8)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Slide 1: Title Slide</a:t>
            </a:r>
          </a:p>
          <a:p>
            <a:pPr lvl="0" indent="0" marL="0">
              <a:buNone/>
            </a:pPr>
            <a:r>
              <a:rPr b="1"/>
              <a:t>Visual:</a:t>
            </a:r>
            <a:r>
              <a:rPr/>
              <a:t> Clean, professional</a:t>
            </a:r>
            <a:br/>
            <a:r>
              <a:rPr b="1"/>
              <a:t>Content:</a:t>
            </a:r>
          </a:p>
          <a:p>
            <a:pPr lvl="0"/>
            <a:r>
              <a:rPr/>
              <a:t>Main title: "Application Rationalization for AI Readiness"</a:t>
            </a:r>
          </a:p>
          <a:p>
            <a:pPr lvl="0"/>
            <a:r>
              <a:rPr/>
              <a:t>Subtitle: "Reduce costs, enable AI, transform sustainably"</a:t>
            </a:r>
          </a:p>
          <a:p>
            <a:pPr lvl="0"/>
            <a:r>
              <a:rPr/>
              <a:t>Your company logo</a:t>
            </a:r>
          </a:p>
          <a:p>
            <a:pPr lvl="0"/>
            <a:r>
              <a:rPr/>
              <a:t>Date</a:t>
            </a:r>
          </a:p>
          <a:p>
            <a:pPr lvl="0" indent="0" marL="0">
              <a:buNone/>
            </a:pPr>
            <a:r>
              <a:rPr b="1"/>
              <a:t>Speaker Notes:</a:t>
            </a:r>
            <a:r>
              <a:rPr/>
              <a:t> Welcome, intro, set context for AI pressure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Slide 28: PATH 3 - Integrated Approach</a:t>
            </a:r>
          </a:p>
          <a:p>
            <a:pPr lvl="0" indent="0" marL="0">
              <a:buNone/>
            </a:pPr>
            <a:r>
              <a:rPr b="1"/>
              <a:t>Layout:</a:t>
            </a:r>
            <a:r>
              <a:rPr/>
              <a:t> Visual flow diagram</a:t>
            </a:r>
            <a:br/>
            <a:r>
              <a:rPr b="1"/>
              <a:t>Content:</a:t>
            </a:r>
          </a:p>
          <a:p>
            <a:pPr lvl="0"/>
            <a:r>
              <a:rPr b="1"/>
              <a:t>Sprint Phase</a:t>
            </a:r>
            <a:r>
              <a:rPr/>
              <a:t> (3 months)</a:t>
            </a:r>
          </a:p>
          <a:p>
            <a:pPr lvl="1"/>
            <a:r>
              <a:rPr/>
              <a:t>Same as Path 1</a:t>
            </a:r>
          </a:p>
          <a:p>
            <a:pPr lvl="1"/>
            <a:r>
              <a:rPr/>
              <a:t>But done with transformation in mind</a:t>
            </a:r>
          </a:p>
          <a:p>
            <a:pPr lvl="0"/>
            <a:r>
              <a:rPr b="1"/>
              <a:t>Integration Point</a:t>
            </a:r>
            <a:r>
              <a:rPr/>
              <a:t> (2 weeks)</a:t>
            </a:r>
          </a:p>
          <a:p>
            <a:pPr lvl="1"/>
            <a:r>
              <a:rPr/>
              <a:t>Sprint learnings inform priorities</a:t>
            </a:r>
          </a:p>
          <a:p>
            <a:pPr lvl="1"/>
            <a:r>
              <a:rPr/>
              <a:t>Same team continues</a:t>
            </a:r>
          </a:p>
          <a:p>
            <a:pPr lvl="1"/>
            <a:r>
              <a:rPr/>
              <a:t>No handoff, no re-learning</a:t>
            </a:r>
          </a:p>
          <a:p>
            <a:pPr lvl="0"/>
            <a:r>
              <a:rPr b="1"/>
              <a:t>Transformation Phase</a:t>
            </a:r>
            <a:r>
              <a:rPr/>
              <a:t> (18-24 months)</a:t>
            </a:r>
          </a:p>
          <a:p>
            <a:pPr lvl="1"/>
            <a:r>
              <a:rPr/>
              <a:t>Same as Path 2</a:t>
            </a:r>
          </a:p>
          <a:p>
            <a:pPr lvl="1"/>
            <a:r>
              <a:rPr/>
              <a:t>But accelerated by Sprint insights</a:t>
            </a:r>
          </a:p>
          <a:p>
            <a:pPr lvl="0"/>
            <a:r>
              <a:rPr/>
              <a:t>Bottom: "Bundle pricing provides incentive vs. separate purchases"</a:t>
            </a:r>
          </a:p>
          <a:p>
            <a:pPr lvl="0" indent="0" marL="0">
              <a:buNone/>
            </a:pPr>
            <a:r>
              <a:rPr b="1"/>
              <a:t>Visual:</a:t>
            </a:r>
            <a:r>
              <a:rPr/>
              <a:t> Connected flow showing integration</a:t>
            </a:r>
          </a:p>
          <a:p>
            <a:pPr lvl="0" indent="0" marL="0">
              <a:buNone/>
            </a:pPr>
            <a:r>
              <a:rPr b="1"/>
              <a:t>Speaker Notes:</a:t>
            </a:r>
            <a:r>
              <a:rPr/>
              <a:t> Emphasize seamless integration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Slide 29: PAUSE - Which Resonates?</a:t>
            </a:r>
          </a:p>
          <a:p>
            <a:pPr lvl="0" indent="0" marL="0">
              <a:buNone/>
            </a:pPr>
            <a:r>
              <a:rPr b="1"/>
              <a:t>Layout:</a:t>
            </a:r>
            <a:r>
              <a:rPr/>
              <a:t> Question slide</a:t>
            </a:r>
            <a:br/>
            <a:r>
              <a:rPr b="1"/>
              <a:t>Content:</a:t>
            </a:r>
          </a:p>
          <a:p>
            <a:pPr lvl="0"/>
            <a:r>
              <a:rPr/>
              <a:t>"Before we continue..."</a:t>
            </a:r>
          </a:p>
          <a:p>
            <a:pPr lvl="0"/>
            <a:r>
              <a:rPr/>
              <a:t>"Which path resonates with your situation?"</a:t>
            </a:r>
          </a:p>
          <a:p>
            <a:pPr lvl="0"/>
            <a:r>
              <a:rPr/>
              <a:t>Three options shown:</a:t>
            </a:r>
          </a:p>
          <a:p>
            <a:pPr lvl="1"/>
            <a:r>
              <a:rPr/>
              <a:t>PATH 1: Fast Track</a:t>
            </a:r>
          </a:p>
          <a:p>
            <a:pPr lvl="1"/>
            <a:r>
              <a:rPr/>
              <a:t>PATH 2: Deep Transformation</a:t>
            </a:r>
          </a:p>
          <a:p>
            <a:pPr lvl="1"/>
            <a:r>
              <a:rPr/>
              <a:t>PATH 3: Accelerated Program</a:t>
            </a:r>
          </a:p>
          <a:p>
            <a:pPr lvl="0" indent="0" marL="0">
              <a:buNone/>
            </a:pPr>
            <a:r>
              <a:rPr b="1"/>
              <a:t>Visual:</a:t>
            </a:r>
            <a:r>
              <a:rPr/>
              <a:t> Interactive question format</a:t>
            </a:r>
          </a:p>
          <a:p>
            <a:pPr lvl="0" indent="0" marL="0">
              <a:buNone/>
            </a:pPr>
            <a:r>
              <a:rPr b="1"/>
              <a:t>Speaker Notes:</a:t>
            </a:r>
            <a:r>
              <a:rPr/>
              <a:t> Pause for discussion and questions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SECTION 4: SUCCESS METRICS (Slides 30-35)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Slide 30: Section Break - What Success Looks Like</a:t>
            </a:r>
          </a:p>
          <a:p>
            <a:pPr lvl="0" indent="0" marL="0">
              <a:buNone/>
            </a:pPr>
            <a:r>
              <a:rPr b="1"/>
              <a:t>Layout:</a:t>
            </a:r>
            <a:r>
              <a:rPr/>
              <a:t> Section divider</a:t>
            </a:r>
            <a:br/>
            <a:r>
              <a:rPr b="1"/>
              <a:t>Content:</a:t>
            </a:r>
          </a:p>
          <a:p>
            <a:pPr lvl="0"/>
            <a:r>
              <a:rPr/>
              <a:t>"What Success Looks Like"</a:t>
            </a:r>
          </a:p>
          <a:p>
            <a:pPr lvl="0"/>
            <a:r>
              <a:rPr/>
              <a:t>Subtitle: "Quantified outcomes"</a:t>
            </a:r>
          </a:p>
          <a:p>
            <a:pPr lvl="0" indent="0" marL="0">
              <a:buNone/>
            </a:pPr>
            <a:r>
              <a:rPr b="1"/>
              <a:t>Visual:</a:t>
            </a:r>
            <a:r>
              <a:rPr/>
              <a:t> Clean section break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Slide 31: Expected Results</a:t>
            </a:r>
          </a:p>
          <a:p>
            <a:pPr lvl="0" indent="0" marL="0">
              <a:buNone/>
            </a:pPr>
            <a:r>
              <a:rPr b="1"/>
              <a:t>Layout:</a:t>
            </a:r>
            <a:r>
              <a:rPr/>
              <a:t> Five metrics in grid</a:t>
            </a:r>
            <a:br/>
            <a:r>
              <a:rPr b="1"/>
              <a:t>Content:</a:t>
            </a:r>
          </a:p>
          <a:p>
            <a:pPr lvl="0"/>
            <a:r>
              <a:rPr b="1"/>
              <a:t>Cost Reduction:</a:t>
            </a:r>
            <a:r>
              <a:rPr/>
              <a:t> 15-30% of portfolio operating costs</a:t>
            </a:r>
          </a:p>
          <a:p>
            <a:pPr lvl="0"/>
            <a:r>
              <a:rPr b="1"/>
              <a:t>AI Cost Avoidance:</a:t>
            </a:r>
            <a:r>
              <a:rPr/>
              <a:t> 20-40% of AI licensing costs</a:t>
            </a:r>
          </a:p>
          <a:p>
            <a:pPr lvl="0"/>
            <a:r>
              <a:rPr b="1"/>
              <a:t>Complexity Reduction:</a:t>
            </a:r>
            <a:r>
              <a:rPr/>
              <a:t> 30-50% fewer applications</a:t>
            </a:r>
          </a:p>
          <a:p>
            <a:pPr lvl="0"/>
            <a:r>
              <a:rPr b="1"/>
              <a:t>Agility Improvement:</a:t>
            </a:r>
            <a:r>
              <a:rPr/>
              <a:t> 40%+ faster time to implement changes</a:t>
            </a:r>
          </a:p>
          <a:p>
            <a:pPr lvl="0"/>
            <a:r>
              <a:rPr b="1"/>
              <a:t>Risk Mitigation:</a:t>
            </a:r>
            <a:r>
              <a:rPr/>
              <a:t> Reduced security surface, compliance</a:t>
            </a:r>
          </a:p>
          <a:p>
            <a:pPr lvl="0"/>
            <a:r>
              <a:rPr/>
              <a:t>Bottom: "Based on Gartner data: 143 engagements, 24,000+ applications"</a:t>
            </a:r>
          </a:p>
          <a:p>
            <a:pPr lvl="0" indent="0" marL="0">
              <a:buNone/>
            </a:pPr>
            <a:r>
              <a:rPr b="1"/>
              <a:t>Visual:</a:t>
            </a:r>
            <a:r>
              <a:rPr/>
              <a:t> Five metric boxes with percentages highlighted</a:t>
            </a:r>
          </a:p>
          <a:p>
            <a:pPr lvl="0" indent="0" marL="0">
              <a:buNone/>
            </a:pPr>
            <a:r>
              <a:rPr b="1"/>
              <a:t>Speaker Notes:</a:t>
            </a:r>
            <a:r>
              <a:rPr/>
              <a:t> Ground in Gartner research credibility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Slide 32: Case Study - Overview</a:t>
            </a:r>
          </a:p>
          <a:p>
            <a:pPr lvl="0" indent="0" marL="0">
              <a:buNone/>
            </a:pPr>
            <a:r>
              <a:rPr b="1"/>
              <a:t>Layout:</a:t>
            </a:r>
            <a:r>
              <a:rPr/>
              <a:t> Client profile</a:t>
            </a:r>
            <a:br/>
            <a:r>
              <a:rPr b="1"/>
              <a:t>Content:</a:t>
            </a:r>
          </a:p>
          <a:p>
            <a:pPr lvl="0"/>
            <a:r>
              <a:rPr b="1"/>
              <a:t>Client:</a:t>
            </a:r>
            <a:r>
              <a:rPr/>
              <a:t> $300M revenue manufacturing company</a:t>
            </a:r>
          </a:p>
          <a:p>
            <a:pPr lvl="0"/>
            <a:r>
              <a:rPr b="1"/>
              <a:t>Portfolio:</a:t>
            </a:r>
            <a:r>
              <a:rPr/>
              <a:t> $50M application budget, 600 applications</a:t>
            </a:r>
          </a:p>
          <a:p>
            <a:pPr lvl="0"/>
            <a:r>
              <a:rPr b="1"/>
              <a:t>Challenge:</a:t>
            </a:r>
            <a:r>
              <a:rPr/>
              <a:t> Board pressure on AI, significant redundancy</a:t>
            </a:r>
          </a:p>
          <a:p>
            <a:pPr lvl="0"/>
            <a:r>
              <a:rPr b="1"/>
              <a:t>Approach:</a:t>
            </a:r>
            <a:r>
              <a:rPr/>
              <a:t> 24-month transformation (Path 2 model)</a:t>
            </a:r>
          </a:p>
          <a:p>
            <a:pPr lvl="0"/>
            <a:r>
              <a:rPr b="1"/>
              <a:t>Sponsor:</a:t>
            </a:r>
            <a:r>
              <a:rPr/>
              <a:t> COO (critical for process standardization)</a:t>
            </a:r>
          </a:p>
          <a:p>
            <a:pPr lvl="0" indent="0" marL="0">
              <a:buNone/>
            </a:pPr>
            <a:r>
              <a:rPr b="1"/>
              <a:t>Visual:</a:t>
            </a:r>
            <a:r>
              <a:rPr/>
              <a:t> Clean client profile layout</a:t>
            </a:r>
          </a:p>
          <a:p>
            <a:pPr lvl="0" indent="0" marL="0">
              <a:buNone/>
            </a:pPr>
            <a:r>
              <a:rPr b="1"/>
              <a:t>Speaker Notes:</a:t>
            </a:r>
            <a:r>
              <a:rPr/>
              <a:t> Set up case study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Slide 33: Case Study - Outcomes</a:t>
            </a:r>
          </a:p>
          <a:p>
            <a:pPr lvl="0" indent="0" marL="0">
              <a:buNone/>
            </a:pPr>
            <a:r>
              <a:rPr b="1"/>
              <a:t>Layout:</a:t>
            </a:r>
            <a:r>
              <a:rPr/>
              <a:t> Four-quadrant results</a:t>
            </a:r>
            <a:br/>
            <a:r>
              <a:rPr b="1"/>
              <a:t>Content:</a:t>
            </a:r>
          </a:p>
          <a:p>
            <a:pPr lvl="0"/>
            <a:r>
              <a:rPr b="1"/>
              <a:t>Quadrant 1: Cost Reduction</a:t>
            </a:r>
          </a:p>
          <a:p>
            <a:pPr lvl="1"/>
            <a:r>
              <a:rPr/>
              <a:t>$12M annual savings (24% of portfolio)</a:t>
            </a:r>
          </a:p>
          <a:p>
            <a:pPr lvl="1"/>
            <a:r>
              <a:rPr/>
              <a:t>$6M from decommissioning</a:t>
            </a:r>
          </a:p>
          <a:p>
            <a:pPr lvl="1"/>
            <a:r>
              <a:rPr/>
              <a:t>$4M from consolidation</a:t>
            </a:r>
          </a:p>
          <a:p>
            <a:pPr lvl="1"/>
            <a:r>
              <a:rPr/>
              <a:t>$2M from automation</a:t>
            </a:r>
          </a:p>
          <a:p>
            <a:pPr lvl="0"/>
            <a:r>
              <a:rPr b="1"/>
              <a:t>Quadrant 2: AI Cost Avoidance</a:t>
            </a:r>
          </a:p>
          <a:p>
            <a:pPr lvl="1"/>
            <a:r>
              <a:rPr/>
              <a:t>$3.8M annual avoidance</a:t>
            </a:r>
          </a:p>
          <a:p>
            <a:pPr lvl="1"/>
            <a:r>
              <a:rPr/>
              <a:t>Calculated from vendor AI pricing</a:t>
            </a:r>
          </a:p>
          <a:p>
            <a:pPr lvl="1"/>
            <a:r>
              <a:rPr/>
              <a:t>Net new value</a:t>
            </a:r>
          </a:p>
          <a:p>
            <a:pPr lvl="0"/>
            <a:r>
              <a:rPr b="1"/>
              <a:t>Quadrant 3: Portfolio Impact</a:t>
            </a:r>
          </a:p>
          <a:p>
            <a:pPr lvl="1"/>
            <a:r>
              <a:rPr/>
              <a:t>600 → 420 applications (30% reduction)</a:t>
            </a:r>
          </a:p>
          <a:p>
            <a:pPr lvl="1"/>
            <a:r>
              <a:rPr/>
              <a:t>"Elephants" reduced 40%</a:t>
            </a:r>
          </a:p>
          <a:p>
            <a:pPr lvl="1"/>
            <a:r>
              <a:rPr/>
              <a:t>That's where savings came from</a:t>
            </a:r>
          </a:p>
          <a:p>
            <a:pPr lvl="0"/>
            <a:r>
              <a:rPr b="1"/>
              <a:t>Quadrant 4: ROI</a:t>
            </a:r>
          </a:p>
          <a:p>
            <a:pPr lvl="1"/>
            <a:r>
              <a:rPr/>
              <a:t>3.2x over three years</a:t>
            </a:r>
          </a:p>
          <a:p>
            <a:pPr lvl="1"/>
            <a:r>
              <a:rPr/>
              <a:t>$4.8M investment</a:t>
            </a:r>
          </a:p>
          <a:p>
            <a:pPr lvl="1"/>
            <a:r>
              <a:rPr/>
              <a:t>$15.4M benefits</a:t>
            </a:r>
          </a:p>
          <a:p>
            <a:pPr lvl="1"/>
            <a:r>
              <a:rPr/>
              <a:t>14-month payback</a:t>
            </a:r>
          </a:p>
          <a:p>
            <a:pPr lvl="0" indent="0" marL="0">
              <a:buNone/>
            </a:pPr>
            <a:r>
              <a:rPr b="1"/>
              <a:t>Visual:</a:t>
            </a:r>
            <a:r>
              <a:rPr/>
              <a:t> Four boxes with key numbers prominent</a:t>
            </a:r>
          </a:p>
          <a:p>
            <a:pPr lvl="0" indent="0" marL="0">
              <a:buNone/>
            </a:pPr>
            <a:r>
              <a:rPr b="1"/>
              <a:t>Speaker Notes:</a:t>
            </a:r>
            <a:r>
              <a:rPr/>
              <a:t> Walk through each outcome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Slide 34: Case Study - Timeline</a:t>
            </a:r>
          </a:p>
          <a:p>
            <a:pPr lvl="0" indent="0" marL="0">
              <a:buNone/>
            </a:pPr>
            <a:r>
              <a:rPr b="1"/>
              <a:t>Layout:</a:t>
            </a:r>
            <a:r>
              <a:rPr/>
              <a:t> Timeline visual</a:t>
            </a:r>
            <a:br/>
            <a:r>
              <a:rPr b="1"/>
              <a:t>Content:</a:t>
            </a:r>
          </a:p>
          <a:p>
            <a:pPr lvl="0"/>
            <a:r>
              <a:rPr b="1"/>
              <a:t>Months 1-6:</a:t>
            </a:r>
          </a:p>
          <a:p>
            <a:pPr lvl="1"/>
            <a:r>
              <a:rPr/>
              <a:t>Assessment complete</a:t>
            </a:r>
          </a:p>
          <a:p>
            <a:pPr lvl="1"/>
            <a:r>
              <a:rPr/>
              <a:t>Quick wins</a:t>
            </a:r>
          </a:p>
          <a:p>
            <a:pPr lvl="1"/>
            <a:r>
              <a:rPr/>
              <a:t>$2M in savings</a:t>
            </a:r>
          </a:p>
          <a:p>
            <a:pPr lvl="0"/>
            <a:r>
              <a:rPr b="1"/>
              <a:t>Months 7-12:</a:t>
            </a:r>
          </a:p>
          <a:p>
            <a:pPr lvl="1"/>
            <a:r>
              <a:rPr/>
              <a:t>First consolidation wave</a:t>
            </a:r>
          </a:p>
          <a:p>
            <a:pPr lvl="1"/>
            <a:r>
              <a:rPr/>
              <a:t>AI pilots launched</a:t>
            </a:r>
          </a:p>
          <a:p>
            <a:pPr lvl="1"/>
            <a:r>
              <a:rPr/>
              <a:t>$6M cumulative savings</a:t>
            </a:r>
          </a:p>
          <a:p>
            <a:pPr lvl="0"/>
            <a:r>
              <a:rPr b="1"/>
              <a:t>Months 13-18:</a:t>
            </a:r>
          </a:p>
          <a:p>
            <a:pPr lvl="1"/>
            <a:r>
              <a:rPr/>
              <a:t>Second consolidation wave</a:t>
            </a:r>
          </a:p>
          <a:p>
            <a:pPr lvl="1"/>
            <a:r>
              <a:rPr/>
              <a:t>Process standardization established</a:t>
            </a:r>
          </a:p>
          <a:p>
            <a:pPr lvl="0"/>
            <a:r>
              <a:rPr b="1"/>
              <a:t>Months 19-24:</a:t>
            </a:r>
          </a:p>
          <a:p>
            <a:pPr lvl="1"/>
            <a:r>
              <a:rPr/>
              <a:t>Final wave</a:t>
            </a:r>
          </a:p>
          <a:p>
            <a:pPr lvl="1"/>
            <a:r>
              <a:rPr/>
              <a:t>$12M run-rate achieved</a:t>
            </a:r>
          </a:p>
          <a:p>
            <a:pPr lvl="1"/>
            <a:r>
              <a:rPr/>
              <a:t>Governance in place</a:t>
            </a:r>
          </a:p>
          <a:p>
            <a:pPr lvl="0" indent="0" marL="0">
              <a:buNone/>
            </a:pPr>
            <a:r>
              <a:rPr b="1"/>
              <a:t>Visual:</a:t>
            </a:r>
            <a:r>
              <a:rPr/>
              <a:t> Timeline with milestone markers</a:t>
            </a:r>
          </a:p>
          <a:p>
            <a:pPr lvl="0" indent="0" marL="0">
              <a:buNone/>
            </a:pPr>
            <a:r>
              <a:rPr b="1"/>
              <a:t>Speaker Notes:</a:t>
            </a:r>
            <a:r>
              <a:rPr/>
              <a:t> Show value realization pace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Slide 35: Three Things to Remember</a:t>
            </a:r>
          </a:p>
          <a:p>
            <a:pPr lvl="0" indent="0" marL="0">
              <a:buNone/>
            </a:pPr>
            <a:r>
              <a:rPr b="1"/>
              <a:t>Layout:</a:t>
            </a:r>
            <a:r>
              <a:rPr/>
              <a:t> Three key points</a:t>
            </a:r>
            <a:br/>
            <a:r>
              <a:rPr b="1"/>
              <a:t>Content:</a:t>
            </a:r>
          </a:p>
          <a:p>
            <a:pPr lvl="0" indent="-342900" marL="342900">
              <a:buAutoNum type="arabicPeriod"/>
            </a:pPr>
            <a:r>
              <a:rPr b="1"/>
              <a:t>This isn't about reducing application count</a:t>
            </a:r>
          </a:p>
          <a:p>
            <a:pPr lvl="1"/>
            <a:r>
              <a:rPr/>
              <a:t>It's about eliminating cost/complexity/risk from the 20% of apps consuming 80% of budget</a:t>
            </a:r>
          </a:p>
          <a:p>
            <a:pPr lvl="1"/>
            <a:r>
              <a:rPr/>
              <a:t>Focus on "elephants" not "mice"</a:t>
            </a:r>
          </a:p>
          <a:p>
            <a:pPr lvl="0" indent="-342900" marL="342900">
              <a:buAutoNum type="arabicPeriod"/>
            </a:pPr>
            <a:r>
              <a:rPr b="1"/>
              <a:t>No rationalization without business process standardization</a:t>
            </a:r>
          </a:p>
          <a:p>
            <a:pPr lvl="1"/>
            <a:r>
              <a:rPr/>
              <a:t>IT-led programs fail</a:t>
            </a:r>
          </a:p>
          <a:p>
            <a:pPr lvl="1"/>
            <a:r>
              <a:rPr/>
              <a:t>Must be business-led with IT as enabler</a:t>
            </a:r>
          </a:p>
          <a:p>
            <a:pPr lvl="1"/>
            <a:r>
              <a:rPr/>
              <a:t>Executive sponsorship critical</a:t>
            </a:r>
          </a:p>
          <a:p>
            <a:pPr lvl="0" indent="-342900" marL="342900">
              <a:buAutoNum type="arabicPeriod"/>
            </a:pPr>
            <a:r>
              <a:rPr b="1"/>
              <a:t>This is proven methodology, not experimentation</a:t>
            </a:r>
          </a:p>
          <a:p>
            <a:pPr lvl="1"/>
            <a:r>
              <a:rPr/>
              <a:t>Gartner TIME: 2 decades, 143 engagements</a:t>
            </a:r>
          </a:p>
          <a:p>
            <a:pPr lvl="1"/>
            <a:r>
              <a:rPr/>
              <a:t>AI-readiness: Built on proven foundation</a:t>
            </a:r>
          </a:p>
          <a:p>
            <a:pPr lvl="0" indent="0" marL="0">
              <a:buNone/>
            </a:pPr>
            <a:r>
              <a:rPr b="1"/>
              <a:t>Visual:</a:t>
            </a:r>
            <a:r>
              <a:rPr/>
              <a:t> Three numbered points</a:t>
            </a:r>
          </a:p>
          <a:p>
            <a:pPr lvl="0" indent="0" marL="0">
              <a:buNone/>
            </a:pPr>
            <a:r>
              <a:rPr b="1"/>
              <a:t>Speaker Notes:</a:t>
            </a:r>
            <a:r>
              <a:rPr/>
              <a:t> Reinforce key messages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SECTION 5: NEXT STEPS (Slides 36-38)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Slide 36: Section Break - Next Steps</a:t>
            </a:r>
          </a:p>
          <a:p>
            <a:pPr lvl="0" indent="0" marL="0">
              <a:buNone/>
            </a:pPr>
            <a:r>
              <a:rPr b="1"/>
              <a:t>Layout:</a:t>
            </a:r>
            <a:r>
              <a:rPr/>
              <a:t> Section divider</a:t>
            </a:r>
            <a:br/>
            <a:r>
              <a:rPr b="1"/>
              <a:t>Content:</a:t>
            </a:r>
          </a:p>
          <a:p>
            <a:pPr lvl="0"/>
            <a:r>
              <a:rPr/>
              <a:t>"Next Steps"</a:t>
            </a:r>
          </a:p>
          <a:p>
            <a:pPr lvl="0"/>
            <a:r>
              <a:rPr/>
              <a:t>Subtitle: "How we begin"</a:t>
            </a:r>
          </a:p>
          <a:p>
            <a:pPr lvl="0" indent="0" marL="0">
              <a:buNone/>
            </a:pPr>
            <a:r>
              <a:rPr b="1"/>
              <a:t>Visual:</a:t>
            </a:r>
            <a:r>
              <a:rPr/>
              <a:t> Clean section break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Slide 37: Discovery Conversation Next</a:t>
            </a:r>
          </a:p>
          <a:p>
            <a:pPr lvl="0" indent="0" marL="0">
              <a:buNone/>
            </a:pPr>
            <a:r>
              <a:rPr b="1"/>
              <a:t>Layout:</a:t>
            </a:r>
            <a:r>
              <a:rPr/>
              <a:t> Process steps</a:t>
            </a:r>
            <a:br/>
            <a:r>
              <a:rPr b="1"/>
              <a:t>Content:</a:t>
            </a:r>
          </a:p>
          <a:p>
            <a:pPr lvl="0"/>
            <a:r>
              <a:rPr/>
              <a:t>"For all paths, we start with Discovery Conversation (1-3 hours)"</a:t>
            </a:r>
          </a:p>
          <a:p>
            <a:pPr lvl="0"/>
            <a:r>
              <a:rPr b="1"/>
              <a:t>What we'll discuss:</a:t>
            </a:r>
          </a:p>
          <a:p>
            <a:pPr lvl="1"/>
            <a:r>
              <a:rPr/>
              <a:t>Your specific AI pressure points</a:t>
            </a:r>
          </a:p>
          <a:p>
            <a:pPr lvl="1"/>
            <a:r>
              <a:rPr/>
              <a:t>Known portfolio redundancy</a:t>
            </a:r>
          </a:p>
          <a:p>
            <a:pPr lvl="1"/>
            <a:r>
              <a:rPr/>
              <a:t>Budget and timing constraints</a:t>
            </a:r>
          </a:p>
          <a:p>
            <a:pPr lvl="1"/>
            <a:r>
              <a:rPr/>
              <a:t>Executive sponsorship readiness</a:t>
            </a:r>
          </a:p>
          <a:p>
            <a:pPr lvl="1"/>
            <a:r>
              <a:rPr/>
              <a:t>Team composition</a:t>
            </a:r>
          </a:p>
          <a:p>
            <a:pPr lvl="0"/>
            <a:r>
              <a:rPr b="1"/>
              <a:t>What happens after:</a:t>
            </a:r>
          </a:p>
          <a:p>
            <a:pPr lvl="1"/>
            <a:r>
              <a:rPr/>
              <a:t>Path 1: Proposal in 1 week, start in 2-3 weeks</a:t>
            </a:r>
          </a:p>
          <a:p>
            <a:pPr lvl="1"/>
            <a:r>
              <a:rPr/>
              <a:t>Path 2: Initial assessment in 1 week, proposal in 2 weeks</a:t>
            </a:r>
          </a:p>
          <a:p>
            <a:pPr lvl="1"/>
            <a:r>
              <a:rPr/>
              <a:t>Path 3: Comprehensive proposal in 2 weeks</a:t>
            </a:r>
          </a:p>
          <a:p>
            <a:pPr lvl="0" indent="0" marL="0">
              <a:buNone/>
            </a:pPr>
            <a:r>
              <a:rPr b="1"/>
              <a:t>Visual:</a:t>
            </a:r>
            <a:r>
              <a:rPr/>
              <a:t> Simple process flow</a:t>
            </a:r>
          </a:p>
          <a:p>
            <a:pPr lvl="0" indent="0" marL="0">
              <a:buNone/>
            </a:pPr>
            <a:r>
              <a:rPr b="1"/>
              <a:t>Speaker Notes:</a:t>
            </a:r>
            <a:r>
              <a:rPr/>
              <a:t> Outline next steps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Slide 2: What's on Your Mind</a:t>
            </a:r>
          </a:p>
          <a:p>
            <a:pPr lvl="0" indent="0" marL="0">
              <a:buNone/>
            </a:pPr>
            <a:r>
              <a:rPr b="1"/>
              <a:t>Layout:</a:t>
            </a:r>
            <a:r>
              <a:rPr/>
              <a:t> Single statement, centered</a:t>
            </a:r>
            <a:br/>
            <a:r>
              <a:rPr b="1"/>
              <a:t>Content:</a:t>
            </a:r>
          </a:p>
          <a:p>
            <a:pPr lvl="0"/>
            <a:r>
              <a:rPr/>
              <a:t>Large text: "Every vendor is talking about AI."</a:t>
            </a:r>
          </a:p>
          <a:p>
            <a:pPr lvl="0"/>
            <a:r>
              <a:rPr/>
              <a:t>Smaller text below: "Your board is asking about AI strategy."</a:t>
            </a:r>
          </a:p>
          <a:p>
            <a:pPr lvl="0"/>
            <a:r>
              <a:rPr/>
              <a:t>Bottom: "Your business stakeholders want AI capabilities."</a:t>
            </a:r>
          </a:p>
          <a:p>
            <a:pPr lvl="0" indent="0" marL="0">
              <a:buNone/>
            </a:pPr>
            <a:r>
              <a:rPr b="1"/>
              <a:t>Visual:</a:t>
            </a:r>
            <a:r>
              <a:rPr/>
              <a:t> Simple, impactful typography</a:t>
            </a:r>
          </a:p>
          <a:p>
            <a:pPr lvl="0" indent="0" marL="0">
              <a:buNone/>
            </a:pPr>
            <a:r>
              <a:rPr b="1"/>
              <a:t>Speaker Notes:</a:t>
            </a:r>
            <a:r>
              <a:rPr/>
              <a:t> Acknowledge the AI pressure everyone is feeling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Slide 38: Closing Statement</a:t>
            </a:r>
          </a:p>
          <a:p>
            <a:pPr lvl="0" indent="0" marL="0">
              <a:buNone/>
            </a:pPr>
            <a:r>
              <a:rPr b="1"/>
              <a:t>Layout:</a:t>
            </a:r>
            <a:r>
              <a:rPr/>
              <a:t> Final statement</a:t>
            </a:r>
            <a:br/>
            <a:r>
              <a:rPr b="1"/>
              <a:t>Content:</a:t>
            </a:r>
          </a:p>
          <a:p>
            <a:pPr lvl="0"/>
            <a:r>
              <a:rPr/>
              <a:t>"The organizations succeeding with AI aren't the ones with the best AI strategy."</a:t>
            </a:r>
          </a:p>
          <a:p>
            <a:pPr lvl="0"/>
            <a:r>
              <a:rPr/>
              <a:t>"They're the ones whose application portfolios can actually support AI adoption."</a:t>
            </a:r>
          </a:p>
          <a:p>
            <a:pPr lvl="0"/>
            <a:r>
              <a:rPr/>
              <a:t>"That's what we help you build."</a:t>
            </a:r>
          </a:p>
          <a:p>
            <a:pPr lvl="0"/>
            <a:r>
              <a:rPr/>
              <a:t>Bottom: Your contact information</a:t>
            </a:r>
          </a:p>
          <a:p>
            <a:pPr lvl="0" indent="0" marL="0">
              <a:buNone/>
            </a:pPr>
            <a:r>
              <a:rPr b="1"/>
              <a:t>Visual:</a:t>
            </a:r>
            <a:r>
              <a:rPr/>
              <a:t> Strong closing visual</a:t>
            </a:r>
          </a:p>
          <a:p>
            <a:pPr lvl="0" indent="0" marL="0">
              <a:buNone/>
            </a:pPr>
            <a:r>
              <a:rPr b="1"/>
              <a:t>Speaker Notes:</a:t>
            </a:r>
            <a:r>
              <a:rPr/>
              <a:t> End with impact statement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BACKUP SLIDES (Slides 39-45)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Slide 39: Gartner TIME Framework Detailed</a:t>
            </a:r>
          </a:p>
          <a:p>
            <a:pPr lvl="0" indent="0" marL="0">
              <a:buNone/>
            </a:pPr>
            <a:r>
              <a:rPr b="1"/>
              <a:t>Layout:</a:t>
            </a:r>
            <a:r>
              <a:rPr/>
              <a:t> Detailed explanation</a:t>
            </a:r>
            <a:br/>
            <a:r>
              <a:rPr b="1"/>
              <a:t>Content:</a:t>
            </a:r>
          </a:p>
          <a:p>
            <a:pPr lvl="0"/>
            <a:r>
              <a:rPr/>
              <a:t>Full explanation of TIME methodology</a:t>
            </a:r>
          </a:p>
          <a:p>
            <a:pPr lvl="0"/>
            <a:r>
              <a:rPr/>
              <a:t>Quadrant diagram with characteristics</a:t>
            </a:r>
          </a:p>
          <a:p>
            <a:pPr lvl="0"/>
            <a:r>
              <a:rPr/>
              <a:t>Data from 24,000+ applications</a:t>
            </a:r>
          </a:p>
          <a:p>
            <a:pPr lvl="0" indent="0" marL="0">
              <a:buNone/>
            </a:pPr>
            <a:r>
              <a:rPr b="1"/>
              <a:t>Visual:</a:t>
            </a:r>
            <a:r>
              <a:rPr/>
              <a:t> Detailed TIME chart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Slide 40: Team Roles - Your Side</a:t>
            </a:r>
          </a:p>
          <a:p>
            <a:pPr lvl="0" indent="0" marL="0">
              <a:buNone/>
            </a:pPr>
            <a:r>
              <a:rPr b="1"/>
              <a:t>Layout:</a:t>
            </a:r>
            <a:r>
              <a:rPr/>
              <a:t> Org chart or role list</a:t>
            </a:r>
            <a:br/>
            <a:r>
              <a:rPr b="1"/>
              <a:t>Content:</a:t>
            </a:r>
          </a:p>
          <a:p>
            <a:pPr lvl="0"/>
            <a:r>
              <a:rPr/>
              <a:t>Executive Sponsor (responsibilities)</a:t>
            </a:r>
          </a:p>
          <a:p>
            <a:pPr lvl="0"/>
            <a:r>
              <a:rPr/>
              <a:t>Program Manager</a:t>
            </a:r>
          </a:p>
          <a:p>
            <a:pPr lvl="0"/>
            <a:r>
              <a:rPr/>
              <a:t>Business Application Owners</a:t>
            </a:r>
          </a:p>
          <a:p>
            <a:pPr lvl="0"/>
            <a:r>
              <a:rPr/>
              <a:t>Enterprise Architect</a:t>
            </a:r>
          </a:p>
          <a:p>
            <a:pPr lvl="0"/>
            <a:r>
              <a:rPr/>
              <a:t>Business Unit Leaders</a:t>
            </a:r>
          </a:p>
          <a:p>
            <a:pPr lvl="0" indent="0" marL="0">
              <a:buNone/>
            </a:pPr>
            <a:r>
              <a:rPr b="1"/>
              <a:t>Visual:</a:t>
            </a:r>
            <a:r>
              <a:rPr/>
              <a:t> Role cards or org structure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Slide 41: Team Roles - Our Side</a:t>
            </a:r>
          </a:p>
          <a:p>
            <a:pPr lvl="0" indent="0" marL="0">
              <a:buNone/>
            </a:pPr>
            <a:r>
              <a:rPr b="1"/>
              <a:t>Layout:</a:t>
            </a:r>
            <a:r>
              <a:rPr/>
              <a:t> Team structure</a:t>
            </a:r>
            <a:br/>
            <a:r>
              <a:rPr b="1"/>
              <a:t>Content:</a:t>
            </a:r>
          </a:p>
          <a:p>
            <a:pPr lvl="0"/>
            <a:r>
              <a:rPr/>
              <a:t>Engagement Leader</a:t>
            </a:r>
          </a:p>
          <a:p>
            <a:pPr lvl="0"/>
            <a:r>
              <a:rPr/>
              <a:t>Portfolio Assessment Lead</a:t>
            </a:r>
          </a:p>
          <a:p>
            <a:pPr lvl="0"/>
            <a:r>
              <a:rPr/>
              <a:t>Rationalization Execution Lead</a:t>
            </a:r>
          </a:p>
          <a:p>
            <a:pPr lvl="0"/>
            <a:r>
              <a:rPr/>
              <a:t>Application Undertaker Specialist</a:t>
            </a:r>
          </a:p>
          <a:p>
            <a:pPr lvl="0" indent="0" marL="0">
              <a:buNone/>
            </a:pPr>
            <a:r>
              <a:rPr b="1"/>
              <a:t>Visual:</a:t>
            </a:r>
            <a:r>
              <a:rPr/>
              <a:t> Team structure diagram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Slide 42: Governance Model</a:t>
            </a:r>
          </a:p>
          <a:p>
            <a:pPr lvl="0" indent="0" marL="0">
              <a:buNone/>
            </a:pPr>
            <a:r>
              <a:rPr b="1"/>
              <a:t>Layout:</a:t>
            </a:r>
            <a:r>
              <a:rPr/>
              <a:t> Meeting cadence</a:t>
            </a:r>
            <a:br/>
            <a:r>
              <a:rPr b="1"/>
              <a:t>Content:</a:t>
            </a:r>
          </a:p>
          <a:p>
            <a:pPr lvl="0"/>
            <a:r>
              <a:rPr/>
              <a:t>Weekly Working Sessions</a:t>
            </a:r>
          </a:p>
          <a:p>
            <a:pPr lvl="0"/>
            <a:r>
              <a:rPr/>
              <a:t>Bi-Weekly Steering Committee</a:t>
            </a:r>
          </a:p>
          <a:p>
            <a:pPr lvl="0"/>
            <a:r>
              <a:rPr/>
              <a:t>Monthly Business Reviews</a:t>
            </a:r>
          </a:p>
          <a:p>
            <a:pPr lvl="0" indent="0" marL="0">
              <a:buNone/>
            </a:pPr>
            <a:r>
              <a:rPr b="1"/>
              <a:t>Visual:</a:t>
            </a:r>
            <a:r>
              <a:rPr/>
              <a:t> Calendar or cadence diagram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Slide 43: Five Critical Success Factors</a:t>
            </a:r>
          </a:p>
          <a:p>
            <a:pPr lvl="0" indent="0" marL="0">
              <a:buNone/>
            </a:pPr>
            <a:r>
              <a:rPr b="1"/>
              <a:t>Layout:</a:t>
            </a:r>
            <a:r>
              <a:rPr/>
              <a:t> List with expansion</a:t>
            </a:r>
            <a:br/>
            <a:r>
              <a:rPr b="1"/>
              <a:t>Content:</a:t>
            </a:r>
          </a:p>
          <a:p>
            <a:pPr lvl="0" indent="-342900" marL="342900">
              <a:buAutoNum type="arabicPeriod"/>
            </a:pPr>
            <a:r>
              <a:rPr/>
              <a:t>Business Sponsorship at Right Level</a:t>
            </a:r>
          </a:p>
          <a:p>
            <a:pPr lvl="0" indent="-342900" marL="342900">
              <a:buAutoNum type="arabicPeriod"/>
            </a:pPr>
            <a:r>
              <a:rPr/>
              <a:t>Focus on 'Elephants' Not 'Mice'</a:t>
            </a:r>
          </a:p>
          <a:p>
            <a:pPr lvl="0" indent="-342900" marL="342900">
              <a:buAutoNum type="arabicPeriod"/>
            </a:pPr>
            <a:r>
              <a:rPr/>
              <a:t>Iterative Execution</a:t>
            </a:r>
          </a:p>
          <a:p>
            <a:pPr lvl="0" indent="-342900" marL="342900">
              <a:buAutoNum type="arabicPeriod"/>
            </a:pPr>
            <a:r>
              <a:rPr/>
              <a:t>Governance Reform</a:t>
            </a:r>
          </a:p>
          <a:p>
            <a:pPr lvl="0" indent="-342900" marL="342900">
              <a:buAutoNum type="arabicPeriod"/>
            </a:pPr>
            <a:r>
              <a:rPr/>
              <a:t>Build Application Undertaker Capability</a:t>
            </a:r>
          </a:p>
          <a:p>
            <a:pPr lvl="0" indent="0" marL="0">
              <a:buNone/>
            </a:pPr>
            <a:r>
              <a:rPr b="1"/>
              <a:t>Visual:</a:t>
            </a:r>
            <a:r>
              <a:rPr/>
              <a:t> Five factors with icons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Slide 44: ROI Calculator Preview</a:t>
            </a:r>
          </a:p>
          <a:p>
            <a:pPr lvl="0" indent="0" marL="0">
              <a:buNone/>
            </a:pPr>
            <a:r>
              <a:rPr b="1"/>
              <a:t>Layout:</a:t>
            </a:r>
            <a:r>
              <a:rPr/>
              <a:t> Calculator screenshot/template</a:t>
            </a:r>
            <a:br/>
            <a:r>
              <a:rPr b="1"/>
              <a:t>Content:</a:t>
            </a:r>
          </a:p>
          <a:p>
            <a:pPr lvl="0"/>
            <a:r>
              <a:rPr/>
              <a:t>Show structure of ROI calculator</a:t>
            </a:r>
          </a:p>
          <a:p>
            <a:pPr lvl="0"/>
            <a:r>
              <a:rPr/>
              <a:t>Input fields</a:t>
            </a:r>
          </a:p>
          <a:p>
            <a:pPr lvl="0"/>
            <a:r>
              <a:rPr/>
              <a:t>Output metrics</a:t>
            </a:r>
          </a:p>
          <a:p>
            <a:pPr lvl="0"/>
            <a:r>
              <a:rPr/>
              <a:t>"We'll provide this tool for your planning"</a:t>
            </a:r>
          </a:p>
          <a:p>
            <a:pPr lvl="0" indent="0" marL="0">
              <a:buNone/>
            </a:pPr>
            <a:r>
              <a:rPr b="1"/>
              <a:t>Visual:</a:t>
            </a:r>
            <a:r>
              <a:rPr/>
              <a:t> Spreadsheet preview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Slide 45: About Us / Credentials</a:t>
            </a:r>
          </a:p>
          <a:p>
            <a:pPr lvl="0" indent="0" marL="0">
              <a:buNone/>
            </a:pPr>
            <a:r>
              <a:rPr b="1"/>
              <a:t>Layout:</a:t>
            </a:r>
            <a:r>
              <a:rPr/>
              <a:t> Company information</a:t>
            </a:r>
            <a:br/>
            <a:r>
              <a:rPr b="1"/>
              <a:t>Content:</a:t>
            </a:r>
          </a:p>
          <a:p>
            <a:pPr lvl="0"/>
            <a:r>
              <a:rPr/>
              <a:t>Your firm's relevant experience</a:t>
            </a:r>
          </a:p>
          <a:p>
            <a:pPr lvl="0"/>
            <a:r>
              <a:rPr/>
              <a:t>Certifications/partnerships</a:t>
            </a:r>
          </a:p>
          <a:p>
            <a:pPr lvl="0"/>
            <a:r>
              <a:rPr/>
              <a:t>Client references</a:t>
            </a:r>
          </a:p>
          <a:p>
            <a:pPr lvl="0"/>
            <a:r>
              <a:rPr/>
              <a:t>Contact information</a:t>
            </a:r>
          </a:p>
          <a:p>
            <a:pPr lvl="0" indent="0" marL="0">
              <a:buNone/>
            </a:pPr>
            <a:r>
              <a:rPr b="1"/>
              <a:t>Visual:</a:t>
            </a:r>
            <a:r>
              <a:rPr/>
              <a:t> Professional credentials layout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DESIGN SPECIFICATIONS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Color Palette Recommendation:</a:t>
            </a:r>
          </a:p>
          <a:p>
            <a:pPr lvl="0"/>
            <a:r>
              <a:rPr b="1"/>
              <a:t>Primary:</a:t>
            </a:r>
            <a:r>
              <a:rPr/>
              <a:t> Professional blue (#003366)</a:t>
            </a:r>
          </a:p>
          <a:p>
            <a:pPr lvl="0"/>
            <a:r>
              <a:rPr b="1"/>
              <a:t>Accent:</a:t>
            </a:r>
            <a:r>
              <a:rPr/>
              <a:t> Orange/amber for urgency (#FF6B35)</a:t>
            </a:r>
          </a:p>
          <a:p>
            <a:pPr lvl="0"/>
            <a:r>
              <a:rPr b="1"/>
              <a:t>Success:</a:t>
            </a:r>
            <a:r>
              <a:rPr/>
              <a:t> Green for outcomes (#4CAF50)</a:t>
            </a:r>
          </a:p>
          <a:p>
            <a:pPr lvl="0"/>
            <a:r>
              <a:rPr b="1"/>
              <a:t>Neutral:</a:t>
            </a:r>
            <a:r>
              <a:rPr/>
              <a:t> Grays for text and backgrounds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Typography:</a:t>
            </a:r>
          </a:p>
          <a:p>
            <a:pPr lvl="0"/>
            <a:r>
              <a:rPr b="1"/>
              <a:t>Headers:</a:t>
            </a:r>
            <a:r>
              <a:rPr/>
              <a:t> Sans-serif, bold, 36-44pt</a:t>
            </a:r>
          </a:p>
          <a:p>
            <a:pPr lvl="0"/>
            <a:r>
              <a:rPr b="1"/>
              <a:t>Body:</a:t>
            </a:r>
            <a:r>
              <a:rPr/>
              <a:t> Sans-serif, regular, 18-24pt</a:t>
            </a:r>
          </a:p>
          <a:p>
            <a:pPr lvl="0"/>
            <a:r>
              <a:rPr b="1"/>
              <a:t>Emphasis:</a:t>
            </a:r>
            <a:r>
              <a:rPr/>
              <a:t> Bold or colored for key numbers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Visual Style:</a:t>
            </a:r>
          </a:p>
          <a:p>
            <a:pPr lvl="0"/>
            <a:r>
              <a:rPr/>
              <a:t>Clean, modern, professional</a:t>
            </a:r>
          </a:p>
          <a:p>
            <a:pPr lvl="0"/>
            <a:r>
              <a:rPr/>
              <a:t>Generous white space</a:t>
            </a:r>
          </a:p>
          <a:p>
            <a:pPr lvl="0"/>
            <a:r>
              <a:rPr/>
              <a:t>Icons over stock photos where possible</a:t>
            </a:r>
          </a:p>
          <a:p>
            <a:pPr lvl="0"/>
            <a:r>
              <a:rPr/>
              <a:t>Consistent visual language across all slides</a:t>
            </a:r>
          </a:p>
          <a:p>
            <a:pPr lvl="0"/>
            <a:r>
              <a:rPr/>
              <a:t>Data visualization should be simple and clear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Animation Recommendations:</a:t>
            </a:r>
          </a:p>
          <a:p>
            <a:pPr lvl="0"/>
            <a:r>
              <a:rPr/>
              <a:t>Minimal animation - only where it aids understanding</a:t>
            </a:r>
          </a:p>
          <a:p>
            <a:pPr lvl="0"/>
            <a:r>
              <a:rPr/>
              <a:t>Build elements progressively on complex slides</a:t>
            </a:r>
          </a:p>
          <a:p>
            <a:pPr lvl="0"/>
            <a:r>
              <a:rPr/>
              <a:t>Avoid distracting transitions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PRESENTATION VARIANTS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15-Minute Executive Version:</a:t>
            </a:r>
          </a:p>
          <a:p>
            <a:pPr lvl="0" indent="0" marL="0">
              <a:buNone/>
            </a:pPr>
            <a:r>
              <a:rPr/>
              <a:t>Use slides: 1-8, 14-19, 20 (title only), 26 (title only), 29, 30-33, 37-38</a:t>
            </a:r>
            <a:br/>
            <a:r>
              <a:rPr b="1"/>
              <a:t>Total:</a:t>
            </a:r>
            <a:r>
              <a:rPr/>
              <a:t> ~15-18 slides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30-Minute Core Pitch:</a:t>
            </a:r>
          </a:p>
          <a:p>
            <a:pPr lvl="0" indent="0" marL="0">
              <a:buNone/>
            </a:pPr>
            <a:r>
              <a:rPr/>
              <a:t>Use all main slides (1-38) except backup</a:t>
            </a:r>
            <a:br/>
            <a:r>
              <a:rPr b="1"/>
              <a:t>Total:</a:t>
            </a:r>
            <a:r>
              <a:rPr/>
              <a:t> 38 slides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60-Minute Workshop:</a:t>
            </a:r>
          </a:p>
          <a:p>
            <a:pPr lvl="0" indent="0" marL="0">
              <a:buNone/>
            </a:pPr>
            <a:r>
              <a:rPr/>
              <a:t>Use all slides including backup, plus add:</a:t>
            </a:r>
          </a:p>
          <a:p>
            <a:pPr lvl="0"/>
            <a:r>
              <a:rPr/>
              <a:t>Blank slides for exercise instructions</a:t>
            </a:r>
          </a:p>
          <a:p>
            <a:pPr lvl="0"/>
            <a:r>
              <a:rPr/>
              <a:t>Worksheet slides</a:t>
            </a:r>
          </a:p>
          <a:p>
            <a:pPr lvl="0"/>
            <a:r>
              <a:rPr/>
              <a:t>Discussion capture slides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Slide 3: The Reality</a:t>
            </a:r>
          </a:p>
          <a:p>
            <a:pPr lvl="0" indent="0" marL="0">
              <a:buNone/>
            </a:pPr>
            <a:r>
              <a:rPr b="1"/>
              <a:t>Layout:</a:t>
            </a:r>
            <a:r>
              <a:rPr/>
              <a:t> Single statement</a:t>
            </a:r>
            <a:br/>
            <a:r>
              <a:rPr b="1"/>
              <a:t>Content:</a:t>
            </a:r>
          </a:p>
          <a:p>
            <a:pPr lvl="0"/>
            <a:r>
              <a:rPr/>
              <a:t>Large bold text: "Your application portfolio isn't ready for it."</a:t>
            </a:r>
          </a:p>
          <a:p>
            <a:pPr lvl="0" indent="0" marL="0">
              <a:buNone/>
            </a:pPr>
            <a:r>
              <a:rPr b="1"/>
              <a:t>Visual:</a:t>
            </a:r>
            <a:r>
              <a:rPr/>
              <a:t> Red/orange color to emphasize challenge</a:t>
            </a:r>
          </a:p>
          <a:p>
            <a:pPr lvl="0" indent="0" marL="0">
              <a:buNone/>
            </a:pPr>
            <a:r>
              <a:rPr b="1"/>
              <a:t>Speaker Notes:</a:t>
            </a:r>
            <a:r>
              <a:rPr/>
              <a:t> Be direct about the problem</a:t>
            </a:r>
          </a:p>
        </p:txBody>
      </p:sp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Document: Slide Deck Outline</a:t>
            </a:r>
            <a:br/>
            <a:r>
              <a:rPr i="1"/>
              <a:t>Date: 2025-10-14</a:t>
            </a:r>
            <a:br/>
            <a:r>
              <a:rPr i="1"/>
              <a:t>Note: This outline can be built in PowerPoint, Keynote, Google Slides, or any presentation tool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Slide 4: The AI Cost Multiplier Effect</a:t>
            </a:r>
          </a:p>
          <a:p>
            <a:pPr lvl="0" indent="0" marL="0">
              <a:buNone/>
            </a:pPr>
            <a:r>
              <a:rPr b="1"/>
              <a:t>Layout:</a:t>
            </a:r>
            <a:r>
              <a:rPr/>
              <a:t> Visual diagram</a:t>
            </a:r>
            <a:br/>
            <a:r>
              <a:rPr b="1"/>
              <a:t>Content:</a:t>
            </a:r>
          </a:p>
          <a:p>
            <a:pPr lvl="0"/>
            <a:r>
              <a:rPr/>
              <a:t>Left side: "Current Portfolio"</a:t>
            </a:r>
          </a:p>
          <a:p>
            <a:pPr lvl="1"/>
            <a:r>
              <a:rPr/>
              <a:t>5 CRM systems</a:t>
            </a:r>
          </a:p>
          <a:p>
            <a:pPr lvl="1"/>
            <a:r>
              <a:rPr/>
              <a:t>3 Collaboration platforms</a:t>
            </a:r>
          </a:p>
          <a:p>
            <a:pPr lvl="1"/>
            <a:r>
              <a:rPr/>
              <a:t>4 Service desk tools</a:t>
            </a:r>
          </a:p>
          <a:p>
            <a:pPr lvl="1"/>
            <a:r>
              <a:rPr/>
              <a:t>Arrow pointing down to "$4.2M annually"</a:t>
            </a:r>
          </a:p>
          <a:p>
            <a:pPr lvl="0"/>
            <a:r>
              <a:rPr/>
              <a:t>Right side: "Rationalized Portfolio"</a:t>
            </a:r>
          </a:p>
          <a:p>
            <a:pPr lvl="1"/>
            <a:r>
              <a:rPr/>
              <a:t>1 CRM system</a:t>
            </a:r>
          </a:p>
          <a:p>
            <a:pPr lvl="1"/>
            <a:r>
              <a:rPr/>
              <a:t>1 Collaboration platform</a:t>
            </a:r>
          </a:p>
          <a:p>
            <a:pPr lvl="1"/>
            <a:r>
              <a:rPr/>
              <a:t>1 Service desk tool</a:t>
            </a:r>
          </a:p>
          <a:p>
            <a:pPr lvl="1"/>
            <a:r>
              <a:rPr/>
              <a:t>Arrow pointing down to "$1.8M annually"</a:t>
            </a:r>
          </a:p>
          <a:p>
            <a:pPr lvl="0"/>
            <a:r>
              <a:rPr/>
              <a:t>Bottom: Large callout box</a:t>
            </a:r>
          </a:p>
          <a:p>
            <a:pPr lvl="1"/>
            <a:r>
              <a:rPr/>
              <a:t>"$2.4M saved annually"</a:t>
            </a:r>
          </a:p>
          <a:p>
            <a:pPr lvl="1"/>
            <a:r>
              <a:rPr/>
              <a:t>"Same AI capabilities. Lower cost. Forever."</a:t>
            </a:r>
          </a:p>
          <a:p>
            <a:pPr lvl="0" indent="0" marL="0">
              <a:buNone/>
            </a:pPr>
            <a:r>
              <a:rPr b="1"/>
              <a:t>Visual:</a:t>
            </a:r>
            <a:r>
              <a:rPr/>
              <a:t> Simple icons for each app type, clear before/after comparison</a:t>
            </a:r>
          </a:p>
          <a:p>
            <a:pPr lvl="0" indent="0" marL="0">
              <a:buNone/>
            </a:pPr>
            <a:r>
              <a:rPr b="1"/>
              <a:t>Speaker Notes:</a:t>
            </a:r>
            <a:r>
              <a:rPr/>
              <a:t> Walk through real client example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Slide 5: Every Redundant Application is an AI Tax</a:t>
            </a:r>
          </a:p>
          <a:p>
            <a:pPr lvl="0" indent="0" marL="0">
              <a:buNone/>
            </a:pPr>
            <a:r>
              <a:rPr b="1"/>
              <a:t>Layout:</a:t>
            </a:r>
            <a:r>
              <a:rPr/>
              <a:t> Concept visual</a:t>
            </a:r>
            <a:br/>
            <a:r>
              <a:rPr b="1"/>
              <a:t>Content:</a:t>
            </a:r>
          </a:p>
          <a:p>
            <a:pPr lvl="0"/>
            <a:r>
              <a:rPr/>
              <a:t>Center: Icon representing "AI Feature"</a:t>
            </a:r>
          </a:p>
          <a:p>
            <a:pPr lvl="0"/>
            <a:r>
              <a:rPr/>
              <a:t>Radiating out: Multiple application icons</a:t>
            </a:r>
          </a:p>
          <a:p>
            <a:pPr lvl="0"/>
            <a:r>
              <a:rPr/>
              <a:t>Each connection shows "$$"</a:t>
            </a:r>
          </a:p>
          <a:p>
            <a:pPr lvl="0"/>
            <a:r>
              <a:rPr/>
              <a:t>Bottom: "Redundancy multiplies AI costs"</a:t>
            </a:r>
          </a:p>
          <a:p>
            <a:pPr lvl="0" indent="0" marL="0">
              <a:buNone/>
            </a:pPr>
            <a:r>
              <a:rPr b="1"/>
              <a:t>Visual:</a:t>
            </a:r>
            <a:r>
              <a:rPr/>
              <a:t> Clean diagram showing cost multiplication</a:t>
            </a:r>
          </a:p>
          <a:p>
            <a:pPr lvl="0" indent="0" marL="0">
              <a:buNone/>
            </a:pPr>
            <a:r>
              <a:rPr b="1"/>
              <a:t>Speaker Notes:</a:t>
            </a:r>
            <a:r>
              <a:rPr/>
              <a:t> Emphasize that AI features add premium costs to EVERY redundant application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Slide 6: The Challenge</a:t>
            </a:r>
          </a:p>
          <a:p>
            <a:pPr lvl="0" indent="0" marL="0">
              <a:buNone/>
            </a:pPr>
            <a:r>
              <a:rPr b="1"/>
              <a:t>Layout:</a:t>
            </a:r>
            <a:r>
              <a:rPr/>
              <a:t> Two-column</a:t>
            </a:r>
            <a:br/>
            <a:r>
              <a:rPr b="1"/>
              <a:t>Content:</a:t>
            </a:r>
          </a:p>
          <a:p>
            <a:pPr lvl="0"/>
            <a:r>
              <a:rPr/>
              <a:t>Left column: "What Business Wants"</a:t>
            </a:r>
          </a:p>
          <a:p>
            <a:pPr lvl="1"/>
            <a:r>
              <a:rPr/>
              <a:t>AI capabilities NOW</a:t>
            </a:r>
          </a:p>
          <a:p>
            <a:pPr lvl="1"/>
            <a:r>
              <a:rPr/>
              <a:t>Competitive response</a:t>
            </a:r>
          </a:p>
          <a:p>
            <a:pPr lvl="1"/>
            <a:r>
              <a:rPr/>
              <a:t>Fast results</a:t>
            </a:r>
          </a:p>
          <a:p>
            <a:pPr lvl="0"/>
            <a:r>
              <a:rPr/>
              <a:t>Right column: "What IT Knows"</a:t>
            </a:r>
          </a:p>
          <a:p>
            <a:pPr lvl="1"/>
            <a:r>
              <a:rPr/>
              <a:t>Need to rationalize first</a:t>
            </a:r>
          </a:p>
          <a:p>
            <a:pPr lvl="1"/>
            <a:r>
              <a:rPr/>
              <a:t>Takes 18-24 months</a:t>
            </a:r>
          </a:p>
          <a:p>
            <a:pPr lvl="1"/>
            <a:r>
              <a:rPr/>
              <a:t>Can't wait that long</a:t>
            </a:r>
          </a:p>
          <a:p>
            <a:pPr lvl="0"/>
            <a:r>
              <a:rPr/>
              <a:t>Bottom: "You're caught in the middle"</a:t>
            </a:r>
          </a:p>
          <a:p>
            <a:pPr lvl="0" indent="0" marL="0">
              <a:buNone/>
            </a:pPr>
            <a:r>
              <a:rPr b="1"/>
              <a:t>Visual:</a:t>
            </a:r>
            <a:r>
              <a:rPr/>
              <a:t> Tension visual, opposing arrows or scales</a:t>
            </a:r>
          </a:p>
          <a:p>
            <a:pPr lvl="0" indent="0" marL="0">
              <a:buNone/>
            </a:pPr>
            <a:r>
              <a:rPr b="1"/>
              <a:t>Speaker Notes:</a:t>
            </a:r>
            <a:r>
              <a:rPr/>
              <a:t> Acknowledge the impossible position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Slide 7: We've Designed an Approach for Both</a:t>
            </a:r>
          </a:p>
          <a:p>
            <a:pPr lvl="0" indent="0" marL="0">
              <a:buNone/>
            </a:pPr>
            <a:r>
              <a:rPr b="1"/>
              <a:t>Layout:</a:t>
            </a:r>
            <a:r>
              <a:rPr/>
              <a:t> Simple statement</a:t>
            </a:r>
            <a:br/>
            <a:r>
              <a:rPr b="1"/>
              <a:t>Content:</a:t>
            </a:r>
          </a:p>
          <a:p>
            <a:pPr lvl="0"/>
            <a:r>
              <a:rPr/>
              <a:t>"What if you didn't have to choose?"</a:t>
            </a:r>
          </a:p>
          <a:p>
            <a:pPr lvl="0"/>
            <a:r>
              <a:rPr/>
              <a:t>"What if you could respond to AI pressure AND build foundation for transformation?"</a:t>
            </a:r>
          </a:p>
          <a:p>
            <a:pPr lvl="0" indent="0" marL="0">
              <a:buNone/>
            </a:pPr>
            <a:r>
              <a:rPr b="1"/>
              <a:t>Visual:</a:t>
            </a:r>
            <a:r>
              <a:rPr/>
              <a:t> Bridge or pathway visual</a:t>
            </a:r>
          </a:p>
          <a:p>
            <a:pPr lvl="0" indent="0" marL="0">
              <a:buNone/>
            </a:pPr>
            <a:r>
              <a:rPr b="1"/>
              <a:t>Speaker Notes:</a:t>
            </a:r>
            <a:r>
              <a:rPr/>
              <a:t> Tease the three-path solution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Rationalization GTM - Slide Deck Outline</dc:title>
  <dc:creator/>
  <cp:keywords/>
  <dcterms:created xsi:type="dcterms:W3CDTF">2025-10-15T17:06:00Z</dcterms:created>
  <dcterms:modified xsi:type="dcterms:W3CDTF">2025-10-15T17:06:00Z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dience">
    <vt:lpwstr/>
  </property>
  <property fmtid="{D5CDD505-2E9C-101B-9397-08002B2CF9AE}" pid="3" name="date_created">
    <vt:lpwstr>2025-10-14</vt:lpwstr>
  </property>
  <property fmtid="{D5CDD505-2E9C-101B-9397-08002B2CF9AE}" pid="4" name="deliverable_type">
    <vt:lpwstr>design-outline</vt:lpwstr>
  </property>
  <property fmtid="{D5CDD505-2E9C-101B-9397-08002B2CF9AE}" pid="5" name="format">
    <vt:lpwstr>slide-specifications</vt:lpwstr>
  </property>
  <property fmtid="{D5CDD505-2E9C-101B-9397-08002B2CF9AE}" pid="6" name="project">
    <vt:lpwstr>Application Rationalization GTM</vt:lpwstr>
  </property>
  <property fmtid="{D5CDD505-2E9C-101B-9397-08002B2CF9AE}" pid="7" name="slide_sections">
    <vt:lpwstr/>
  </property>
  <property fmtid="{D5CDD505-2E9C-101B-9397-08002B2CF9AE}" pid="8" name="status">
    <vt:lpwstr>complete</vt:lpwstr>
  </property>
  <property fmtid="{D5CDD505-2E9C-101B-9397-08002B2CF9AE}" pid="9" name="tags">
    <vt:lpwstr/>
  </property>
  <property fmtid="{D5CDD505-2E9C-101B-9397-08002B2CF9AE}" pid="10" name="total_slides">
    <vt:lpwstr>45</vt:lpwstr>
  </property>
  <property fmtid="{D5CDD505-2E9C-101B-9397-08002B2CF9AE}" pid="11" name="type">
    <vt:lpwstr>project</vt:lpwstr>
  </property>
  <property fmtid="{D5CDD505-2E9C-101B-9397-08002B2CF9AE}" pid="12" name="variants">
    <vt:lpwstr/>
  </property>
</Properties>
</file>